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6" r:id="rId1"/>
  </p:sldMasterIdLst>
  <p:notesMasterIdLst>
    <p:notesMasterId r:id="rId34"/>
  </p:notesMasterIdLst>
  <p:handoutMasterIdLst>
    <p:handoutMasterId r:id="rId35"/>
  </p:handoutMasterIdLst>
  <p:sldIdLst>
    <p:sldId id="256" r:id="rId2"/>
    <p:sldId id="273" r:id="rId3"/>
    <p:sldId id="257" r:id="rId4"/>
    <p:sldId id="295" r:id="rId5"/>
    <p:sldId id="296" r:id="rId6"/>
    <p:sldId id="303" r:id="rId7"/>
    <p:sldId id="298" r:id="rId8"/>
    <p:sldId id="297" r:id="rId9"/>
    <p:sldId id="299" r:id="rId10"/>
    <p:sldId id="304" r:id="rId11"/>
    <p:sldId id="305" r:id="rId12"/>
    <p:sldId id="301" r:id="rId13"/>
    <p:sldId id="306" r:id="rId14"/>
    <p:sldId id="300" r:id="rId15"/>
    <p:sldId id="308" r:id="rId16"/>
    <p:sldId id="309" r:id="rId17"/>
    <p:sldId id="302" r:id="rId18"/>
    <p:sldId id="258" r:id="rId19"/>
    <p:sldId id="310" r:id="rId20"/>
    <p:sldId id="311" r:id="rId21"/>
    <p:sldId id="261" r:id="rId22"/>
    <p:sldId id="259" r:id="rId23"/>
    <p:sldId id="264" r:id="rId24"/>
    <p:sldId id="263" r:id="rId25"/>
    <p:sldId id="272" r:id="rId26"/>
    <p:sldId id="313" r:id="rId27"/>
    <p:sldId id="260" r:id="rId28"/>
    <p:sldId id="266" r:id="rId29"/>
    <p:sldId id="315" r:id="rId30"/>
    <p:sldId id="316" r:id="rId31"/>
    <p:sldId id="268" r:id="rId32"/>
    <p:sldId id="274" r:id="rId33"/>
  </p:sldIdLst>
  <p:sldSz cx="9144000" cy="5143500" type="screen16x9"/>
  <p:notesSz cx="6858000" cy="9144000"/>
  <p:embeddedFontLst>
    <p:embeddedFont>
      <p:font typeface="Arial Black" panose="020B0A04020102020204" pitchFamily="34" charset="0"/>
      <p:bold r:id="rId36"/>
    </p:embeddedFont>
    <p:embeddedFont>
      <p:font typeface="Bree Serif" panose="020B0604020202020204" charset="0"/>
      <p:regular r:id="rId37"/>
    </p:embeddedFont>
    <p:embeddedFont>
      <p:font typeface="Didact Gothic" panose="020B0604020202020204" pitchFamily="2" charset="0"/>
      <p:regular r:id="rId38"/>
    </p:embeddedFont>
    <p:embeddedFont>
      <p:font typeface="Impact" panose="020B0806030902050204" pitchFamily="34" charset="0"/>
      <p:regular r:id="rId39"/>
    </p:embeddedFont>
    <p:embeddedFont>
      <p:font typeface="PT Sans" panose="020B0503020203020204" pitchFamily="34" charset="0"/>
      <p:regular r:id="rId40"/>
      <p:bold r:id="rId41"/>
      <p:italic r:id="rId42"/>
      <p:boldItalic r:id="rId43"/>
    </p:embeddedFont>
    <p:embeddedFont>
      <p:font typeface="Roboto Black" panose="020B0604020202020204" pitchFamily="2" charset="0"/>
      <p:bold r:id="rId44"/>
      <p:boldItalic r:id="rId45"/>
    </p:embeddedFont>
    <p:embeddedFont>
      <p:font typeface="Roboto Black" panose="020B0604020202020204" pitchFamily="2" charset="0"/>
      <p:bold r:id="rId44"/>
      <p:boldItalic r:id="rId45"/>
    </p:embeddedFont>
    <p:embeddedFont>
      <p:font typeface="Roboto Light" panose="020B0604020202020204" pitchFamily="2" charset="0"/>
      <p:regular r:id="rId46"/>
      <p:bold r:id="rId47"/>
      <p:italic r:id="rId48"/>
      <p:boldItalic r:id="rId49"/>
    </p:embeddedFont>
    <p:embeddedFont>
      <p:font typeface="Roboto Mono Thin" panose="020B0604020202020204" pitchFamily="49" charset="0"/>
      <p:regular r:id="rId50"/>
      <p:bold r:id="rId51"/>
      <p:italic r:id="rId52"/>
      <p:boldItalic r:id="rId53"/>
    </p:embeddedFont>
    <p:embeddedFont>
      <p:font typeface="Roboto Thin" panose="020B0604020202020204" pitchFamily="2" charset="0"/>
      <p:regular r:id="rId54"/>
      <p:bold r:id="rId55"/>
      <p:italic r:id="rId56"/>
      <p:boldItalic r:id="rId57"/>
    </p:embeddedFont>
    <p:embeddedFont>
      <p:font typeface="Segoe UI" panose="020B0502040204020203" pitchFamily="34" charset="0"/>
      <p:regular r:id="rId58"/>
      <p:bold r:id="rId59"/>
      <p:italic r:id="rId60"/>
      <p:boldItalic r:id="rId61"/>
    </p:embeddedFont>
    <p:embeddedFont>
      <p:font typeface="Sitka Heading" panose="02000505000000020004" pitchFamily="2"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6E2617-646D-4C8C-89B0-9320D7267AD9}">
  <a:tblStyle styleId="{426E2617-646D-4C8C-89B0-9320D7267A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95" autoAdjust="0"/>
  </p:normalViewPr>
  <p:slideViewPr>
    <p:cSldViewPr snapToGrid="0">
      <p:cViewPr varScale="1">
        <p:scale>
          <a:sx n="100" d="100"/>
          <a:sy n="100" d="100"/>
        </p:scale>
        <p:origin x="38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63" Type="http://schemas.openxmlformats.org/officeDocument/2006/relationships/font" Target="fonts/font28.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font" Target="fonts/font23.fntdata"/><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font" Target="fonts/font22.fntdata"/><Relationship Id="rId61" Type="http://schemas.openxmlformats.org/officeDocument/2006/relationships/font" Target="fonts/font2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font" Target="fonts/font25.fntdata"/><Relationship Id="rId65" Type="http://schemas.openxmlformats.org/officeDocument/2006/relationships/font" Target="fonts/font3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64" Type="http://schemas.openxmlformats.org/officeDocument/2006/relationships/font" Target="fonts/font29.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font" Target="fonts/font24.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font" Target="fonts/font19.fntdata"/><Relationship Id="rId62" Type="http://schemas.openxmlformats.org/officeDocument/2006/relationships/font" Target="fonts/font2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7F9CEE-E6C2-BE0F-1A96-CF9735FD1D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D0DDA8C7-9F37-E015-7AF0-B1A9A1C2DB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9A180F-B7CD-4EB3-9086-7A367E2D82A1}" type="datetimeFigureOut">
              <a:rPr lang="vi-VN" smtClean="0"/>
              <a:t>20/03/2023</a:t>
            </a:fld>
            <a:endParaRPr lang="vi-VN"/>
          </a:p>
        </p:txBody>
      </p:sp>
      <p:sp>
        <p:nvSpPr>
          <p:cNvPr id="4" name="Footer Placeholder 3">
            <a:extLst>
              <a:ext uri="{FF2B5EF4-FFF2-40B4-BE49-F238E27FC236}">
                <a16:creationId xmlns:a16="http://schemas.microsoft.com/office/drawing/2014/main" id="{EE177E3E-79F8-B917-EB4C-6E4CF73A8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a:extLst>
              <a:ext uri="{FF2B5EF4-FFF2-40B4-BE49-F238E27FC236}">
                <a16:creationId xmlns:a16="http://schemas.microsoft.com/office/drawing/2014/main" id="{C0AEEA1D-8F2A-AA14-4ED1-0D1795CDFE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09CDED-8262-4AC0-95B6-C0066968F170}" type="slidenum">
              <a:rPr lang="vi-VN" smtClean="0"/>
              <a:t>‹#›</a:t>
            </a:fld>
            <a:endParaRPr lang="vi-VN"/>
          </a:p>
        </p:txBody>
      </p:sp>
    </p:spTree>
    <p:extLst>
      <p:ext uri="{BB962C8B-B14F-4D97-AF65-F5344CB8AC3E}">
        <p14:creationId xmlns:p14="http://schemas.microsoft.com/office/powerpoint/2010/main" val="2450872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843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560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46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184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724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258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292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203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119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7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0904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6959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0428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066801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30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906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577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999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352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780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1">
  <p:cSld name="THREE COLUMNS 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extLst>
      <p:ext uri="{BB962C8B-B14F-4D97-AF65-F5344CB8AC3E}">
        <p14:creationId xmlns:p14="http://schemas.microsoft.com/office/powerpoint/2010/main" val="1606974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9" r:id="rId10"/>
    <p:sldLayoutId id="2147483660" r:id="rId11"/>
    <p:sldLayoutId id="2147483663" r:id="rId12"/>
    <p:sldLayoutId id="2147483669"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757776" y="2036109"/>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600" dirty="0">
                <a:solidFill>
                  <a:schemeClr val="accent1"/>
                </a:solidFill>
              </a:rPr>
              <a:t>Prototype &amp; Adapter</a:t>
            </a:r>
            <a:endParaRPr sz="3600" dirty="0">
              <a:solidFill>
                <a:schemeClr val="accent1"/>
              </a:solidFill>
            </a:endParaRPr>
          </a:p>
        </p:txBody>
      </p:sp>
      <p:sp>
        <p:nvSpPr>
          <p:cNvPr id="110" name="Google Shape;110;p22"/>
          <p:cNvSpPr txBox="1">
            <a:spLocks noGrp="1"/>
          </p:cNvSpPr>
          <p:nvPr>
            <p:ph type="subTitle" idx="1"/>
          </p:nvPr>
        </p:nvSpPr>
        <p:spPr>
          <a:xfrm>
            <a:off x="6066548" y="2799882"/>
            <a:ext cx="3129600" cy="60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800" dirty="0"/>
              <a:t>Software Design Pattern</a:t>
            </a:r>
          </a:p>
          <a:p>
            <a:pPr marL="0" lvl="0" indent="0" algn="ctr" rtl="0">
              <a:spcBef>
                <a:spcPts val="0"/>
              </a:spcBef>
              <a:spcAft>
                <a:spcPts val="0"/>
              </a:spcAft>
              <a:buNone/>
            </a:pPr>
            <a:r>
              <a:rPr lang="es" sz="1800" dirty="0"/>
              <a:t>GROUP 1</a:t>
            </a:r>
            <a:endParaRPr sz="1800" dirty="0"/>
          </a:p>
        </p:txBody>
      </p:sp>
      <p:sp>
        <p:nvSpPr>
          <p:cNvPr id="111" name="Google Shape;111;p22"/>
          <p:cNvSpPr/>
          <p:nvPr/>
        </p:nvSpPr>
        <p:spPr>
          <a:xfrm>
            <a:off x="4153366" y="4389069"/>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5385006" y="111550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5473643" y="124308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5539342" y="136037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5293321" y="98254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1688528" y="802633"/>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1951369" y="2558395"/>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3569616" y="2625653"/>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2946154" y="2454184"/>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385072" y="1872282"/>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838913" y="1826451"/>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3908857" y="1867699"/>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3908857" y="1999119"/>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3908857" y="2130540"/>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3908857" y="239489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3908857" y="252631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3908857" y="2789155"/>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3908857" y="2920575"/>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3908857" y="318339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1972773" y="1867699"/>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1972773" y="1999119"/>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1972773" y="2263472"/>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4023457" y="1601810"/>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2475516" y="1601810"/>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374370" y="2888470"/>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704445" y="3938275"/>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1939132" y="295306"/>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4520106" y="0"/>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1172036" y="2173323"/>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4300048" y="1318813"/>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5253585" y="2374233"/>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2657350" y="4409705"/>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5825098" y="655495"/>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3135643" y="4112455"/>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1207188" y="2410178"/>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5493487" y="1614048"/>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527170" y="727744"/>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5242883" y="2871673"/>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5674290" y="2820372"/>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6121556" y="3533336"/>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5817444" y="2891397"/>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5273453" y="2702053"/>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6155269" y="3381831"/>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5537806" y="2776245"/>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6106032" y="3236038"/>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0" y="1887495"/>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2044" y="2480627"/>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17647" y="2340616"/>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35980" y="1745612"/>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267400" y="1418440"/>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204749" y="1617911"/>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255691" y="2605977"/>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1085702" y="4437635"/>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1546190" y="4809462"/>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96176" y="4148615"/>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1026842" y="4297288"/>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36717" y="3939811"/>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1405147" y="4752666"/>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1691366" y="4816948"/>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3245660" y="1543742"/>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4300048" y="489354"/>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4877680" y="489354"/>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1421128" y="3967309"/>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1515860" y="4065113"/>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1515860" y="4138465"/>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1515860" y="4211794"/>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5874000" y="2284876"/>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3253314" y="54373"/>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3398484" y="133316"/>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822093" y="2330730"/>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1425711" y="1346623"/>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5851061" y="166933"/>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822093" y="2599666"/>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2084302" y="1335921"/>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2764320" y="1354254"/>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1066602" y="58428"/>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5360555" y="432822"/>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658591" y="382384"/>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1482243" y="3498183"/>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840449" y="382384"/>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1482243" y="1841736"/>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5123700" y="4436435"/>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2059666" y="4529789"/>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557740" y="2465198"/>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597475" y="1516244"/>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5603528" y="3281196"/>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5789945" y="3279660"/>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5693677" y="3368298"/>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5782315" y="3518051"/>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5565328" y="3230759"/>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5565328" y="3730455"/>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5687559" y="1783668"/>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5820515" y="1783668"/>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5984017" y="1783668"/>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1392094" y="382384"/>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1499040" y="379337"/>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699862" y="901948"/>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848079" y="901948"/>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84083" y="901948"/>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1225521" y="901948"/>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926918" y="4384486"/>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2107241" y="4285147"/>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5716598" y="3987154"/>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C7530E2D-3990-55E6-7275-9182349019D2}"/>
              </a:ext>
            </a:extLst>
          </p:cNvPr>
          <p:cNvSpPr txBox="1"/>
          <p:nvPr/>
        </p:nvSpPr>
        <p:spPr>
          <a:xfrm>
            <a:off x="8745350" y="4633977"/>
            <a:ext cx="284052" cy="307777"/>
          </a:xfrm>
          <a:prstGeom prst="rect">
            <a:avLst/>
          </a:prstGeom>
          <a:noFill/>
        </p:spPr>
        <p:txBody>
          <a:bodyPr wrap="none" rtlCol="0">
            <a:spAutoFit/>
          </a:bodyPr>
          <a:lstStyle/>
          <a:p>
            <a:r>
              <a:rPr lang="vi-VN" dirty="0">
                <a:solidFill>
                  <a:schemeClr val="bg1"/>
                </a:solidFill>
              </a:rPr>
              <a:t>1</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r>
              <a:rPr lang="vi-VN" dirty="0">
                <a:solidFill>
                  <a:schemeClr val="accent2"/>
                </a:solidFill>
              </a:rPr>
              <a:t>3</a:t>
            </a:r>
            <a:r>
              <a:rPr lang="es" dirty="0">
                <a:solidFill>
                  <a:schemeClr val="accent2"/>
                </a:solidFill>
              </a:rPr>
              <a:t>.</a:t>
            </a:r>
            <a:r>
              <a:rPr lang="es" dirty="0"/>
              <a:t> </a:t>
            </a:r>
            <a:r>
              <a:rPr lang="en-US" dirty="0">
                <a:solidFill>
                  <a:schemeClr val="accent2"/>
                </a:solidFill>
                <a:effectLst/>
                <a:latin typeface="Roboto Black" panose="020B0604020202020204" pitchFamily="2" charset="0"/>
                <a:ea typeface="Roboto Black" panose="020B0604020202020204" pitchFamily="2" charset="0"/>
                <a:cs typeface="Roboto Black" panose="020B0604020202020204" pitchFamily="2" charset="0"/>
              </a:rPr>
              <a:t>Architecture</a:t>
            </a:r>
            <a:endParaRPr lang="en-US" dirty="0">
              <a:solidFill>
                <a:schemeClr val="accent3"/>
              </a:solidFill>
            </a:endParaRPr>
          </a:p>
        </p:txBody>
      </p:sp>
      <p:sp>
        <p:nvSpPr>
          <p:cNvPr id="404" name="Google Shape;404;p28"/>
          <p:cNvSpPr txBox="1">
            <a:spLocks noGrp="1"/>
          </p:cNvSpPr>
          <p:nvPr>
            <p:ph type="ctrTitle"/>
          </p:nvPr>
        </p:nvSpPr>
        <p:spPr>
          <a:xfrm>
            <a:off x="339345" y="2258562"/>
            <a:ext cx="8207248" cy="733524"/>
          </a:xfrm>
          <a:prstGeom prst="rect">
            <a:avLst/>
          </a:prstGeom>
        </p:spPr>
        <p:txBody>
          <a:bodyPr spcFirstLastPara="1" wrap="square" lIns="91425" tIns="91425" rIns="91425" bIns="91425" anchor="b" anchorCtr="0">
            <a:noAutofit/>
          </a:bodyPr>
          <a:lstStyle/>
          <a:p>
            <a:pPr marL="342900" lvl="0" indent="-342900">
              <a:lnSpc>
                <a:spcPct val="115000"/>
              </a:lnSpc>
              <a:spcBef>
                <a:spcPts val="600"/>
              </a:spcBef>
              <a:buClr>
                <a:schemeClr val="tx2">
                  <a:lumMod val="90000"/>
                </a:schemeClr>
              </a:buClr>
              <a:buSzPct val="70000"/>
              <a:buFont typeface="Wingdings" panose="05000000000000000000" pitchFamily="2" charset="2"/>
              <a:buChar char="Ø"/>
              <a:tabLst>
                <a:tab pos="998220" algn="l"/>
              </a:tabLst>
            </a:pPr>
            <a:r>
              <a:rPr lang="en-US" sz="2400" dirty="0">
                <a:solidFill>
                  <a:schemeClr val="tx2">
                    <a:lumMod val="90000"/>
                  </a:schemeClr>
                </a:solidFill>
                <a:effectLst/>
                <a:latin typeface="Times New Roman" panose="02020603050405020304" pitchFamily="18" charset="0"/>
                <a:ea typeface="Calibri" panose="020F0502020204030204" pitchFamily="34" charset="0"/>
              </a:rPr>
              <a:t>Prototype can avoid to creating too much subclasses like Abstract Factory Pattern</a:t>
            </a:r>
            <a:br>
              <a:rPr lang="en-US" sz="2400" dirty="0">
                <a:solidFill>
                  <a:schemeClr val="tx2">
                    <a:lumMod val="90000"/>
                  </a:schemeClr>
                </a:solidFill>
                <a:effectLst/>
                <a:latin typeface="Times New Roman" panose="02020603050405020304" pitchFamily="18" charset="0"/>
                <a:ea typeface="Calibri" panose="020F0502020204030204" pitchFamily="34" charset="0"/>
              </a:rPr>
            </a:br>
            <a:br>
              <a:rPr lang="en-US" sz="2400" dirty="0">
                <a:solidFill>
                  <a:schemeClr val="tx2">
                    <a:lumMod val="90000"/>
                  </a:schemeClr>
                </a:solidFill>
                <a:effectLst/>
                <a:latin typeface="Times New Roman" panose="02020603050405020304" pitchFamily="18" charset="0"/>
                <a:ea typeface="Calibri" panose="020F0502020204030204" pitchFamily="34" charset="0"/>
              </a:rPr>
            </a:br>
            <a:endParaRPr lang="en-US" sz="2400" dirty="0">
              <a:solidFill>
                <a:schemeClr val="tx2">
                  <a:lumMod val="90000"/>
                </a:schemeClr>
              </a:solidFill>
              <a:effectLst/>
              <a:latin typeface="Times New Roman" panose="02020603050405020304" pitchFamily="18" charset="0"/>
              <a:ea typeface="Calibri" panose="020F0502020204030204" pitchFamily="34" charset="0"/>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6" name="TextBox 5">
            <a:extLst>
              <a:ext uri="{FF2B5EF4-FFF2-40B4-BE49-F238E27FC236}">
                <a16:creationId xmlns:a16="http://schemas.microsoft.com/office/drawing/2014/main" id="{69C0FB95-2214-5AEF-E4D7-BF9AA7922620}"/>
              </a:ext>
            </a:extLst>
          </p:cNvPr>
          <p:cNvSpPr txBox="1"/>
          <p:nvPr/>
        </p:nvSpPr>
        <p:spPr>
          <a:xfrm>
            <a:off x="8690199" y="4718628"/>
            <a:ext cx="284052" cy="307777"/>
          </a:xfrm>
          <a:prstGeom prst="rect">
            <a:avLst/>
          </a:prstGeom>
          <a:noFill/>
        </p:spPr>
        <p:txBody>
          <a:bodyPr wrap="none" rtlCol="0">
            <a:spAutoFit/>
          </a:bodyPr>
          <a:lstStyle/>
          <a:p>
            <a:fld id="{3D2652B1-AD5C-4F9B-8876-91A4F9E29524}" type="slidenum">
              <a:rPr lang="vi-VN" dirty="0">
                <a:solidFill>
                  <a:schemeClr val="bg1"/>
                </a:solidFill>
              </a:rPr>
              <a:t>10</a:t>
            </a:fld>
            <a:endParaRPr lang="vi-VN" dirty="0">
              <a:solidFill>
                <a:schemeClr val="bg1"/>
              </a:solidFill>
            </a:endParaRPr>
          </a:p>
        </p:txBody>
      </p:sp>
      <p:sp>
        <p:nvSpPr>
          <p:cNvPr id="2" name="Google Shape;404;p28">
            <a:extLst>
              <a:ext uri="{FF2B5EF4-FFF2-40B4-BE49-F238E27FC236}">
                <a16:creationId xmlns:a16="http://schemas.microsoft.com/office/drawing/2014/main" id="{0A5D0AE5-D7A1-8485-09B2-344DCECC8BEB}"/>
              </a:ext>
            </a:extLst>
          </p:cNvPr>
          <p:cNvSpPr txBox="1">
            <a:spLocks/>
          </p:cNvSpPr>
          <p:nvPr/>
        </p:nvSpPr>
        <p:spPr>
          <a:xfrm>
            <a:off x="339345" y="2907602"/>
            <a:ext cx="8207248" cy="73352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pPr marL="342900" indent="-342900">
              <a:lnSpc>
                <a:spcPct val="115000"/>
              </a:lnSpc>
              <a:spcBef>
                <a:spcPts val="600"/>
              </a:spcBef>
              <a:buClr>
                <a:schemeClr val="tx2">
                  <a:lumMod val="90000"/>
                </a:schemeClr>
              </a:buClr>
              <a:buSzPct val="70000"/>
              <a:buFont typeface="Wingdings" panose="05000000000000000000" pitchFamily="2" charset="2"/>
              <a:buChar char="Ø"/>
              <a:tabLst>
                <a:tab pos="998220" algn="l"/>
              </a:tabLst>
            </a:pPr>
            <a:r>
              <a:rPr lang="en-US" sz="2400" b="0" i="0" dirty="0">
                <a:solidFill>
                  <a:srgbClr val="D6D6D6"/>
                </a:solidFill>
                <a:effectLst/>
                <a:latin typeface="Times New Roman" panose="02020603050405020304" pitchFamily="18" charset="0"/>
                <a:ea typeface="Calibri" panose="020F0502020204030204" pitchFamily="34" charset="0"/>
                <a:cs typeface="Roboto Black" panose="020B0604020202020204" pitchFamily="2" charset="0"/>
              </a:rPr>
              <a:t>It reduces the cost of creating new “standard” object</a:t>
            </a:r>
            <a:br>
              <a:rPr lang="en-US" sz="2400" dirty="0">
                <a:solidFill>
                  <a:schemeClr val="tx2">
                    <a:lumMod val="90000"/>
                  </a:schemeClr>
                </a:solidFill>
                <a:latin typeface="Times New Roman" panose="02020603050405020304" pitchFamily="18" charset="0"/>
                <a:ea typeface="Calibri" panose="020F0502020204030204" pitchFamily="34" charset="0"/>
              </a:rPr>
            </a:br>
            <a:br>
              <a:rPr lang="en-US" sz="2400" dirty="0">
                <a:solidFill>
                  <a:schemeClr val="tx2">
                    <a:lumMod val="90000"/>
                  </a:schemeClr>
                </a:solidFill>
                <a:latin typeface="Times New Roman" panose="02020603050405020304" pitchFamily="18" charset="0"/>
                <a:ea typeface="Calibri" panose="020F0502020204030204" pitchFamily="34" charset="0"/>
              </a:rPr>
            </a:br>
            <a:endParaRPr lang="en-US" sz="2400" dirty="0">
              <a:solidFill>
                <a:schemeClr val="tx2">
                  <a:lumMod val="90000"/>
                </a:schemeClr>
              </a:solidFill>
              <a:latin typeface="Times New Roman" panose="02020603050405020304" pitchFamily="18" charset="0"/>
              <a:ea typeface="Calibri" panose="020F0502020204030204" pitchFamily="34" charset="0"/>
            </a:endParaRPr>
          </a:p>
        </p:txBody>
      </p:sp>
      <p:sp>
        <p:nvSpPr>
          <p:cNvPr id="3" name="Google Shape;404;p28">
            <a:extLst>
              <a:ext uri="{FF2B5EF4-FFF2-40B4-BE49-F238E27FC236}">
                <a16:creationId xmlns:a16="http://schemas.microsoft.com/office/drawing/2014/main" id="{92D32AB2-6E45-5993-7F04-CBB544E20331}"/>
              </a:ext>
            </a:extLst>
          </p:cNvPr>
          <p:cNvSpPr txBox="1">
            <a:spLocks/>
          </p:cNvSpPr>
          <p:nvPr/>
        </p:nvSpPr>
        <p:spPr>
          <a:xfrm>
            <a:off x="339345" y="3298267"/>
            <a:ext cx="8207248" cy="73352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pPr marL="342900" indent="-342900">
              <a:lnSpc>
                <a:spcPct val="115000"/>
              </a:lnSpc>
              <a:spcBef>
                <a:spcPts val="600"/>
              </a:spcBef>
              <a:buClr>
                <a:schemeClr val="tx2">
                  <a:lumMod val="90000"/>
                </a:schemeClr>
              </a:buClr>
              <a:buSzPct val="60000"/>
              <a:buFont typeface="Wingdings" panose="05000000000000000000" pitchFamily="2" charset="2"/>
              <a:buChar char="Ø"/>
              <a:tabLst>
                <a:tab pos="998220" algn="l"/>
              </a:tabLst>
            </a:pPr>
            <a:r>
              <a:rPr lang="en-US" sz="2400" b="0" i="0" dirty="0">
                <a:solidFill>
                  <a:srgbClr val="D6D6D6"/>
                </a:solidFill>
                <a:effectLst/>
                <a:latin typeface="Times New Roman" panose="02020603050405020304" pitchFamily="18" charset="0"/>
                <a:ea typeface="Calibri" panose="020F0502020204030204" pitchFamily="34" charset="0"/>
                <a:cs typeface="Roboto Black" panose="020B0604020202020204" pitchFamily="2" charset="0"/>
              </a:rPr>
              <a:t>Using prototype gains more performance than using new() operator to create new object.</a:t>
            </a:r>
            <a:endParaRPr lang="en-US" sz="2400" dirty="0">
              <a:solidFill>
                <a:schemeClr val="tx2">
                  <a:lumMod val="90000"/>
                </a:schemeClr>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9799555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r>
              <a:rPr lang="vi-VN" dirty="0">
                <a:solidFill>
                  <a:schemeClr val="accent2"/>
                </a:solidFill>
              </a:rPr>
              <a:t>3</a:t>
            </a:r>
            <a:r>
              <a:rPr lang="es" dirty="0">
                <a:solidFill>
                  <a:schemeClr val="accent2"/>
                </a:solidFill>
              </a:rPr>
              <a:t>.</a:t>
            </a:r>
            <a:r>
              <a:rPr lang="es" dirty="0"/>
              <a:t> </a:t>
            </a:r>
            <a:r>
              <a:rPr lang="en-US" dirty="0">
                <a:solidFill>
                  <a:schemeClr val="accent2"/>
                </a:solidFill>
                <a:effectLst/>
                <a:latin typeface="Roboto Black" panose="020B0604020202020204" pitchFamily="2" charset="0"/>
                <a:ea typeface="Roboto Black" panose="020B0604020202020204" pitchFamily="2" charset="0"/>
                <a:cs typeface="Roboto Black" panose="020B0604020202020204" pitchFamily="2" charset="0"/>
              </a:rPr>
              <a:t>Architecture</a:t>
            </a:r>
            <a:endParaRPr lang="en-US" dirty="0">
              <a:solidFill>
                <a:schemeClr val="accent3"/>
              </a:solidFill>
            </a:endParaRPr>
          </a:p>
        </p:txBody>
      </p:sp>
      <p:sp>
        <p:nvSpPr>
          <p:cNvPr id="404" name="Google Shape;404;p28"/>
          <p:cNvSpPr txBox="1">
            <a:spLocks noGrp="1"/>
          </p:cNvSpPr>
          <p:nvPr>
            <p:ph type="ctrTitle"/>
          </p:nvPr>
        </p:nvSpPr>
        <p:spPr>
          <a:xfrm>
            <a:off x="504952" y="2566338"/>
            <a:ext cx="8134095" cy="2460065"/>
          </a:xfrm>
          <a:prstGeom prst="rect">
            <a:avLst/>
          </a:prstGeom>
        </p:spPr>
        <p:txBody>
          <a:bodyPr spcFirstLastPara="1" wrap="square" lIns="91425" tIns="91425" rIns="91425" bIns="91425" anchor="b" anchorCtr="0">
            <a:noAutofit/>
          </a:bodyPr>
          <a:lstStyle/>
          <a:p>
            <a:pPr>
              <a:lnSpc>
                <a:spcPct val="115000"/>
              </a:lnSpc>
              <a:spcBef>
                <a:spcPts val="600"/>
              </a:spcBef>
              <a:tabLst>
                <a:tab pos="998220" algn="l"/>
              </a:tabLst>
            </a:pPr>
            <a:r>
              <a:rPr lang="en-US" sz="24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t>In prototype, there are two way to clone:</a:t>
            </a:r>
            <a:br>
              <a:rPr lang="en-US" sz="24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br>
            <a:r>
              <a:rPr lang="en-US" sz="24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t>+</a:t>
            </a:r>
            <a:r>
              <a:rPr lang="en-US" sz="2400" b="1" i="1"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t>Shallow Copy </a:t>
            </a:r>
            <a:r>
              <a:rPr lang="en-US" sz="24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t>- In shallow copy, we only clone the parent object and not its containing objects.</a:t>
            </a:r>
            <a:br>
              <a:rPr lang="en-US" sz="24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br>
            <a:r>
              <a:rPr lang="en-US" sz="24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t>+</a:t>
            </a:r>
            <a:r>
              <a:rPr lang="en-US" sz="2400" b="1" i="1"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t>Deep Copy </a:t>
            </a:r>
            <a:r>
              <a:rPr lang="en-US" sz="24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t>- In a deep copy, we clone the parent object as well as its containing objects.</a:t>
            </a:r>
            <a:br>
              <a:rPr lang="en-US" sz="24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br>
            <a:br>
              <a:rPr lang="en-US" sz="24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br>
            <a:br>
              <a:rPr lang="en-US" sz="24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br>
            <a:endParaRPr lang="en-US" sz="24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6" name="TextBox 5">
            <a:extLst>
              <a:ext uri="{FF2B5EF4-FFF2-40B4-BE49-F238E27FC236}">
                <a16:creationId xmlns:a16="http://schemas.microsoft.com/office/drawing/2014/main" id="{69C0FB95-2214-5AEF-E4D7-BF9AA7922620}"/>
              </a:ext>
            </a:extLst>
          </p:cNvPr>
          <p:cNvSpPr txBox="1"/>
          <p:nvPr/>
        </p:nvSpPr>
        <p:spPr>
          <a:xfrm>
            <a:off x="8690199" y="4718628"/>
            <a:ext cx="284052" cy="307777"/>
          </a:xfrm>
          <a:prstGeom prst="rect">
            <a:avLst/>
          </a:prstGeom>
          <a:noFill/>
        </p:spPr>
        <p:txBody>
          <a:bodyPr wrap="none" rtlCol="0">
            <a:spAutoFit/>
          </a:bodyPr>
          <a:lstStyle/>
          <a:p>
            <a:fld id="{3D2652B1-AD5C-4F9B-8876-91A4F9E29524}" type="slidenum">
              <a:rPr lang="vi-VN" dirty="0">
                <a:solidFill>
                  <a:schemeClr val="bg1"/>
                </a:solidFill>
              </a:rPr>
              <a:t>11</a:t>
            </a:fld>
            <a:endParaRPr lang="vi-VN" dirty="0">
              <a:solidFill>
                <a:schemeClr val="bg1"/>
              </a:solidFill>
            </a:endParaRPr>
          </a:p>
        </p:txBody>
      </p:sp>
    </p:spTree>
    <p:extLst>
      <p:ext uri="{BB962C8B-B14F-4D97-AF65-F5344CB8AC3E}">
        <p14:creationId xmlns:p14="http://schemas.microsoft.com/office/powerpoint/2010/main" val="35503627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accent1"/>
                </a:solidFill>
              </a:rPr>
              <a:t>4</a:t>
            </a:r>
            <a:r>
              <a:rPr lang="es" dirty="0">
                <a:solidFill>
                  <a:schemeClr val="accent1"/>
                </a:solidFill>
              </a:rPr>
              <a:t>. </a:t>
            </a:r>
            <a:r>
              <a:rPr lang="vi-VN" dirty="0">
                <a:solidFill>
                  <a:schemeClr val="accent1"/>
                </a:solidFill>
              </a:rPr>
              <a:t>Applicability</a:t>
            </a:r>
            <a:endParaRPr dirty="0">
              <a:solidFill>
                <a:schemeClr val="accent1"/>
              </a:solidFill>
            </a:endParaRPr>
          </a:p>
        </p:txBody>
      </p:sp>
      <p:sp>
        <p:nvSpPr>
          <p:cNvPr id="404" name="Google Shape;404;p28"/>
          <p:cNvSpPr txBox="1">
            <a:spLocks noGrp="1"/>
          </p:cNvSpPr>
          <p:nvPr>
            <p:ph type="ctrTitle"/>
          </p:nvPr>
        </p:nvSpPr>
        <p:spPr>
          <a:xfrm>
            <a:off x="215900" y="1348686"/>
            <a:ext cx="8616325" cy="3302692"/>
          </a:xfrm>
          <a:prstGeom prst="rect">
            <a:avLst/>
          </a:prstGeom>
        </p:spPr>
        <p:txBody>
          <a:bodyPr spcFirstLastPara="1" wrap="square" lIns="91425" tIns="91425" rIns="91425" bIns="91425" anchor="b" anchorCtr="0">
            <a:noAutofit/>
          </a:bodyPr>
          <a:lstStyle/>
          <a:p>
            <a:pPr algn="l"/>
            <a:r>
              <a:rPr lang="en-US" sz="2800" dirty="0">
                <a:solidFill>
                  <a:schemeClr val="tx2">
                    <a:lumMod val="90000"/>
                  </a:schemeClr>
                </a:solidFill>
                <a:latin typeface="+mj-lt"/>
              </a:rPr>
              <a:t>1.When the classes are instantiated at runtime.</a:t>
            </a:r>
            <a:br>
              <a:rPr lang="vi-VN" sz="2800" dirty="0">
                <a:solidFill>
                  <a:schemeClr val="tx2">
                    <a:lumMod val="90000"/>
                  </a:schemeClr>
                </a:solidFill>
                <a:latin typeface="+mj-lt"/>
              </a:rPr>
            </a:br>
            <a:r>
              <a:rPr lang="en-US" sz="2800" dirty="0">
                <a:solidFill>
                  <a:schemeClr val="tx2">
                    <a:lumMod val="90000"/>
                  </a:schemeClr>
                </a:solidFill>
                <a:latin typeface="+mj-lt"/>
              </a:rPr>
              <a:t>2.When the cost of creating an object is expensive or complicated</a:t>
            </a:r>
            <a:br>
              <a:rPr lang="en-US" sz="2800" dirty="0">
                <a:solidFill>
                  <a:schemeClr val="tx2">
                    <a:lumMod val="90000"/>
                  </a:schemeClr>
                </a:solidFill>
                <a:latin typeface="+mj-lt"/>
              </a:rPr>
            </a:br>
            <a:r>
              <a:rPr lang="en-US" sz="2800" dirty="0">
                <a:solidFill>
                  <a:schemeClr val="tx2">
                    <a:lumMod val="90000"/>
                  </a:schemeClr>
                </a:solidFill>
                <a:latin typeface="+mj-lt"/>
              </a:rPr>
              <a:t>3.When you want to keep the number of classes in an application minimum. </a:t>
            </a:r>
            <a:br>
              <a:rPr lang="en-US" sz="2800" dirty="0">
                <a:solidFill>
                  <a:schemeClr val="tx2">
                    <a:lumMod val="90000"/>
                  </a:schemeClr>
                </a:solidFill>
                <a:latin typeface="+mj-lt"/>
              </a:rPr>
            </a:br>
            <a:r>
              <a:rPr lang="en-US" sz="2800" dirty="0">
                <a:solidFill>
                  <a:schemeClr val="tx2">
                    <a:lumMod val="90000"/>
                  </a:schemeClr>
                </a:solidFill>
                <a:latin typeface="+mj-lt"/>
              </a:rPr>
              <a:t>4.When the client application needs to be unaware of object creation and representation</a:t>
            </a:r>
            <a:endParaRPr lang="vi-VN" sz="2800" b="0" i="0" dirty="0">
              <a:solidFill>
                <a:schemeClr val="tx2">
                  <a:lumMod val="90000"/>
                </a:schemeClr>
              </a:solidFill>
              <a:effectLst/>
              <a:latin typeface="+mj-lt"/>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7978A8A8-7DD9-B5F4-8A5C-FA89D7CC9111}"/>
              </a:ext>
            </a:extLst>
          </p:cNvPr>
          <p:cNvSpPr txBox="1"/>
          <p:nvPr/>
        </p:nvSpPr>
        <p:spPr>
          <a:xfrm>
            <a:off x="8548173" y="4729336"/>
            <a:ext cx="284052" cy="307777"/>
          </a:xfrm>
          <a:prstGeom prst="rect">
            <a:avLst/>
          </a:prstGeom>
          <a:noFill/>
        </p:spPr>
        <p:txBody>
          <a:bodyPr wrap="none" rtlCol="0">
            <a:spAutoFit/>
          </a:bodyPr>
          <a:lstStyle/>
          <a:p>
            <a:fld id="{3D2652B1-AD5C-4F9B-8876-91A4F9E29524}" type="slidenum">
              <a:rPr lang="vi-VN" dirty="0">
                <a:solidFill>
                  <a:schemeClr val="bg1"/>
                </a:solidFill>
              </a:rPr>
              <a:t>12</a:t>
            </a:fld>
            <a:endParaRPr lang="vi-VN" dirty="0">
              <a:solidFill>
                <a:schemeClr val="bg1"/>
              </a:solidFill>
            </a:endParaRPr>
          </a:p>
        </p:txBody>
      </p:sp>
    </p:spTree>
    <p:extLst>
      <p:ext uri="{BB962C8B-B14F-4D97-AF65-F5344CB8AC3E}">
        <p14:creationId xmlns:p14="http://schemas.microsoft.com/office/powerpoint/2010/main" val="12189596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solidFill>
                  <a:schemeClr val="accent1"/>
                </a:solidFill>
              </a:rPr>
              <a:t>5</a:t>
            </a:r>
            <a:r>
              <a:rPr lang="es" dirty="0">
                <a:solidFill>
                  <a:schemeClr val="accent1"/>
                </a:solidFill>
              </a:rPr>
              <a:t>. </a:t>
            </a:r>
            <a:r>
              <a:rPr lang="vi-VN" dirty="0">
                <a:solidFill>
                  <a:schemeClr val="accent1"/>
                </a:solidFill>
              </a:rPr>
              <a:t>Pros &amp; Cons</a:t>
            </a:r>
            <a:endParaRPr dirty="0">
              <a:solidFill>
                <a:schemeClr val="accent1"/>
              </a:solidFill>
            </a:endParaRPr>
          </a:p>
        </p:txBody>
      </p:sp>
      <p:sp>
        <p:nvSpPr>
          <p:cNvPr id="404" name="Google Shape;404;p28"/>
          <p:cNvSpPr txBox="1">
            <a:spLocks noGrp="1"/>
          </p:cNvSpPr>
          <p:nvPr>
            <p:ph type="ctrTitle"/>
          </p:nvPr>
        </p:nvSpPr>
        <p:spPr>
          <a:xfrm>
            <a:off x="495011" y="644550"/>
            <a:ext cx="8414492" cy="3703218"/>
          </a:xfrm>
          <a:prstGeom prst="rect">
            <a:avLst/>
          </a:prstGeom>
        </p:spPr>
        <p:txBody>
          <a:bodyPr spcFirstLastPara="1" wrap="square" lIns="91425" tIns="91425" rIns="91425" bIns="91425" anchor="b" anchorCtr="0">
            <a:noAutofit/>
          </a:bodyPr>
          <a:lstStyle/>
          <a:p>
            <a:br>
              <a:rPr lang="en-US" sz="1900" b="1" i="0" dirty="0">
                <a:solidFill>
                  <a:schemeClr val="tx2">
                    <a:lumMod val="90000"/>
                  </a:schemeClr>
                </a:solidFill>
                <a:effectLst/>
                <a:latin typeface="Times New Roman" panose="02020603050405020304" pitchFamily="18" charset="0"/>
                <a:cs typeface="Times New Roman" panose="02020603050405020304" pitchFamily="18" charset="0"/>
              </a:rPr>
            </a:br>
            <a:r>
              <a:rPr lang="en-US" sz="2800" b="1" dirty="0">
                <a:solidFill>
                  <a:schemeClr val="tx2">
                    <a:lumMod val="90000"/>
                  </a:schemeClr>
                </a:solidFill>
                <a:latin typeface="Times New Roman" panose="02020603050405020304" pitchFamily="18" charset="0"/>
                <a:cs typeface="Times New Roman" panose="02020603050405020304" pitchFamily="18" charset="0"/>
              </a:rPr>
              <a:t>Advantages:</a:t>
            </a:r>
            <a:br>
              <a:rPr lang="en-US" sz="1900" b="1" i="0" dirty="0">
                <a:solidFill>
                  <a:schemeClr val="tx2">
                    <a:lumMod val="90000"/>
                  </a:schemeClr>
                </a:solidFill>
                <a:effectLst/>
                <a:latin typeface="Times New Roman" panose="02020603050405020304" pitchFamily="18" charset="0"/>
                <a:cs typeface="Times New Roman" panose="02020603050405020304" pitchFamily="18" charset="0"/>
              </a:rPr>
            </a:br>
            <a:r>
              <a:rPr lang="en-US" sz="1900" b="1" i="0" dirty="0">
                <a:solidFill>
                  <a:schemeClr val="tx2">
                    <a:lumMod val="90000"/>
                  </a:schemeClr>
                </a:solidFill>
                <a:effectLst/>
                <a:latin typeface="Times New Roman" panose="02020603050405020304" pitchFamily="18" charset="0"/>
                <a:cs typeface="Times New Roman" panose="02020603050405020304" pitchFamily="18" charset="0"/>
              </a:rPr>
              <a:t>It reduces the need of sub-classing.</a:t>
            </a:r>
            <a:br>
              <a:rPr lang="en-US" sz="1900" b="1" i="0" dirty="0">
                <a:solidFill>
                  <a:schemeClr val="tx2">
                    <a:lumMod val="90000"/>
                  </a:schemeClr>
                </a:solidFill>
                <a:effectLst/>
                <a:latin typeface="Times New Roman" panose="02020603050405020304" pitchFamily="18" charset="0"/>
                <a:cs typeface="Times New Roman" panose="02020603050405020304" pitchFamily="18" charset="0"/>
              </a:rPr>
            </a:br>
            <a:br>
              <a:rPr lang="en-US" sz="1900" b="1" i="0" dirty="0">
                <a:solidFill>
                  <a:schemeClr val="tx2">
                    <a:lumMod val="90000"/>
                  </a:schemeClr>
                </a:solidFill>
                <a:effectLst/>
                <a:latin typeface="Times New Roman" panose="02020603050405020304" pitchFamily="18" charset="0"/>
                <a:cs typeface="Times New Roman" panose="02020603050405020304" pitchFamily="18" charset="0"/>
              </a:rPr>
            </a:br>
            <a:r>
              <a:rPr lang="en-US" sz="1900" b="1" i="0" dirty="0">
                <a:solidFill>
                  <a:schemeClr val="tx2">
                    <a:lumMod val="90000"/>
                  </a:schemeClr>
                </a:solidFill>
                <a:effectLst/>
                <a:latin typeface="Times New Roman" panose="02020603050405020304" pitchFamily="18" charset="0"/>
                <a:cs typeface="Times New Roman" panose="02020603050405020304" pitchFamily="18" charset="0"/>
              </a:rPr>
              <a:t>It hides complexities of creating objects.</a:t>
            </a:r>
            <a:br>
              <a:rPr lang="en-US" sz="1900" b="1" i="0" dirty="0">
                <a:solidFill>
                  <a:schemeClr val="tx2">
                    <a:lumMod val="90000"/>
                  </a:schemeClr>
                </a:solidFill>
                <a:effectLst/>
                <a:latin typeface="Times New Roman" panose="02020603050405020304" pitchFamily="18" charset="0"/>
                <a:cs typeface="Times New Roman" panose="02020603050405020304" pitchFamily="18" charset="0"/>
              </a:rPr>
            </a:br>
            <a:br>
              <a:rPr lang="en-US" sz="1900" b="1" i="0" dirty="0">
                <a:solidFill>
                  <a:schemeClr val="tx2">
                    <a:lumMod val="90000"/>
                  </a:schemeClr>
                </a:solidFill>
                <a:effectLst/>
                <a:latin typeface="Times New Roman" panose="02020603050405020304" pitchFamily="18" charset="0"/>
                <a:cs typeface="Times New Roman" panose="02020603050405020304" pitchFamily="18" charset="0"/>
              </a:rPr>
            </a:br>
            <a:r>
              <a:rPr lang="en-US" sz="1900" b="1" i="0" dirty="0">
                <a:solidFill>
                  <a:schemeClr val="tx2">
                    <a:lumMod val="90000"/>
                  </a:schemeClr>
                </a:solidFill>
                <a:effectLst/>
                <a:latin typeface="Times New Roman" panose="02020603050405020304" pitchFamily="18" charset="0"/>
                <a:cs typeface="Times New Roman" panose="02020603050405020304" pitchFamily="18" charset="0"/>
              </a:rPr>
              <a:t>The clients can get new objects without knowing which type of object it will be.</a:t>
            </a:r>
            <a:br>
              <a:rPr lang="en-US" sz="1900" b="1" i="0" dirty="0">
                <a:solidFill>
                  <a:schemeClr val="tx2">
                    <a:lumMod val="90000"/>
                  </a:schemeClr>
                </a:solidFill>
                <a:effectLst/>
                <a:latin typeface="Times New Roman" panose="02020603050405020304" pitchFamily="18" charset="0"/>
                <a:cs typeface="Times New Roman" panose="02020603050405020304" pitchFamily="18" charset="0"/>
              </a:rPr>
            </a:br>
            <a:br>
              <a:rPr lang="en-US" sz="1900" b="1" i="0" dirty="0">
                <a:solidFill>
                  <a:schemeClr val="tx2">
                    <a:lumMod val="90000"/>
                  </a:schemeClr>
                </a:solidFill>
                <a:effectLst/>
                <a:latin typeface="Times New Roman" panose="02020603050405020304" pitchFamily="18" charset="0"/>
                <a:cs typeface="Times New Roman" panose="02020603050405020304" pitchFamily="18" charset="0"/>
              </a:rPr>
            </a:br>
            <a:r>
              <a:rPr lang="en-US" sz="1900" b="1" i="0" dirty="0">
                <a:solidFill>
                  <a:schemeClr val="tx2">
                    <a:lumMod val="90000"/>
                  </a:schemeClr>
                </a:solidFill>
                <a:effectLst/>
                <a:latin typeface="Times New Roman" panose="02020603050405020304" pitchFamily="18" charset="0"/>
                <a:cs typeface="Times New Roman" panose="02020603050405020304" pitchFamily="18" charset="0"/>
              </a:rPr>
              <a:t> It lets you add or remove objects at runtime.</a:t>
            </a:r>
            <a:br>
              <a:rPr lang="en-US" sz="1900" b="1" i="0" dirty="0">
                <a:solidFill>
                  <a:schemeClr val="bg1"/>
                </a:solidFill>
                <a:effectLst/>
                <a:latin typeface="Times New Roman" panose="02020603050405020304" pitchFamily="18" charset="0"/>
                <a:cs typeface="Times New Roman" panose="02020603050405020304" pitchFamily="18" charset="0"/>
              </a:rPr>
            </a:br>
            <a:endParaRPr lang="vi-VN" sz="1900" b="0" i="0" dirty="0">
              <a:solidFill>
                <a:schemeClr val="bg1"/>
              </a:solidFill>
              <a:effectLst/>
              <a:latin typeface="Times New Roman" panose="02020603050405020304" pitchFamily="18" charset="0"/>
              <a:cs typeface="Times New Roman" panose="02020603050405020304" pitchFamily="18" charset="0"/>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7978A8A8-7DD9-B5F4-8A5C-FA89D7CC9111}"/>
              </a:ext>
            </a:extLst>
          </p:cNvPr>
          <p:cNvSpPr txBox="1"/>
          <p:nvPr/>
        </p:nvSpPr>
        <p:spPr>
          <a:xfrm>
            <a:off x="8625451" y="4634586"/>
            <a:ext cx="284052" cy="307777"/>
          </a:xfrm>
          <a:prstGeom prst="rect">
            <a:avLst/>
          </a:prstGeom>
          <a:noFill/>
        </p:spPr>
        <p:txBody>
          <a:bodyPr wrap="none" rtlCol="0">
            <a:spAutoFit/>
          </a:bodyPr>
          <a:lstStyle/>
          <a:p>
            <a:fld id="{3D2652B1-AD5C-4F9B-8876-91A4F9E29524}" type="slidenum">
              <a:rPr lang="vi-VN" dirty="0">
                <a:solidFill>
                  <a:schemeClr val="bg1"/>
                </a:solidFill>
              </a:rPr>
              <a:t>13</a:t>
            </a:fld>
            <a:endParaRPr lang="vi-VN" dirty="0">
              <a:solidFill>
                <a:schemeClr val="bg1"/>
              </a:solidFill>
            </a:endParaRPr>
          </a:p>
        </p:txBody>
      </p:sp>
      <p:grpSp>
        <p:nvGrpSpPr>
          <p:cNvPr id="3" name="Google Shape;6213;p52">
            <a:extLst>
              <a:ext uri="{FF2B5EF4-FFF2-40B4-BE49-F238E27FC236}">
                <a16:creationId xmlns:a16="http://schemas.microsoft.com/office/drawing/2014/main" id="{487A15B6-15CF-7DD8-F21A-E4D3288F0238}"/>
              </a:ext>
            </a:extLst>
          </p:cNvPr>
          <p:cNvGrpSpPr/>
          <p:nvPr/>
        </p:nvGrpSpPr>
        <p:grpSpPr>
          <a:xfrm>
            <a:off x="167908" y="2546946"/>
            <a:ext cx="327103" cy="299909"/>
            <a:chOff x="1492673" y="4992127"/>
            <a:chExt cx="481825" cy="481825"/>
          </a:xfrm>
        </p:grpSpPr>
        <p:sp>
          <p:nvSpPr>
            <p:cNvPr id="4" name="Google Shape;6214;p52">
              <a:extLst>
                <a:ext uri="{FF2B5EF4-FFF2-40B4-BE49-F238E27FC236}">
                  <a16:creationId xmlns:a16="http://schemas.microsoft.com/office/drawing/2014/main" id="{24A95F64-23BB-E12B-49B3-CAB92C829B4C}"/>
                </a:ext>
              </a:extLst>
            </p:cNvPr>
            <p:cNvSpPr/>
            <p:nvPr/>
          </p:nvSpPr>
          <p:spPr>
            <a:xfrm>
              <a:off x="1492673" y="4992127"/>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lumMod val="90000"/>
                  </a:schemeClr>
                </a:solidFill>
              </a:endParaRPr>
            </a:p>
          </p:txBody>
        </p:sp>
        <p:sp>
          <p:nvSpPr>
            <p:cNvPr id="5" name="Google Shape;6215;p52">
              <a:extLst>
                <a:ext uri="{FF2B5EF4-FFF2-40B4-BE49-F238E27FC236}">
                  <a16:creationId xmlns:a16="http://schemas.microsoft.com/office/drawing/2014/main" id="{1F0987CE-6496-353D-02D3-93F6DA839259}"/>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90000"/>
                  </a:schemeClr>
                </a:solidFill>
              </a:endParaRPr>
            </a:p>
          </p:txBody>
        </p:sp>
      </p:grpSp>
      <p:grpSp>
        <p:nvGrpSpPr>
          <p:cNvPr id="6" name="Google Shape;6213;p52">
            <a:extLst>
              <a:ext uri="{FF2B5EF4-FFF2-40B4-BE49-F238E27FC236}">
                <a16:creationId xmlns:a16="http://schemas.microsoft.com/office/drawing/2014/main" id="{0982AE56-A34A-C005-0EAD-D2E1A749B860}"/>
              </a:ext>
            </a:extLst>
          </p:cNvPr>
          <p:cNvGrpSpPr/>
          <p:nvPr/>
        </p:nvGrpSpPr>
        <p:grpSpPr>
          <a:xfrm>
            <a:off x="138567" y="1966911"/>
            <a:ext cx="327103" cy="299909"/>
            <a:chOff x="1492673" y="4992127"/>
            <a:chExt cx="481825" cy="481825"/>
          </a:xfrm>
        </p:grpSpPr>
        <p:sp>
          <p:nvSpPr>
            <p:cNvPr id="7" name="Google Shape;6214;p52">
              <a:extLst>
                <a:ext uri="{FF2B5EF4-FFF2-40B4-BE49-F238E27FC236}">
                  <a16:creationId xmlns:a16="http://schemas.microsoft.com/office/drawing/2014/main" id="{72FA208E-7C64-FFD0-65DC-997BC72BFA57}"/>
                </a:ext>
              </a:extLst>
            </p:cNvPr>
            <p:cNvSpPr/>
            <p:nvPr/>
          </p:nvSpPr>
          <p:spPr>
            <a:xfrm>
              <a:off x="1492673" y="4992127"/>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lumMod val="90000"/>
                  </a:schemeClr>
                </a:solidFill>
              </a:endParaRPr>
            </a:p>
          </p:txBody>
        </p:sp>
        <p:sp>
          <p:nvSpPr>
            <p:cNvPr id="8" name="Google Shape;6215;p52">
              <a:extLst>
                <a:ext uri="{FF2B5EF4-FFF2-40B4-BE49-F238E27FC236}">
                  <a16:creationId xmlns:a16="http://schemas.microsoft.com/office/drawing/2014/main" id="{9A41AAD5-0E5C-597F-7E88-FAF6323BA72F}"/>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90000"/>
                  </a:schemeClr>
                </a:solidFill>
              </a:endParaRPr>
            </a:p>
          </p:txBody>
        </p:sp>
      </p:grpSp>
      <p:grpSp>
        <p:nvGrpSpPr>
          <p:cNvPr id="9" name="Google Shape;6213;p52">
            <a:extLst>
              <a:ext uri="{FF2B5EF4-FFF2-40B4-BE49-F238E27FC236}">
                <a16:creationId xmlns:a16="http://schemas.microsoft.com/office/drawing/2014/main" id="{4A91CD6A-DECF-EE30-A265-639479386A12}"/>
              </a:ext>
            </a:extLst>
          </p:cNvPr>
          <p:cNvGrpSpPr/>
          <p:nvPr/>
        </p:nvGrpSpPr>
        <p:grpSpPr>
          <a:xfrm>
            <a:off x="197249" y="3686796"/>
            <a:ext cx="327103" cy="299909"/>
            <a:chOff x="1492673" y="4992127"/>
            <a:chExt cx="481825" cy="481825"/>
          </a:xfrm>
        </p:grpSpPr>
        <p:sp>
          <p:nvSpPr>
            <p:cNvPr id="10" name="Google Shape;6214;p52">
              <a:extLst>
                <a:ext uri="{FF2B5EF4-FFF2-40B4-BE49-F238E27FC236}">
                  <a16:creationId xmlns:a16="http://schemas.microsoft.com/office/drawing/2014/main" id="{7FF629DF-27C2-011C-03A3-7F65A721A368}"/>
                </a:ext>
              </a:extLst>
            </p:cNvPr>
            <p:cNvSpPr/>
            <p:nvPr/>
          </p:nvSpPr>
          <p:spPr>
            <a:xfrm>
              <a:off x="1492673" y="4992127"/>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lumMod val="90000"/>
                  </a:schemeClr>
                </a:solidFill>
              </a:endParaRPr>
            </a:p>
          </p:txBody>
        </p:sp>
        <p:sp>
          <p:nvSpPr>
            <p:cNvPr id="11" name="Google Shape;6215;p52">
              <a:extLst>
                <a:ext uri="{FF2B5EF4-FFF2-40B4-BE49-F238E27FC236}">
                  <a16:creationId xmlns:a16="http://schemas.microsoft.com/office/drawing/2014/main" id="{41D290C8-5106-79EC-1691-60EBC03B0FC7}"/>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90000"/>
                  </a:schemeClr>
                </a:solidFill>
              </a:endParaRPr>
            </a:p>
          </p:txBody>
        </p:sp>
      </p:grpSp>
      <p:grpSp>
        <p:nvGrpSpPr>
          <p:cNvPr id="12" name="Google Shape;6213;p52">
            <a:extLst>
              <a:ext uri="{FF2B5EF4-FFF2-40B4-BE49-F238E27FC236}">
                <a16:creationId xmlns:a16="http://schemas.microsoft.com/office/drawing/2014/main" id="{4B80C505-EFCA-A1BB-8EF7-CC54D173CDB1}"/>
              </a:ext>
            </a:extLst>
          </p:cNvPr>
          <p:cNvGrpSpPr/>
          <p:nvPr/>
        </p:nvGrpSpPr>
        <p:grpSpPr>
          <a:xfrm>
            <a:off x="167908" y="3106761"/>
            <a:ext cx="327103" cy="299909"/>
            <a:chOff x="1492673" y="4992127"/>
            <a:chExt cx="481825" cy="481825"/>
          </a:xfrm>
        </p:grpSpPr>
        <p:sp>
          <p:nvSpPr>
            <p:cNvPr id="13" name="Google Shape;6214;p52">
              <a:extLst>
                <a:ext uri="{FF2B5EF4-FFF2-40B4-BE49-F238E27FC236}">
                  <a16:creationId xmlns:a16="http://schemas.microsoft.com/office/drawing/2014/main" id="{9F2D9FD8-C72B-3DCC-1448-9B68CAC6796B}"/>
                </a:ext>
              </a:extLst>
            </p:cNvPr>
            <p:cNvSpPr/>
            <p:nvPr/>
          </p:nvSpPr>
          <p:spPr>
            <a:xfrm>
              <a:off x="1492673" y="4992127"/>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lumMod val="90000"/>
                  </a:schemeClr>
                </a:solidFill>
              </a:endParaRPr>
            </a:p>
          </p:txBody>
        </p:sp>
        <p:sp>
          <p:nvSpPr>
            <p:cNvPr id="14" name="Google Shape;6215;p52">
              <a:extLst>
                <a:ext uri="{FF2B5EF4-FFF2-40B4-BE49-F238E27FC236}">
                  <a16:creationId xmlns:a16="http://schemas.microsoft.com/office/drawing/2014/main" id="{A92232AC-FC23-6009-ABE6-72F2C7FB8257}"/>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90000"/>
                  </a:schemeClr>
                </a:solidFill>
              </a:endParaRPr>
            </a:p>
          </p:txBody>
        </p:sp>
      </p:grpSp>
    </p:spTree>
    <p:extLst>
      <p:ext uri="{BB962C8B-B14F-4D97-AF65-F5344CB8AC3E}">
        <p14:creationId xmlns:p14="http://schemas.microsoft.com/office/powerpoint/2010/main" val="30493132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solidFill>
                  <a:schemeClr val="accent1"/>
                </a:solidFill>
              </a:rPr>
              <a:t>5</a:t>
            </a:r>
            <a:r>
              <a:rPr lang="es" dirty="0">
                <a:solidFill>
                  <a:schemeClr val="accent1"/>
                </a:solidFill>
              </a:rPr>
              <a:t>. </a:t>
            </a:r>
            <a:r>
              <a:rPr lang="vi-VN" dirty="0">
                <a:solidFill>
                  <a:schemeClr val="accent1"/>
                </a:solidFill>
              </a:rPr>
              <a:t>Pros &amp; Cons</a:t>
            </a:r>
            <a:endParaRPr dirty="0">
              <a:solidFill>
                <a:schemeClr val="accent1"/>
              </a:solidFill>
            </a:endParaRPr>
          </a:p>
        </p:txBody>
      </p:sp>
      <p:sp>
        <p:nvSpPr>
          <p:cNvPr id="404" name="Google Shape;404;p28"/>
          <p:cNvSpPr txBox="1">
            <a:spLocks noGrp="1"/>
          </p:cNvSpPr>
          <p:nvPr>
            <p:ph type="ctrTitle"/>
          </p:nvPr>
        </p:nvSpPr>
        <p:spPr>
          <a:xfrm>
            <a:off x="559759" y="795732"/>
            <a:ext cx="8414492" cy="3703218"/>
          </a:xfrm>
          <a:prstGeom prst="rect">
            <a:avLst/>
          </a:prstGeom>
        </p:spPr>
        <p:txBody>
          <a:bodyPr spcFirstLastPara="1" wrap="square" lIns="91425" tIns="91425" rIns="91425" bIns="91425" anchor="b" anchorCtr="0">
            <a:noAutofit/>
          </a:bodyPr>
          <a:lstStyle/>
          <a:p>
            <a:pPr algn="l"/>
            <a:br>
              <a:rPr lang="en-US" sz="1900" b="1" i="0" dirty="0">
                <a:solidFill>
                  <a:schemeClr val="tx2">
                    <a:lumMod val="90000"/>
                  </a:schemeClr>
                </a:solidFill>
                <a:effectLst/>
                <a:latin typeface="Times New Roman" panose="02020603050405020304" pitchFamily="18" charset="0"/>
                <a:cs typeface="Times New Roman" panose="02020603050405020304" pitchFamily="18" charset="0"/>
              </a:rPr>
            </a:br>
            <a:r>
              <a:rPr lang="en-US" sz="2800" b="1" i="1" dirty="0">
                <a:solidFill>
                  <a:schemeClr val="tx2">
                    <a:lumMod val="90000"/>
                  </a:schemeClr>
                </a:solidFill>
                <a:latin typeface="Times New Roman" panose="02020603050405020304" pitchFamily="18" charset="0"/>
                <a:cs typeface="Times New Roman" panose="02020603050405020304" pitchFamily="18" charset="0"/>
              </a:rPr>
              <a:t>Disadvantages:</a:t>
            </a:r>
            <a:br>
              <a:rPr lang="en-US" sz="1900" b="1" dirty="0">
                <a:solidFill>
                  <a:schemeClr val="tx2">
                    <a:lumMod val="90000"/>
                  </a:schemeClr>
                </a:solidFill>
                <a:latin typeface="Times New Roman" panose="02020603050405020304" pitchFamily="18" charset="0"/>
                <a:cs typeface="Times New Roman" panose="02020603050405020304" pitchFamily="18" charset="0"/>
              </a:rPr>
            </a:br>
            <a:r>
              <a:rPr lang="en-US" sz="1900" b="1" i="0" dirty="0">
                <a:solidFill>
                  <a:schemeClr val="tx2">
                    <a:lumMod val="90000"/>
                  </a:schemeClr>
                </a:solidFill>
                <a:effectLst/>
                <a:latin typeface="Times New Roman" panose="02020603050405020304" pitchFamily="18" charset="0"/>
                <a:cs typeface="Times New Roman" panose="02020603050405020304" pitchFamily="18" charset="0"/>
              </a:rPr>
              <a:t>For projects, which require less number of objects, implementing prototype patterns can be an overkill.</a:t>
            </a:r>
            <a:br>
              <a:rPr lang="en-US" sz="1900" b="1" i="0" dirty="0">
                <a:solidFill>
                  <a:schemeClr val="tx2">
                    <a:lumMod val="90000"/>
                  </a:schemeClr>
                </a:solidFill>
                <a:effectLst/>
                <a:latin typeface="Times New Roman" panose="02020603050405020304" pitchFamily="18" charset="0"/>
                <a:cs typeface="Times New Roman" panose="02020603050405020304" pitchFamily="18" charset="0"/>
              </a:rPr>
            </a:br>
            <a:br>
              <a:rPr lang="en-US" sz="1900" b="1" i="0" dirty="0">
                <a:solidFill>
                  <a:schemeClr val="tx2">
                    <a:lumMod val="90000"/>
                  </a:schemeClr>
                </a:solidFill>
                <a:effectLst/>
                <a:latin typeface="Times New Roman" panose="02020603050405020304" pitchFamily="18" charset="0"/>
                <a:cs typeface="Times New Roman" panose="02020603050405020304" pitchFamily="18" charset="0"/>
              </a:rPr>
            </a:br>
            <a:r>
              <a:rPr lang="en-US" sz="1900" b="1" i="0" dirty="0">
                <a:solidFill>
                  <a:schemeClr val="tx2">
                    <a:lumMod val="90000"/>
                  </a:schemeClr>
                </a:solidFill>
                <a:effectLst/>
                <a:latin typeface="Times New Roman" panose="02020603050405020304" pitchFamily="18" charset="0"/>
                <a:cs typeface="Times New Roman" panose="02020603050405020304" pitchFamily="18" charset="0"/>
              </a:rPr>
              <a:t>It hides the actual structure of the object/program from the client.</a:t>
            </a:r>
            <a:br>
              <a:rPr lang="en-US" sz="1900" b="1" i="0" dirty="0">
                <a:solidFill>
                  <a:schemeClr val="tx2">
                    <a:lumMod val="90000"/>
                  </a:schemeClr>
                </a:solidFill>
                <a:effectLst/>
                <a:latin typeface="Times New Roman" panose="02020603050405020304" pitchFamily="18" charset="0"/>
                <a:cs typeface="Times New Roman" panose="02020603050405020304" pitchFamily="18" charset="0"/>
              </a:rPr>
            </a:br>
            <a:br>
              <a:rPr lang="en-US" sz="1900" b="1" i="0" dirty="0">
                <a:solidFill>
                  <a:schemeClr val="tx2">
                    <a:lumMod val="90000"/>
                  </a:schemeClr>
                </a:solidFill>
                <a:effectLst/>
                <a:latin typeface="Times New Roman" panose="02020603050405020304" pitchFamily="18" charset="0"/>
                <a:cs typeface="Times New Roman" panose="02020603050405020304" pitchFamily="18" charset="0"/>
              </a:rPr>
            </a:br>
            <a:r>
              <a:rPr lang="en-US" sz="1900" b="1" dirty="0">
                <a:solidFill>
                  <a:schemeClr val="tx2">
                    <a:lumMod val="90000"/>
                  </a:schemeClr>
                </a:solidFill>
                <a:latin typeface="Times New Roman" panose="02020603050405020304" pitchFamily="18" charset="0"/>
                <a:cs typeface="Times New Roman" panose="02020603050405020304" pitchFamily="18" charset="0"/>
              </a:rPr>
              <a:t>M</a:t>
            </a:r>
            <a:r>
              <a:rPr lang="en-US" sz="1900" b="1" i="0" dirty="0">
                <a:solidFill>
                  <a:schemeClr val="tx2">
                    <a:lumMod val="90000"/>
                  </a:schemeClr>
                </a:solidFill>
                <a:effectLst/>
                <a:latin typeface="Times New Roman" panose="02020603050405020304" pitchFamily="18" charset="0"/>
                <a:cs typeface="Times New Roman" panose="02020603050405020304" pitchFamily="18" charset="0"/>
              </a:rPr>
              <a:t>ust implement, the clone() method, and in some cases, this implementation can be difficult.</a:t>
            </a:r>
            <a:br>
              <a:rPr lang="en-US" sz="1900" b="1" i="0" dirty="0">
                <a:solidFill>
                  <a:schemeClr val="tx2">
                    <a:lumMod val="90000"/>
                  </a:schemeClr>
                </a:solidFill>
                <a:effectLst/>
                <a:latin typeface="Times New Roman" panose="02020603050405020304" pitchFamily="18" charset="0"/>
                <a:cs typeface="Times New Roman" panose="02020603050405020304" pitchFamily="18" charset="0"/>
              </a:rPr>
            </a:br>
            <a:br>
              <a:rPr lang="en-US" sz="1900" b="1" i="0" dirty="0">
                <a:solidFill>
                  <a:schemeClr val="tx2">
                    <a:lumMod val="90000"/>
                  </a:schemeClr>
                </a:solidFill>
                <a:effectLst/>
                <a:latin typeface="Times New Roman" panose="02020603050405020304" pitchFamily="18" charset="0"/>
                <a:cs typeface="Times New Roman" panose="02020603050405020304" pitchFamily="18" charset="0"/>
              </a:rPr>
            </a:br>
            <a:r>
              <a:rPr lang="en-US" sz="1900" b="1" dirty="0">
                <a:solidFill>
                  <a:schemeClr val="tx2">
                    <a:lumMod val="90000"/>
                  </a:schemeClr>
                </a:solidFill>
                <a:latin typeface="Times New Roman" panose="02020603050405020304" pitchFamily="18" charset="0"/>
                <a:cs typeface="Times New Roman" panose="02020603050405020304" pitchFamily="18" charset="0"/>
              </a:rPr>
              <a:t>Cl</a:t>
            </a:r>
            <a:r>
              <a:rPr lang="en-US" sz="1900" b="1" i="0" dirty="0">
                <a:solidFill>
                  <a:schemeClr val="tx2">
                    <a:lumMod val="90000"/>
                  </a:schemeClr>
                </a:solidFill>
                <a:effectLst/>
                <a:latin typeface="Times New Roman" panose="02020603050405020304" pitchFamily="18" charset="0"/>
                <a:cs typeface="Times New Roman" panose="02020603050405020304" pitchFamily="18" charset="0"/>
              </a:rPr>
              <a:t>oning complex objects that have circular references might be very tricky.</a:t>
            </a:r>
            <a:endParaRPr lang="vi-VN" sz="1900" b="0" i="0" dirty="0">
              <a:solidFill>
                <a:schemeClr val="tx2">
                  <a:lumMod val="90000"/>
                </a:schemeClr>
              </a:solidFill>
              <a:effectLst/>
              <a:latin typeface="Times New Roman" panose="02020603050405020304" pitchFamily="18" charset="0"/>
              <a:cs typeface="Times New Roman" panose="02020603050405020304" pitchFamily="18" charset="0"/>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7978A8A8-7DD9-B5F4-8A5C-FA89D7CC9111}"/>
              </a:ext>
            </a:extLst>
          </p:cNvPr>
          <p:cNvSpPr txBox="1"/>
          <p:nvPr/>
        </p:nvSpPr>
        <p:spPr>
          <a:xfrm>
            <a:off x="8690199" y="4654806"/>
            <a:ext cx="284052" cy="307777"/>
          </a:xfrm>
          <a:prstGeom prst="rect">
            <a:avLst/>
          </a:prstGeom>
          <a:noFill/>
        </p:spPr>
        <p:txBody>
          <a:bodyPr wrap="none" rtlCol="0">
            <a:spAutoFit/>
          </a:bodyPr>
          <a:lstStyle/>
          <a:p>
            <a:fld id="{3D2652B1-AD5C-4F9B-8876-91A4F9E29524}" type="slidenum">
              <a:rPr lang="vi-VN" dirty="0">
                <a:solidFill>
                  <a:schemeClr val="bg1"/>
                </a:solidFill>
              </a:rPr>
              <a:t>14</a:t>
            </a:fld>
            <a:endParaRPr lang="vi-VN" dirty="0">
              <a:solidFill>
                <a:schemeClr val="bg1"/>
              </a:solidFill>
            </a:endParaRPr>
          </a:p>
        </p:txBody>
      </p:sp>
      <p:grpSp>
        <p:nvGrpSpPr>
          <p:cNvPr id="12" name="Google Shape;6216;p52">
            <a:extLst>
              <a:ext uri="{FF2B5EF4-FFF2-40B4-BE49-F238E27FC236}">
                <a16:creationId xmlns:a16="http://schemas.microsoft.com/office/drawing/2014/main" id="{E6130F9A-293E-3E80-6A20-C31A29ABD4A4}"/>
              </a:ext>
            </a:extLst>
          </p:cNvPr>
          <p:cNvGrpSpPr/>
          <p:nvPr/>
        </p:nvGrpSpPr>
        <p:grpSpPr>
          <a:xfrm>
            <a:off x="144775" y="1877666"/>
            <a:ext cx="339253" cy="339253"/>
            <a:chOff x="2085525" y="4992125"/>
            <a:chExt cx="481825" cy="481825"/>
          </a:xfrm>
        </p:grpSpPr>
        <p:sp>
          <p:nvSpPr>
            <p:cNvPr id="13" name="Google Shape;6217;p52">
              <a:extLst>
                <a:ext uri="{FF2B5EF4-FFF2-40B4-BE49-F238E27FC236}">
                  <a16:creationId xmlns:a16="http://schemas.microsoft.com/office/drawing/2014/main" id="{22E8C617-6D6D-1099-9B51-99986E9A7830}"/>
                </a:ext>
              </a:extLst>
            </p:cNvPr>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6218;p52">
              <a:extLst>
                <a:ext uri="{FF2B5EF4-FFF2-40B4-BE49-F238E27FC236}">
                  <a16:creationId xmlns:a16="http://schemas.microsoft.com/office/drawing/2014/main" id="{2244C35B-9175-1BF1-97BB-C3327BE197A1}"/>
                </a:ext>
              </a:extLst>
            </p:cNvPr>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6216;p52">
            <a:extLst>
              <a:ext uri="{FF2B5EF4-FFF2-40B4-BE49-F238E27FC236}">
                <a16:creationId xmlns:a16="http://schemas.microsoft.com/office/drawing/2014/main" id="{5FD56302-C1C4-C9BD-B5D2-6EB234AE1739}"/>
              </a:ext>
            </a:extLst>
          </p:cNvPr>
          <p:cNvGrpSpPr/>
          <p:nvPr/>
        </p:nvGrpSpPr>
        <p:grpSpPr>
          <a:xfrm>
            <a:off x="144775" y="2601027"/>
            <a:ext cx="339253" cy="339253"/>
            <a:chOff x="2085525" y="4992125"/>
            <a:chExt cx="481825" cy="481825"/>
          </a:xfrm>
        </p:grpSpPr>
        <p:sp>
          <p:nvSpPr>
            <p:cNvPr id="16" name="Google Shape;6217;p52">
              <a:extLst>
                <a:ext uri="{FF2B5EF4-FFF2-40B4-BE49-F238E27FC236}">
                  <a16:creationId xmlns:a16="http://schemas.microsoft.com/office/drawing/2014/main" id="{50953EB1-1657-02A5-FF00-0E1B0A7E643B}"/>
                </a:ext>
              </a:extLst>
            </p:cNvPr>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6218;p52">
              <a:extLst>
                <a:ext uri="{FF2B5EF4-FFF2-40B4-BE49-F238E27FC236}">
                  <a16:creationId xmlns:a16="http://schemas.microsoft.com/office/drawing/2014/main" id="{0D4B7852-EEB5-67C7-21EC-839C663EB1E7}"/>
                </a:ext>
              </a:extLst>
            </p:cNvPr>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6216;p52">
            <a:extLst>
              <a:ext uri="{FF2B5EF4-FFF2-40B4-BE49-F238E27FC236}">
                <a16:creationId xmlns:a16="http://schemas.microsoft.com/office/drawing/2014/main" id="{487F7F5D-C63F-35AD-6D2A-D5E8AB06E3A5}"/>
              </a:ext>
            </a:extLst>
          </p:cNvPr>
          <p:cNvGrpSpPr/>
          <p:nvPr/>
        </p:nvGrpSpPr>
        <p:grpSpPr>
          <a:xfrm>
            <a:off x="121999" y="3324389"/>
            <a:ext cx="339253" cy="339253"/>
            <a:chOff x="2085525" y="4992125"/>
            <a:chExt cx="481825" cy="481825"/>
          </a:xfrm>
        </p:grpSpPr>
        <p:sp>
          <p:nvSpPr>
            <p:cNvPr id="19" name="Google Shape;6217;p52">
              <a:extLst>
                <a:ext uri="{FF2B5EF4-FFF2-40B4-BE49-F238E27FC236}">
                  <a16:creationId xmlns:a16="http://schemas.microsoft.com/office/drawing/2014/main" id="{A9FF3FC7-AACB-C73C-6B65-53C27BAC4567}"/>
                </a:ext>
              </a:extLst>
            </p:cNvPr>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6218;p52">
              <a:extLst>
                <a:ext uri="{FF2B5EF4-FFF2-40B4-BE49-F238E27FC236}">
                  <a16:creationId xmlns:a16="http://schemas.microsoft.com/office/drawing/2014/main" id="{A530B767-4B09-DA39-68D2-DE91B4E0B975}"/>
                </a:ext>
              </a:extLst>
            </p:cNvPr>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 name="Google Shape;6216;p52">
            <a:extLst>
              <a:ext uri="{FF2B5EF4-FFF2-40B4-BE49-F238E27FC236}">
                <a16:creationId xmlns:a16="http://schemas.microsoft.com/office/drawing/2014/main" id="{A20EF509-5212-DBC5-7735-88C00F576CA7}"/>
              </a:ext>
            </a:extLst>
          </p:cNvPr>
          <p:cNvGrpSpPr/>
          <p:nvPr/>
        </p:nvGrpSpPr>
        <p:grpSpPr>
          <a:xfrm>
            <a:off x="146973" y="4034052"/>
            <a:ext cx="339253" cy="339253"/>
            <a:chOff x="2085525" y="4992125"/>
            <a:chExt cx="481825" cy="481825"/>
          </a:xfrm>
        </p:grpSpPr>
        <p:sp>
          <p:nvSpPr>
            <p:cNvPr id="22" name="Google Shape;6217;p52">
              <a:extLst>
                <a:ext uri="{FF2B5EF4-FFF2-40B4-BE49-F238E27FC236}">
                  <a16:creationId xmlns:a16="http://schemas.microsoft.com/office/drawing/2014/main" id="{9BB1CF7F-C361-AAB6-7DDA-90030CFA576D}"/>
                </a:ext>
              </a:extLst>
            </p:cNvPr>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6218;p52">
              <a:extLst>
                <a:ext uri="{FF2B5EF4-FFF2-40B4-BE49-F238E27FC236}">
                  <a16:creationId xmlns:a16="http://schemas.microsoft.com/office/drawing/2014/main" id="{FFEE1E2A-791A-C8D1-E1B1-56CB331189DA}"/>
                </a:ext>
              </a:extLst>
            </p:cNvPr>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012531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3"/>
                </a:solidFill>
              </a:rPr>
              <a:t>6.Relations with other patterns </a:t>
            </a:r>
            <a:endParaRPr dirty="0">
              <a:solidFill>
                <a:schemeClr val="accent3"/>
              </a:solidFill>
            </a:endParaRPr>
          </a:p>
        </p:txBody>
      </p:sp>
      <p:sp>
        <p:nvSpPr>
          <p:cNvPr id="404" name="Google Shape;404;p28"/>
          <p:cNvSpPr txBox="1">
            <a:spLocks noGrp="1"/>
          </p:cNvSpPr>
          <p:nvPr>
            <p:ph type="ctrTitle"/>
          </p:nvPr>
        </p:nvSpPr>
        <p:spPr>
          <a:xfrm>
            <a:off x="402749" y="3301651"/>
            <a:ext cx="8634907" cy="1197299"/>
          </a:xfrm>
          <a:prstGeom prst="rect">
            <a:avLst/>
          </a:prstGeom>
        </p:spPr>
        <p:txBody>
          <a:bodyPr spcFirstLastPara="1" wrap="square" lIns="91425" tIns="91425" rIns="91425" bIns="91425" anchor="b" anchorCtr="0">
            <a:noAutofit/>
          </a:bodyPr>
          <a:lstStyle/>
          <a:p>
            <a:r>
              <a:rPr lang="en-US" sz="24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t>Many designs start by using Factory Method (less complicated and more customizable via subclasses) and evolve toward Abstract Factory, Prototype, or Builder (more flexible, but more complicated).</a:t>
            </a:r>
            <a:br>
              <a:rPr lang="en-US" sz="24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br>
            <a:br>
              <a:rPr lang="en-US" sz="24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br>
            <a:br>
              <a:rPr lang="en-US" sz="24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br>
            <a:br>
              <a:rPr lang="en-US" sz="24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br>
            <a:endParaRPr lang="vi-VN" sz="2400" b="0" i="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6" name="TextBox 5">
            <a:extLst>
              <a:ext uri="{FF2B5EF4-FFF2-40B4-BE49-F238E27FC236}">
                <a16:creationId xmlns:a16="http://schemas.microsoft.com/office/drawing/2014/main" id="{69C0FB95-2214-5AEF-E4D7-BF9AA7922620}"/>
              </a:ext>
            </a:extLst>
          </p:cNvPr>
          <p:cNvSpPr txBox="1"/>
          <p:nvPr/>
        </p:nvSpPr>
        <p:spPr>
          <a:xfrm>
            <a:off x="8548173" y="4696118"/>
            <a:ext cx="284052" cy="307777"/>
          </a:xfrm>
          <a:prstGeom prst="rect">
            <a:avLst/>
          </a:prstGeom>
          <a:noFill/>
        </p:spPr>
        <p:txBody>
          <a:bodyPr wrap="none" rtlCol="0">
            <a:spAutoFit/>
          </a:bodyPr>
          <a:lstStyle/>
          <a:p>
            <a:fld id="{3D2652B1-AD5C-4F9B-8876-91A4F9E29524}" type="slidenum">
              <a:rPr lang="vi-VN" dirty="0">
                <a:solidFill>
                  <a:schemeClr val="bg1"/>
                </a:solidFill>
              </a:rPr>
              <a:t>15</a:t>
            </a:fld>
            <a:endParaRPr lang="vi-VN" dirty="0">
              <a:solidFill>
                <a:schemeClr val="bg1"/>
              </a:solidFill>
            </a:endParaRPr>
          </a:p>
        </p:txBody>
      </p:sp>
      <p:sp>
        <p:nvSpPr>
          <p:cNvPr id="2" name="Google Shape;404;p28">
            <a:extLst>
              <a:ext uri="{FF2B5EF4-FFF2-40B4-BE49-F238E27FC236}">
                <a16:creationId xmlns:a16="http://schemas.microsoft.com/office/drawing/2014/main" id="{AB4C589E-787C-B2FB-3225-B3FF933ABFAB}"/>
              </a:ext>
            </a:extLst>
          </p:cNvPr>
          <p:cNvSpPr txBox="1">
            <a:spLocks/>
          </p:cNvSpPr>
          <p:nvPr/>
        </p:nvSpPr>
        <p:spPr>
          <a:xfrm>
            <a:off x="402748" y="5201063"/>
            <a:ext cx="8634907" cy="11972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n-US" sz="24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t>Abstract Factory classes are often based on a set of Factory Methods, but you can also use Prototype to compose the methods on these classes.</a:t>
            </a:r>
          </a:p>
          <a:p>
            <a:br>
              <a:rPr lang="en-US" sz="2400" dirty="0">
                <a:solidFill>
                  <a:schemeClr val="tx2">
                    <a:lumMod val="90000"/>
                  </a:schemeClr>
                </a:solidFill>
                <a:latin typeface="Roboto Black" panose="020B0604020202020204" pitchFamily="2" charset="0"/>
                <a:ea typeface="Roboto Black" panose="020B0604020202020204" pitchFamily="2" charset="0"/>
                <a:cs typeface="Roboto Black" panose="020B0604020202020204" pitchFamily="2" charset="0"/>
              </a:rPr>
            </a:br>
            <a:br>
              <a:rPr lang="en-US" sz="2400" dirty="0">
                <a:solidFill>
                  <a:schemeClr val="tx2">
                    <a:lumMod val="90000"/>
                  </a:schemeClr>
                </a:solidFill>
                <a:latin typeface="Roboto Black" panose="020B0604020202020204" pitchFamily="2" charset="0"/>
                <a:ea typeface="Roboto Black" panose="020B0604020202020204" pitchFamily="2" charset="0"/>
                <a:cs typeface="Roboto Black" panose="020B0604020202020204" pitchFamily="2" charset="0"/>
              </a:rPr>
            </a:br>
            <a:br>
              <a:rPr lang="en-US" sz="2400" dirty="0">
                <a:solidFill>
                  <a:schemeClr val="tx2">
                    <a:lumMod val="90000"/>
                  </a:schemeClr>
                </a:solidFill>
                <a:latin typeface="Roboto Black" panose="020B0604020202020204" pitchFamily="2" charset="0"/>
                <a:ea typeface="Roboto Black" panose="020B0604020202020204" pitchFamily="2" charset="0"/>
                <a:cs typeface="Roboto Black" panose="020B0604020202020204" pitchFamily="2" charset="0"/>
              </a:rPr>
            </a:br>
            <a:br>
              <a:rPr lang="en-US" sz="2400" dirty="0">
                <a:solidFill>
                  <a:schemeClr val="tx2">
                    <a:lumMod val="90000"/>
                  </a:schemeClr>
                </a:solidFill>
                <a:latin typeface="Roboto Black" panose="020B0604020202020204" pitchFamily="2" charset="0"/>
                <a:ea typeface="Roboto Black" panose="020B0604020202020204" pitchFamily="2" charset="0"/>
                <a:cs typeface="Roboto Black" panose="020B0604020202020204" pitchFamily="2" charset="0"/>
              </a:rPr>
            </a:br>
            <a:endParaRPr lang="vi-VN" sz="2400" dirty="0">
              <a:solidFill>
                <a:schemeClr val="tx2">
                  <a:lumMod val="90000"/>
                </a:schemeClr>
              </a:solidFill>
              <a:latin typeface="Roboto Black" panose="020B0604020202020204" pitchFamily="2" charset="0"/>
              <a:ea typeface="Roboto Black" panose="020B0604020202020204" pitchFamily="2" charset="0"/>
              <a:cs typeface="Roboto Black" panose="020B0604020202020204" pitchFamily="2" charset="0"/>
            </a:endParaRPr>
          </a:p>
        </p:txBody>
      </p:sp>
      <p:grpSp>
        <p:nvGrpSpPr>
          <p:cNvPr id="8" name="Google Shape;5857;p52">
            <a:extLst>
              <a:ext uri="{FF2B5EF4-FFF2-40B4-BE49-F238E27FC236}">
                <a16:creationId xmlns:a16="http://schemas.microsoft.com/office/drawing/2014/main" id="{60737D80-6C74-3ABF-DAEA-D79EDE3DFE5F}"/>
              </a:ext>
            </a:extLst>
          </p:cNvPr>
          <p:cNvGrpSpPr/>
          <p:nvPr/>
        </p:nvGrpSpPr>
        <p:grpSpPr>
          <a:xfrm>
            <a:off x="60961" y="1581221"/>
            <a:ext cx="352349" cy="338760"/>
            <a:chOff x="3854700" y="249750"/>
            <a:chExt cx="500425" cy="481125"/>
          </a:xfrm>
        </p:grpSpPr>
        <p:sp>
          <p:nvSpPr>
            <p:cNvPr id="9" name="Google Shape;5858;p52">
              <a:extLst>
                <a:ext uri="{FF2B5EF4-FFF2-40B4-BE49-F238E27FC236}">
                  <a16:creationId xmlns:a16="http://schemas.microsoft.com/office/drawing/2014/main" id="{3294BF7A-DA21-B0DD-DA70-FEF02E2AEA80}"/>
                </a:ext>
              </a:extLst>
            </p:cNvPr>
            <p:cNvSpPr/>
            <p:nvPr/>
          </p:nvSpPr>
          <p:spPr>
            <a:xfrm>
              <a:off x="4206725" y="598350"/>
              <a:ext cx="70775" cy="68025"/>
            </a:xfrm>
            <a:custGeom>
              <a:avLst/>
              <a:gdLst/>
              <a:ahLst/>
              <a:cxnLst/>
              <a:rect l="l" t="t" r="r" b="b"/>
              <a:pathLst>
                <a:path w="2831" h="2721" extrusionOk="0">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5859;p52">
              <a:extLst>
                <a:ext uri="{FF2B5EF4-FFF2-40B4-BE49-F238E27FC236}">
                  <a16:creationId xmlns:a16="http://schemas.microsoft.com/office/drawing/2014/main" id="{0DD579CD-868E-34C2-2B0A-705BEC206A70}"/>
                </a:ext>
              </a:extLst>
            </p:cNvPr>
            <p:cNvSpPr/>
            <p:nvPr/>
          </p:nvSpPr>
          <p:spPr>
            <a:xfrm>
              <a:off x="4226750" y="538600"/>
              <a:ext cx="91250" cy="48150"/>
            </a:xfrm>
            <a:custGeom>
              <a:avLst/>
              <a:gdLst/>
              <a:ahLst/>
              <a:cxnLst/>
              <a:rect l="l" t="t" r="r" b="b"/>
              <a:pathLst>
                <a:path w="3650" h="1926" extrusionOk="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5860;p52">
              <a:extLst>
                <a:ext uri="{FF2B5EF4-FFF2-40B4-BE49-F238E27FC236}">
                  <a16:creationId xmlns:a16="http://schemas.microsoft.com/office/drawing/2014/main" id="{E22ABB9D-22F1-850F-58F0-24E5EC19EC8D}"/>
                </a:ext>
              </a:extLst>
            </p:cNvPr>
            <p:cNvSpPr/>
            <p:nvPr/>
          </p:nvSpPr>
          <p:spPr>
            <a:xfrm>
              <a:off x="4146500" y="618325"/>
              <a:ext cx="52050" cy="88650"/>
            </a:xfrm>
            <a:custGeom>
              <a:avLst/>
              <a:gdLst/>
              <a:ahLst/>
              <a:cxnLst/>
              <a:rect l="l" t="t" r="r" b="b"/>
              <a:pathLst>
                <a:path w="2082" h="3546" extrusionOk="0">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5861;p52">
              <a:extLst>
                <a:ext uri="{FF2B5EF4-FFF2-40B4-BE49-F238E27FC236}">
                  <a16:creationId xmlns:a16="http://schemas.microsoft.com/office/drawing/2014/main" id="{6901BDE8-FADD-9211-2D4D-6FCA82629595}"/>
                </a:ext>
              </a:extLst>
            </p:cNvPr>
            <p:cNvSpPr/>
            <p:nvPr/>
          </p:nvSpPr>
          <p:spPr>
            <a:xfrm>
              <a:off x="3927425" y="319075"/>
              <a:ext cx="70650" cy="67850"/>
            </a:xfrm>
            <a:custGeom>
              <a:avLst/>
              <a:gdLst/>
              <a:ahLst/>
              <a:cxnLst/>
              <a:rect l="l" t="t" r="r" b="b"/>
              <a:pathLst>
                <a:path w="2826" h="2714" extrusionOk="0">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5862;p52">
              <a:extLst>
                <a:ext uri="{FF2B5EF4-FFF2-40B4-BE49-F238E27FC236}">
                  <a16:creationId xmlns:a16="http://schemas.microsoft.com/office/drawing/2014/main" id="{B08FD309-3892-245D-F838-FC75C7097587}"/>
                </a:ext>
              </a:extLst>
            </p:cNvPr>
            <p:cNvSpPr/>
            <p:nvPr/>
          </p:nvSpPr>
          <p:spPr>
            <a:xfrm>
              <a:off x="4007000" y="279300"/>
              <a:ext cx="51675" cy="88150"/>
            </a:xfrm>
            <a:custGeom>
              <a:avLst/>
              <a:gdLst/>
              <a:ahLst/>
              <a:cxnLst/>
              <a:rect l="l" t="t" r="r" b="b"/>
              <a:pathLst>
                <a:path w="2067" h="3526" extrusionOk="0">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5863;p52">
              <a:extLst>
                <a:ext uri="{FF2B5EF4-FFF2-40B4-BE49-F238E27FC236}">
                  <a16:creationId xmlns:a16="http://schemas.microsoft.com/office/drawing/2014/main" id="{D35F0149-2E61-B768-737E-F94FE27D4B5C}"/>
                </a:ext>
              </a:extLst>
            </p:cNvPr>
            <p:cNvSpPr/>
            <p:nvPr/>
          </p:nvSpPr>
          <p:spPr>
            <a:xfrm>
              <a:off x="3887300" y="398850"/>
              <a:ext cx="91800" cy="48250"/>
            </a:xfrm>
            <a:custGeom>
              <a:avLst/>
              <a:gdLst/>
              <a:ahLst/>
              <a:cxnLst/>
              <a:rect l="l" t="t" r="r" b="b"/>
              <a:pathLst>
                <a:path w="3672" h="1930" extrusionOk="0">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5864;p52">
              <a:extLst>
                <a:ext uri="{FF2B5EF4-FFF2-40B4-BE49-F238E27FC236}">
                  <a16:creationId xmlns:a16="http://schemas.microsoft.com/office/drawing/2014/main" id="{A54381C6-89FF-0838-0C85-F199F4D8D494}"/>
                </a:ext>
              </a:extLst>
            </p:cNvPr>
            <p:cNvSpPr/>
            <p:nvPr/>
          </p:nvSpPr>
          <p:spPr>
            <a:xfrm>
              <a:off x="3854700" y="413675"/>
              <a:ext cx="353475" cy="317200"/>
            </a:xfrm>
            <a:custGeom>
              <a:avLst/>
              <a:gdLst/>
              <a:ahLst/>
              <a:cxnLst/>
              <a:rect l="l" t="t" r="r" b="b"/>
              <a:pathLst>
                <a:path w="14139" h="12688" extrusionOk="0">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5865;p52">
              <a:extLst>
                <a:ext uri="{FF2B5EF4-FFF2-40B4-BE49-F238E27FC236}">
                  <a16:creationId xmlns:a16="http://schemas.microsoft.com/office/drawing/2014/main" id="{676FE775-1C1E-BDB8-F4CC-7B078FAEC7A6}"/>
                </a:ext>
              </a:extLst>
            </p:cNvPr>
            <p:cNvSpPr/>
            <p:nvPr/>
          </p:nvSpPr>
          <p:spPr>
            <a:xfrm>
              <a:off x="3996825" y="249750"/>
              <a:ext cx="358300" cy="322025"/>
            </a:xfrm>
            <a:custGeom>
              <a:avLst/>
              <a:gdLst/>
              <a:ahLst/>
              <a:cxnLst/>
              <a:rect l="l" t="t" r="r" b="b"/>
              <a:pathLst>
                <a:path w="14332" h="12881" extrusionOk="0">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5857;p52">
            <a:extLst>
              <a:ext uri="{FF2B5EF4-FFF2-40B4-BE49-F238E27FC236}">
                <a16:creationId xmlns:a16="http://schemas.microsoft.com/office/drawing/2014/main" id="{2A817270-4438-37D8-C00A-ECAC23D171F8}"/>
              </a:ext>
            </a:extLst>
          </p:cNvPr>
          <p:cNvGrpSpPr/>
          <p:nvPr/>
        </p:nvGrpSpPr>
        <p:grpSpPr>
          <a:xfrm>
            <a:off x="60961" y="3488595"/>
            <a:ext cx="352349" cy="338760"/>
            <a:chOff x="3854700" y="249750"/>
            <a:chExt cx="500425" cy="481125"/>
          </a:xfrm>
        </p:grpSpPr>
        <p:sp>
          <p:nvSpPr>
            <p:cNvPr id="18" name="Google Shape;5858;p52">
              <a:extLst>
                <a:ext uri="{FF2B5EF4-FFF2-40B4-BE49-F238E27FC236}">
                  <a16:creationId xmlns:a16="http://schemas.microsoft.com/office/drawing/2014/main" id="{0E911272-11A6-016F-6BDD-26E683BEACEF}"/>
                </a:ext>
              </a:extLst>
            </p:cNvPr>
            <p:cNvSpPr/>
            <p:nvPr/>
          </p:nvSpPr>
          <p:spPr>
            <a:xfrm>
              <a:off x="4206725" y="598350"/>
              <a:ext cx="70775" cy="68025"/>
            </a:xfrm>
            <a:custGeom>
              <a:avLst/>
              <a:gdLst/>
              <a:ahLst/>
              <a:cxnLst/>
              <a:rect l="l" t="t" r="r" b="b"/>
              <a:pathLst>
                <a:path w="2831" h="2721" extrusionOk="0">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5859;p52">
              <a:extLst>
                <a:ext uri="{FF2B5EF4-FFF2-40B4-BE49-F238E27FC236}">
                  <a16:creationId xmlns:a16="http://schemas.microsoft.com/office/drawing/2014/main" id="{4EA554F7-D79E-CB2B-68E6-DEDB7BDAF36D}"/>
                </a:ext>
              </a:extLst>
            </p:cNvPr>
            <p:cNvSpPr/>
            <p:nvPr/>
          </p:nvSpPr>
          <p:spPr>
            <a:xfrm>
              <a:off x="4226750" y="538600"/>
              <a:ext cx="91250" cy="48150"/>
            </a:xfrm>
            <a:custGeom>
              <a:avLst/>
              <a:gdLst/>
              <a:ahLst/>
              <a:cxnLst/>
              <a:rect l="l" t="t" r="r" b="b"/>
              <a:pathLst>
                <a:path w="3650" h="1926" extrusionOk="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5860;p52">
              <a:extLst>
                <a:ext uri="{FF2B5EF4-FFF2-40B4-BE49-F238E27FC236}">
                  <a16:creationId xmlns:a16="http://schemas.microsoft.com/office/drawing/2014/main" id="{E26E7877-473B-3D1B-509F-929F42A9F518}"/>
                </a:ext>
              </a:extLst>
            </p:cNvPr>
            <p:cNvSpPr/>
            <p:nvPr/>
          </p:nvSpPr>
          <p:spPr>
            <a:xfrm>
              <a:off x="4146500" y="618325"/>
              <a:ext cx="52050" cy="88650"/>
            </a:xfrm>
            <a:custGeom>
              <a:avLst/>
              <a:gdLst/>
              <a:ahLst/>
              <a:cxnLst/>
              <a:rect l="l" t="t" r="r" b="b"/>
              <a:pathLst>
                <a:path w="2082" h="3546" extrusionOk="0">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5861;p52">
              <a:extLst>
                <a:ext uri="{FF2B5EF4-FFF2-40B4-BE49-F238E27FC236}">
                  <a16:creationId xmlns:a16="http://schemas.microsoft.com/office/drawing/2014/main" id="{C842E7FE-B827-26E8-416F-F3239CC43D98}"/>
                </a:ext>
              </a:extLst>
            </p:cNvPr>
            <p:cNvSpPr/>
            <p:nvPr/>
          </p:nvSpPr>
          <p:spPr>
            <a:xfrm>
              <a:off x="3927425" y="319075"/>
              <a:ext cx="70650" cy="67850"/>
            </a:xfrm>
            <a:custGeom>
              <a:avLst/>
              <a:gdLst/>
              <a:ahLst/>
              <a:cxnLst/>
              <a:rect l="l" t="t" r="r" b="b"/>
              <a:pathLst>
                <a:path w="2826" h="2714" extrusionOk="0">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5862;p52">
              <a:extLst>
                <a:ext uri="{FF2B5EF4-FFF2-40B4-BE49-F238E27FC236}">
                  <a16:creationId xmlns:a16="http://schemas.microsoft.com/office/drawing/2014/main" id="{51D876AF-DE9C-0073-D71D-A3A583ADBF80}"/>
                </a:ext>
              </a:extLst>
            </p:cNvPr>
            <p:cNvSpPr/>
            <p:nvPr/>
          </p:nvSpPr>
          <p:spPr>
            <a:xfrm>
              <a:off x="4007000" y="279300"/>
              <a:ext cx="51675" cy="88150"/>
            </a:xfrm>
            <a:custGeom>
              <a:avLst/>
              <a:gdLst/>
              <a:ahLst/>
              <a:cxnLst/>
              <a:rect l="l" t="t" r="r" b="b"/>
              <a:pathLst>
                <a:path w="2067" h="3526" extrusionOk="0">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5863;p52">
              <a:extLst>
                <a:ext uri="{FF2B5EF4-FFF2-40B4-BE49-F238E27FC236}">
                  <a16:creationId xmlns:a16="http://schemas.microsoft.com/office/drawing/2014/main" id="{BB3B54DB-5E05-64BF-54AB-00CFA22F8D92}"/>
                </a:ext>
              </a:extLst>
            </p:cNvPr>
            <p:cNvSpPr/>
            <p:nvPr/>
          </p:nvSpPr>
          <p:spPr>
            <a:xfrm>
              <a:off x="3887300" y="398850"/>
              <a:ext cx="91800" cy="48250"/>
            </a:xfrm>
            <a:custGeom>
              <a:avLst/>
              <a:gdLst/>
              <a:ahLst/>
              <a:cxnLst/>
              <a:rect l="l" t="t" r="r" b="b"/>
              <a:pathLst>
                <a:path w="3672" h="1930" extrusionOk="0">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5864;p52">
              <a:extLst>
                <a:ext uri="{FF2B5EF4-FFF2-40B4-BE49-F238E27FC236}">
                  <a16:creationId xmlns:a16="http://schemas.microsoft.com/office/drawing/2014/main" id="{6636C7F8-B9F5-1E08-2D32-D3BA7CA5408B}"/>
                </a:ext>
              </a:extLst>
            </p:cNvPr>
            <p:cNvSpPr/>
            <p:nvPr/>
          </p:nvSpPr>
          <p:spPr>
            <a:xfrm>
              <a:off x="3854700" y="413675"/>
              <a:ext cx="353475" cy="317200"/>
            </a:xfrm>
            <a:custGeom>
              <a:avLst/>
              <a:gdLst/>
              <a:ahLst/>
              <a:cxnLst/>
              <a:rect l="l" t="t" r="r" b="b"/>
              <a:pathLst>
                <a:path w="14139" h="12688" extrusionOk="0">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5865;p52">
              <a:extLst>
                <a:ext uri="{FF2B5EF4-FFF2-40B4-BE49-F238E27FC236}">
                  <a16:creationId xmlns:a16="http://schemas.microsoft.com/office/drawing/2014/main" id="{0CF4CF46-10E7-0E87-F33E-E07C96F7CAC3}"/>
                </a:ext>
              </a:extLst>
            </p:cNvPr>
            <p:cNvSpPr/>
            <p:nvPr/>
          </p:nvSpPr>
          <p:spPr>
            <a:xfrm>
              <a:off x="3996825" y="249750"/>
              <a:ext cx="358300" cy="322025"/>
            </a:xfrm>
            <a:custGeom>
              <a:avLst/>
              <a:gdLst/>
              <a:ahLst/>
              <a:cxnLst/>
              <a:rect l="l" t="t" r="r" b="b"/>
              <a:pathLst>
                <a:path w="14332" h="12881" extrusionOk="0">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22501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3"/>
                </a:solidFill>
              </a:rPr>
              <a:t>6.Relations with other patterns </a:t>
            </a:r>
            <a:endParaRPr dirty="0">
              <a:solidFill>
                <a:schemeClr val="accent3"/>
              </a:solidFill>
            </a:endParaRPr>
          </a:p>
        </p:txBody>
      </p:sp>
      <p:sp>
        <p:nvSpPr>
          <p:cNvPr id="404" name="Google Shape;404;p28"/>
          <p:cNvSpPr txBox="1">
            <a:spLocks noGrp="1"/>
          </p:cNvSpPr>
          <p:nvPr>
            <p:ph type="ctrTitle"/>
          </p:nvPr>
        </p:nvSpPr>
        <p:spPr>
          <a:xfrm>
            <a:off x="413310" y="2094128"/>
            <a:ext cx="8634907" cy="1197299"/>
          </a:xfrm>
          <a:prstGeom prst="rect">
            <a:avLst/>
          </a:prstGeom>
        </p:spPr>
        <p:txBody>
          <a:bodyPr spcFirstLastPara="1" wrap="square" lIns="91425" tIns="91425" rIns="91425" bIns="91425" anchor="b" anchorCtr="0">
            <a:noAutofit/>
          </a:bodyPr>
          <a:lstStyle/>
          <a:p>
            <a:pPr lvl="0" algn="just">
              <a:lnSpc>
                <a:spcPct val="115000"/>
              </a:lnSpc>
              <a:spcBef>
                <a:spcPts val="600"/>
              </a:spcBef>
              <a:tabLst>
                <a:tab pos="998220" algn="l"/>
              </a:tabLst>
            </a:pPr>
            <a:r>
              <a:rPr lang="en-US" sz="2400" dirty="0">
                <a:solidFill>
                  <a:schemeClr val="tx2">
                    <a:lumMod val="90000"/>
                  </a:schemeClr>
                </a:solidFill>
                <a:effectLst/>
                <a:latin typeface="Times New Roman" panose="02020603050405020304" pitchFamily="18" charset="0"/>
                <a:ea typeface="Calibri" panose="020F0502020204030204" pitchFamily="34" charset="0"/>
              </a:rPr>
              <a:t>Prototype isn’t based on inheritance, so it doesn’t have its drawbacks. On the other hand, Prototype requires a complicated initialization of the cloned object. Factory Method is based on inheritance but doesn’t require an initialization step.</a:t>
            </a: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6" name="TextBox 5">
            <a:extLst>
              <a:ext uri="{FF2B5EF4-FFF2-40B4-BE49-F238E27FC236}">
                <a16:creationId xmlns:a16="http://schemas.microsoft.com/office/drawing/2014/main" id="{69C0FB95-2214-5AEF-E4D7-BF9AA7922620}"/>
              </a:ext>
            </a:extLst>
          </p:cNvPr>
          <p:cNvSpPr txBox="1"/>
          <p:nvPr/>
        </p:nvSpPr>
        <p:spPr>
          <a:xfrm>
            <a:off x="8548173" y="4696118"/>
            <a:ext cx="284052" cy="307777"/>
          </a:xfrm>
          <a:prstGeom prst="rect">
            <a:avLst/>
          </a:prstGeom>
          <a:noFill/>
        </p:spPr>
        <p:txBody>
          <a:bodyPr wrap="none" rtlCol="0">
            <a:spAutoFit/>
          </a:bodyPr>
          <a:lstStyle/>
          <a:p>
            <a:fld id="{3D2652B1-AD5C-4F9B-8876-91A4F9E29524}" type="slidenum">
              <a:rPr lang="vi-VN" dirty="0">
                <a:solidFill>
                  <a:schemeClr val="bg1"/>
                </a:solidFill>
              </a:rPr>
              <a:t>16</a:t>
            </a:fld>
            <a:endParaRPr lang="vi-VN" dirty="0">
              <a:solidFill>
                <a:schemeClr val="bg1"/>
              </a:solidFill>
            </a:endParaRPr>
          </a:p>
        </p:txBody>
      </p:sp>
      <p:sp>
        <p:nvSpPr>
          <p:cNvPr id="2" name="Google Shape;404;p28">
            <a:extLst>
              <a:ext uri="{FF2B5EF4-FFF2-40B4-BE49-F238E27FC236}">
                <a16:creationId xmlns:a16="http://schemas.microsoft.com/office/drawing/2014/main" id="{AB4C589E-787C-B2FB-3225-B3FF933ABFAB}"/>
              </a:ext>
            </a:extLst>
          </p:cNvPr>
          <p:cNvSpPr txBox="1">
            <a:spLocks/>
          </p:cNvSpPr>
          <p:nvPr/>
        </p:nvSpPr>
        <p:spPr>
          <a:xfrm>
            <a:off x="387170" y="4961520"/>
            <a:ext cx="8634907" cy="11972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pPr lvl="0" algn="just">
              <a:lnSpc>
                <a:spcPct val="115000"/>
              </a:lnSpc>
              <a:spcBef>
                <a:spcPts val="600"/>
              </a:spcBef>
              <a:tabLst>
                <a:tab pos="998220" algn="l"/>
              </a:tabLst>
            </a:pPr>
            <a:r>
              <a:rPr lang="en-US" sz="2400" dirty="0">
                <a:solidFill>
                  <a:schemeClr val="tx2">
                    <a:lumMod val="90000"/>
                  </a:schemeClr>
                </a:solidFill>
                <a:effectLst/>
                <a:latin typeface="Times New Roman" panose="02020603050405020304" pitchFamily="18" charset="0"/>
                <a:ea typeface="Calibri" panose="020F0502020204030204" pitchFamily="34" charset="0"/>
              </a:rPr>
              <a:t>Abstract Factories, Builders and Prototypes can all be implemented as Singletons</a:t>
            </a:r>
            <a:r>
              <a:rPr lang="en-US" sz="1800" dirty="0">
                <a:effectLst/>
                <a:latin typeface="Times New Roman" panose="02020603050405020304" pitchFamily="18" charset="0"/>
                <a:ea typeface="Calibri" panose="020F0502020204030204" pitchFamily="34" charset="0"/>
              </a:rPr>
              <a:t>.</a:t>
            </a:r>
          </a:p>
          <a:p>
            <a:br>
              <a:rPr lang="en-US" sz="2400" dirty="0">
                <a:solidFill>
                  <a:schemeClr val="tx2">
                    <a:lumMod val="90000"/>
                  </a:schemeClr>
                </a:solidFill>
                <a:latin typeface="Roboto Black" panose="020B0604020202020204" pitchFamily="2" charset="0"/>
                <a:ea typeface="Roboto Black" panose="020B0604020202020204" pitchFamily="2" charset="0"/>
                <a:cs typeface="Roboto Black" panose="020B0604020202020204" pitchFamily="2" charset="0"/>
              </a:rPr>
            </a:br>
            <a:br>
              <a:rPr lang="en-US" sz="2400" dirty="0">
                <a:solidFill>
                  <a:schemeClr val="tx2">
                    <a:lumMod val="90000"/>
                  </a:schemeClr>
                </a:solidFill>
                <a:latin typeface="Roboto Black" panose="020B0604020202020204" pitchFamily="2" charset="0"/>
                <a:ea typeface="Roboto Black" panose="020B0604020202020204" pitchFamily="2" charset="0"/>
                <a:cs typeface="Roboto Black" panose="020B0604020202020204" pitchFamily="2" charset="0"/>
              </a:rPr>
            </a:br>
            <a:br>
              <a:rPr lang="en-US" sz="2400" dirty="0">
                <a:solidFill>
                  <a:schemeClr val="tx2">
                    <a:lumMod val="90000"/>
                  </a:schemeClr>
                </a:solidFill>
                <a:latin typeface="Roboto Black" panose="020B0604020202020204" pitchFamily="2" charset="0"/>
                <a:ea typeface="Roboto Black" panose="020B0604020202020204" pitchFamily="2" charset="0"/>
                <a:cs typeface="Roboto Black" panose="020B0604020202020204" pitchFamily="2" charset="0"/>
              </a:rPr>
            </a:br>
            <a:br>
              <a:rPr lang="en-US" sz="2400" dirty="0">
                <a:solidFill>
                  <a:schemeClr val="tx2">
                    <a:lumMod val="90000"/>
                  </a:schemeClr>
                </a:solidFill>
                <a:latin typeface="Roboto Black" panose="020B0604020202020204" pitchFamily="2" charset="0"/>
                <a:ea typeface="Roboto Black" panose="020B0604020202020204" pitchFamily="2" charset="0"/>
                <a:cs typeface="Roboto Black" panose="020B0604020202020204" pitchFamily="2" charset="0"/>
              </a:rPr>
            </a:br>
            <a:endParaRPr lang="vi-VN" sz="2400" dirty="0">
              <a:solidFill>
                <a:schemeClr val="tx2">
                  <a:lumMod val="90000"/>
                </a:schemeClr>
              </a:solidFill>
              <a:latin typeface="Roboto Black" panose="020B0604020202020204" pitchFamily="2" charset="0"/>
              <a:ea typeface="Roboto Black" panose="020B0604020202020204" pitchFamily="2" charset="0"/>
              <a:cs typeface="Roboto Black" panose="020B0604020202020204" pitchFamily="2" charset="0"/>
            </a:endParaRPr>
          </a:p>
        </p:txBody>
      </p:sp>
      <p:grpSp>
        <p:nvGrpSpPr>
          <p:cNvPr id="8" name="Google Shape;5857;p52">
            <a:extLst>
              <a:ext uri="{FF2B5EF4-FFF2-40B4-BE49-F238E27FC236}">
                <a16:creationId xmlns:a16="http://schemas.microsoft.com/office/drawing/2014/main" id="{60737D80-6C74-3ABF-DAEA-D79EDE3DFE5F}"/>
              </a:ext>
            </a:extLst>
          </p:cNvPr>
          <p:cNvGrpSpPr/>
          <p:nvPr/>
        </p:nvGrpSpPr>
        <p:grpSpPr>
          <a:xfrm>
            <a:off x="60961" y="1581221"/>
            <a:ext cx="352349" cy="338760"/>
            <a:chOff x="3854700" y="249750"/>
            <a:chExt cx="500425" cy="481125"/>
          </a:xfrm>
        </p:grpSpPr>
        <p:sp>
          <p:nvSpPr>
            <p:cNvPr id="9" name="Google Shape;5858;p52">
              <a:extLst>
                <a:ext uri="{FF2B5EF4-FFF2-40B4-BE49-F238E27FC236}">
                  <a16:creationId xmlns:a16="http://schemas.microsoft.com/office/drawing/2014/main" id="{3294BF7A-DA21-B0DD-DA70-FEF02E2AEA80}"/>
                </a:ext>
              </a:extLst>
            </p:cNvPr>
            <p:cNvSpPr/>
            <p:nvPr/>
          </p:nvSpPr>
          <p:spPr>
            <a:xfrm>
              <a:off x="4206725" y="598350"/>
              <a:ext cx="70775" cy="68025"/>
            </a:xfrm>
            <a:custGeom>
              <a:avLst/>
              <a:gdLst/>
              <a:ahLst/>
              <a:cxnLst/>
              <a:rect l="l" t="t" r="r" b="b"/>
              <a:pathLst>
                <a:path w="2831" h="2721" extrusionOk="0">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5859;p52">
              <a:extLst>
                <a:ext uri="{FF2B5EF4-FFF2-40B4-BE49-F238E27FC236}">
                  <a16:creationId xmlns:a16="http://schemas.microsoft.com/office/drawing/2014/main" id="{0DD579CD-868E-34C2-2B0A-705BEC206A70}"/>
                </a:ext>
              </a:extLst>
            </p:cNvPr>
            <p:cNvSpPr/>
            <p:nvPr/>
          </p:nvSpPr>
          <p:spPr>
            <a:xfrm>
              <a:off x="4226750" y="538600"/>
              <a:ext cx="91250" cy="48150"/>
            </a:xfrm>
            <a:custGeom>
              <a:avLst/>
              <a:gdLst/>
              <a:ahLst/>
              <a:cxnLst/>
              <a:rect l="l" t="t" r="r" b="b"/>
              <a:pathLst>
                <a:path w="3650" h="1926" extrusionOk="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5860;p52">
              <a:extLst>
                <a:ext uri="{FF2B5EF4-FFF2-40B4-BE49-F238E27FC236}">
                  <a16:creationId xmlns:a16="http://schemas.microsoft.com/office/drawing/2014/main" id="{E22ABB9D-22F1-850F-58F0-24E5EC19EC8D}"/>
                </a:ext>
              </a:extLst>
            </p:cNvPr>
            <p:cNvSpPr/>
            <p:nvPr/>
          </p:nvSpPr>
          <p:spPr>
            <a:xfrm>
              <a:off x="4146500" y="618325"/>
              <a:ext cx="52050" cy="88650"/>
            </a:xfrm>
            <a:custGeom>
              <a:avLst/>
              <a:gdLst/>
              <a:ahLst/>
              <a:cxnLst/>
              <a:rect l="l" t="t" r="r" b="b"/>
              <a:pathLst>
                <a:path w="2082" h="3546" extrusionOk="0">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5861;p52">
              <a:extLst>
                <a:ext uri="{FF2B5EF4-FFF2-40B4-BE49-F238E27FC236}">
                  <a16:creationId xmlns:a16="http://schemas.microsoft.com/office/drawing/2014/main" id="{6901BDE8-FADD-9211-2D4D-6FCA82629595}"/>
                </a:ext>
              </a:extLst>
            </p:cNvPr>
            <p:cNvSpPr/>
            <p:nvPr/>
          </p:nvSpPr>
          <p:spPr>
            <a:xfrm>
              <a:off x="3927425" y="319075"/>
              <a:ext cx="70650" cy="67850"/>
            </a:xfrm>
            <a:custGeom>
              <a:avLst/>
              <a:gdLst/>
              <a:ahLst/>
              <a:cxnLst/>
              <a:rect l="l" t="t" r="r" b="b"/>
              <a:pathLst>
                <a:path w="2826" h="2714" extrusionOk="0">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5862;p52">
              <a:extLst>
                <a:ext uri="{FF2B5EF4-FFF2-40B4-BE49-F238E27FC236}">
                  <a16:creationId xmlns:a16="http://schemas.microsoft.com/office/drawing/2014/main" id="{B08FD309-3892-245D-F838-FC75C7097587}"/>
                </a:ext>
              </a:extLst>
            </p:cNvPr>
            <p:cNvSpPr/>
            <p:nvPr/>
          </p:nvSpPr>
          <p:spPr>
            <a:xfrm>
              <a:off x="4007000" y="279300"/>
              <a:ext cx="51675" cy="88150"/>
            </a:xfrm>
            <a:custGeom>
              <a:avLst/>
              <a:gdLst/>
              <a:ahLst/>
              <a:cxnLst/>
              <a:rect l="l" t="t" r="r" b="b"/>
              <a:pathLst>
                <a:path w="2067" h="3526" extrusionOk="0">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5863;p52">
              <a:extLst>
                <a:ext uri="{FF2B5EF4-FFF2-40B4-BE49-F238E27FC236}">
                  <a16:creationId xmlns:a16="http://schemas.microsoft.com/office/drawing/2014/main" id="{D35F0149-2E61-B768-737E-F94FE27D4B5C}"/>
                </a:ext>
              </a:extLst>
            </p:cNvPr>
            <p:cNvSpPr/>
            <p:nvPr/>
          </p:nvSpPr>
          <p:spPr>
            <a:xfrm>
              <a:off x="3887300" y="398850"/>
              <a:ext cx="91800" cy="48250"/>
            </a:xfrm>
            <a:custGeom>
              <a:avLst/>
              <a:gdLst/>
              <a:ahLst/>
              <a:cxnLst/>
              <a:rect l="l" t="t" r="r" b="b"/>
              <a:pathLst>
                <a:path w="3672" h="1930" extrusionOk="0">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5864;p52">
              <a:extLst>
                <a:ext uri="{FF2B5EF4-FFF2-40B4-BE49-F238E27FC236}">
                  <a16:creationId xmlns:a16="http://schemas.microsoft.com/office/drawing/2014/main" id="{A54381C6-89FF-0838-0C85-F199F4D8D494}"/>
                </a:ext>
              </a:extLst>
            </p:cNvPr>
            <p:cNvSpPr/>
            <p:nvPr/>
          </p:nvSpPr>
          <p:spPr>
            <a:xfrm>
              <a:off x="3854700" y="413675"/>
              <a:ext cx="353475" cy="317200"/>
            </a:xfrm>
            <a:custGeom>
              <a:avLst/>
              <a:gdLst/>
              <a:ahLst/>
              <a:cxnLst/>
              <a:rect l="l" t="t" r="r" b="b"/>
              <a:pathLst>
                <a:path w="14139" h="12688" extrusionOk="0">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5865;p52">
              <a:extLst>
                <a:ext uri="{FF2B5EF4-FFF2-40B4-BE49-F238E27FC236}">
                  <a16:creationId xmlns:a16="http://schemas.microsoft.com/office/drawing/2014/main" id="{676FE775-1C1E-BDB8-F4CC-7B078FAEC7A6}"/>
                </a:ext>
              </a:extLst>
            </p:cNvPr>
            <p:cNvSpPr/>
            <p:nvPr/>
          </p:nvSpPr>
          <p:spPr>
            <a:xfrm>
              <a:off x="3996825" y="249750"/>
              <a:ext cx="358300" cy="322025"/>
            </a:xfrm>
            <a:custGeom>
              <a:avLst/>
              <a:gdLst/>
              <a:ahLst/>
              <a:cxnLst/>
              <a:rect l="l" t="t" r="r" b="b"/>
              <a:pathLst>
                <a:path w="14332" h="12881" extrusionOk="0">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5857;p52">
            <a:extLst>
              <a:ext uri="{FF2B5EF4-FFF2-40B4-BE49-F238E27FC236}">
                <a16:creationId xmlns:a16="http://schemas.microsoft.com/office/drawing/2014/main" id="{2A817270-4438-37D8-C00A-ECAC23D171F8}"/>
              </a:ext>
            </a:extLst>
          </p:cNvPr>
          <p:cNvGrpSpPr/>
          <p:nvPr/>
        </p:nvGrpSpPr>
        <p:grpSpPr>
          <a:xfrm>
            <a:off x="60961" y="3488595"/>
            <a:ext cx="352349" cy="338760"/>
            <a:chOff x="3854700" y="249750"/>
            <a:chExt cx="500425" cy="481125"/>
          </a:xfrm>
        </p:grpSpPr>
        <p:sp>
          <p:nvSpPr>
            <p:cNvPr id="18" name="Google Shape;5858;p52">
              <a:extLst>
                <a:ext uri="{FF2B5EF4-FFF2-40B4-BE49-F238E27FC236}">
                  <a16:creationId xmlns:a16="http://schemas.microsoft.com/office/drawing/2014/main" id="{0E911272-11A6-016F-6BDD-26E683BEACEF}"/>
                </a:ext>
              </a:extLst>
            </p:cNvPr>
            <p:cNvSpPr/>
            <p:nvPr/>
          </p:nvSpPr>
          <p:spPr>
            <a:xfrm>
              <a:off x="4206725" y="598350"/>
              <a:ext cx="70775" cy="68025"/>
            </a:xfrm>
            <a:custGeom>
              <a:avLst/>
              <a:gdLst/>
              <a:ahLst/>
              <a:cxnLst/>
              <a:rect l="l" t="t" r="r" b="b"/>
              <a:pathLst>
                <a:path w="2831" h="2721" extrusionOk="0">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5859;p52">
              <a:extLst>
                <a:ext uri="{FF2B5EF4-FFF2-40B4-BE49-F238E27FC236}">
                  <a16:creationId xmlns:a16="http://schemas.microsoft.com/office/drawing/2014/main" id="{4EA554F7-D79E-CB2B-68E6-DEDB7BDAF36D}"/>
                </a:ext>
              </a:extLst>
            </p:cNvPr>
            <p:cNvSpPr/>
            <p:nvPr/>
          </p:nvSpPr>
          <p:spPr>
            <a:xfrm>
              <a:off x="4226750" y="538600"/>
              <a:ext cx="91250" cy="48150"/>
            </a:xfrm>
            <a:custGeom>
              <a:avLst/>
              <a:gdLst/>
              <a:ahLst/>
              <a:cxnLst/>
              <a:rect l="l" t="t" r="r" b="b"/>
              <a:pathLst>
                <a:path w="3650" h="1926" extrusionOk="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5860;p52">
              <a:extLst>
                <a:ext uri="{FF2B5EF4-FFF2-40B4-BE49-F238E27FC236}">
                  <a16:creationId xmlns:a16="http://schemas.microsoft.com/office/drawing/2014/main" id="{E26E7877-473B-3D1B-509F-929F42A9F518}"/>
                </a:ext>
              </a:extLst>
            </p:cNvPr>
            <p:cNvSpPr/>
            <p:nvPr/>
          </p:nvSpPr>
          <p:spPr>
            <a:xfrm>
              <a:off x="4146500" y="618325"/>
              <a:ext cx="52050" cy="88650"/>
            </a:xfrm>
            <a:custGeom>
              <a:avLst/>
              <a:gdLst/>
              <a:ahLst/>
              <a:cxnLst/>
              <a:rect l="l" t="t" r="r" b="b"/>
              <a:pathLst>
                <a:path w="2082" h="3546" extrusionOk="0">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5861;p52">
              <a:extLst>
                <a:ext uri="{FF2B5EF4-FFF2-40B4-BE49-F238E27FC236}">
                  <a16:creationId xmlns:a16="http://schemas.microsoft.com/office/drawing/2014/main" id="{C842E7FE-B827-26E8-416F-F3239CC43D98}"/>
                </a:ext>
              </a:extLst>
            </p:cNvPr>
            <p:cNvSpPr/>
            <p:nvPr/>
          </p:nvSpPr>
          <p:spPr>
            <a:xfrm>
              <a:off x="3927425" y="319075"/>
              <a:ext cx="70650" cy="67850"/>
            </a:xfrm>
            <a:custGeom>
              <a:avLst/>
              <a:gdLst/>
              <a:ahLst/>
              <a:cxnLst/>
              <a:rect l="l" t="t" r="r" b="b"/>
              <a:pathLst>
                <a:path w="2826" h="2714" extrusionOk="0">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5862;p52">
              <a:extLst>
                <a:ext uri="{FF2B5EF4-FFF2-40B4-BE49-F238E27FC236}">
                  <a16:creationId xmlns:a16="http://schemas.microsoft.com/office/drawing/2014/main" id="{51D876AF-DE9C-0073-D71D-A3A583ADBF80}"/>
                </a:ext>
              </a:extLst>
            </p:cNvPr>
            <p:cNvSpPr/>
            <p:nvPr/>
          </p:nvSpPr>
          <p:spPr>
            <a:xfrm>
              <a:off x="4007000" y="279300"/>
              <a:ext cx="51675" cy="88150"/>
            </a:xfrm>
            <a:custGeom>
              <a:avLst/>
              <a:gdLst/>
              <a:ahLst/>
              <a:cxnLst/>
              <a:rect l="l" t="t" r="r" b="b"/>
              <a:pathLst>
                <a:path w="2067" h="3526" extrusionOk="0">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5863;p52">
              <a:extLst>
                <a:ext uri="{FF2B5EF4-FFF2-40B4-BE49-F238E27FC236}">
                  <a16:creationId xmlns:a16="http://schemas.microsoft.com/office/drawing/2014/main" id="{BB3B54DB-5E05-64BF-54AB-00CFA22F8D92}"/>
                </a:ext>
              </a:extLst>
            </p:cNvPr>
            <p:cNvSpPr/>
            <p:nvPr/>
          </p:nvSpPr>
          <p:spPr>
            <a:xfrm>
              <a:off x="3887300" y="398850"/>
              <a:ext cx="91800" cy="48250"/>
            </a:xfrm>
            <a:custGeom>
              <a:avLst/>
              <a:gdLst/>
              <a:ahLst/>
              <a:cxnLst/>
              <a:rect l="l" t="t" r="r" b="b"/>
              <a:pathLst>
                <a:path w="3672" h="1930" extrusionOk="0">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5864;p52">
              <a:extLst>
                <a:ext uri="{FF2B5EF4-FFF2-40B4-BE49-F238E27FC236}">
                  <a16:creationId xmlns:a16="http://schemas.microsoft.com/office/drawing/2014/main" id="{6636C7F8-B9F5-1E08-2D32-D3BA7CA5408B}"/>
                </a:ext>
              </a:extLst>
            </p:cNvPr>
            <p:cNvSpPr/>
            <p:nvPr/>
          </p:nvSpPr>
          <p:spPr>
            <a:xfrm>
              <a:off x="3854700" y="413675"/>
              <a:ext cx="353475" cy="317200"/>
            </a:xfrm>
            <a:custGeom>
              <a:avLst/>
              <a:gdLst/>
              <a:ahLst/>
              <a:cxnLst/>
              <a:rect l="l" t="t" r="r" b="b"/>
              <a:pathLst>
                <a:path w="14139" h="12688" extrusionOk="0">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5865;p52">
              <a:extLst>
                <a:ext uri="{FF2B5EF4-FFF2-40B4-BE49-F238E27FC236}">
                  <a16:creationId xmlns:a16="http://schemas.microsoft.com/office/drawing/2014/main" id="{0CF4CF46-10E7-0E87-F33E-E07C96F7CAC3}"/>
                </a:ext>
              </a:extLst>
            </p:cNvPr>
            <p:cNvSpPr/>
            <p:nvPr/>
          </p:nvSpPr>
          <p:spPr>
            <a:xfrm>
              <a:off x="3996825" y="249750"/>
              <a:ext cx="358300" cy="322025"/>
            </a:xfrm>
            <a:custGeom>
              <a:avLst/>
              <a:gdLst/>
              <a:ahLst/>
              <a:cxnLst/>
              <a:rect l="l" t="t" r="r" b="b"/>
              <a:pathLst>
                <a:path w="14332" h="12881" extrusionOk="0">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305544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6</a:t>
            </a:r>
            <a:r>
              <a:rPr lang="es" dirty="0"/>
              <a:t>. </a:t>
            </a:r>
            <a:r>
              <a:rPr lang="vi-VN" dirty="0"/>
              <a:t>Source code-Prototype</a:t>
            </a:r>
            <a:endParaRPr dirty="0">
              <a:solidFill>
                <a:srgbClr val="FFFFFF"/>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7978A8A8-7DD9-B5F4-8A5C-FA89D7CC9111}"/>
              </a:ext>
            </a:extLst>
          </p:cNvPr>
          <p:cNvSpPr txBox="1"/>
          <p:nvPr/>
        </p:nvSpPr>
        <p:spPr>
          <a:xfrm>
            <a:off x="8717280" y="4835723"/>
            <a:ext cx="284052" cy="307777"/>
          </a:xfrm>
          <a:prstGeom prst="rect">
            <a:avLst/>
          </a:prstGeom>
          <a:noFill/>
        </p:spPr>
        <p:txBody>
          <a:bodyPr wrap="none" rtlCol="0">
            <a:spAutoFit/>
          </a:bodyPr>
          <a:lstStyle/>
          <a:p>
            <a:fld id="{3D2652B1-AD5C-4F9B-8876-91A4F9E29524}" type="slidenum">
              <a:rPr lang="vi-VN" dirty="0">
                <a:solidFill>
                  <a:schemeClr val="bg1"/>
                </a:solidFill>
              </a:rPr>
              <a:t>17</a:t>
            </a:fld>
            <a:endParaRPr lang="vi-VN" dirty="0">
              <a:solidFill>
                <a:schemeClr val="bg1"/>
              </a:solidFill>
            </a:endParaRPr>
          </a:p>
        </p:txBody>
      </p:sp>
      <p:sp>
        <p:nvSpPr>
          <p:cNvPr id="4" name="Title 3">
            <a:extLst>
              <a:ext uri="{FF2B5EF4-FFF2-40B4-BE49-F238E27FC236}">
                <a16:creationId xmlns:a16="http://schemas.microsoft.com/office/drawing/2014/main" id="{C8CF875A-A4D5-2882-E33B-DE3626123AD0}"/>
              </a:ext>
            </a:extLst>
          </p:cNvPr>
          <p:cNvSpPr>
            <a:spLocks noGrp="1"/>
          </p:cNvSpPr>
          <p:nvPr>
            <p:ph type="ctrTitle"/>
          </p:nvPr>
        </p:nvSpPr>
        <p:spPr>
          <a:xfrm>
            <a:off x="148231" y="1251150"/>
            <a:ext cx="2572109" cy="3787636"/>
          </a:xfrm>
          <a:solidFill>
            <a:schemeClr val="bg1"/>
          </a:solidFill>
        </p:spPr>
        <p:txBody>
          <a:bodyPr/>
          <a:lstStyle/>
          <a:p>
            <a:r>
              <a:rPr lang="vi-VN" sz="720" dirty="0">
                <a:solidFill>
                  <a:schemeClr val="tx1"/>
                </a:solidFill>
              </a:rPr>
              <a:t> public class Person</a:t>
            </a:r>
            <a:br>
              <a:rPr lang="vi-VN" sz="720" dirty="0">
                <a:solidFill>
                  <a:schemeClr val="tx1"/>
                </a:solidFill>
              </a:rPr>
            </a:br>
            <a:r>
              <a:rPr lang="vi-VN" sz="720" dirty="0">
                <a:solidFill>
                  <a:schemeClr val="tx1"/>
                </a:solidFill>
              </a:rPr>
              <a:t>    {</a:t>
            </a:r>
            <a:br>
              <a:rPr lang="vi-VN" sz="720" dirty="0">
                <a:solidFill>
                  <a:schemeClr val="tx1"/>
                </a:solidFill>
              </a:rPr>
            </a:br>
            <a:r>
              <a:rPr lang="vi-VN" sz="720" dirty="0">
                <a:solidFill>
                  <a:schemeClr val="tx1"/>
                </a:solidFill>
              </a:rPr>
              <a:t>        public int Age;</a:t>
            </a:r>
            <a:br>
              <a:rPr lang="vi-VN" sz="720" dirty="0">
                <a:solidFill>
                  <a:schemeClr val="tx1"/>
                </a:solidFill>
              </a:rPr>
            </a:br>
            <a:r>
              <a:rPr lang="vi-VN" sz="720" dirty="0">
                <a:solidFill>
                  <a:schemeClr val="tx1"/>
                </a:solidFill>
              </a:rPr>
              <a:t>        public DateTime BirthDate;</a:t>
            </a:r>
            <a:br>
              <a:rPr lang="vi-VN" sz="720" dirty="0">
                <a:solidFill>
                  <a:schemeClr val="tx1"/>
                </a:solidFill>
              </a:rPr>
            </a:br>
            <a:r>
              <a:rPr lang="vi-VN" sz="720" dirty="0">
                <a:solidFill>
                  <a:schemeClr val="tx1"/>
                </a:solidFill>
              </a:rPr>
              <a:t>        public string Name;</a:t>
            </a:r>
            <a:br>
              <a:rPr lang="vi-VN" sz="720" dirty="0">
                <a:solidFill>
                  <a:schemeClr val="tx1"/>
                </a:solidFill>
              </a:rPr>
            </a:br>
            <a:r>
              <a:rPr lang="vi-VN" sz="720" dirty="0">
                <a:solidFill>
                  <a:schemeClr val="tx1"/>
                </a:solidFill>
              </a:rPr>
              <a:t>        public IdInfo IdInfo;</a:t>
            </a:r>
            <a:br>
              <a:rPr lang="vi-VN" sz="720" dirty="0">
                <a:solidFill>
                  <a:schemeClr val="tx1"/>
                </a:solidFill>
              </a:rPr>
            </a:br>
            <a:br>
              <a:rPr lang="vi-VN" sz="720" dirty="0">
                <a:solidFill>
                  <a:schemeClr val="tx1"/>
                </a:solidFill>
              </a:rPr>
            </a:br>
            <a:r>
              <a:rPr lang="vi-VN" sz="720" dirty="0">
                <a:solidFill>
                  <a:schemeClr val="tx1"/>
                </a:solidFill>
              </a:rPr>
              <a:t>        //Các object con bên trong chỉ được copy reference. Nghĩa là chỉ nhân bản được value type.</a:t>
            </a:r>
            <a:br>
              <a:rPr lang="vi-VN" sz="720" dirty="0">
                <a:solidFill>
                  <a:schemeClr val="tx1"/>
                </a:solidFill>
              </a:rPr>
            </a:br>
            <a:r>
              <a:rPr lang="vi-VN" sz="720" dirty="0">
                <a:solidFill>
                  <a:schemeClr val="tx1"/>
                </a:solidFill>
              </a:rPr>
              <a:t>        public Person ShallowCopy()</a:t>
            </a:r>
            <a:br>
              <a:rPr lang="vi-VN" sz="720" dirty="0">
                <a:solidFill>
                  <a:schemeClr val="tx1"/>
                </a:solidFill>
              </a:rPr>
            </a:br>
            <a:r>
              <a:rPr lang="vi-VN" sz="720" dirty="0">
                <a:solidFill>
                  <a:schemeClr val="tx1"/>
                </a:solidFill>
              </a:rPr>
              <a:t>        {</a:t>
            </a:r>
            <a:br>
              <a:rPr lang="vi-VN" sz="720" dirty="0">
                <a:solidFill>
                  <a:schemeClr val="tx1"/>
                </a:solidFill>
              </a:rPr>
            </a:br>
            <a:r>
              <a:rPr lang="vi-VN" sz="720" dirty="0">
                <a:solidFill>
                  <a:schemeClr val="tx1"/>
                </a:solidFill>
              </a:rPr>
              <a:t>            return (Person)this.MemberwiseClone();</a:t>
            </a:r>
            <a:br>
              <a:rPr lang="vi-VN" sz="720" dirty="0">
                <a:solidFill>
                  <a:schemeClr val="tx1"/>
                </a:solidFill>
              </a:rPr>
            </a:br>
            <a:r>
              <a:rPr lang="vi-VN" sz="720" dirty="0">
                <a:solidFill>
                  <a:schemeClr val="tx1"/>
                </a:solidFill>
              </a:rPr>
              <a:t>        }</a:t>
            </a:r>
            <a:br>
              <a:rPr lang="vi-VN" sz="720" dirty="0">
                <a:solidFill>
                  <a:schemeClr val="tx1"/>
                </a:solidFill>
              </a:rPr>
            </a:br>
            <a:r>
              <a:rPr lang="vi-VN" sz="720" dirty="0">
                <a:solidFill>
                  <a:schemeClr val="tx1"/>
                </a:solidFill>
              </a:rPr>
              <a:t>        //Các object con bên trong cũng được copy lại toàn bộ các thuộc tính.</a:t>
            </a:r>
            <a:br>
              <a:rPr lang="vi-VN" sz="720" dirty="0">
                <a:solidFill>
                  <a:schemeClr val="tx1"/>
                </a:solidFill>
              </a:rPr>
            </a:br>
            <a:r>
              <a:rPr lang="vi-VN" sz="720" dirty="0">
                <a:solidFill>
                  <a:schemeClr val="tx1"/>
                </a:solidFill>
              </a:rPr>
              <a:t>        public Person DeepCopy()</a:t>
            </a:r>
            <a:br>
              <a:rPr lang="vi-VN" sz="720" dirty="0">
                <a:solidFill>
                  <a:schemeClr val="tx1"/>
                </a:solidFill>
              </a:rPr>
            </a:br>
            <a:r>
              <a:rPr lang="vi-VN" sz="720" dirty="0">
                <a:solidFill>
                  <a:schemeClr val="tx1"/>
                </a:solidFill>
              </a:rPr>
              <a:t>        {</a:t>
            </a:r>
            <a:br>
              <a:rPr lang="vi-VN" sz="720" dirty="0">
                <a:solidFill>
                  <a:schemeClr val="tx1"/>
                </a:solidFill>
              </a:rPr>
            </a:br>
            <a:r>
              <a:rPr lang="vi-VN" sz="720" dirty="0">
                <a:solidFill>
                  <a:schemeClr val="tx1"/>
                </a:solidFill>
              </a:rPr>
              <a:t>            Person clone = (Person)this.MemberwiseClone();</a:t>
            </a:r>
            <a:br>
              <a:rPr lang="vi-VN" sz="720" dirty="0">
                <a:solidFill>
                  <a:schemeClr val="tx1"/>
                </a:solidFill>
              </a:rPr>
            </a:br>
            <a:r>
              <a:rPr lang="vi-VN" sz="720" dirty="0">
                <a:solidFill>
                  <a:schemeClr val="tx1"/>
                </a:solidFill>
              </a:rPr>
              <a:t>            clone.IdInfo = new IdInfo(IdInfo.IdNumber);</a:t>
            </a:r>
            <a:br>
              <a:rPr lang="vi-VN" sz="720" dirty="0">
                <a:solidFill>
                  <a:schemeClr val="tx1"/>
                </a:solidFill>
              </a:rPr>
            </a:br>
            <a:r>
              <a:rPr lang="vi-VN" sz="720" dirty="0">
                <a:solidFill>
                  <a:schemeClr val="tx1"/>
                </a:solidFill>
              </a:rPr>
              <a:t>            clone.Name = String.Copy(Name);</a:t>
            </a:r>
            <a:br>
              <a:rPr lang="vi-VN" sz="720" dirty="0">
                <a:solidFill>
                  <a:schemeClr val="tx1"/>
                </a:solidFill>
              </a:rPr>
            </a:br>
            <a:r>
              <a:rPr lang="vi-VN" sz="720" dirty="0">
                <a:solidFill>
                  <a:schemeClr val="tx1"/>
                </a:solidFill>
              </a:rPr>
              <a:t>            return clone;</a:t>
            </a:r>
            <a:br>
              <a:rPr lang="vi-VN" sz="720" dirty="0">
                <a:solidFill>
                  <a:schemeClr val="tx1"/>
                </a:solidFill>
              </a:rPr>
            </a:br>
            <a:r>
              <a:rPr lang="vi-VN" sz="720" dirty="0">
                <a:solidFill>
                  <a:schemeClr val="tx1"/>
                </a:solidFill>
              </a:rPr>
              <a:t>        }</a:t>
            </a:r>
            <a:br>
              <a:rPr lang="vi-VN" sz="720" dirty="0">
                <a:solidFill>
                  <a:schemeClr val="tx1"/>
                </a:solidFill>
              </a:rPr>
            </a:br>
            <a:r>
              <a:rPr lang="vi-VN" sz="720" dirty="0">
                <a:solidFill>
                  <a:schemeClr val="tx1"/>
                </a:solidFill>
              </a:rPr>
              <a:t>    }</a:t>
            </a:r>
            <a:br>
              <a:rPr lang="vi-VN" sz="720" dirty="0">
                <a:solidFill>
                  <a:schemeClr val="tx1"/>
                </a:solidFill>
              </a:rPr>
            </a:br>
            <a:r>
              <a:rPr lang="vi-VN" sz="720" dirty="0">
                <a:solidFill>
                  <a:schemeClr val="tx1"/>
                </a:solidFill>
              </a:rPr>
              <a:t>public class IdInfo</a:t>
            </a:r>
            <a:br>
              <a:rPr lang="vi-VN" sz="720" dirty="0">
                <a:solidFill>
                  <a:schemeClr val="tx1"/>
                </a:solidFill>
              </a:rPr>
            </a:br>
            <a:r>
              <a:rPr lang="vi-VN" sz="720" dirty="0">
                <a:solidFill>
                  <a:schemeClr val="tx1"/>
                </a:solidFill>
              </a:rPr>
              <a:t>    {</a:t>
            </a:r>
            <a:br>
              <a:rPr lang="vi-VN" sz="720" dirty="0">
                <a:solidFill>
                  <a:schemeClr val="tx1"/>
                </a:solidFill>
              </a:rPr>
            </a:br>
            <a:r>
              <a:rPr lang="vi-VN" sz="720" dirty="0">
                <a:solidFill>
                  <a:schemeClr val="tx1"/>
                </a:solidFill>
              </a:rPr>
              <a:t>        public int IdNumber;</a:t>
            </a:r>
            <a:br>
              <a:rPr lang="vi-VN" sz="720" dirty="0">
                <a:solidFill>
                  <a:schemeClr val="tx1"/>
                </a:solidFill>
              </a:rPr>
            </a:br>
            <a:br>
              <a:rPr lang="vi-VN" sz="720" dirty="0">
                <a:solidFill>
                  <a:schemeClr val="tx1"/>
                </a:solidFill>
              </a:rPr>
            </a:br>
            <a:r>
              <a:rPr lang="vi-VN" sz="720" dirty="0">
                <a:solidFill>
                  <a:schemeClr val="tx1"/>
                </a:solidFill>
              </a:rPr>
              <a:t>        public IdInfo(int idNumber)</a:t>
            </a:r>
            <a:br>
              <a:rPr lang="vi-VN" sz="720" dirty="0">
                <a:solidFill>
                  <a:schemeClr val="tx1"/>
                </a:solidFill>
              </a:rPr>
            </a:br>
            <a:r>
              <a:rPr lang="vi-VN" sz="720" dirty="0">
                <a:solidFill>
                  <a:schemeClr val="tx1"/>
                </a:solidFill>
              </a:rPr>
              <a:t>        {</a:t>
            </a:r>
            <a:br>
              <a:rPr lang="vi-VN" sz="720" dirty="0">
                <a:solidFill>
                  <a:schemeClr val="tx1"/>
                </a:solidFill>
              </a:rPr>
            </a:br>
            <a:r>
              <a:rPr lang="vi-VN" sz="720" dirty="0">
                <a:solidFill>
                  <a:schemeClr val="tx1"/>
                </a:solidFill>
              </a:rPr>
              <a:t>            this.IdNumber = idNumber;</a:t>
            </a:r>
            <a:br>
              <a:rPr lang="vi-VN" sz="720" dirty="0">
                <a:solidFill>
                  <a:schemeClr val="tx1"/>
                </a:solidFill>
              </a:rPr>
            </a:br>
            <a:r>
              <a:rPr lang="vi-VN" sz="720" dirty="0">
                <a:solidFill>
                  <a:schemeClr val="tx1"/>
                </a:solidFill>
              </a:rPr>
              <a:t>        }</a:t>
            </a:r>
            <a:br>
              <a:rPr lang="vi-VN" sz="720" dirty="0">
                <a:solidFill>
                  <a:schemeClr val="tx1"/>
                </a:solidFill>
              </a:rPr>
            </a:br>
            <a:r>
              <a:rPr lang="vi-VN" sz="720" dirty="0">
                <a:solidFill>
                  <a:schemeClr val="tx1"/>
                </a:solidFill>
              </a:rPr>
              <a:t>    }</a:t>
            </a:r>
          </a:p>
        </p:txBody>
      </p:sp>
      <p:sp>
        <p:nvSpPr>
          <p:cNvPr id="5" name="Title 3">
            <a:extLst>
              <a:ext uri="{FF2B5EF4-FFF2-40B4-BE49-F238E27FC236}">
                <a16:creationId xmlns:a16="http://schemas.microsoft.com/office/drawing/2014/main" id="{1A08EC16-28FC-AF7B-9196-3A59B57FDCE3}"/>
              </a:ext>
            </a:extLst>
          </p:cNvPr>
          <p:cNvSpPr txBox="1">
            <a:spLocks/>
          </p:cNvSpPr>
          <p:nvPr/>
        </p:nvSpPr>
        <p:spPr>
          <a:xfrm>
            <a:off x="3177181" y="1251150"/>
            <a:ext cx="2572109" cy="3787636"/>
          </a:xfrm>
          <a:prstGeom prst="rect">
            <a:avLst/>
          </a:prstGeom>
          <a:solidFill>
            <a:schemeClr val="bg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vi-VN" sz="800" dirty="0">
                <a:solidFill>
                  <a:schemeClr val="tx1"/>
                </a:solidFill>
              </a:rPr>
              <a:t> </a:t>
            </a:r>
            <a:br>
              <a:rPr lang="vi-VN" sz="800" dirty="0">
                <a:solidFill>
                  <a:schemeClr val="tx1"/>
                </a:solidFill>
              </a:rPr>
            </a:br>
            <a:r>
              <a:rPr lang="vi-VN" sz="800" dirty="0">
                <a:solidFill>
                  <a:schemeClr val="tx1"/>
                </a:solidFill>
              </a:rPr>
              <a:t>    </a:t>
            </a:r>
            <a:br>
              <a:rPr lang="vi-VN" sz="800" dirty="0">
                <a:solidFill>
                  <a:schemeClr val="tx1"/>
                </a:solidFill>
              </a:rPr>
            </a:br>
            <a:r>
              <a:rPr lang="vi-VN" sz="800" dirty="0">
                <a:solidFill>
                  <a:schemeClr val="tx1"/>
                </a:solidFill>
              </a:rPr>
              <a:t>    class Program</a:t>
            </a:r>
            <a:br>
              <a:rPr lang="vi-VN" sz="800" dirty="0">
                <a:solidFill>
                  <a:schemeClr val="tx1"/>
                </a:solidFill>
              </a:rPr>
            </a:br>
            <a:r>
              <a:rPr lang="vi-VN" sz="800" dirty="0">
                <a:solidFill>
                  <a:schemeClr val="tx1"/>
                </a:solidFill>
              </a:rPr>
              <a:t>    {</a:t>
            </a:r>
            <a:br>
              <a:rPr lang="vi-VN" sz="800" dirty="0">
                <a:solidFill>
                  <a:schemeClr val="tx1"/>
                </a:solidFill>
              </a:rPr>
            </a:br>
            <a:r>
              <a:rPr lang="vi-VN" sz="800" dirty="0">
                <a:solidFill>
                  <a:schemeClr val="tx1"/>
                </a:solidFill>
              </a:rPr>
              <a:t>        static void Main(string[] args)</a:t>
            </a:r>
            <a:br>
              <a:rPr lang="vi-VN" sz="800" dirty="0">
                <a:solidFill>
                  <a:schemeClr val="tx1"/>
                </a:solidFill>
              </a:rPr>
            </a:br>
            <a:r>
              <a:rPr lang="vi-VN" sz="800" dirty="0">
                <a:solidFill>
                  <a:schemeClr val="tx1"/>
                </a:solidFill>
              </a:rPr>
              <a:t>        {</a:t>
            </a:r>
            <a:br>
              <a:rPr lang="vi-VN" sz="800" dirty="0">
                <a:solidFill>
                  <a:schemeClr val="tx1"/>
                </a:solidFill>
              </a:rPr>
            </a:br>
            <a:r>
              <a:rPr lang="vi-VN" sz="800" dirty="0">
                <a:solidFill>
                  <a:schemeClr val="tx1"/>
                </a:solidFill>
              </a:rPr>
              <a:t>            Person p1 = new Person();</a:t>
            </a:r>
            <a:br>
              <a:rPr lang="vi-VN" sz="800" dirty="0">
                <a:solidFill>
                  <a:schemeClr val="tx1"/>
                </a:solidFill>
              </a:rPr>
            </a:br>
            <a:r>
              <a:rPr lang="vi-VN" sz="800" dirty="0">
                <a:solidFill>
                  <a:schemeClr val="tx1"/>
                </a:solidFill>
              </a:rPr>
              <a:t>            p1.Age = 42;</a:t>
            </a:r>
            <a:br>
              <a:rPr lang="vi-VN" sz="800" dirty="0">
                <a:solidFill>
                  <a:schemeClr val="tx1"/>
                </a:solidFill>
              </a:rPr>
            </a:br>
            <a:r>
              <a:rPr lang="vi-VN" sz="800" dirty="0">
                <a:solidFill>
                  <a:schemeClr val="tx1"/>
                </a:solidFill>
              </a:rPr>
              <a:t>            p1.BirthDate = Convert.ToDateTime("1977-01-01");</a:t>
            </a:r>
            <a:br>
              <a:rPr lang="vi-VN" sz="800" dirty="0">
                <a:solidFill>
                  <a:schemeClr val="tx1"/>
                </a:solidFill>
              </a:rPr>
            </a:br>
            <a:r>
              <a:rPr lang="vi-VN" sz="800" dirty="0">
                <a:solidFill>
                  <a:schemeClr val="tx1"/>
                </a:solidFill>
              </a:rPr>
              <a:t>            p1.Name = "Jack Daniels";</a:t>
            </a:r>
            <a:br>
              <a:rPr lang="vi-VN" sz="800" dirty="0">
                <a:solidFill>
                  <a:schemeClr val="tx1"/>
                </a:solidFill>
              </a:rPr>
            </a:br>
            <a:r>
              <a:rPr lang="vi-VN" sz="800" dirty="0">
                <a:solidFill>
                  <a:schemeClr val="tx1"/>
                </a:solidFill>
              </a:rPr>
              <a:t>            p1.IdInfo = new IdInfo(666);</a:t>
            </a:r>
            <a:br>
              <a:rPr lang="vi-VN" sz="800" dirty="0">
                <a:solidFill>
                  <a:schemeClr val="tx1"/>
                </a:solidFill>
              </a:rPr>
            </a:br>
            <a:br>
              <a:rPr lang="vi-VN" sz="800" dirty="0">
                <a:solidFill>
                  <a:schemeClr val="tx1"/>
                </a:solidFill>
              </a:rPr>
            </a:br>
            <a:r>
              <a:rPr lang="vi-VN" sz="800" dirty="0">
                <a:solidFill>
                  <a:schemeClr val="tx1"/>
                </a:solidFill>
              </a:rPr>
              <a:t>            // Thực thi shallow copy của P1 và truyền nó cho P1</a:t>
            </a:r>
            <a:br>
              <a:rPr lang="vi-VN" sz="800" dirty="0">
                <a:solidFill>
                  <a:schemeClr val="tx1"/>
                </a:solidFill>
              </a:rPr>
            </a:br>
            <a:r>
              <a:rPr lang="vi-VN" sz="800" dirty="0">
                <a:solidFill>
                  <a:schemeClr val="tx1"/>
                </a:solidFill>
              </a:rPr>
              <a:t>            Person p2 = p1.ShallowCopy();</a:t>
            </a:r>
            <a:br>
              <a:rPr lang="vi-VN" sz="800" dirty="0">
                <a:solidFill>
                  <a:schemeClr val="tx1"/>
                </a:solidFill>
              </a:rPr>
            </a:br>
            <a:r>
              <a:rPr lang="vi-VN" sz="800" dirty="0">
                <a:solidFill>
                  <a:schemeClr val="tx1"/>
                </a:solidFill>
              </a:rPr>
              <a:t>            // Thực thi deep copy của P1 và truyền cho P3</a:t>
            </a:r>
            <a:br>
              <a:rPr lang="vi-VN" sz="800" dirty="0">
                <a:solidFill>
                  <a:schemeClr val="tx1"/>
                </a:solidFill>
              </a:rPr>
            </a:br>
            <a:r>
              <a:rPr lang="vi-VN" sz="800" dirty="0">
                <a:solidFill>
                  <a:schemeClr val="tx1"/>
                </a:solidFill>
              </a:rPr>
              <a:t>            Person p3 = p1.DeepCopy();</a:t>
            </a:r>
            <a:br>
              <a:rPr lang="vi-VN" sz="800" dirty="0">
                <a:solidFill>
                  <a:schemeClr val="tx1"/>
                </a:solidFill>
              </a:rPr>
            </a:br>
            <a:br>
              <a:rPr lang="vi-VN" sz="800" dirty="0">
                <a:solidFill>
                  <a:schemeClr val="tx1"/>
                </a:solidFill>
              </a:rPr>
            </a:br>
            <a:r>
              <a:rPr lang="vi-VN" sz="800" dirty="0">
                <a:solidFill>
                  <a:schemeClr val="tx1"/>
                </a:solidFill>
              </a:rPr>
              <a:t>            // Hiển thị giá trị P1, P2, P3</a:t>
            </a:r>
            <a:br>
              <a:rPr lang="vi-VN" sz="800" dirty="0">
                <a:solidFill>
                  <a:schemeClr val="tx1"/>
                </a:solidFill>
              </a:rPr>
            </a:br>
            <a:r>
              <a:rPr lang="vi-VN" sz="800" dirty="0">
                <a:solidFill>
                  <a:schemeClr val="tx1"/>
                </a:solidFill>
              </a:rPr>
              <a:t>            Console.WriteLine("Original values of p1, p2, p3:");</a:t>
            </a:r>
            <a:br>
              <a:rPr lang="vi-VN" sz="800" dirty="0">
                <a:solidFill>
                  <a:schemeClr val="tx1"/>
                </a:solidFill>
              </a:rPr>
            </a:br>
            <a:r>
              <a:rPr lang="vi-VN" sz="800" dirty="0">
                <a:solidFill>
                  <a:schemeClr val="tx1"/>
                </a:solidFill>
              </a:rPr>
              <a:t>            Console.WriteLine("   p1 instance values: ");</a:t>
            </a:r>
            <a:br>
              <a:rPr lang="vi-VN" sz="800" dirty="0">
                <a:solidFill>
                  <a:schemeClr val="tx1"/>
                </a:solidFill>
              </a:rPr>
            </a:br>
            <a:r>
              <a:rPr lang="vi-VN" sz="800" dirty="0">
                <a:solidFill>
                  <a:schemeClr val="tx1"/>
                </a:solidFill>
              </a:rPr>
              <a:t>            DisplayValues(p1);</a:t>
            </a:r>
            <a:br>
              <a:rPr lang="vi-VN" sz="800" dirty="0">
                <a:solidFill>
                  <a:schemeClr val="tx1"/>
                </a:solidFill>
              </a:rPr>
            </a:br>
            <a:r>
              <a:rPr lang="vi-VN" sz="800" dirty="0">
                <a:solidFill>
                  <a:schemeClr val="tx1"/>
                </a:solidFill>
              </a:rPr>
              <a:t>            Console.WriteLine("   p2 instance values:");</a:t>
            </a:r>
            <a:br>
              <a:rPr lang="vi-VN" sz="800" dirty="0">
                <a:solidFill>
                  <a:schemeClr val="tx1"/>
                </a:solidFill>
              </a:rPr>
            </a:br>
            <a:r>
              <a:rPr lang="vi-VN" sz="800" dirty="0">
                <a:solidFill>
                  <a:schemeClr val="tx1"/>
                </a:solidFill>
              </a:rPr>
              <a:t>            DisplayValues(p2);</a:t>
            </a:r>
            <a:br>
              <a:rPr lang="vi-VN" sz="800" dirty="0">
                <a:solidFill>
                  <a:schemeClr val="tx1"/>
                </a:solidFill>
              </a:rPr>
            </a:br>
            <a:r>
              <a:rPr lang="vi-VN" sz="800" dirty="0">
                <a:solidFill>
                  <a:schemeClr val="tx1"/>
                </a:solidFill>
              </a:rPr>
              <a:t>            Console.WriteLine("   p3 instance values:");</a:t>
            </a:r>
            <a:br>
              <a:rPr lang="vi-VN" sz="800" dirty="0">
                <a:solidFill>
                  <a:schemeClr val="tx1"/>
                </a:solidFill>
              </a:rPr>
            </a:br>
            <a:r>
              <a:rPr lang="vi-VN" sz="800" dirty="0">
                <a:solidFill>
                  <a:schemeClr val="tx1"/>
                </a:solidFill>
              </a:rPr>
              <a:t>            DisplayValues(p3);</a:t>
            </a:r>
          </a:p>
          <a:p>
            <a:br>
              <a:rPr lang="vi-VN" sz="800" dirty="0">
                <a:solidFill>
                  <a:schemeClr val="tx1"/>
                </a:solidFill>
              </a:rPr>
            </a:br>
            <a:r>
              <a:rPr lang="vi-VN" sz="800" dirty="0">
                <a:solidFill>
                  <a:schemeClr val="tx1"/>
                </a:solidFill>
              </a:rPr>
              <a:t>           </a:t>
            </a:r>
          </a:p>
        </p:txBody>
      </p:sp>
      <p:sp>
        <p:nvSpPr>
          <p:cNvPr id="7" name="Title 3">
            <a:extLst>
              <a:ext uri="{FF2B5EF4-FFF2-40B4-BE49-F238E27FC236}">
                <a16:creationId xmlns:a16="http://schemas.microsoft.com/office/drawing/2014/main" id="{0DDE491A-68A0-60FA-CD31-DA3C8C545F10}"/>
              </a:ext>
            </a:extLst>
          </p:cNvPr>
          <p:cNvSpPr txBox="1">
            <a:spLocks/>
          </p:cNvSpPr>
          <p:nvPr/>
        </p:nvSpPr>
        <p:spPr>
          <a:xfrm>
            <a:off x="6145171" y="1251150"/>
            <a:ext cx="2572109" cy="3787636"/>
          </a:xfrm>
          <a:prstGeom prst="rect">
            <a:avLst/>
          </a:prstGeom>
          <a:solidFill>
            <a:schemeClr val="bg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vi-VN" sz="800" dirty="0">
                <a:solidFill>
                  <a:schemeClr val="tx1"/>
                </a:solidFill>
              </a:rPr>
              <a:t> </a:t>
            </a:r>
            <a:br>
              <a:rPr lang="vi-VN" sz="800" dirty="0">
                <a:solidFill>
                  <a:schemeClr val="tx1"/>
                </a:solidFill>
              </a:rPr>
            </a:br>
            <a:br>
              <a:rPr lang="vi-VN" sz="800" dirty="0">
                <a:solidFill>
                  <a:schemeClr val="tx1"/>
                </a:solidFill>
              </a:rPr>
            </a:br>
            <a:r>
              <a:rPr lang="vi-VN" sz="800" dirty="0">
                <a:solidFill>
                  <a:schemeClr val="tx1"/>
                </a:solidFill>
              </a:rPr>
              <a:t>            // Thay đổi giá trị của thuộc tính P1 và hiển thị giá trị P1, P2, P3</a:t>
            </a:r>
            <a:br>
              <a:rPr lang="vi-VN" sz="800" dirty="0">
                <a:solidFill>
                  <a:schemeClr val="tx1"/>
                </a:solidFill>
              </a:rPr>
            </a:br>
            <a:r>
              <a:rPr lang="vi-VN" sz="800" dirty="0">
                <a:solidFill>
                  <a:schemeClr val="tx1"/>
                </a:solidFill>
              </a:rPr>
              <a:t>            p1.Age = 32;</a:t>
            </a:r>
            <a:br>
              <a:rPr lang="vi-VN" sz="800" dirty="0">
                <a:solidFill>
                  <a:schemeClr val="tx1"/>
                </a:solidFill>
              </a:rPr>
            </a:br>
            <a:r>
              <a:rPr lang="vi-VN" sz="800" dirty="0">
                <a:solidFill>
                  <a:schemeClr val="tx1"/>
                </a:solidFill>
              </a:rPr>
              <a:t>            p1.BirthDate = Convert.ToDateTime("1900-01-01");</a:t>
            </a:r>
            <a:br>
              <a:rPr lang="vi-VN" sz="800" dirty="0">
                <a:solidFill>
                  <a:schemeClr val="tx1"/>
                </a:solidFill>
              </a:rPr>
            </a:br>
            <a:r>
              <a:rPr lang="vi-VN" sz="800" dirty="0">
                <a:solidFill>
                  <a:schemeClr val="tx1"/>
                </a:solidFill>
              </a:rPr>
              <a:t>            p1.Name = "Frank";</a:t>
            </a:r>
            <a:br>
              <a:rPr lang="vi-VN" sz="800" dirty="0">
                <a:solidFill>
                  <a:schemeClr val="tx1"/>
                </a:solidFill>
              </a:rPr>
            </a:br>
            <a:r>
              <a:rPr lang="vi-VN" sz="800" dirty="0">
                <a:solidFill>
                  <a:schemeClr val="tx1"/>
                </a:solidFill>
              </a:rPr>
              <a:t>            p1.IdInfo.IdNumber = 7878;</a:t>
            </a:r>
            <a:br>
              <a:rPr lang="vi-VN" sz="800" dirty="0">
                <a:solidFill>
                  <a:schemeClr val="tx1"/>
                </a:solidFill>
              </a:rPr>
            </a:br>
            <a:r>
              <a:rPr lang="vi-VN" sz="800" dirty="0">
                <a:solidFill>
                  <a:schemeClr val="tx1"/>
                </a:solidFill>
              </a:rPr>
              <a:t>            Console.WriteLine("\nValues of p1, p2 and p3 after changes to p1:");</a:t>
            </a:r>
            <a:br>
              <a:rPr lang="vi-VN" sz="800" dirty="0">
                <a:solidFill>
                  <a:schemeClr val="tx1"/>
                </a:solidFill>
              </a:rPr>
            </a:br>
            <a:r>
              <a:rPr lang="vi-VN" sz="800" dirty="0">
                <a:solidFill>
                  <a:schemeClr val="tx1"/>
                </a:solidFill>
              </a:rPr>
              <a:t>            Console.WriteLine("   p1 instance values: ");</a:t>
            </a:r>
            <a:br>
              <a:rPr lang="vi-VN" sz="800" dirty="0">
                <a:solidFill>
                  <a:schemeClr val="tx1"/>
                </a:solidFill>
              </a:rPr>
            </a:br>
            <a:r>
              <a:rPr lang="vi-VN" sz="800" dirty="0">
                <a:solidFill>
                  <a:schemeClr val="tx1"/>
                </a:solidFill>
              </a:rPr>
              <a:t>            DisplayValues(p1);</a:t>
            </a:r>
            <a:br>
              <a:rPr lang="vi-VN" sz="800" dirty="0">
                <a:solidFill>
                  <a:schemeClr val="tx1"/>
                </a:solidFill>
              </a:rPr>
            </a:br>
            <a:r>
              <a:rPr lang="vi-VN" sz="800" dirty="0">
                <a:solidFill>
                  <a:schemeClr val="tx1"/>
                </a:solidFill>
              </a:rPr>
              <a:t>            Console.WriteLine("   p2 instance values (reference values have changed):");</a:t>
            </a:r>
            <a:br>
              <a:rPr lang="vi-VN" sz="800" dirty="0">
                <a:solidFill>
                  <a:schemeClr val="tx1"/>
                </a:solidFill>
              </a:rPr>
            </a:br>
            <a:r>
              <a:rPr lang="vi-VN" sz="800" dirty="0">
                <a:solidFill>
                  <a:schemeClr val="tx1"/>
                </a:solidFill>
              </a:rPr>
              <a:t>            DisplayValues(p2);</a:t>
            </a:r>
            <a:br>
              <a:rPr lang="vi-VN" sz="800" dirty="0">
                <a:solidFill>
                  <a:schemeClr val="tx1"/>
                </a:solidFill>
              </a:rPr>
            </a:br>
            <a:r>
              <a:rPr lang="vi-VN" sz="800" dirty="0">
                <a:solidFill>
                  <a:schemeClr val="tx1"/>
                </a:solidFill>
              </a:rPr>
              <a:t>            Console.WriteLine("   p3 instance values (everything was kept the same):");</a:t>
            </a:r>
            <a:br>
              <a:rPr lang="vi-VN" sz="800" dirty="0">
                <a:solidFill>
                  <a:schemeClr val="tx1"/>
                </a:solidFill>
              </a:rPr>
            </a:br>
            <a:r>
              <a:rPr lang="vi-VN" sz="800" dirty="0">
                <a:solidFill>
                  <a:schemeClr val="tx1"/>
                </a:solidFill>
              </a:rPr>
              <a:t>            DisplayValues(p3);</a:t>
            </a:r>
            <a:br>
              <a:rPr lang="vi-VN" sz="800" dirty="0">
                <a:solidFill>
                  <a:schemeClr val="tx1"/>
                </a:solidFill>
              </a:rPr>
            </a:br>
            <a:r>
              <a:rPr lang="vi-VN" sz="800" dirty="0">
                <a:solidFill>
                  <a:schemeClr val="tx1"/>
                </a:solidFill>
              </a:rPr>
              <a:t>        }</a:t>
            </a:r>
            <a:br>
              <a:rPr lang="vi-VN" sz="800" dirty="0">
                <a:solidFill>
                  <a:schemeClr val="tx1"/>
                </a:solidFill>
              </a:rPr>
            </a:br>
            <a:br>
              <a:rPr lang="vi-VN" sz="800" dirty="0">
                <a:solidFill>
                  <a:schemeClr val="tx1"/>
                </a:solidFill>
              </a:rPr>
            </a:br>
            <a:r>
              <a:rPr lang="vi-VN" sz="800" dirty="0">
                <a:solidFill>
                  <a:schemeClr val="tx1"/>
                </a:solidFill>
              </a:rPr>
              <a:t>        public static void DisplayValues(Person p)</a:t>
            </a:r>
            <a:br>
              <a:rPr lang="vi-VN" sz="800" dirty="0">
                <a:solidFill>
                  <a:schemeClr val="tx1"/>
                </a:solidFill>
              </a:rPr>
            </a:br>
            <a:r>
              <a:rPr lang="vi-VN" sz="800" dirty="0">
                <a:solidFill>
                  <a:schemeClr val="tx1"/>
                </a:solidFill>
              </a:rPr>
              <a:t>        {</a:t>
            </a:r>
            <a:br>
              <a:rPr lang="vi-VN" sz="800" dirty="0">
                <a:solidFill>
                  <a:schemeClr val="tx1"/>
                </a:solidFill>
              </a:rPr>
            </a:br>
            <a:r>
              <a:rPr lang="vi-VN" sz="800" dirty="0">
                <a:solidFill>
                  <a:schemeClr val="tx1"/>
                </a:solidFill>
              </a:rPr>
              <a:t>            Console.WriteLine("      Name: {0:s}, Age: {1:d}, BirthDate: {2:MM/dd/yy}",</a:t>
            </a:r>
            <a:br>
              <a:rPr lang="vi-VN" sz="800" dirty="0">
                <a:solidFill>
                  <a:schemeClr val="tx1"/>
                </a:solidFill>
              </a:rPr>
            </a:br>
            <a:r>
              <a:rPr lang="vi-VN" sz="800" dirty="0">
                <a:solidFill>
                  <a:schemeClr val="tx1"/>
                </a:solidFill>
              </a:rPr>
              <a:t>                p.Name, p.Age, p.BirthDate);</a:t>
            </a:r>
            <a:br>
              <a:rPr lang="vi-VN" sz="800" dirty="0">
                <a:solidFill>
                  <a:schemeClr val="tx1"/>
                </a:solidFill>
              </a:rPr>
            </a:br>
            <a:r>
              <a:rPr lang="vi-VN" sz="800" dirty="0">
                <a:solidFill>
                  <a:schemeClr val="tx1"/>
                </a:solidFill>
              </a:rPr>
              <a:t>            Console.WriteLine("      ID#: {0:d}", p.IdInfo.IdNumber);</a:t>
            </a:r>
            <a:br>
              <a:rPr lang="vi-VN" sz="800" dirty="0">
                <a:solidFill>
                  <a:schemeClr val="tx1"/>
                </a:solidFill>
              </a:rPr>
            </a:br>
            <a:r>
              <a:rPr lang="vi-VN" sz="800" dirty="0">
                <a:solidFill>
                  <a:schemeClr val="tx1"/>
                </a:solidFill>
              </a:rPr>
              <a:t>        }</a:t>
            </a:r>
            <a:br>
              <a:rPr lang="vi-VN" sz="800" dirty="0">
                <a:solidFill>
                  <a:schemeClr val="tx1"/>
                </a:solidFill>
              </a:rPr>
            </a:br>
            <a:r>
              <a:rPr lang="vi-VN" sz="800" dirty="0">
                <a:solidFill>
                  <a:schemeClr val="tx1"/>
                </a:solidFill>
              </a:rPr>
              <a:t>    } </a:t>
            </a:r>
          </a:p>
          <a:p>
            <a:endParaRPr lang="vi-VN" sz="800" dirty="0">
              <a:solidFill>
                <a:schemeClr val="tx1"/>
              </a:solidFill>
            </a:endParaRPr>
          </a:p>
        </p:txBody>
      </p:sp>
    </p:spTree>
    <p:extLst>
      <p:ext uri="{BB962C8B-B14F-4D97-AF65-F5344CB8AC3E}">
        <p14:creationId xmlns:p14="http://schemas.microsoft.com/office/powerpoint/2010/main" val="4335661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503349" y="788727"/>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000" dirty="0"/>
              <a:t>Adapter</a:t>
            </a:r>
            <a:endParaRPr sz="3000" dirty="0"/>
          </a:p>
        </p:txBody>
      </p:sp>
      <p:cxnSp>
        <p:nvCxnSpPr>
          <p:cNvPr id="264" name="Google Shape;264;p24"/>
          <p:cNvCxnSpPr/>
          <p:nvPr/>
        </p:nvCxnSpPr>
        <p:spPr>
          <a:xfrm>
            <a:off x="4579474" y="1335077"/>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48FFD5"/>
                </a:solidFill>
                <a:latin typeface="Impact"/>
                <a:ea typeface="Impact"/>
                <a:cs typeface="Impact"/>
                <a:sym typeface="Impact"/>
              </a:rPr>
              <a:t>Group 1</a:t>
            </a:r>
            <a:endParaRPr dirty="0">
              <a:solidFill>
                <a:srgbClr val="48FFD5"/>
              </a:solidFill>
              <a:latin typeface="Impact"/>
              <a:ea typeface="Impact"/>
              <a:cs typeface="Impact"/>
              <a:sym typeface="Impact"/>
            </a:endParaRPr>
          </a:p>
        </p:txBody>
      </p:sp>
      <p:pic>
        <p:nvPicPr>
          <p:cNvPr id="2052" name="Picture 4">
            <a:extLst>
              <a:ext uri="{FF2B5EF4-FFF2-40B4-BE49-F238E27FC236}">
                <a16:creationId xmlns:a16="http://schemas.microsoft.com/office/drawing/2014/main" id="{83A174DB-23D4-0DA5-AEFD-52D6C954A0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837" y="1414504"/>
            <a:ext cx="4349163" cy="271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18004E-DE62-E155-F897-525F2969360F}"/>
              </a:ext>
            </a:extLst>
          </p:cNvPr>
          <p:cNvSpPr txBox="1"/>
          <p:nvPr/>
        </p:nvSpPr>
        <p:spPr>
          <a:xfrm>
            <a:off x="8485632" y="4695548"/>
            <a:ext cx="542242" cy="307775"/>
          </a:xfrm>
          <a:prstGeom prst="rect">
            <a:avLst/>
          </a:prstGeom>
          <a:noFill/>
        </p:spPr>
        <p:txBody>
          <a:bodyPr wrap="square" rtlCol="0">
            <a:spAutoFit/>
          </a:bodyPr>
          <a:lstStyle/>
          <a:p>
            <a:r>
              <a:rPr lang="en-US" dirty="0">
                <a:solidFill>
                  <a:schemeClr val="bg1"/>
                </a:solidFill>
              </a:rPr>
              <a:t>18</a:t>
            </a:r>
            <a:endParaRPr lang="vi-VN"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3"/>
                </a:solidFill>
              </a:rPr>
              <a:t>1a.</a:t>
            </a:r>
            <a:r>
              <a:rPr lang="en-US" sz="2800" b="1" i="1" dirty="0">
                <a:solidFill>
                  <a:schemeClr val="accent3"/>
                </a:solidFill>
              </a:rPr>
              <a:t> Introduction</a:t>
            </a:r>
            <a:endParaRPr dirty="0">
              <a:solidFill>
                <a:schemeClr val="accent3"/>
              </a:solidFill>
            </a:endParaRPr>
          </a:p>
        </p:txBody>
      </p:sp>
      <p:sp>
        <p:nvSpPr>
          <p:cNvPr id="404" name="Google Shape;404;p28"/>
          <p:cNvSpPr txBox="1">
            <a:spLocks noGrp="1"/>
          </p:cNvSpPr>
          <p:nvPr>
            <p:ph type="ctrTitle"/>
          </p:nvPr>
        </p:nvSpPr>
        <p:spPr>
          <a:xfrm>
            <a:off x="486233" y="2451929"/>
            <a:ext cx="8634907" cy="1197299"/>
          </a:xfrm>
          <a:prstGeom prst="rect">
            <a:avLst/>
          </a:prstGeom>
        </p:spPr>
        <p:txBody>
          <a:bodyPr spcFirstLastPara="1" wrap="square" lIns="91425" tIns="91425" rIns="91425" bIns="91425" anchor="b" anchorCtr="0">
            <a:noAutofit/>
          </a:bodyPr>
          <a:lstStyle/>
          <a:p>
            <a:r>
              <a:rPr lang="en-US" sz="2800" b="1"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t>Adapter</a:t>
            </a:r>
            <a:r>
              <a:rPr lang="en-US" sz="28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t> is a structural design pattern that allows objects with incompatible interfaces to collaborate.</a:t>
            </a:r>
            <a:br>
              <a:rPr lang="en-US" sz="28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br>
            <a:br>
              <a:rPr lang="en-US" sz="28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br>
            <a:endParaRPr lang="vi-VN" sz="2800" b="0" i="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6" name="TextBox 5">
            <a:extLst>
              <a:ext uri="{FF2B5EF4-FFF2-40B4-BE49-F238E27FC236}">
                <a16:creationId xmlns:a16="http://schemas.microsoft.com/office/drawing/2014/main" id="{69C0FB95-2214-5AEF-E4D7-BF9AA7922620}"/>
              </a:ext>
            </a:extLst>
          </p:cNvPr>
          <p:cNvSpPr txBox="1"/>
          <p:nvPr/>
        </p:nvSpPr>
        <p:spPr>
          <a:xfrm>
            <a:off x="8548173" y="4696118"/>
            <a:ext cx="284052" cy="307777"/>
          </a:xfrm>
          <a:prstGeom prst="rect">
            <a:avLst/>
          </a:prstGeom>
          <a:noFill/>
        </p:spPr>
        <p:txBody>
          <a:bodyPr wrap="none" rtlCol="0">
            <a:spAutoFit/>
          </a:bodyPr>
          <a:lstStyle/>
          <a:p>
            <a:fld id="{3D2652B1-AD5C-4F9B-8876-91A4F9E29524}" type="slidenum">
              <a:rPr lang="vi-VN" dirty="0">
                <a:solidFill>
                  <a:schemeClr val="bg1"/>
                </a:solidFill>
              </a:rPr>
              <a:t>19</a:t>
            </a:fld>
            <a:endParaRPr lang="vi-VN" dirty="0">
              <a:solidFill>
                <a:schemeClr val="bg1"/>
              </a:solidFill>
            </a:endParaRPr>
          </a:p>
        </p:txBody>
      </p:sp>
    </p:spTree>
    <p:extLst>
      <p:ext uri="{BB962C8B-B14F-4D97-AF65-F5344CB8AC3E}">
        <p14:creationId xmlns:p14="http://schemas.microsoft.com/office/powerpoint/2010/main" val="13230454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3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accent3"/>
                </a:solidFill>
              </a:rPr>
              <a:t>GROUP 1</a:t>
            </a:r>
            <a:endParaRPr dirty="0">
              <a:solidFill>
                <a:schemeClr val="accent3"/>
              </a:solidFill>
            </a:endParaRPr>
          </a:p>
        </p:txBody>
      </p:sp>
      <p:sp>
        <p:nvSpPr>
          <p:cNvPr id="1116" name="Google Shape;1116;p39"/>
          <p:cNvSpPr txBox="1">
            <a:spLocks noGrp="1"/>
          </p:cNvSpPr>
          <p:nvPr>
            <p:ph type="subTitle" idx="4294967295"/>
          </p:nvPr>
        </p:nvSpPr>
        <p:spPr>
          <a:xfrm>
            <a:off x="5136995" y="2971800"/>
            <a:ext cx="3086394" cy="606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a:solidFill>
                  <a:schemeClr val="tx2">
                    <a:lumMod val="90000"/>
                  </a:schemeClr>
                </a:solidFill>
              </a:rPr>
              <a:t>Leader of the group</a:t>
            </a:r>
            <a:endParaRPr dirty="0">
              <a:solidFill>
                <a:schemeClr val="tx2">
                  <a:lumMod val="90000"/>
                </a:schemeClr>
              </a:solidFill>
            </a:endParaRPr>
          </a:p>
        </p:txBody>
      </p:sp>
      <p:sp>
        <p:nvSpPr>
          <p:cNvPr id="1117" name="Google Shape;1117;p39"/>
          <p:cNvSpPr txBox="1">
            <a:spLocks noGrp="1"/>
          </p:cNvSpPr>
          <p:nvPr>
            <p:ph type="subTitle" idx="4294967295"/>
          </p:nvPr>
        </p:nvSpPr>
        <p:spPr>
          <a:xfrm>
            <a:off x="5136995" y="4038600"/>
            <a:ext cx="2335200" cy="5007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s" dirty="0">
                <a:solidFill>
                  <a:schemeClr val="tx2">
                    <a:lumMod val="90000"/>
                  </a:schemeClr>
                </a:solidFill>
              </a:rPr>
              <a:t>Member</a:t>
            </a:r>
            <a:endParaRPr dirty="0">
              <a:solidFill>
                <a:schemeClr val="tx2">
                  <a:lumMod val="90000"/>
                </a:schemeClr>
              </a:solidFill>
            </a:endParaRPr>
          </a:p>
        </p:txBody>
      </p:sp>
      <p:sp>
        <p:nvSpPr>
          <p:cNvPr id="1119" name="Google Shape;1119;p39"/>
          <p:cNvSpPr txBox="1">
            <a:spLocks noGrp="1"/>
          </p:cNvSpPr>
          <p:nvPr>
            <p:ph type="ctrTitle" idx="4294967295"/>
          </p:nvPr>
        </p:nvSpPr>
        <p:spPr>
          <a:xfrm>
            <a:off x="5136995" y="2746165"/>
            <a:ext cx="3086394" cy="2501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800" dirty="0">
                <a:solidFill>
                  <a:schemeClr val="tx2">
                    <a:lumMod val="90000"/>
                  </a:schemeClr>
                </a:solidFill>
              </a:rPr>
              <a:t>20110</a:t>
            </a:r>
            <a:r>
              <a:rPr lang="vi-VN" sz="1800" dirty="0">
                <a:solidFill>
                  <a:schemeClr val="tx2">
                    <a:lumMod val="90000"/>
                  </a:schemeClr>
                </a:solidFill>
              </a:rPr>
              <a:t>4</a:t>
            </a:r>
            <a:r>
              <a:rPr lang="es" sz="1800" dirty="0">
                <a:solidFill>
                  <a:schemeClr val="tx2">
                    <a:lumMod val="90000"/>
                  </a:schemeClr>
                </a:solidFill>
              </a:rPr>
              <a:t>32-Phan Tan Cuong</a:t>
            </a:r>
            <a:endParaRPr sz="1800" dirty="0">
              <a:solidFill>
                <a:schemeClr val="tx2">
                  <a:lumMod val="90000"/>
                </a:schemeClr>
              </a:solidFill>
            </a:endParaRPr>
          </a:p>
        </p:txBody>
      </p:sp>
      <p:sp>
        <p:nvSpPr>
          <p:cNvPr id="1120" name="Google Shape;1120;p39"/>
          <p:cNvSpPr txBox="1">
            <a:spLocks noGrp="1"/>
          </p:cNvSpPr>
          <p:nvPr>
            <p:ph type="ctrTitle" idx="4294967295"/>
          </p:nvPr>
        </p:nvSpPr>
        <p:spPr>
          <a:xfrm>
            <a:off x="5136995" y="3824790"/>
            <a:ext cx="3984145" cy="1270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750" dirty="0">
                <a:solidFill>
                  <a:schemeClr val="tx2">
                    <a:lumMod val="90000"/>
                  </a:schemeClr>
                </a:solidFill>
              </a:rPr>
              <a:t>20110423-Nguyen Thanh Minh Triet</a:t>
            </a:r>
            <a:endParaRPr sz="1750" dirty="0">
              <a:solidFill>
                <a:schemeClr val="tx2">
                  <a:lumMod val="90000"/>
                </a:schemeClr>
              </a:solidFill>
            </a:endParaRPr>
          </a:p>
        </p:txBody>
      </p:sp>
      <p:cxnSp>
        <p:nvCxnSpPr>
          <p:cNvPr id="1121" name="Google Shape;1121;p39"/>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pic>
        <p:nvPicPr>
          <p:cNvPr id="1026" name="Picture 2" descr="Không có mô tả ảnh.">
            <a:extLst>
              <a:ext uri="{FF2B5EF4-FFF2-40B4-BE49-F238E27FC236}">
                <a16:creationId xmlns:a16="http://schemas.microsoft.com/office/drawing/2014/main" id="{74AEC05A-F86F-485F-D34E-D6E979423F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87" t="6" r="42368" b="-6"/>
          <a:stretch/>
        </p:blipFill>
        <p:spPr bwMode="auto">
          <a:xfrm>
            <a:off x="1124518" y="1453303"/>
            <a:ext cx="1131747" cy="3309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hông có mô tả ảnh.">
            <a:extLst>
              <a:ext uri="{FF2B5EF4-FFF2-40B4-BE49-F238E27FC236}">
                <a16:creationId xmlns:a16="http://schemas.microsoft.com/office/drawing/2014/main" id="{32A873CB-BF2F-14C2-D4A7-5F7061F841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905" t="35663" r="71593"/>
          <a:stretch/>
        </p:blipFill>
        <p:spPr bwMode="auto">
          <a:xfrm>
            <a:off x="2929576" y="1453303"/>
            <a:ext cx="1131747" cy="3309199"/>
          </a:xfrm>
          <a:prstGeom prst="rect">
            <a:avLst/>
          </a:prstGeom>
          <a:noFill/>
          <a:extLst>
            <a:ext uri="{909E8E84-426E-40DD-AFC4-6F175D3DCCD1}">
              <a14:hiddenFill xmlns:a14="http://schemas.microsoft.com/office/drawing/2010/main">
                <a:solidFill>
                  <a:srgbClr val="FFFFFF"/>
                </a:solidFill>
              </a14:hiddenFill>
            </a:ext>
          </a:extLst>
        </p:spPr>
      </p:pic>
      <p:cxnSp>
        <p:nvCxnSpPr>
          <p:cNvPr id="1113" name="Google Shape;1113;p39"/>
          <p:cNvCxnSpPr>
            <a:cxnSpLocks/>
          </p:cNvCxnSpPr>
          <p:nvPr/>
        </p:nvCxnSpPr>
        <p:spPr>
          <a:xfrm>
            <a:off x="3717073" y="2971800"/>
            <a:ext cx="1308410" cy="0"/>
          </a:xfrm>
          <a:prstGeom prst="straightConnector1">
            <a:avLst/>
          </a:prstGeom>
          <a:noFill/>
          <a:ln w="28575" cap="flat" cmpd="sng">
            <a:solidFill>
              <a:srgbClr val="FFFFFF"/>
            </a:solidFill>
            <a:prstDash val="solid"/>
            <a:round/>
            <a:headEnd type="oval" w="med" len="med"/>
            <a:tailEnd type="oval" w="med" len="med"/>
          </a:ln>
        </p:spPr>
      </p:cxnSp>
      <p:cxnSp>
        <p:nvCxnSpPr>
          <p:cNvPr id="1114" name="Google Shape;1114;p39"/>
          <p:cNvCxnSpPr>
            <a:cxnSpLocks/>
          </p:cNvCxnSpPr>
          <p:nvPr/>
        </p:nvCxnSpPr>
        <p:spPr>
          <a:xfrm flipV="1">
            <a:off x="1690391" y="4022624"/>
            <a:ext cx="3335092" cy="15976"/>
          </a:xfrm>
          <a:prstGeom prst="straightConnector1">
            <a:avLst/>
          </a:prstGeom>
          <a:noFill/>
          <a:ln w="28575" cap="flat" cmpd="sng">
            <a:solidFill>
              <a:srgbClr val="FFFFFF"/>
            </a:solidFill>
            <a:prstDash val="solid"/>
            <a:round/>
            <a:headEnd type="oval" w="med" len="med"/>
            <a:tailEnd type="oval" w="med" len="med"/>
          </a:ln>
        </p:spPr>
      </p:cxnSp>
      <p:sp>
        <p:nvSpPr>
          <p:cNvPr id="3" name="TextBox 2">
            <a:extLst>
              <a:ext uri="{FF2B5EF4-FFF2-40B4-BE49-F238E27FC236}">
                <a16:creationId xmlns:a16="http://schemas.microsoft.com/office/drawing/2014/main" id="{C2FCC1F6-73DE-7D1E-7BB9-C0F755EAF433}"/>
              </a:ext>
            </a:extLst>
          </p:cNvPr>
          <p:cNvSpPr txBox="1"/>
          <p:nvPr/>
        </p:nvSpPr>
        <p:spPr>
          <a:xfrm>
            <a:off x="8762746" y="4650900"/>
            <a:ext cx="284052" cy="307777"/>
          </a:xfrm>
          <a:prstGeom prst="rect">
            <a:avLst/>
          </a:prstGeom>
          <a:noFill/>
        </p:spPr>
        <p:txBody>
          <a:bodyPr wrap="none" rtlCol="0">
            <a:spAutoFit/>
          </a:bodyPr>
          <a:lstStyle/>
          <a:p>
            <a:fld id="{3D2652B1-AD5C-4F9B-8876-91A4F9E29524}" type="slidenum">
              <a:rPr lang="vi-VN" dirty="0">
                <a:solidFill>
                  <a:schemeClr val="bg1"/>
                </a:solidFill>
              </a:rPr>
              <a:t>2</a:t>
            </a:fld>
            <a:endParaRPr lang="vi-VN" dirty="0">
              <a:solidFill>
                <a:schemeClr val="bg1"/>
              </a:solidFill>
            </a:endParaRPr>
          </a:p>
        </p:txBody>
      </p:sp>
    </p:spTree>
    <p:extLst>
      <p:ext uri="{BB962C8B-B14F-4D97-AF65-F5344CB8AC3E}">
        <p14:creationId xmlns:p14="http://schemas.microsoft.com/office/powerpoint/2010/main" val="28541594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r>
              <a:rPr lang="en-US" dirty="0">
                <a:solidFill>
                  <a:schemeClr val="accent3"/>
                </a:solidFill>
              </a:rPr>
              <a:t>1b.</a:t>
            </a:r>
            <a:r>
              <a:rPr lang="en-US" sz="2800" b="1" i="1" dirty="0">
                <a:solidFill>
                  <a:schemeClr val="accent3"/>
                </a:solidFill>
              </a:rPr>
              <a:t> Definition:</a:t>
            </a:r>
            <a:endParaRPr lang="en-US" dirty="0">
              <a:solidFill>
                <a:schemeClr val="accent3"/>
              </a:solidFill>
            </a:endParaRPr>
          </a:p>
        </p:txBody>
      </p:sp>
      <p:sp>
        <p:nvSpPr>
          <p:cNvPr id="404" name="Google Shape;404;p28"/>
          <p:cNvSpPr txBox="1">
            <a:spLocks noGrp="1"/>
          </p:cNvSpPr>
          <p:nvPr>
            <p:ph type="ctrTitle"/>
          </p:nvPr>
        </p:nvSpPr>
        <p:spPr>
          <a:xfrm>
            <a:off x="509093" y="3829106"/>
            <a:ext cx="8634907" cy="1197299"/>
          </a:xfrm>
          <a:prstGeom prst="rect">
            <a:avLst/>
          </a:prstGeom>
        </p:spPr>
        <p:txBody>
          <a:bodyPr spcFirstLastPara="1" wrap="square" lIns="91425" tIns="91425" rIns="91425" bIns="91425" anchor="b" anchorCtr="0">
            <a:noAutofit/>
          </a:bodyPr>
          <a:lstStyle/>
          <a:p>
            <a:r>
              <a:rPr lang="en-US" sz="2800" dirty="0">
                <a:solidFill>
                  <a:schemeClr val="tx2">
                    <a:lumMod val="90000"/>
                  </a:schemeClr>
                </a:solidFill>
                <a:effectLst/>
                <a:latin typeface="Sitka Heading" panose="02000505000000020004" pitchFamily="2" charset="0"/>
                <a:ea typeface="Calibri" panose="020F0502020204030204" pitchFamily="34" charset="0"/>
              </a:rPr>
              <a:t>Adapter pattern works as a bridge between two incompatible interfaces. This type of design pattern comes under structural pattern as this pattern combines the capability of two independent interfaces.</a:t>
            </a:r>
            <a:br>
              <a:rPr lang="en-US" sz="2800" dirty="0">
                <a:solidFill>
                  <a:schemeClr val="tx2">
                    <a:lumMod val="90000"/>
                  </a:schemeClr>
                </a:solidFill>
                <a:effectLst/>
                <a:latin typeface="Sitka Heading" panose="02000505000000020004" pitchFamily="2" charset="0"/>
                <a:ea typeface="Calibri" panose="020F0502020204030204" pitchFamily="34" charset="0"/>
              </a:rPr>
            </a:br>
            <a:br>
              <a:rPr lang="en-US" sz="2800" dirty="0">
                <a:solidFill>
                  <a:schemeClr val="tx2">
                    <a:lumMod val="90000"/>
                  </a:schemeClr>
                </a:solidFill>
                <a:effectLst/>
                <a:latin typeface="Sitka Heading" panose="02000505000000020004" pitchFamily="2" charset="0"/>
                <a:ea typeface="Calibri" panose="020F0502020204030204" pitchFamily="34" charset="0"/>
              </a:rPr>
            </a:br>
            <a:br>
              <a:rPr lang="en-US" sz="2800" dirty="0">
                <a:solidFill>
                  <a:schemeClr val="tx2">
                    <a:lumMod val="90000"/>
                  </a:schemeClr>
                </a:solidFill>
                <a:effectLst/>
                <a:latin typeface="Sitka Heading" panose="02000505000000020004" pitchFamily="2" charset="0"/>
                <a:ea typeface="Calibri" panose="020F0502020204030204" pitchFamily="34" charset="0"/>
              </a:rPr>
            </a:br>
            <a:endParaRPr lang="vi-VN" sz="2800" b="0" i="0" dirty="0">
              <a:solidFill>
                <a:schemeClr val="tx2">
                  <a:lumMod val="90000"/>
                </a:schemeClr>
              </a:solidFill>
              <a:effectLst/>
              <a:latin typeface="Sitka Heading" panose="02000505000000020004" pitchFamily="2" charset="0"/>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6" name="TextBox 5">
            <a:extLst>
              <a:ext uri="{FF2B5EF4-FFF2-40B4-BE49-F238E27FC236}">
                <a16:creationId xmlns:a16="http://schemas.microsoft.com/office/drawing/2014/main" id="{69C0FB95-2214-5AEF-E4D7-BF9AA7922620}"/>
              </a:ext>
            </a:extLst>
          </p:cNvPr>
          <p:cNvSpPr txBox="1"/>
          <p:nvPr/>
        </p:nvSpPr>
        <p:spPr>
          <a:xfrm>
            <a:off x="8690199" y="4718628"/>
            <a:ext cx="284052" cy="307777"/>
          </a:xfrm>
          <a:prstGeom prst="rect">
            <a:avLst/>
          </a:prstGeom>
          <a:noFill/>
        </p:spPr>
        <p:txBody>
          <a:bodyPr wrap="none" rtlCol="0">
            <a:spAutoFit/>
          </a:bodyPr>
          <a:lstStyle/>
          <a:p>
            <a:fld id="{3D2652B1-AD5C-4F9B-8876-91A4F9E29524}" type="slidenum">
              <a:rPr lang="vi-VN" dirty="0">
                <a:solidFill>
                  <a:schemeClr val="bg1"/>
                </a:solidFill>
              </a:rPr>
              <a:t>20</a:t>
            </a:fld>
            <a:endParaRPr lang="vi-VN" dirty="0">
              <a:solidFill>
                <a:schemeClr val="bg1"/>
              </a:solidFill>
            </a:endParaRPr>
          </a:p>
        </p:txBody>
      </p:sp>
    </p:spTree>
    <p:extLst>
      <p:ext uri="{BB962C8B-B14F-4D97-AF65-F5344CB8AC3E}">
        <p14:creationId xmlns:p14="http://schemas.microsoft.com/office/powerpoint/2010/main" val="4323110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descr="The structure of the app before integration with the analytics library">
            <a:extLst>
              <a:ext uri="{FF2B5EF4-FFF2-40B4-BE49-F238E27FC236}">
                <a16:creationId xmlns:a16="http://schemas.microsoft.com/office/drawing/2014/main" id="{139290C2-635B-DA99-7538-666E35D4CE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49780" y="1795470"/>
            <a:ext cx="5044440" cy="2095500"/>
          </a:xfrm>
          <a:prstGeom prst="rect">
            <a:avLst/>
          </a:prstGeom>
          <a:noFill/>
          <a:ln>
            <a:noFill/>
          </a:ln>
        </p:spPr>
      </p:pic>
      <p:sp>
        <p:nvSpPr>
          <p:cNvPr id="9" name="TextBox 8">
            <a:extLst>
              <a:ext uri="{FF2B5EF4-FFF2-40B4-BE49-F238E27FC236}">
                <a16:creationId xmlns:a16="http://schemas.microsoft.com/office/drawing/2014/main" id="{49A3BCCB-2F71-64DE-37D4-33D32B782E70}"/>
              </a:ext>
            </a:extLst>
          </p:cNvPr>
          <p:cNvSpPr txBox="1"/>
          <p:nvPr/>
        </p:nvSpPr>
        <p:spPr>
          <a:xfrm>
            <a:off x="1847088" y="1250113"/>
            <a:ext cx="5449824" cy="646331"/>
          </a:xfrm>
          <a:prstGeom prst="rect">
            <a:avLst/>
          </a:prstGeom>
          <a:noFill/>
        </p:spPr>
        <p:txBody>
          <a:bodyPr wrap="square">
            <a:spAutoFit/>
          </a:bodyPr>
          <a:lstStyle/>
          <a:p>
            <a:pPr algn="ctr"/>
            <a:r>
              <a:rPr lang="vi-VN" sz="1800" b="1" i="0" dirty="0">
                <a:solidFill>
                  <a:schemeClr val="tx1">
                    <a:lumMod val="95000"/>
                    <a:lumOff val="5000"/>
                  </a:schemeClr>
                </a:solidFill>
                <a:effectLst/>
                <a:latin typeface="+mj-lt"/>
              </a:rPr>
              <a:t>Problem</a:t>
            </a:r>
            <a:br>
              <a:rPr lang="vi-VN" sz="1800" b="1" i="0" dirty="0">
                <a:solidFill>
                  <a:schemeClr val="tx1">
                    <a:lumMod val="95000"/>
                    <a:lumOff val="5000"/>
                  </a:schemeClr>
                </a:solidFill>
                <a:effectLst/>
                <a:latin typeface="+mj-lt"/>
              </a:rPr>
            </a:br>
            <a:r>
              <a:rPr lang="en-US" sz="1800" dirty="0">
                <a:solidFill>
                  <a:schemeClr val="tx1">
                    <a:lumMod val="95000"/>
                    <a:lumOff val="5000"/>
                  </a:schemeClr>
                </a:solidFill>
                <a:effectLst/>
                <a:latin typeface="Arial Black" panose="020B0A04020102020204" pitchFamily="34" charset="0"/>
                <a:ea typeface="Calibri" panose="020F0502020204030204" pitchFamily="34" charset="0"/>
              </a:rPr>
              <a:t>XML &gt;&lt;JSON</a:t>
            </a:r>
            <a:endParaRPr lang="en-US" sz="1800" dirty="0">
              <a:solidFill>
                <a:schemeClr val="tx1">
                  <a:lumMod val="95000"/>
                  <a:lumOff val="5000"/>
                </a:schemeClr>
              </a:solidFill>
              <a:latin typeface="Arial Black" panose="020B0A04020102020204" pitchFamily="34" charset="0"/>
            </a:endParaRPr>
          </a:p>
        </p:txBody>
      </p:sp>
      <p:sp>
        <p:nvSpPr>
          <p:cNvPr id="10" name="Google Shape;403;p28">
            <a:extLst>
              <a:ext uri="{FF2B5EF4-FFF2-40B4-BE49-F238E27FC236}">
                <a16:creationId xmlns:a16="http://schemas.microsoft.com/office/drawing/2014/main" id="{9657C490-997E-03FC-E76F-57D79B8012FD}"/>
              </a:ext>
            </a:extLst>
          </p:cNvPr>
          <p:cNvSpPr txBox="1">
            <a:spLocks/>
          </p:cNvSpPr>
          <p:nvPr/>
        </p:nvSpPr>
        <p:spPr>
          <a:xfrm>
            <a:off x="437493" y="145470"/>
            <a:ext cx="7833900" cy="606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800" dirty="0">
                <a:solidFill>
                  <a:schemeClr val="accent3"/>
                </a:solidFill>
              </a:rPr>
              <a:t>2. </a:t>
            </a:r>
            <a:r>
              <a:rPr lang="vi-VN" sz="2800" dirty="0">
                <a:solidFill>
                  <a:schemeClr val="accent3"/>
                </a:solidFill>
                <a:latin typeface="Roboto Black" panose="020B0604020202020204" pitchFamily="2" charset="0"/>
                <a:ea typeface="Roboto Black" panose="020B0604020202020204" pitchFamily="2" charset="0"/>
                <a:cs typeface="Roboto Black" panose="020B0604020202020204" pitchFamily="2" charset="0"/>
              </a:rPr>
              <a:t>Purpose of use </a:t>
            </a:r>
          </a:p>
        </p:txBody>
      </p:sp>
      <p:cxnSp>
        <p:nvCxnSpPr>
          <p:cNvPr id="11" name="Google Shape;407;p28">
            <a:extLst>
              <a:ext uri="{FF2B5EF4-FFF2-40B4-BE49-F238E27FC236}">
                <a16:creationId xmlns:a16="http://schemas.microsoft.com/office/drawing/2014/main" id="{F3D198DC-F857-5380-E548-59B9C00A39FE}"/>
              </a:ext>
            </a:extLst>
          </p:cNvPr>
          <p:cNvCxnSpPr/>
          <p:nvPr/>
        </p:nvCxnSpPr>
        <p:spPr>
          <a:xfrm>
            <a:off x="0" y="711384"/>
            <a:ext cx="3340500" cy="0"/>
          </a:xfrm>
          <a:prstGeom prst="straightConnector1">
            <a:avLst/>
          </a:prstGeom>
          <a:noFill/>
          <a:ln w="9525" cap="flat" cmpd="sng">
            <a:solidFill>
              <a:schemeClr val="accent1"/>
            </a:solidFill>
            <a:prstDash val="solid"/>
            <a:round/>
            <a:headEnd type="none" w="med" len="med"/>
            <a:tailEnd type="none" w="med" len="med"/>
          </a:ln>
        </p:spPr>
      </p:cxnSp>
      <p:sp>
        <p:nvSpPr>
          <p:cNvPr id="12" name="Google Shape;381;p27">
            <a:extLst>
              <a:ext uri="{FF2B5EF4-FFF2-40B4-BE49-F238E27FC236}">
                <a16:creationId xmlns:a16="http://schemas.microsoft.com/office/drawing/2014/main" id="{8AE1B3EC-C615-3BE7-20DA-D75B249CB27A}"/>
              </a:ext>
            </a:extLst>
          </p:cNvPr>
          <p:cNvSpPr/>
          <p:nvPr/>
        </p:nvSpPr>
        <p:spPr>
          <a:xfrm rot="18426422">
            <a:off x="6343591" y="3909255"/>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4" name="TextBox 13">
            <a:extLst>
              <a:ext uri="{FF2B5EF4-FFF2-40B4-BE49-F238E27FC236}">
                <a16:creationId xmlns:a16="http://schemas.microsoft.com/office/drawing/2014/main" id="{7A7A6FEA-35F4-BA5B-C962-B48E47B5FF50}"/>
              </a:ext>
            </a:extLst>
          </p:cNvPr>
          <p:cNvSpPr txBox="1"/>
          <p:nvPr/>
        </p:nvSpPr>
        <p:spPr>
          <a:xfrm>
            <a:off x="8510767" y="4657536"/>
            <a:ext cx="469392" cy="307777"/>
          </a:xfrm>
          <a:prstGeom prst="rect">
            <a:avLst/>
          </a:prstGeom>
          <a:noFill/>
        </p:spPr>
        <p:txBody>
          <a:bodyPr wrap="square">
            <a:spAutoFit/>
          </a:bodyPr>
          <a:lstStyle/>
          <a:p>
            <a:fld id="{3D2652B1-AD5C-4F9B-8876-91A4F9E29524}" type="slidenum">
              <a:rPr lang="vi-VN" smtClean="0">
                <a:solidFill>
                  <a:schemeClr val="bg1"/>
                </a:solidFill>
              </a:rPr>
              <a:pPr/>
              <a:t>21</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accent1"/>
                </a:solidFill>
              </a:rPr>
              <a:t>SOLUTION</a:t>
            </a:r>
            <a:endParaRPr dirty="0">
              <a:solidFill>
                <a:schemeClr val="accent1"/>
              </a:solidFill>
            </a:endParaRPr>
          </a:p>
        </p:txBody>
      </p:sp>
      <p:sp>
        <p:nvSpPr>
          <p:cNvPr id="276" name="Google Shape;276;p25"/>
          <p:cNvSpPr txBox="1">
            <a:spLocks noGrp="1"/>
          </p:cNvSpPr>
          <p:nvPr>
            <p:ph type="subTitle" idx="1"/>
          </p:nvPr>
        </p:nvSpPr>
        <p:spPr>
          <a:xfrm>
            <a:off x="444772" y="2837625"/>
            <a:ext cx="2814000" cy="502500"/>
          </a:xfrm>
          <a:prstGeom prst="rect">
            <a:avLst/>
          </a:prstGeom>
        </p:spPr>
        <p:txBody>
          <a:bodyPr spcFirstLastPara="1" wrap="square" lIns="91425" tIns="91425" rIns="91425" bIns="91425" anchor="t" anchorCtr="0">
            <a:noAutofit/>
          </a:bodyPr>
          <a:lstStyle/>
          <a:p>
            <a:pPr marL="0" lvl="0" indent="0" algn="l">
              <a:lnSpc>
                <a:spcPct val="115000"/>
              </a:lnSpc>
              <a:spcBef>
                <a:spcPts val="600"/>
              </a:spcBef>
              <a:tabLst>
                <a:tab pos="457200" algn="l"/>
              </a:tabLst>
            </a:pPr>
            <a:r>
              <a:rPr lang="en-US" sz="1800" dirty="0">
                <a:solidFill>
                  <a:schemeClr val="tx2">
                    <a:lumMod val="90000"/>
                  </a:schemeClr>
                </a:solidFill>
                <a:effectLst/>
                <a:latin typeface="PT Sans" panose="020B0503020203020204" pitchFamily="34" charset="0"/>
                <a:ea typeface="Times New Roman" panose="02020603050405020304" pitchFamily="18" charset="0"/>
              </a:rPr>
              <a:t>The adapter gets an interface, compatible with one of the existing objects.</a:t>
            </a:r>
            <a:endParaRPr lang="en-US" sz="1800" dirty="0">
              <a:solidFill>
                <a:schemeClr val="tx2">
                  <a:lumMod val="90000"/>
                </a:schemeClr>
              </a:solidFill>
              <a:effectLst/>
              <a:latin typeface="Times New Roman" panose="02020603050405020304" pitchFamily="18" charset="0"/>
              <a:ea typeface="Calibri" panose="020F0502020204030204" pitchFamily="34" charset="0"/>
            </a:endParaRPr>
          </a:p>
        </p:txBody>
      </p:sp>
      <p:sp>
        <p:nvSpPr>
          <p:cNvPr id="277" name="Google Shape;277;p25"/>
          <p:cNvSpPr txBox="1">
            <a:spLocks noGrp="1"/>
          </p:cNvSpPr>
          <p:nvPr>
            <p:ph type="subTitle" idx="2"/>
          </p:nvPr>
        </p:nvSpPr>
        <p:spPr>
          <a:xfrm>
            <a:off x="5990190" y="2870906"/>
            <a:ext cx="3154116" cy="355713"/>
          </a:xfrm>
          <a:prstGeom prst="rect">
            <a:avLst/>
          </a:prstGeom>
        </p:spPr>
        <p:txBody>
          <a:bodyPr spcFirstLastPara="1" wrap="square" lIns="91425" tIns="91425" rIns="91425" bIns="91425" anchor="t" anchorCtr="0">
            <a:noAutofit/>
          </a:bodyPr>
          <a:lstStyle/>
          <a:p>
            <a:pPr marL="0" lvl="0" indent="0" algn="l">
              <a:lnSpc>
                <a:spcPct val="115000"/>
              </a:lnSpc>
              <a:spcBef>
                <a:spcPts val="600"/>
              </a:spcBef>
              <a:tabLst>
                <a:tab pos="457200" algn="l"/>
              </a:tabLst>
            </a:pPr>
            <a:r>
              <a:rPr lang="en-US" sz="1800" dirty="0">
                <a:solidFill>
                  <a:schemeClr val="tx2">
                    <a:lumMod val="90000"/>
                  </a:schemeClr>
                </a:solidFill>
                <a:effectLst/>
                <a:latin typeface="PT Sans" panose="020B0503020203020204" pitchFamily="34" charset="0"/>
                <a:ea typeface="Times New Roman" panose="02020603050405020304" pitchFamily="18" charset="0"/>
              </a:rPr>
              <a:t>Upon receiving a call, the adapter passes the request to the second object, but in a format and order that the second object expects.</a:t>
            </a:r>
            <a:endParaRPr lang="en-US" sz="1800" dirty="0">
              <a:solidFill>
                <a:schemeClr val="tx2">
                  <a:lumMod val="90000"/>
                </a:schemeClr>
              </a:solidFill>
              <a:effectLst/>
              <a:latin typeface="Times New Roman" panose="02020603050405020304" pitchFamily="18" charset="0"/>
              <a:ea typeface="Calibri" panose="020F0502020204030204" pitchFamily="34" charset="0"/>
            </a:endParaRPr>
          </a:p>
        </p:txBody>
      </p:sp>
      <p:sp>
        <p:nvSpPr>
          <p:cNvPr id="278" name="Google Shape;278;p25"/>
          <p:cNvSpPr txBox="1">
            <a:spLocks noGrp="1"/>
          </p:cNvSpPr>
          <p:nvPr>
            <p:ph type="subTitle" idx="3"/>
          </p:nvPr>
        </p:nvSpPr>
        <p:spPr>
          <a:xfrm>
            <a:off x="3363732" y="2870906"/>
            <a:ext cx="2521498" cy="355713"/>
          </a:xfrm>
          <a:prstGeom prst="rect">
            <a:avLst/>
          </a:prstGeom>
        </p:spPr>
        <p:txBody>
          <a:bodyPr spcFirstLastPara="1" wrap="square" lIns="91425" tIns="91425" rIns="91425" bIns="91425" anchor="t" anchorCtr="0">
            <a:noAutofit/>
          </a:bodyPr>
          <a:lstStyle/>
          <a:p>
            <a:pPr marL="0" lvl="0" indent="0" algn="l">
              <a:lnSpc>
                <a:spcPct val="115000"/>
              </a:lnSpc>
              <a:spcBef>
                <a:spcPts val="600"/>
              </a:spcBef>
              <a:tabLst>
                <a:tab pos="457200" algn="l"/>
              </a:tabLst>
            </a:pPr>
            <a:r>
              <a:rPr lang="en-US" sz="1800" dirty="0">
                <a:solidFill>
                  <a:schemeClr val="tx2">
                    <a:lumMod val="90000"/>
                  </a:schemeClr>
                </a:solidFill>
                <a:effectLst/>
                <a:latin typeface="PT Sans" panose="020B0503020203020204" pitchFamily="34" charset="0"/>
                <a:ea typeface="Times New Roman" panose="02020603050405020304" pitchFamily="18" charset="0"/>
              </a:rPr>
              <a:t>Using this interface, the existing object can safely call the adapter’s methods.</a:t>
            </a:r>
            <a:endParaRPr lang="en-US" sz="1800" dirty="0">
              <a:solidFill>
                <a:schemeClr val="tx2">
                  <a:lumMod val="90000"/>
                </a:schemeClr>
              </a:solidFill>
              <a:effectLst/>
              <a:latin typeface="Times New Roman" panose="02020603050405020304" pitchFamily="18" charset="0"/>
              <a:ea typeface="Calibri" panose="020F0502020204030204" pitchFamily="34" charset="0"/>
            </a:endParaRPr>
          </a:p>
        </p:txBody>
      </p:sp>
      <p:grpSp>
        <p:nvGrpSpPr>
          <p:cNvPr id="283" name="Google Shape;283;p25"/>
          <p:cNvGrpSpPr/>
          <p:nvPr/>
        </p:nvGrpSpPr>
        <p:grpSpPr>
          <a:xfrm>
            <a:off x="4007990" y="1661340"/>
            <a:ext cx="994978" cy="830447"/>
            <a:chOff x="6666900" y="628300"/>
            <a:chExt cx="5236725" cy="4370775"/>
          </a:xfrm>
        </p:grpSpPr>
        <p:sp>
          <p:nvSpPr>
            <p:cNvPr id="284"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 name="Google Shape;283;p25">
            <a:extLst>
              <a:ext uri="{FF2B5EF4-FFF2-40B4-BE49-F238E27FC236}">
                <a16:creationId xmlns:a16="http://schemas.microsoft.com/office/drawing/2014/main" id="{60C1D425-E789-8115-5C4A-B581423A0161}"/>
              </a:ext>
            </a:extLst>
          </p:cNvPr>
          <p:cNvGrpSpPr/>
          <p:nvPr/>
        </p:nvGrpSpPr>
        <p:grpSpPr>
          <a:xfrm>
            <a:off x="1193990" y="1639401"/>
            <a:ext cx="994978" cy="830447"/>
            <a:chOff x="6666900" y="628300"/>
            <a:chExt cx="5236725" cy="4370775"/>
          </a:xfrm>
        </p:grpSpPr>
        <p:sp>
          <p:nvSpPr>
            <p:cNvPr id="3" name="Google Shape;284;p25">
              <a:extLst>
                <a:ext uri="{FF2B5EF4-FFF2-40B4-BE49-F238E27FC236}">
                  <a16:creationId xmlns:a16="http://schemas.microsoft.com/office/drawing/2014/main" id="{CBAA21DB-D57A-3D9D-673B-8407AB27A9BB}"/>
                </a:ext>
              </a:extLst>
            </p:cNvPr>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5;p25">
              <a:extLst>
                <a:ext uri="{FF2B5EF4-FFF2-40B4-BE49-F238E27FC236}">
                  <a16:creationId xmlns:a16="http://schemas.microsoft.com/office/drawing/2014/main" id="{F7ED77D4-5290-075E-48DA-A889B1E59147}"/>
                </a:ext>
              </a:extLst>
            </p:cNvPr>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6;p25">
              <a:extLst>
                <a:ext uri="{FF2B5EF4-FFF2-40B4-BE49-F238E27FC236}">
                  <a16:creationId xmlns:a16="http://schemas.microsoft.com/office/drawing/2014/main" id="{9CEC75F8-BBBF-BD1B-D76B-89C273989470}"/>
                </a:ext>
              </a:extLst>
            </p:cNvPr>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283;p25">
            <a:extLst>
              <a:ext uri="{FF2B5EF4-FFF2-40B4-BE49-F238E27FC236}">
                <a16:creationId xmlns:a16="http://schemas.microsoft.com/office/drawing/2014/main" id="{F182D3AF-4381-A160-C361-D63737214861}"/>
              </a:ext>
            </a:extLst>
          </p:cNvPr>
          <p:cNvGrpSpPr/>
          <p:nvPr/>
        </p:nvGrpSpPr>
        <p:grpSpPr>
          <a:xfrm>
            <a:off x="6752016" y="1690673"/>
            <a:ext cx="994978" cy="830447"/>
            <a:chOff x="6666900" y="628300"/>
            <a:chExt cx="5236725" cy="4370775"/>
          </a:xfrm>
        </p:grpSpPr>
        <p:sp>
          <p:nvSpPr>
            <p:cNvPr id="7" name="Google Shape;284;p25">
              <a:extLst>
                <a:ext uri="{FF2B5EF4-FFF2-40B4-BE49-F238E27FC236}">
                  <a16:creationId xmlns:a16="http://schemas.microsoft.com/office/drawing/2014/main" id="{C70B7A12-2DA9-21D3-7318-C5570DD686DC}"/>
                </a:ext>
              </a:extLst>
            </p:cNvPr>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5;p25">
              <a:extLst>
                <a:ext uri="{FF2B5EF4-FFF2-40B4-BE49-F238E27FC236}">
                  <a16:creationId xmlns:a16="http://schemas.microsoft.com/office/drawing/2014/main" id="{BCBC43D6-FE2C-00B2-6FF0-EA6CF77040FA}"/>
                </a:ext>
              </a:extLst>
            </p:cNvPr>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6;p25">
              <a:extLst>
                <a:ext uri="{FF2B5EF4-FFF2-40B4-BE49-F238E27FC236}">
                  <a16:creationId xmlns:a16="http://schemas.microsoft.com/office/drawing/2014/main" id="{8FB1D5A8-C812-02AB-5966-F8518349D9E2}"/>
                </a:ext>
              </a:extLst>
            </p:cNvPr>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5F1F812D-642B-B04F-5F3C-AB081E8C8862}"/>
              </a:ext>
            </a:extLst>
          </p:cNvPr>
          <p:cNvSpPr txBox="1"/>
          <p:nvPr/>
        </p:nvSpPr>
        <p:spPr>
          <a:xfrm>
            <a:off x="8534400" y="4751935"/>
            <a:ext cx="4584192" cy="307777"/>
          </a:xfrm>
          <a:prstGeom prst="rect">
            <a:avLst/>
          </a:prstGeom>
          <a:noFill/>
        </p:spPr>
        <p:txBody>
          <a:bodyPr wrap="square">
            <a:spAutoFit/>
          </a:bodyPr>
          <a:lstStyle/>
          <a:p>
            <a:fld id="{3D2652B1-AD5C-4F9B-8876-91A4F9E29524}" type="slidenum">
              <a:rPr lang="vi-VN" smtClean="0">
                <a:solidFill>
                  <a:schemeClr val="bg1"/>
                </a:solidFill>
              </a:rPr>
              <a:pPr/>
              <a:t>22</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accent1"/>
                </a:solidFill>
              </a:rPr>
              <a:t>3.ARHITECTURE</a:t>
            </a:r>
          </a:p>
        </p:txBody>
      </p:sp>
      <p:sp>
        <p:nvSpPr>
          <p:cNvPr id="567" name="Google Shape;567;p30"/>
          <p:cNvSpPr txBox="1">
            <a:spLocks noGrp="1"/>
          </p:cNvSpPr>
          <p:nvPr>
            <p:ph type="ctrTitle"/>
          </p:nvPr>
        </p:nvSpPr>
        <p:spPr>
          <a:xfrm>
            <a:off x="5083106" y="3990238"/>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Class Adapter Inheritance</a:t>
            </a:r>
            <a:endParaRPr sz="2000" dirty="0"/>
          </a:p>
        </p:txBody>
      </p:sp>
      <p:sp>
        <p:nvSpPr>
          <p:cNvPr id="575" name="Google Shape;575;p30"/>
          <p:cNvSpPr/>
          <p:nvPr/>
        </p:nvSpPr>
        <p:spPr>
          <a:xfrm>
            <a:off x="5608864" y="1919127"/>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5406193" y="3179451"/>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6103107" y="2303510"/>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5758654" y="2051528"/>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5667347" y="2031206"/>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592;p30"/>
          <p:cNvGrpSpPr/>
          <p:nvPr/>
        </p:nvGrpSpPr>
        <p:grpSpPr>
          <a:xfrm>
            <a:off x="5961090" y="2231298"/>
            <a:ext cx="317750" cy="317849"/>
            <a:chOff x="1191425" y="238125"/>
            <a:chExt cx="5217575" cy="5219200"/>
          </a:xfrm>
        </p:grpSpPr>
        <p:sp>
          <p:nvSpPr>
            <p:cNvPr id="593" name="Google Shape;593;p30"/>
            <p:cNvSpPr/>
            <p:nvPr/>
          </p:nvSpPr>
          <p:spPr>
            <a:xfrm>
              <a:off x="1191425" y="3001025"/>
              <a:ext cx="2474250" cy="2456300"/>
            </a:xfrm>
            <a:custGeom>
              <a:avLst/>
              <a:gdLst/>
              <a:ahLst/>
              <a:cxnLst/>
              <a:rect l="l" t="t" r="r" b="b"/>
              <a:pathLst>
                <a:path w="98970" h="98252" extrusionOk="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a:off x="3972275" y="3001025"/>
              <a:ext cx="2436725" cy="2453850"/>
            </a:xfrm>
            <a:custGeom>
              <a:avLst/>
              <a:gdLst/>
              <a:ahLst/>
              <a:cxnLst/>
              <a:rect l="l" t="t" r="r" b="b"/>
              <a:pathLst>
                <a:path w="97469" h="98154" extrusionOk="0">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1191425" y="238125"/>
              <a:ext cx="2474250" cy="2456300"/>
            </a:xfrm>
            <a:custGeom>
              <a:avLst/>
              <a:gdLst/>
              <a:ahLst/>
              <a:cxnLst/>
              <a:rect l="l" t="t" r="r" b="b"/>
              <a:pathLst>
                <a:path w="98970" h="98252" extrusionOk="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a:off x="3972275" y="240550"/>
              <a:ext cx="2436725" cy="2453875"/>
            </a:xfrm>
            <a:custGeom>
              <a:avLst/>
              <a:gdLst/>
              <a:ahLst/>
              <a:cxnLst/>
              <a:rect l="l" t="t" r="r" b="b"/>
              <a:pathLst>
                <a:path w="97469" h="98155" extrusionOk="0">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3054850" y="2520700"/>
              <a:ext cx="680950" cy="715200"/>
            </a:xfrm>
            <a:custGeom>
              <a:avLst/>
              <a:gdLst/>
              <a:ahLst/>
              <a:cxnLst/>
              <a:rect l="l" t="t" r="r" b="b"/>
              <a:pathLst>
                <a:path w="27238" h="28608" extrusionOk="0">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0"/>
            <p:cNvSpPr/>
            <p:nvPr/>
          </p:nvSpPr>
          <p:spPr>
            <a:xfrm>
              <a:off x="3818950" y="2520700"/>
              <a:ext cx="776375" cy="698900"/>
            </a:xfrm>
            <a:custGeom>
              <a:avLst/>
              <a:gdLst/>
              <a:ahLst/>
              <a:cxnLst/>
              <a:rect l="l" t="t" r="r" b="b"/>
              <a:pathLst>
                <a:path w="31055" h="27956" extrusionOk="0">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1" name="Google Shape;567;p30">
            <a:extLst>
              <a:ext uri="{FF2B5EF4-FFF2-40B4-BE49-F238E27FC236}">
                <a16:creationId xmlns:a16="http://schemas.microsoft.com/office/drawing/2014/main" id="{5FF1A274-69AB-022E-5D99-F76AE888C8DD}"/>
              </a:ext>
            </a:extLst>
          </p:cNvPr>
          <p:cNvSpPr txBox="1">
            <a:spLocks/>
          </p:cNvSpPr>
          <p:nvPr/>
        </p:nvSpPr>
        <p:spPr>
          <a:xfrm>
            <a:off x="1890588" y="3916119"/>
            <a:ext cx="2665961" cy="2755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en-US" sz="2000" dirty="0"/>
              <a:t>Object Adapter Composition</a:t>
            </a:r>
          </a:p>
        </p:txBody>
      </p:sp>
      <p:sp>
        <p:nvSpPr>
          <p:cNvPr id="12" name="Google Shape;575;p30">
            <a:extLst>
              <a:ext uri="{FF2B5EF4-FFF2-40B4-BE49-F238E27FC236}">
                <a16:creationId xmlns:a16="http://schemas.microsoft.com/office/drawing/2014/main" id="{EEE605A7-3179-B024-8AF4-F35732F3E17D}"/>
              </a:ext>
            </a:extLst>
          </p:cNvPr>
          <p:cNvSpPr/>
          <p:nvPr/>
        </p:nvSpPr>
        <p:spPr>
          <a:xfrm>
            <a:off x="2689244" y="1864243"/>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76;p30">
            <a:extLst>
              <a:ext uri="{FF2B5EF4-FFF2-40B4-BE49-F238E27FC236}">
                <a16:creationId xmlns:a16="http://schemas.microsoft.com/office/drawing/2014/main" id="{F7DA5F97-934C-24C7-AE87-26E67B714DE1}"/>
              </a:ext>
            </a:extLst>
          </p:cNvPr>
          <p:cNvSpPr/>
          <p:nvPr/>
        </p:nvSpPr>
        <p:spPr>
          <a:xfrm>
            <a:off x="2486573" y="3124567"/>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77;p30">
            <a:extLst>
              <a:ext uri="{FF2B5EF4-FFF2-40B4-BE49-F238E27FC236}">
                <a16:creationId xmlns:a16="http://schemas.microsoft.com/office/drawing/2014/main" id="{A6007C31-C262-7005-F645-82009FF8280B}"/>
              </a:ext>
            </a:extLst>
          </p:cNvPr>
          <p:cNvSpPr/>
          <p:nvPr/>
        </p:nvSpPr>
        <p:spPr>
          <a:xfrm>
            <a:off x="3183487" y="2248626"/>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8;p30">
            <a:extLst>
              <a:ext uri="{FF2B5EF4-FFF2-40B4-BE49-F238E27FC236}">
                <a16:creationId xmlns:a16="http://schemas.microsoft.com/office/drawing/2014/main" id="{4FEFE2C1-60E7-2C8D-A701-F0D80B9CC41B}"/>
              </a:ext>
            </a:extLst>
          </p:cNvPr>
          <p:cNvSpPr/>
          <p:nvPr/>
        </p:nvSpPr>
        <p:spPr>
          <a:xfrm>
            <a:off x="2839034" y="1996644"/>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79;p30">
            <a:extLst>
              <a:ext uri="{FF2B5EF4-FFF2-40B4-BE49-F238E27FC236}">
                <a16:creationId xmlns:a16="http://schemas.microsoft.com/office/drawing/2014/main" id="{FDEA62AC-1AB4-5485-0B2C-145D0DDEF7CD}"/>
              </a:ext>
            </a:extLst>
          </p:cNvPr>
          <p:cNvSpPr/>
          <p:nvPr/>
        </p:nvSpPr>
        <p:spPr>
          <a:xfrm>
            <a:off x="2747727" y="1976322"/>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592;p30">
            <a:extLst>
              <a:ext uri="{FF2B5EF4-FFF2-40B4-BE49-F238E27FC236}">
                <a16:creationId xmlns:a16="http://schemas.microsoft.com/office/drawing/2014/main" id="{826BA3A2-17A0-6E92-66ED-33B05F40A2B6}"/>
              </a:ext>
            </a:extLst>
          </p:cNvPr>
          <p:cNvGrpSpPr/>
          <p:nvPr/>
        </p:nvGrpSpPr>
        <p:grpSpPr>
          <a:xfrm>
            <a:off x="3041470" y="2176414"/>
            <a:ext cx="317750" cy="317849"/>
            <a:chOff x="1191425" y="238125"/>
            <a:chExt cx="5217575" cy="5219200"/>
          </a:xfrm>
        </p:grpSpPr>
        <p:sp>
          <p:nvSpPr>
            <p:cNvPr id="18" name="Google Shape;593;p30">
              <a:extLst>
                <a:ext uri="{FF2B5EF4-FFF2-40B4-BE49-F238E27FC236}">
                  <a16:creationId xmlns:a16="http://schemas.microsoft.com/office/drawing/2014/main" id="{5B45E3CB-6D83-8485-52D1-90F021F770F8}"/>
                </a:ext>
              </a:extLst>
            </p:cNvPr>
            <p:cNvSpPr/>
            <p:nvPr/>
          </p:nvSpPr>
          <p:spPr>
            <a:xfrm>
              <a:off x="1191425" y="3001025"/>
              <a:ext cx="2474250" cy="2456300"/>
            </a:xfrm>
            <a:custGeom>
              <a:avLst/>
              <a:gdLst/>
              <a:ahLst/>
              <a:cxnLst/>
              <a:rect l="l" t="t" r="r" b="b"/>
              <a:pathLst>
                <a:path w="98970" h="98252" extrusionOk="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94;p30">
              <a:extLst>
                <a:ext uri="{FF2B5EF4-FFF2-40B4-BE49-F238E27FC236}">
                  <a16:creationId xmlns:a16="http://schemas.microsoft.com/office/drawing/2014/main" id="{50B8269B-30BE-EC7C-F15C-4C97CC8AD1AC}"/>
                </a:ext>
              </a:extLst>
            </p:cNvPr>
            <p:cNvSpPr/>
            <p:nvPr/>
          </p:nvSpPr>
          <p:spPr>
            <a:xfrm>
              <a:off x="3972275" y="3001025"/>
              <a:ext cx="2436725" cy="2453850"/>
            </a:xfrm>
            <a:custGeom>
              <a:avLst/>
              <a:gdLst/>
              <a:ahLst/>
              <a:cxnLst/>
              <a:rect l="l" t="t" r="r" b="b"/>
              <a:pathLst>
                <a:path w="97469" h="98154" extrusionOk="0">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95;p30">
              <a:extLst>
                <a:ext uri="{FF2B5EF4-FFF2-40B4-BE49-F238E27FC236}">
                  <a16:creationId xmlns:a16="http://schemas.microsoft.com/office/drawing/2014/main" id="{24627633-19B9-AB36-762A-6D88D01500F2}"/>
                </a:ext>
              </a:extLst>
            </p:cNvPr>
            <p:cNvSpPr/>
            <p:nvPr/>
          </p:nvSpPr>
          <p:spPr>
            <a:xfrm>
              <a:off x="1191425" y="238125"/>
              <a:ext cx="2474250" cy="2456300"/>
            </a:xfrm>
            <a:custGeom>
              <a:avLst/>
              <a:gdLst/>
              <a:ahLst/>
              <a:cxnLst/>
              <a:rect l="l" t="t" r="r" b="b"/>
              <a:pathLst>
                <a:path w="98970" h="98252" extrusionOk="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96;p30">
              <a:extLst>
                <a:ext uri="{FF2B5EF4-FFF2-40B4-BE49-F238E27FC236}">
                  <a16:creationId xmlns:a16="http://schemas.microsoft.com/office/drawing/2014/main" id="{AFC868DD-67B9-EA72-8486-C10743980773}"/>
                </a:ext>
              </a:extLst>
            </p:cNvPr>
            <p:cNvSpPr/>
            <p:nvPr/>
          </p:nvSpPr>
          <p:spPr>
            <a:xfrm>
              <a:off x="3972275" y="240550"/>
              <a:ext cx="2436725" cy="2453875"/>
            </a:xfrm>
            <a:custGeom>
              <a:avLst/>
              <a:gdLst/>
              <a:ahLst/>
              <a:cxnLst/>
              <a:rect l="l" t="t" r="r" b="b"/>
              <a:pathLst>
                <a:path w="97469" h="98155" extrusionOk="0">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97;p30">
              <a:extLst>
                <a:ext uri="{FF2B5EF4-FFF2-40B4-BE49-F238E27FC236}">
                  <a16:creationId xmlns:a16="http://schemas.microsoft.com/office/drawing/2014/main" id="{63DC8B49-45E8-A585-ACFF-A2F188C16511}"/>
                </a:ext>
              </a:extLst>
            </p:cNvPr>
            <p:cNvSpPr/>
            <p:nvPr/>
          </p:nvSpPr>
          <p:spPr>
            <a:xfrm>
              <a:off x="3054850" y="2520700"/>
              <a:ext cx="680950" cy="715200"/>
            </a:xfrm>
            <a:custGeom>
              <a:avLst/>
              <a:gdLst/>
              <a:ahLst/>
              <a:cxnLst/>
              <a:rect l="l" t="t" r="r" b="b"/>
              <a:pathLst>
                <a:path w="27238" h="28608" extrusionOk="0">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8;p30">
              <a:extLst>
                <a:ext uri="{FF2B5EF4-FFF2-40B4-BE49-F238E27FC236}">
                  <a16:creationId xmlns:a16="http://schemas.microsoft.com/office/drawing/2014/main" id="{85D57F87-4E70-5F2D-130E-84F92A02DA16}"/>
                </a:ext>
              </a:extLst>
            </p:cNvPr>
            <p:cNvSpPr/>
            <p:nvPr/>
          </p:nvSpPr>
          <p:spPr>
            <a:xfrm>
              <a:off x="3818950" y="2520700"/>
              <a:ext cx="776375" cy="698900"/>
            </a:xfrm>
            <a:custGeom>
              <a:avLst/>
              <a:gdLst/>
              <a:ahLst/>
              <a:cxnLst/>
              <a:rect l="l" t="t" r="r" b="b"/>
              <a:pathLst>
                <a:path w="31055" h="27956" extrusionOk="0">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TextBox 602">
            <a:extLst>
              <a:ext uri="{FF2B5EF4-FFF2-40B4-BE49-F238E27FC236}">
                <a16:creationId xmlns:a16="http://schemas.microsoft.com/office/drawing/2014/main" id="{0FBBF6C0-AF90-74D2-3ED2-205C30EDDC0C}"/>
              </a:ext>
            </a:extLst>
          </p:cNvPr>
          <p:cNvSpPr txBox="1"/>
          <p:nvPr/>
        </p:nvSpPr>
        <p:spPr>
          <a:xfrm>
            <a:off x="8528350" y="4718370"/>
            <a:ext cx="1231299" cy="307777"/>
          </a:xfrm>
          <a:prstGeom prst="rect">
            <a:avLst/>
          </a:prstGeom>
          <a:noFill/>
        </p:spPr>
        <p:txBody>
          <a:bodyPr wrap="square">
            <a:spAutoFit/>
          </a:bodyPr>
          <a:lstStyle/>
          <a:p>
            <a:fld id="{3D2652B1-AD5C-4F9B-8876-91A4F9E29524}" type="slidenum">
              <a:rPr lang="vi-VN" smtClean="0">
                <a:solidFill>
                  <a:schemeClr val="bg1"/>
                </a:solidFill>
              </a:rPr>
              <a:pPr/>
              <a:t>23</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5511050" y="19029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rot="10800000">
            <a:off x="5511050" y="260632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rot="10800000">
            <a:off x="5511050" y="33096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accent1"/>
                </a:solidFill>
              </a:rPr>
              <a:t>3.ARHITECTURE</a:t>
            </a:r>
            <a:endParaRPr dirty="0">
              <a:solidFill>
                <a:schemeClr val="accent1"/>
              </a:solidFill>
            </a:endParaRPr>
          </a:p>
        </p:txBody>
      </p:sp>
      <p:sp>
        <p:nvSpPr>
          <p:cNvPr id="450" name="Google Shape;450;p29"/>
          <p:cNvSpPr/>
          <p:nvPr/>
        </p:nvSpPr>
        <p:spPr>
          <a:xfrm>
            <a:off x="7903950" y="18494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7903950" y="25508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7903950" y="32521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8" name="Google Shape;458;p29"/>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61" name="Google Shape;461;p29"/>
          <p:cNvSpPr/>
          <p:nvPr/>
        </p:nvSpPr>
        <p:spPr>
          <a:xfrm>
            <a:off x="280444" y="1668924"/>
            <a:ext cx="4955252" cy="3256643"/>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61336" y="1751177"/>
            <a:ext cx="4580747" cy="2373643"/>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361336" y="1751178"/>
            <a:ext cx="4580747" cy="174225"/>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361336" y="1871820"/>
            <a:ext cx="4580747" cy="172259"/>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2737294" y="1871820"/>
            <a:ext cx="859047" cy="172259"/>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2331470" y="1871820"/>
            <a:ext cx="637861" cy="172259"/>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2838750" y="1784078"/>
            <a:ext cx="103097" cy="80137"/>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2960769" y="1784078"/>
            <a:ext cx="100965" cy="80137"/>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3082788" y="1784078"/>
            <a:ext cx="100965" cy="80137"/>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0E2A47"/>
                </a:solidFill>
              </a:rPr>
              <a:t>CLIENT</a:t>
            </a:r>
            <a:endParaRPr dirty="0">
              <a:solidFill>
                <a:srgbClr val="0E2A47"/>
              </a:solidFill>
            </a:endParaRPr>
          </a:p>
        </p:txBody>
      </p:sp>
      <p:sp>
        <p:nvSpPr>
          <p:cNvPr id="557" name="Google Shape;557;p29"/>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SERVICE</a:t>
            </a:r>
            <a:endParaRPr dirty="0">
              <a:solidFill>
                <a:srgbClr val="0E2A47"/>
              </a:solidFill>
            </a:endParaRPr>
          </a:p>
        </p:txBody>
      </p:sp>
      <p:sp>
        <p:nvSpPr>
          <p:cNvPr id="558" name="Google Shape;558;p29"/>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0E2A47"/>
                </a:solidFill>
              </a:rPr>
              <a:t>CLIENT INTERFACE</a:t>
            </a:r>
            <a:endParaRPr dirty="0">
              <a:solidFill>
                <a:srgbClr val="0E2A47"/>
              </a:solidFill>
            </a:endParaRPr>
          </a:p>
        </p:txBody>
      </p:sp>
      <p:pic>
        <p:nvPicPr>
          <p:cNvPr id="5" name="Picture 4" descr="Diagram&#10;&#10;Description automatically generated">
            <a:extLst>
              <a:ext uri="{FF2B5EF4-FFF2-40B4-BE49-F238E27FC236}">
                <a16:creationId xmlns:a16="http://schemas.microsoft.com/office/drawing/2014/main" id="{826EF0C4-AD75-9260-AC39-C31C63B2C6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336" y="2060569"/>
            <a:ext cx="4580747" cy="2526774"/>
          </a:xfrm>
          <a:prstGeom prst="rect">
            <a:avLst/>
          </a:prstGeom>
          <a:noFill/>
          <a:ln>
            <a:noFill/>
          </a:ln>
        </p:spPr>
      </p:pic>
      <p:sp>
        <p:nvSpPr>
          <p:cNvPr id="6" name="TextBox 5">
            <a:extLst>
              <a:ext uri="{FF2B5EF4-FFF2-40B4-BE49-F238E27FC236}">
                <a16:creationId xmlns:a16="http://schemas.microsoft.com/office/drawing/2014/main" id="{E31D1C01-40F7-AC3C-CFF1-87FCD9BC6EC8}"/>
              </a:ext>
            </a:extLst>
          </p:cNvPr>
          <p:cNvSpPr txBox="1"/>
          <p:nvPr/>
        </p:nvSpPr>
        <p:spPr>
          <a:xfrm>
            <a:off x="464221" y="1050883"/>
            <a:ext cx="4955252" cy="523220"/>
          </a:xfrm>
          <a:prstGeom prst="rect">
            <a:avLst/>
          </a:prstGeom>
          <a:noFill/>
        </p:spPr>
        <p:txBody>
          <a:bodyPr wrap="square" rtlCol="0">
            <a:spAutoFit/>
          </a:bodyPr>
          <a:lstStyle/>
          <a:p>
            <a:r>
              <a:rPr lang="en-US" sz="2800" dirty="0">
                <a:solidFill>
                  <a:schemeClr val="accent1"/>
                </a:solidFill>
                <a:effectLst/>
                <a:latin typeface="PT Sans" panose="020B0503020203020204" pitchFamily="34" charset="0"/>
                <a:ea typeface="Times New Roman" panose="02020603050405020304" pitchFamily="18" charset="0"/>
                <a:cs typeface="Times New Roman" panose="02020603050405020304" pitchFamily="18" charset="0"/>
              </a:rPr>
              <a:t>Object adapter Composition</a:t>
            </a:r>
            <a:endParaRPr lang="en-US" sz="2800" dirty="0">
              <a:solidFill>
                <a:schemeClr val="accent1"/>
              </a:solidFill>
            </a:endParaRPr>
          </a:p>
        </p:txBody>
      </p:sp>
      <p:sp>
        <p:nvSpPr>
          <p:cNvPr id="7" name="Google Shape;448;p29">
            <a:extLst>
              <a:ext uri="{FF2B5EF4-FFF2-40B4-BE49-F238E27FC236}">
                <a16:creationId xmlns:a16="http://schemas.microsoft.com/office/drawing/2014/main" id="{26121CC7-E25A-05D8-2DF4-AF59CA30D577}"/>
              </a:ext>
            </a:extLst>
          </p:cNvPr>
          <p:cNvSpPr/>
          <p:nvPr/>
        </p:nvSpPr>
        <p:spPr>
          <a:xfrm rot="10800000">
            <a:off x="5511050" y="396752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4;p29">
            <a:extLst>
              <a:ext uri="{FF2B5EF4-FFF2-40B4-BE49-F238E27FC236}">
                <a16:creationId xmlns:a16="http://schemas.microsoft.com/office/drawing/2014/main" id="{64CEB2E4-F019-934E-0F1B-C3F05E827A7E}"/>
              </a:ext>
            </a:extLst>
          </p:cNvPr>
          <p:cNvSpPr/>
          <p:nvPr/>
        </p:nvSpPr>
        <p:spPr>
          <a:xfrm>
            <a:off x="7903950" y="391001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57;p29">
            <a:extLst>
              <a:ext uri="{FF2B5EF4-FFF2-40B4-BE49-F238E27FC236}">
                <a16:creationId xmlns:a16="http://schemas.microsoft.com/office/drawing/2014/main" id="{C99973A3-EC68-5F07-6407-06B891B5078C}"/>
              </a:ext>
            </a:extLst>
          </p:cNvPr>
          <p:cNvSpPr txBox="1">
            <a:spLocks/>
          </p:cNvSpPr>
          <p:nvPr/>
        </p:nvSpPr>
        <p:spPr>
          <a:xfrm>
            <a:off x="5393881" y="4132412"/>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n-US" dirty="0">
                <a:solidFill>
                  <a:srgbClr val="0E2A47"/>
                </a:solidFill>
              </a:rPr>
              <a:t>ADAPTER</a:t>
            </a:r>
          </a:p>
        </p:txBody>
      </p:sp>
      <p:sp>
        <p:nvSpPr>
          <p:cNvPr id="14" name="TextBox 13">
            <a:extLst>
              <a:ext uri="{FF2B5EF4-FFF2-40B4-BE49-F238E27FC236}">
                <a16:creationId xmlns:a16="http://schemas.microsoft.com/office/drawing/2014/main" id="{F0D451B2-49AC-FB37-D1C8-4C3BC4EC2212}"/>
              </a:ext>
            </a:extLst>
          </p:cNvPr>
          <p:cNvSpPr txBox="1"/>
          <p:nvPr/>
        </p:nvSpPr>
        <p:spPr>
          <a:xfrm>
            <a:off x="8491728" y="4771678"/>
            <a:ext cx="1103376" cy="307777"/>
          </a:xfrm>
          <a:prstGeom prst="rect">
            <a:avLst/>
          </a:prstGeom>
          <a:noFill/>
        </p:spPr>
        <p:txBody>
          <a:bodyPr wrap="square">
            <a:spAutoFit/>
          </a:bodyPr>
          <a:lstStyle/>
          <a:p>
            <a:fld id="{3D2652B1-AD5C-4F9B-8876-91A4F9E29524}" type="slidenum">
              <a:rPr lang="vi-VN" smtClean="0">
                <a:solidFill>
                  <a:schemeClr val="bg1"/>
                </a:solidFill>
              </a:rPr>
              <a:pPr/>
              <a:t>24</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i="1" dirty="0">
                <a:solidFill>
                  <a:schemeClr val="accent2"/>
                </a:solidFill>
                <a:latin typeface="Sitka Heading" panose="02000505000000020004" pitchFamily="2" charset="0"/>
              </a:rPr>
              <a:t>NOTE</a:t>
            </a:r>
            <a:endParaRPr i="1" dirty="0">
              <a:solidFill>
                <a:schemeClr val="accent2"/>
              </a:solidFill>
              <a:latin typeface="Sitka Heading" panose="02000505000000020004" pitchFamily="2" charset="0"/>
            </a:endParaRPr>
          </a:p>
        </p:txBody>
      </p:sp>
      <p:sp>
        <p:nvSpPr>
          <p:cNvPr id="1067" name="Google Shape;1067;p38"/>
          <p:cNvSpPr/>
          <p:nvPr/>
        </p:nvSpPr>
        <p:spPr>
          <a:xfrm>
            <a:off x="456203" y="1902825"/>
            <a:ext cx="2259644" cy="206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8"/>
          <p:cNvSpPr/>
          <p:nvPr/>
        </p:nvSpPr>
        <p:spPr>
          <a:xfrm>
            <a:off x="3578213" y="2634450"/>
            <a:ext cx="2009700" cy="2009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8"/>
          <p:cNvSpPr/>
          <p:nvPr/>
        </p:nvSpPr>
        <p:spPr>
          <a:xfrm>
            <a:off x="6338455" y="1905149"/>
            <a:ext cx="1913382" cy="173784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0" name="Google Shape;1070;p38"/>
          <p:cNvCxnSpPr/>
          <p:nvPr/>
        </p:nvCxnSpPr>
        <p:spPr>
          <a:xfrm>
            <a:off x="2343150" y="2971800"/>
            <a:ext cx="1600200" cy="504900"/>
          </a:xfrm>
          <a:prstGeom prst="straightConnector1">
            <a:avLst/>
          </a:prstGeom>
          <a:noFill/>
          <a:ln w="28575" cap="flat" cmpd="sng">
            <a:solidFill>
              <a:schemeClr val="accent1"/>
            </a:solidFill>
            <a:prstDash val="solid"/>
            <a:round/>
            <a:headEnd type="none" w="med" len="med"/>
            <a:tailEnd type="none" w="med" len="med"/>
          </a:ln>
        </p:spPr>
      </p:cxnSp>
      <p:cxnSp>
        <p:nvCxnSpPr>
          <p:cNvPr id="1071" name="Google Shape;1071;p38"/>
          <p:cNvCxnSpPr/>
          <p:nvPr/>
        </p:nvCxnSpPr>
        <p:spPr>
          <a:xfrm rot="10800000" flipH="1">
            <a:off x="5019675" y="2634450"/>
            <a:ext cx="1790700" cy="1080300"/>
          </a:xfrm>
          <a:prstGeom prst="straightConnector1">
            <a:avLst/>
          </a:prstGeom>
          <a:noFill/>
          <a:ln w="28575" cap="flat" cmpd="sng">
            <a:solidFill>
              <a:schemeClr val="accent1"/>
            </a:solidFill>
            <a:prstDash val="solid"/>
            <a:round/>
            <a:headEnd type="none" w="med" len="med"/>
            <a:tailEnd type="none" w="med" len="med"/>
          </a:ln>
        </p:spPr>
      </p:cxnSp>
      <p:cxnSp>
        <p:nvCxnSpPr>
          <p:cNvPr id="1072" name="Google Shape;1072;p38"/>
          <p:cNvCxnSpPr/>
          <p:nvPr/>
        </p:nvCxnSpPr>
        <p:spPr>
          <a:xfrm flipH="1">
            <a:off x="-600225" y="2543175"/>
            <a:ext cx="1886100" cy="714300"/>
          </a:xfrm>
          <a:prstGeom prst="straightConnector1">
            <a:avLst/>
          </a:prstGeom>
          <a:noFill/>
          <a:ln w="28575" cap="flat" cmpd="sng">
            <a:solidFill>
              <a:schemeClr val="accent1"/>
            </a:solidFill>
            <a:prstDash val="solid"/>
            <a:round/>
            <a:headEnd type="none" w="med" len="med"/>
            <a:tailEnd type="none" w="med" len="med"/>
          </a:ln>
        </p:spPr>
      </p:cxnSp>
      <p:cxnSp>
        <p:nvCxnSpPr>
          <p:cNvPr id="1073" name="Google Shape;1073;p38"/>
          <p:cNvCxnSpPr/>
          <p:nvPr/>
        </p:nvCxnSpPr>
        <p:spPr>
          <a:xfrm rot="10800000">
            <a:off x="7638600" y="2714625"/>
            <a:ext cx="1734000" cy="1181100"/>
          </a:xfrm>
          <a:prstGeom prst="straightConnector1">
            <a:avLst/>
          </a:prstGeom>
          <a:noFill/>
          <a:ln w="28575" cap="flat" cmpd="sng">
            <a:solidFill>
              <a:schemeClr val="accent1"/>
            </a:solidFill>
            <a:prstDash val="solid"/>
            <a:round/>
            <a:headEnd type="none" w="med" len="med"/>
            <a:tailEnd type="none" w="med" len="med"/>
          </a:ln>
        </p:spPr>
      </p:cxnSp>
      <p:sp>
        <p:nvSpPr>
          <p:cNvPr id="1100" name="Google Shape;1100;p38"/>
          <p:cNvSpPr txBox="1">
            <a:spLocks noGrp="1"/>
          </p:cNvSpPr>
          <p:nvPr>
            <p:ph type="subTitle" idx="4294967295"/>
          </p:nvPr>
        </p:nvSpPr>
        <p:spPr>
          <a:xfrm>
            <a:off x="341716" y="2066852"/>
            <a:ext cx="2217926" cy="1135194"/>
          </a:xfrm>
          <a:prstGeom prst="rect">
            <a:avLst/>
          </a:prstGeom>
        </p:spPr>
        <p:txBody>
          <a:bodyPr spcFirstLastPara="1" wrap="square" lIns="91425" tIns="91425" rIns="91425" bIns="91425" anchor="t" anchorCtr="0">
            <a:noAutofit/>
          </a:bodyPr>
          <a:lstStyle/>
          <a:p>
            <a:pPr marL="342900" lvl="0" algn="just">
              <a:spcBef>
                <a:spcPts val="600"/>
              </a:spcBef>
              <a:buFont typeface="Symbol" panose="05050102010706020507" pitchFamily="18" charset="2"/>
              <a:buChar char=""/>
            </a:pPr>
            <a:r>
              <a:rPr lang="en-US" sz="1400" dirty="0">
                <a:solidFill>
                  <a:schemeClr val="tx1"/>
                </a:solidFill>
                <a:latin typeface="Times New Roman" panose="02020603050405020304" pitchFamily="18" charset="0"/>
                <a:ea typeface="Calibri" panose="020F0502020204030204" pitchFamily="34" charset="0"/>
              </a:rPr>
              <a:t>The client code </a:t>
            </a:r>
            <a:r>
              <a:rPr lang="en-US" sz="1400" dirty="0">
                <a:solidFill>
                  <a:schemeClr val="tx1"/>
                </a:solidFill>
                <a:effectLst/>
                <a:latin typeface="Times New Roman" panose="02020603050405020304" pitchFamily="18" charset="0"/>
                <a:ea typeface="Calibri" panose="020F0502020204030204" pitchFamily="34" charset="0"/>
              </a:rPr>
              <a:t>doesn’t get coupled to the concrete adapter class as long as it works with the adapter via the client interface. </a:t>
            </a:r>
          </a:p>
        </p:txBody>
      </p:sp>
      <p:sp>
        <p:nvSpPr>
          <p:cNvPr id="1101" name="Google Shape;1101;p38"/>
          <p:cNvSpPr txBox="1">
            <a:spLocks noGrp="1"/>
          </p:cNvSpPr>
          <p:nvPr>
            <p:ph type="subTitle" idx="4294967295"/>
          </p:nvPr>
        </p:nvSpPr>
        <p:spPr>
          <a:xfrm>
            <a:off x="3687713" y="2950502"/>
            <a:ext cx="1790700" cy="650781"/>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400" dirty="0">
                <a:solidFill>
                  <a:schemeClr val="tx1"/>
                </a:solidFill>
                <a:effectLst/>
                <a:latin typeface="Times New Roman" panose="02020603050405020304" pitchFamily="18" charset="0"/>
                <a:ea typeface="Calibri" panose="020F0502020204030204" pitchFamily="34" charset="0"/>
              </a:rPr>
              <a:t>can introduce new types of adapters into the program without breaking the existing client code. </a:t>
            </a:r>
            <a:endParaRPr sz="1400" dirty="0">
              <a:solidFill>
                <a:schemeClr val="tx1"/>
              </a:solidFill>
            </a:endParaRPr>
          </a:p>
        </p:txBody>
      </p:sp>
      <p:sp>
        <p:nvSpPr>
          <p:cNvPr id="1102" name="Google Shape;1102;p38"/>
          <p:cNvSpPr txBox="1">
            <a:spLocks noGrp="1"/>
          </p:cNvSpPr>
          <p:nvPr>
            <p:ph type="subTitle" idx="4294967295"/>
          </p:nvPr>
        </p:nvSpPr>
        <p:spPr>
          <a:xfrm>
            <a:off x="6429116" y="2177189"/>
            <a:ext cx="1734000" cy="75793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400" dirty="0">
                <a:solidFill>
                  <a:schemeClr val="tx1"/>
                </a:solidFill>
                <a:effectLst/>
                <a:latin typeface="Times New Roman" panose="02020603050405020304" pitchFamily="18" charset="0"/>
                <a:ea typeface="Calibri" panose="020F0502020204030204" pitchFamily="34" charset="0"/>
              </a:rPr>
              <a:t>useful when the interface of the service class gets changed or replaced.</a:t>
            </a:r>
            <a:endParaRPr sz="1400" dirty="0">
              <a:solidFill>
                <a:schemeClr val="tx1"/>
              </a:solidFill>
            </a:endParaRPr>
          </a:p>
        </p:txBody>
      </p:sp>
      <p:cxnSp>
        <p:nvCxnSpPr>
          <p:cNvPr id="1103" name="Google Shape;1103;p3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4" name="TextBox 3">
            <a:extLst>
              <a:ext uri="{FF2B5EF4-FFF2-40B4-BE49-F238E27FC236}">
                <a16:creationId xmlns:a16="http://schemas.microsoft.com/office/drawing/2014/main" id="{633904BC-23C3-2386-F761-0A4A1FD32416}"/>
              </a:ext>
            </a:extLst>
          </p:cNvPr>
          <p:cNvSpPr txBox="1"/>
          <p:nvPr/>
        </p:nvSpPr>
        <p:spPr>
          <a:xfrm>
            <a:off x="8485522" y="4699171"/>
            <a:ext cx="1316955" cy="307777"/>
          </a:xfrm>
          <a:prstGeom prst="rect">
            <a:avLst/>
          </a:prstGeom>
          <a:noFill/>
        </p:spPr>
        <p:txBody>
          <a:bodyPr wrap="square">
            <a:spAutoFit/>
          </a:bodyPr>
          <a:lstStyle/>
          <a:p>
            <a:fld id="{3D2652B1-AD5C-4F9B-8876-91A4F9E29524}" type="slidenum">
              <a:rPr lang="vi-VN" smtClean="0">
                <a:solidFill>
                  <a:schemeClr val="bg1"/>
                </a:solidFill>
              </a:rPr>
              <a:pPr/>
              <a:t>25</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solidFill>
                  <a:schemeClr val="accent2"/>
                </a:solidFill>
              </a:rPr>
              <a:t>3</a:t>
            </a:r>
            <a:r>
              <a:rPr lang="es" dirty="0">
                <a:solidFill>
                  <a:schemeClr val="accent2"/>
                </a:solidFill>
              </a:rPr>
              <a:t>.</a:t>
            </a:r>
            <a:r>
              <a:rPr lang="es" dirty="0"/>
              <a:t> </a:t>
            </a:r>
            <a:r>
              <a:rPr lang="en-US" dirty="0">
                <a:solidFill>
                  <a:schemeClr val="accent2"/>
                </a:solidFill>
                <a:effectLst/>
                <a:latin typeface="Roboto Black" panose="020B0604020202020204" pitchFamily="2" charset="0"/>
                <a:ea typeface="Roboto Black" panose="020B0604020202020204" pitchFamily="2" charset="0"/>
                <a:cs typeface="Roboto Black" panose="020B0604020202020204" pitchFamily="2" charset="0"/>
              </a:rPr>
              <a:t>Architecture</a:t>
            </a:r>
            <a:endParaRPr dirty="0">
              <a:solidFill>
                <a:schemeClr val="accent2"/>
              </a:solidFill>
              <a:latin typeface="Roboto Black" panose="020B0604020202020204" pitchFamily="2" charset="0"/>
              <a:ea typeface="Roboto Black" panose="020B0604020202020204" pitchFamily="2" charset="0"/>
              <a:cs typeface="Roboto Black" panose="020B0604020202020204" pitchFamily="2" charset="0"/>
            </a:endParaRPr>
          </a:p>
        </p:txBody>
      </p:sp>
      <p:sp>
        <p:nvSpPr>
          <p:cNvPr id="404" name="Google Shape;404;p28"/>
          <p:cNvSpPr txBox="1">
            <a:spLocks noGrp="1"/>
          </p:cNvSpPr>
          <p:nvPr>
            <p:ph type="ctrTitle"/>
          </p:nvPr>
        </p:nvSpPr>
        <p:spPr>
          <a:xfrm>
            <a:off x="137621" y="3688030"/>
            <a:ext cx="4186244" cy="1629058"/>
          </a:xfrm>
          <a:prstGeom prst="rect">
            <a:avLst/>
          </a:prstGeom>
        </p:spPr>
        <p:txBody>
          <a:bodyPr spcFirstLastPara="1" wrap="square" lIns="91425" tIns="91425" rIns="91425" bIns="91425" anchor="b" anchorCtr="0">
            <a:noAutofit/>
          </a:bodyPr>
          <a:lstStyle/>
          <a:p>
            <a:pPr>
              <a:lnSpc>
                <a:spcPct val="115000"/>
              </a:lnSpc>
              <a:spcBef>
                <a:spcPts val="600"/>
              </a:spcBef>
            </a:pPr>
            <a:r>
              <a:rPr lang="en-US" sz="2400" u="sng" dirty="0">
                <a:solidFill>
                  <a:schemeClr val="bg2">
                    <a:lumMod val="20000"/>
                    <a:lumOff val="80000"/>
                  </a:schemeClr>
                </a:solidFill>
                <a:effectLst/>
                <a:latin typeface="Times New Roman" panose="02020603050405020304" pitchFamily="18" charset="0"/>
                <a:ea typeface="Calibri" panose="020F0502020204030204" pitchFamily="34" charset="0"/>
              </a:rPr>
              <a:t>Components:</a:t>
            </a:r>
            <a:br>
              <a:rPr lang="en-US" sz="2400" u="sng" dirty="0">
                <a:solidFill>
                  <a:schemeClr val="bg2">
                    <a:lumMod val="20000"/>
                    <a:lumOff val="80000"/>
                  </a:schemeClr>
                </a:solidFill>
                <a:effectLst/>
                <a:latin typeface="Times New Roman" panose="02020603050405020304" pitchFamily="18" charset="0"/>
                <a:ea typeface="Calibri" panose="020F0502020204030204" pitchFamily="34" charset="0"/>
              </a:rPr>
            </a:br>
            <a:br>
              <a:rPr lang="en-US" sz="2000" dirty="0">
                <a:solidFill>
                  <a:schemeClr val="bg2">
                    <a:lumMod val="20000"/>
                    <a:lumOff val="80000"/>
                  </a:schemeClr>
                </a:solidFill>
                <a:effectLst/>
                <a:latin typeface="Times New Roman" panose="02020603050405020304" pitchFamily="18" charset="0"/>
                <a:ea typeface="Calibri" panose="020F0502020204030204" pitchFamily="34" charset="0"/>
              </a:rPr>
            </a:br>
            <a:r>
              <a:rPr lang="en-US" sz="1800" b="1" i="1" dirty="0">
                <a:solidFill>
                  <a:schemeClr val="bg2">
                    <a:lumMod val="20000"/>
                    <a:lumOff val="80000"/>
                  </a:schemeClr>
                </a:solidFill>
                <a:effectLst/>
                <a:latin typeface="Segoe UI" panose="020B0502040204020203" pitchFamily="34" charset="0"/>
                <a:ea typeface="Times New Roman" panose="02020603050405020304" pitchFamily="18" charset="0"/>
              </a:rPr>
              <a:t>The Class Adapter</a:t>
            </a:r>
            <a:r>
              <a:rPr lang="en-US" sz="1800" dirty="0">
                <a:solidFill>
                  <a:schemeClr val="bg2">
                    <a:lumMod val="20000"/>
                    <a:lumOff val="80000"/>
                  </a:schemeClr>
                </a:solidFill>
                <a:effectLst/>
                <a:latin typeface="Segoe UI" panose="020B0502040204020203" pitchFamily="34" charset="0"/>
                <a:ea typeface="Times New Roman" panose="02020603050405020304" pitchFamily="18" charset="0"/>
              </a:rPr>
              <a:t>: doesn’t need to wrap any objects because it inherits behaviors from both the client and the service. The adaptation happens within the overridden methods. The resulting adapter can be used in place of an existing client class.</a:t>
            </a:r>
            <a:br>
              <a:rPr lang="en-US" sz="1800" dirty="0">
                <a:solidFill>
                  <a:schemeClr val="bg2">
                    <a:lumMod val="20000"/>
                    <a:lumOff val="80000"/>
                  </a:schemeClr>
                </a:solidFill>
                <a:effectLst/>
                <a:latin typeface="Times New Roman" panose="02020603050405020304" pitchFamily="18" charset="0"/>
                <a:ea typeface="Calibri" panose="020F0502020204030204" pitchFamily="34" charset="0"/>
              </a:rPr>
            </a:br>
            <a:br>
              <a:rPr lang="en-US" sz="1800" dirty="0">
                <a:solidFill>
                  <a:schemeClr val="bg2">
                    <a:lumMod val="20000"/>
                    <a:lumOff val="80000"/>
                  </a:schemeClr>
                </a:solidFill>
                <a:effectLst/>
                <a:latin typeface="Times New Roman" panose="02020603050405020304" pitchFamily="18" charset="0"/>
                <a:ea typeface="Calibri" panose="020F0502020204030204" pitchFamily="34" charset="0"/>
              </a:rPr>
            </a:br>
            <a:br>
              <a:rPr lang="vi-VN" sz="1400" b="0" i="0" dirty="0">
                <a:solidFill>
                  <a:schemeClr val="bg2">
                    <a:lumMod val="20000"/>
                    <a:lumOff val="80000"/>
                  </a:schemeClr>
                </a:solidFill>
                <a:effectLst/>
                <a:latin typeface="+mj-lt"/>
              </a:rPr>
            </a:br>
            <a:endParaRPr lang="vi-VN" sz="1400" b="0" i="0" dirty="0">
              <a:solidFill>
                <a:schemeClr val="bg2">
                  <a:lumMod val="20000"/>
                  <a:lumOff val="80000"/>
                </a:schemeClr>
              </a:solidFill>
              <a:effectLst/>
              <a:latin typeface="+mj-lt"/>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7978A8A8-7DD9-B5F4-8A5C-FA89D7CC9111}"/>
              </a:ext>
            </a:extLst>
          </p:cNvPr>
          <p:cNvSpPr txBox="1"/>
          <p:nvPr/>
        </p:nvSpPr>
        <p:spPr>
          <a:xfrm>
            <a:off x="8690199" y="4816820"/>
            <a:ext cx="284052" cy="307777"/>
          </a:xfrm>
          <a:prstGeom prst="rect">
            <a:avLst/>
          </a:prstGeom>
          <a:noFill/>
        </p:spPr>
        <p:txBody>
          <a:bodyPr wrap="none" rtlCol="0">
            <a:spAutoFit/>
          </a:bodyPr>
          <a:lstStyle/>
          <a:p>
            <a:fld id="{3D2652B1-AD5C-4F9B-8876-91A4F9E29524}" type="slidenum">
              <a:rPr lang="vi-VN" dirty="0">
                <a:solidFill>
                  <a:schemeClr val="bg1"/>
                </a:solidFill>
              </a:rPr>
              <a:t>26</a:t>
            </a:fld>
            <a:endParaRPr lang="vi-VN" dirty="0">
              <a:solidFill>
                <a:schemeClr val="bg1"/>
              </a:solidFill>
            </a:endParaRPr>
          </a:p>
        </p:txBody>
      </p:sp>
      <p:sp>
        <p:nvSpPr>
          <p:cNvPr id="3" name="TextBox 2">
            <a:extLst>
              <a:ext uri="{FF2B5EF4-FFF2-40B4-BE49-F238E27FC236}">
                <a16:creationId xmlns:a16="http://schemas.microsoft.com/office/drawing/2014/main" id="{39D711C8-F211-2A94-A2BA-586E4ABE274E}"/>
              </a:ext>
            </a:extLst>
          </p:cNvPr>
          <p:cNvSpPr txBox="1"/>
          <p:nvPr/>
        </p:nvSpPr>
        <p:spPr>
          <a:xfrm>
            <a:off x="4143774" y="466892"/>
            <a:ext cx="4955252" cy="523220"/>
          </a:xfrm>
          <a:prstGeom prst="rect">
            <a:avLst/>
          </a:prstGeom>
          <a:noFill/>
        </p:spPr>
        <p:txBody>
          <a:bodyPr wrap="square" rtlCol="0">
            <a:spAutoFit/>
          </a:bodyPr>
          <a:lstStyle/>
          <a:p>
            <a:r>
              <a:rPr lang="en-US" sz="2800" dirty="0">
                <a:solidFill>
                  <a:schemeClr val="accent1"/>
                </a:solidFill>
                <a:effectLst/>
                <a:latin typeface="PT Sans" panose="020B0503020203020204" pitchFamily="34" charset="0"/>
                <a:ea typeface="Times New Roman" panose="02020603050405020304" pitchFamily="18" charset="0"/>
                <a:cs typeface="Times New Roman" panose="02020603050405020304" pitchFamily="18" charset="0"/>
              </a:rPr>
              <a:t>Class adapter Inheritance</a:t>
            </a:r>
            <a:endParaRPr lang="en-US" sz="2800" dirty="0">
              <a:solidFill>
                <a:schemeClr val="accent1"/>
              </a:solidFill>
            </a:endParaRPr>
          </a:p>
        </p:txBody>
      </p:sp>
      <p:pic>
        <p:nvPicPr>
          <p:cNvPr id="4" name="Picture 3" descr="Diagram&#10;&#10;Description automatically generated">
            <a:extLst>
              <a:ext uri="{FF2B5EF4-FFF2-40B4-BE49-F238E27FC236}">
                <a16:creationId xmlns:a16="http://schemas.microsoft.com/office/drawing/2014/main" id="{72E48F9A-953A-E207-F218-310CFF21E17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774" y="1390500"/>
            <a:ext cx="4641879" cy="3426320"/>
          </a:xfrm>
          <a:prstGeom prst="rect">
            <a:avLst/>
          </a:prstGeom>
          <a:noFill/>
          <a:ln>
            <a:noFill/>
          </a:ln>
        </p:spPr>
      </p:pic>
    </p:spTree>
    <p:extLst>
      <p:ext uri="{BB962C8B-B14F-4D97-AF65-F5344CB8AC3E}">
        <p14:creationId xmlns:p14="http://schemas.microsoft.com/office/powerpoint/2010/main" val="23782216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29431" y="714055"/>
            <a:ext cx="8931617" cy="606600"/>
          </a:xfrm>
          <a:prstGeom prst="rect">
            <a:avLst/>
          </a:prstGeom>
        </p:spPr>
        <p:txBody>
          <a:bodyPr spcFirstLastPara="1" wrap="square" lIns="91425" tIns="91425" rIns="91425" bIns="91425" anchor="b" anchorCtr="0">
            <a:noAutofit/>
          </a:bodyPr>
          <a:lstStyle/>
          <a:p>
            <a:pPr algn="r">
              <a:lnSpc>
                <a:spcPct val="115000"/>
              </a:lnSpc>
              <a:spcBef>
                <a:spcPts val="1800"/>
              </a:spcBef>
              <a:spcAft>
                <a:spcPts val="720"/>
              </a:spcAft>
            </a:pPr>
            <a:r>
              <a:rPr lang="en-US" sz="2800" dirty="0">
                <a:solidFill>
                  <a:schemeClr val="accent2"/>
                </a:solidFill>
                <a:effectLst/>
                <a:latin typeface="Segoe UI" panose="020B0502040204020203" pitchFamily="34" charset="0"/>
                <a:ea typeface="Times New Roman" panose="02020603050405020304" pitchFamily="18" charset="0"/>
              </a:rPr>
              <a:t>Difference between Class Adapter &amp; Object Adapter</a:t>
            </a:r>
            <a:endParaRPr lang="en-US" sz="2800" dirty="0">
              <a:solidFill>
                <a:schemeClr val="accent2"/>
              </a:solidFill>
              <a:effectLst/>
              <a:latin typeface="Times New Roman" panose="02020603050405020304" pitchFamily="18" charset="0"/>
              <a:ea typeface="Calibri" panose="020F0502020204030204" pitchFamily="34" charset="0"/>
            </a:endParaRPr>
          </a:p>
        </p:txBody>
      </p:sp>
      <p:sp>
        <p:nvSpPr>
          <p:cNvPr id="297" name="Google Shape;297;p26"/>
          <p:cNvSpPr txBox="1">
            <a:spLocks noGrp="1"/>
          </p:cNvSpPr>
          <p:nvPr>
            <p:ph type="subTitle" idx="1"/>
          </p:nvPr>
        </p:nvSpPr>
        <p:spPr>
          <a:xfrm>
            <a:off x="2951459" y="1968695"/>
            <a:ext cx="6129296" cy="1949856"/>
          </a:xfrm>
          <a:prstGeom prst="rect">
            <a:avLst/>
          </a:prstGeom>
        </p:spPr>
        <p:txBody>
          <a:bodyPr spcFirstLastPara="1" wrap="square" lIns="91425" tIns="91425" rIns="91425" bIns="91425" anchor="t" anchorCtr="0">
            <a:noAutofit/>
          </a:bodyPr>
          <a:lstStyle/>
          <a:p>
            <a:pPr algn="just">
              <a:lnSpc>
                <a:spcPct val="115000"/>
              </a:lnSpc>
              <a:spcBef>
                <a:spcPts val="1800"/>
              </a:spcBef>
              <a:spcAft>
                <a:spcPts val="720"/>
              </a:spcAft>
            </a:pPr>
            <a:r>
              <a:rPr lang="en-US" sz="1800" dirty="0">
                <a:solidFill>
                  <a:schemeClr val="bg2">
                    <a:lumMod val="20000"/>
                    <a:lumOff val="80000"/>
                  </a:schemeClr>
                </a:solidFill>
                <a:effectLst/>
                <a:latin typeface="Segoe UI" panose="020B0502040204020203" pitchFamily="34" charset="0"/>
                <a:ea typeface="Times New Roman" panose="02020603050405020304" pitchFamily="18" charset="0"/>
              </a:rPr>
              <a:t>	The main difference is that with class adapter we subclass the Target and the </a:t>
            </a:r>
            <a:r>
              <a:rPr lang="en-US" sz="1800" dirty="0" err="1">
                <a:solidFill>
                  <a:schemeClr val="bg2">
                    <a:lumMod val="20000"/>
                    <a:lumOff val="80000"/>
                  </a:schemeClr>
                </a:solidFill>
                <a:effectLst/>
                <a:latin typeface="Segoe UI" panose="020B0502040204020203" pitchFamily="34" charset="0"/>
                <a:ea typeface="Times New Roman" panose="02020603050405020304" pitchFamily="18" charset="0"/>
              </a:rPr>
              <a:t>Adaptee</a:t>
            </a:r>
            <a:r>
              <a:rPr lang="en-US" sz="1800" dirty="0">
                <a:solidFill>
                  <a:schemeClr val="bg2">
                    <a:lumMod val="20000"/>
                    <a:lumOff val="80000"/>
                  </a:schemeClr>
                </a:solidFill>
                <a:effectLst/>
                <a:latin typeface="Segoe UI" panose="020B0502040204020203" pitchFamily="34" charset="0"/>
                <a:ea typeface="Times New Roman" panose="02020603050405020304" pitchFamily="18" charset="0"/>
              </a:rPr>
              <a:t>, while the object adapter uses composition to pass requests to an </a:t>
            </a:r>
            <a:r>
              <a:rPr lang="en-US" sz="1800" dirty="0" err="1">
                <a:solidFill>
                  <a:schemeClr val="bg2">
                    <a:lumMod val="20000"/>
                    <a:lumOff val="80000"/>
                  </a:schemeClr>
                </a:solidFill>
                <a:effectLst/>
                <a:latin typeface="Segoe UI" panose="020B0502040204020203" pitchFamily="34" charset="0"/>
                <a:ea typeface="Times New Roman" panose="02020603050405020304" pitchFamily="18" charset="0"/>
              </a:rPr>
              <a:t>adaptee</a:t>
            </a:r>
            <a:r>
              <a:rPr lang="en-US" sz="1800" dirty="0">
                <a:solidFill>
                  <a:schemeClr val="bg2">
                    <a:lumMod val="20000"/>
                    <a:lumOff val="80000"/>
                  </a:schemeClr>
                </a:solidFill>
                <a:effectLst/>
                <a:latin typeface="Segoe UI" panose="020B0502040204020203" pitchFamily="34" charset="0"/>
                <a:ea typeface="Times New Roman" panose="02020603050405020304" pitchFamily="18" charset="0"/>
              </a:rPr>
              <a:t>. Object Adapters and Class Adapters use two different means of adapting the </a:t>
            </a:r>
            <a:r>
              <a:rPr lang="en-US" sz="1800" dirty="0" err="1">
                <a:solidFill>
                  <a:schemeClr val="bg2">
                    <a:lumMod val="20000"/>
                    <a:lumOff val="80000"/>
                  </a:schemeClr>
                </a:solidFill>
                <a:effectLst/>
                <a:latin typeface="Segoe UI" panose="020B0502040204020203" pitchFamily="34" charset="0"/>
                <a:ea typeface="Times New Roman" panose="02020603050405020304" pitchFamily="18" charset="0"/>
              </a:rPr>
              <a:t>adaptee</a:t>
            </a:r>
            <a:r>
              <a:rPr lang="en-US" sz="1800" dirty="0">
                <a:solidFill>
                  <a:schemeClr val="bg2">
                    <a:lumMod val="20000"/>
                    <a:lumOff val="80000"/>
                  </a:schemeClr>
                </a:solidFill>
                <a:effectLst/>
                <a:latin typeface="Segoe UI" panose="020B0502040204020203" pitchFamily="34" charset="0"/>
                <a:ea typeface="Times New Roman" panose="02020603050405020304" pitchFamily="18" charset="0"/>
              </a:rPr>
              <a:t>: composition versus inheritance.</a:t>
            </a:r>
            <a:endParaRPr lang="en-US" sz="1800" dirty="0">
              <a:solidFill>
                <a:schemeClr val="bg2">
                  <a:lumMod val="20000"/>
                  <a:lumOff val="80000"/>
                </a:schemeClr>
              </a:solidFill>
              <a:effectLst/>
              <a:latin typeface="Times New Roman" panose="02020603050405020304" pitchFamily="18" charset="0"/>
              <a:ea typeface="Calibri" panose="020F0502020204030204" pitchFamily="34" charset="0"/>
            </a:endParaRPr>
          </a:p>
        </p:txBody>
      </p:sp>
      <p:cxnSp>
        <p:nvCxnSpPr>
          <p:cNvPr id="298" name="Google Shape;298;p26"/>
          <p:cNvCxnSpPr>
            <a:cxnSpLocks/>
          </p:cNvCxnSpPr>
          <p:nvPr/>
        </p:nvCxnSpPr>
        <p:spPr>
          <a:xfrm>
            <a:off x="3141676" y="1328243"/>
            <a:ext cx="5878724"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154981" y="2033603"/>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1258264" y="2195709"/>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1597517" y="3864648"/>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1593420" y="2097224"/>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1453199" y="3485035"/>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1527750" y="3587630"/>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1528437" y="3647829"/>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1612570" y="3677921"/>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049648" y="3647829"/>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079741" y="328530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079741" y="3227855"/>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172080" y="3227855"/>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2545536" y="3227855"/>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2574942" y="3310612"/>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574942" y="3629352"/>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874539" y="228121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938147" y="228121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005865" y="228121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035285" y="237286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035958" y="286875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124889" y="289885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1835549" y="289885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1810241" y="285166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812979" y="3842762"/>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925843" y="3813344"/>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955936" y="3441938"/>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955936" y="3383114"/>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042117" y="3383114"/>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1941568" y="3383114"/>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1971660" y="3493242"/>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1900532" y="3487771"/>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1727483" y="3211441"/>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1727483" y="2752480"/>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1728170" y="2695704"/>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1816399" y="2695704"/>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2750727" y="2665612"/>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2780833" y="2554123"/>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2780833" y="2501458"/>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1674817" y="3210753"/>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012709" y="1844140"/>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012709" y="1931696"/>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1983290" y="2508290"/>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1497657" y="2537709"/>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1438833" y="2537709"/>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1438833" y="2622529"/>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1438833" y="3060965"/>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1367705" y="3041128"/>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1941568" y="1349757"/>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2591676" y="1986112"/>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2410052" y="3824104"/>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314230" y="3658095"/>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327722" y="2073378"/>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45E63BA6-3BC7-79B5-D2A7-A02C682EFC88}"/>
              </a:ext>
            </a:extLst>
          </p:cNvPr>
          <p:cNvSpPr txBox="1"/>
          <p:nvPr/>
        </p:nvSpPr>
        <p:spPr>
          <a:xfrm>
            <a:off x="8497495" y="4705306"/>
            <a:ext cx="731849" cy="315367"/>
          </a:xfrm>
          <a:prstGeom prst="rect">
            <a:avLst/>
          </a:prstGeom>
          <a:noFill/>
        </p:spPr>
        <p:txBody>
          <a:bodyPr wrap="square">
            <a:spAutoFit/>
          </a:bodyPr>
          <a:lstStyle/>
          <a:p>
            <a:fld id="{3D2652B1-AD5C-4F9B-8876-91A4F9E29524}" type="slidenum">
              <a:rPr lang="vi-VN" smtClean="0">
                <a:solidFill>
                  <a:schemeClr val="bg1"/>
                </a:solidFill>
              </a:rPr>
              <a:pPr/>
              <a:t>27</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2" name="Google Shape;622;p32"/>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accent1"/>
                </a:solidFill>
              </a:rPr>
              <a:t>4.Applicability</a:t>
            </a:r>
            <a:endParaRPr dirty="0">
              <a:solidFill>
                <a:schemeClr val="accent1"/>
              </a:solidFill>
            </a:endParaRPr>
          </a:p>
        </p:txBody>
      </p:sp>
      <p:sp>
        <p:nvSpPr>
          <p:cNvPr id="624" name="Google Shape;624;p32"/>
          <p:cNvSpPr/>
          <p:nvPr/>
        </p:nvSpPr>
        <p:spPr>
          <a:xfrm>
            <a:off x="5082868" y="2526300"/>
            <a:ext cx="1581300" cy="261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txBox="1">
            <a:spLocks noGrp="1"/>
          </p:cNvSpPr>
          <p:nvPr>
            <p:ph type="subTitle" idx="2"/>
          </p:nvPr>
        </p:nvSpPr>
        <p:spPr>
          <a:xfrm>
            <a:off x="4811519" y="2575817"/>
            <a:ext cx="2119282" cy="426529"/>
          </a:xfrm>
          <a:prstGeom prst="rect">
            <a:avLst/>
          </a:prstGeom>
        </p:spPr>
        <p:txBody>
          <a:bodyPr spcFirstLastPara="1" wrap="square" lIns="91425" tIns="91425" rIns="91425" bIns="91425" anchor="t" anchorCtr="0">
            <a:noAutofit/>
          </a:bodyPr>
          <a:lstStyle/>
          <a:p>
            <a:pPr marL="342900" lvl="0" indent="-342900" algn="l">
              <a:lnSpc>
                <a:spcPct val="115000"/>
              </a:lnSpc>
              <a:spcBef>
                <a:spcPts val="1800"/>
              </a:spcBef>
              <a:spcAft>
                <a:spcPts val="720"/>
              </a:spcAft>
              <a:buFont typeface="Symbol" panose="05050102010706020507" pitchFamily="18" charset="2"/>
              <a:buChar char=""/>
            </a:pPr>
            <a:r>
              <a:rPr lang="en-US" sz="1400" dirty="0">
                <a:solidFill>
                  <a:srgbClr val="444444"/>
                </a:solidFill>
                <a:effectLst/>
                <a:latin typeface="PT Sans" panose="020B0503020203020204" pitchFamily="34" charset="0"/>
                <a:ea typeface="Calibri" panose="020F0502020204030204" pitchFamily="34" charset="0"/>
              </a:rPr>
              <a:t>when you want to reuse several existing subclasses that lack some common functionality that can’t be added to the superclass.</a:t>
            </a:r>
            <a:endParaRPr lang="en-US" sz="1400" dirty="0">
              <a:effectLst/>
              <a:latin typeface="Times New Roman" panose="02020603050405020304" pitchFamily="18" charset="0"/>
              <a:ea typeface="Calibri" panose="020F0502020204030204" pitchFamily="34" charset="0"/>
            </a:endParaRPr>
          </a:p>
        </p:txBody>
      </p:sp>
      <p:sp>
        <p:nvSpPr>
          <p:cNvPr id="632" name="Google Shape;632;p32"/>
          <p:cNvSpPr/>
          <p:nvPr/>
        </p:nvSpPr>
        <p:spPr>
          <a:xfrm>
            <a:off x="5406893" y="13989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3" name="Google Shape;643;p32"/>
          <p:cNvGrpSpPr/>
          <p:nvPr/>
        </p:nvGrpSpPr>
        <p:grpSpPr>
          <a:xfrm>
            <a:off x="5687076" y="1629717"/>
            <a:ext cx="372883" cy="543742"/>
            <a:chOff x="2070550" y="767325"/>
            <a:chExt cx="1106150" cy="1613000"/>
          </a:xfrm>
        </p:grpSpPr>
        <p:sp>
          <p:nvSpPr>
            <p:cNvPr id="644" name="Google Shape;644;p32"/>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7" name="Google Shape;647;p32"/>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6" name="Google Shape;624;p32">
            <a:extLst>
              <a:ext uri="{FF2B5EF4-FFF2-40B4-BE49-F238E27FC236}">
                <a16:creationId xmlns:a16="http://schemas.microsoft.com/office/drawing/2014/main" id="{A365B2BC-4F58-4A0F-7E88-8A6AAF8163F4}"/>
              </a:ext>
            </a:extLst>
          </p:cNvPr>
          <p:cNvSpPr/>
          <p:nvPr/>
        </p:nvSpPr>
        <p:spPr>
          <a:xfrm>
            <a:off x="2479783" y="2526300"/>
            <a:ext cx="1581300" cy="261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25;p32">
            <a:extLst>
              <a:ext uri="{FF2B5EF4-FFF2-40B4-BE49-F238E27FC236}">
                <a16:creationId xmlns:a16="http://schemas.microsoft.com/office/drawing/2014/main" id="{F39071DE-25F1-7902-D210-3DC275CD64CE}"/>
              </a:ext>
            </a:extLst>
          </p:cNvPr>
          <p:cNvSpPr txBox="1">
            <a:spLocks/>
          </p:cNvSpPr>
          <p:nvPr/>
        </p:nvSpPr>
        <p:spPr>
          <a:xfrm>
            <a:off x="2213199" y="2603892"/>
            <a:ext cx="1828656" cy="7887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E3E9ED"/>
              </a:buClr>
              <a:buSzPts val="900"/>
              <a:buFont typeface="Roboto Light"/>
              <a:buNone/>
              <a:defRPr sz="900" b="0" i="0" u="none" strike="noStrike" cap="none">
                <a:solidFill>
                  <a:srgbClr val="E3E9ED"/>
                </a:solidFill>
                <a:latin typeface="Roboto Light"/>
                <a:ea typeface="Roboto Light"/>
                <a:cs typeface="Roboto Light"/>
                <a:sym typeface="Roboto Light"/>
              </a:defRPr>
            </a:lvl9pPr>
          </a:lstStyle>
          <a:p>
            <a:pPr marL="342900" lvl="0" indent="-342900" algn="just">
              <a:lnSpc>
                <a:spcPct val="115000"/>
              </a:lnSpc>
              <a:spcBef>
                <a:spcPts val="1800"/>
              </a:spcBef>
              <a:spcAft>
                <a:spcPts val="720"/>
              </a:spcAft>
              <a:buFont typeface="Symbol" panose="05050102010706020507" pitchFamily="18" charset="2"/>
              <a:buChar char=""/>
            </a:pPr>
            <a:r>
              <a:rPr lang="en-US" sz="1400" dirty="0">
                <a:solidFill>
                  <a:srgbClr val="444444"/>
                </a:solidFill>
                <a:effectLst/>
                <a:latin typeface="PT Sans" panose="020B0503020203020204" pitchFamily="34" charset="0"/>
                <a:ea typeface="Calibri" panose="020F0502020204030204" pitchFamily="34" charset="0"/>
              </a:rPr>
              <a:t>when you want to use some existing class, but its interface isn’t compatible with the rest of your code.</a:t>
            </a:r>
            <a:endParaRPr lang="en-US" sz="1400" dirty="0">
              <a:effectLst/>
              <a:latin typeface="Times New Roman" panose="02020603050405020304" pitchFamily="18" charset="0"/>
              <a:ea typeface="Calibri" panose="020F0502020204030204" pitchFamily="34" charset="0"/>
            </a:endParaRPr>
          </a:p>
        </p:txBody>
      </p:sp>
      <p:sp>
        <p:nvSpPr>
          <p:cNvPr id="29" name="Google Shape;632;p32">
            <a:extLst>
              <a:ext uri="{FF2B5EF4-FFF2-40B4-BE49-F238E27FC236}">
                <a16:creationId xmlns:a16="http://schemas.microsoft.com/office/drawing/2014/main" id="{0E429954-DAA2-4E56-CAB2-C799ABD3C08C}"/>
              </a:ext>
            </a:extLst>
          </p:cNvPr>
          <p:cNvSpPr/>
          <p:nvPr/>
        </p:nvSpPr>
        <p:spPr>
          <a:xfrm>
            <a:off x="2803808" y="13989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643;p32">
            <a:extLst>
              <a:ext uri="{FF2B5EF4-FFF2-40B4-BE49-F238E27FC236}">
                <a16:creationId xmlns:a16="http://schemas.microsoft.com/office/drawing/2014/main" id="{89E18E48-D219-72E3-2BC9-B2E9E514AF45}"/>
              </a:ext>
            </a:extLst>
          </p:cNvPr>
          <p:cNvGrpSpPr/>
          <p:nvPr/>
        </p:nvGrpSpPr>
        <p:grpSpPr>
          <a:xfrm>
            <a:off x="3083991" y="1629717"/>
            <a:ext cx="372883" cy="543742"/>
            <a:chOff x="2070550" y="767325"/>
            <a:chExt cx="1106150" cy="1613000"/>
          </a:xfrm>
        </p:grpSpPr>
        <p:sp>
          <p:nvSpPr>
            <p:cNvPr id="31" name="Google Shape;644;p32">
              <a:extLst>
                <a:ext uri="{FF2B5EF4-FFF2-40B4-BE49-F238E27FC236}">
                  <a16:creationId xmlns:a16="http://schemas.microsoft.com/office/drawing/2014/main" id="{D10B7232-F1C0-F2C8-5E4F-8DCF505A26A0}"/>
                </a:ext>
              </a:extLst>
            </p:cNvPr>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45;p32">
              <a:extLst>
                <a:ext uri="{FF2B5EF4-FFF2-40B4-BE49-F238E27FC236}">
                  <a16:creationId xmlns:a16="http://schemas.microsoft.com/office/drawing/2014/main" id="{5F7481C3-AF6B-6E20-89E7-89C38543E0C8}"/>
                </a:ext>
              </a:extLst>
            </p:cNvPr>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46;p32">
              <a:extLst>
                <a:ext uri="{FF2B5EF4-FFF2-40B4-BE49-F238E27FC236}">
                  <a16:creationId xmlns:a16="http://schemas.microsoft.com/office/drawing/2014/main" id="{68A5B6EA-53E9-49D6-C88D-1490A6FA6664}"/>
                </a:ext>
              </a:extLst>
            </p:cNvPr>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1" name="TextBox 610">
            <a:extLst>
              <a:ext uri="{FF2B5EF4-FFF2-40B4-BE49-F238E27FC236}">
                <a16:creationId xmlns:a16="http://schemas.microsoft.com/office/drawing/2014/main" id="{C3B96EB3-9C81-E367-ED38-AD6C71A5417E}"/>
              </a:ext>
            </a:extLst>
          </p:cNvPr>
          <p:cNvSpPr txBox="1"/>
          <p:nvPr/>
        </p:nvSpPr>
        <p:spPr>
          <a:xfrm>
            <a:off x="8634372" y="4707557"/>
            <a:ext cx="725424" cy="312751"/>
          </a:xfrm>
          <a:prstGeom prst="rect">
            <a:avLst/>
          </a:prstGeom>
          <a:noFill/>
        </p:spPr>
        <p:txBody>
          <a:bodyPr wrap="square">
            <a:spAutoFit/>
          </a:bodyPr>
          <a:lstStyle/>
          <a:p>
            <a:fld id="{3D2652B1-AD5C-4F9B-8876-91A4F9E29524}" type="slidenum">
              <a:rPr lang="vi-VN" smtClean="0">
                <a:solidFill>
                  <a:schemeClr val="bg1"/>
                </a:solidFill>
              </a:rPr>
              <a:pPr/>
              <a:t>28</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solidFill>
                  <a:schemeClr val="accent1"/>
                </a:solidFill>
              </a:rPr>
              <a:t>5</a:t>
            </a:r>
            <a:r>
              <a:rPr lang="es" dirty="0">
                <a:solidFill>
                  <a:schemeClr val="accent1"/>
                </a:solidFill>
              </a:rPr>
              <a:t>. </a:t>
            </a:r>
            <a:r>
              <a:rPr lang="vi-VN" dirty="0">
                <a:solidFill>
                  <a:schemeClr val="accent1"/>
                </a:solidFill>
              </a:rPr>
              <a:t>Pros &amp; Cons</a:t>
            </a:r>
            <a:endParaRPr dirty="0">
              <a:solidFill>
                <a:schemeClr val="accent1"/>
              </a:solidFill>
            </a:endParaRPr>
          </a:p>
        </p:txBody>
      </p:sp>
      <p:sp>
        <p:nvSpPr>
          <p:cNvPr id="404" name="Google Shape;404;p28"/>
          <p:cNvSpPr txBox="1">
            <a:spLocks noGrp="1"/>
          </p:cNvSpPr>
          <p:nvPr>
            <p:ph type="ctrTitle"/>
          </p:nvPr>
        </p:nvSpPr>
        <p:spPr>
          <a:xfrm>
            <a:off x="395682" y="2231047"/>
            <a:ext cx="8414492" cy="3703218"/>
          </a:xfrm>
          <a:prstGeom prst="rect">
            <a:avLst/>
          </a:prstGeom>
        </p:spPr>
        <p:txBody>
          <a:bodyPr spcFirstLastPara="1" wrap="square" lIns="91425" tIns="91425" rIns="91425" bIns="91425" anchor="b" anchorCtr="0">
            <a:noAutofit/>
          </a:bodyPr>
          <a:lstStyle/>
          <a:p>
            <a:br>
              <a:rPr lang="en-US" sz="1900" b="1" i="0" dirty="0">
                <a:solidFill>
                  <a:schemeClr val="bg2">
                    <a:lumMod val="20000"/>
                    <a:lumOff val="80000"/>
                  </a:schemeClr>
                </a:solidFill>
                <a:effectLst/>
                <a:latin typeface="Times New Roman" panose="02020603050405020304" pitchFamily="18" charset="0"/>
                <a:cs typeface="Times New Roman" panose="02020603050405020304" pitchFamily="18" charset="0"/>
              </a:rPr>
            </a:br>
            <a:r>
              <a:rPr lang="en-US" sz="2800" b="1" i="1" dirty="0">
                <a:solidFill>
                  <a:schemeClr val="bg2">
                    <a:lumMod val="20000"/>
                    <a:lumOff val="80000"/>
                  </a:schemeClr>
                </a:solidFill>
                <a:effectLst/>
                <a:latin typeface="Times New Roman" panose="02020603050405020304" pitchFamily="18" charset="0"/>
                <a:cs typeface="Times New Roman" panose="02020603050405020304" pitchFamily="18" charset="0"/>
              </a:rPr>
              <a:t>Disa</a:t>
            </a:r>
            <a:r>
              <a:rPr lang="en-US" sz="2800" b="1" i="1" dirty="0">
                <a:solidFill>
                  <a:schemeClr val="bg2">
                    <a:lumMod val="20000"/>
                    <a:lumOff val="80000"/>
                  </a:schemeClr>
                </a:solidFill>
                <a:latin typeface="Times New Roman" panose="02020603050405020304" pitchFamily="18" charset="0"/>
                <a:cs typeface="Times New Roman" panose="02020603050405020304" pitchFamily="18" charset="0"/>
              </a:rPr>
              <a:t>dvantages:</a:t>
            </a:r>
            <a:br>
              <a:rPr lang="en-US" sz="2800" b="1" i="1" dirty="0">
                <a:solidFill>
                  <a:schemeClr val="bg2">
                    <a:lumMod val="20000"/>
                    <a:lumOff val="80000"/>
                  </a:schemeClr>
                </a:solidFill>
                <a:latin typeface="Times New Roman" panose="02020603050405020304" pitchFamily="18" charset="0"/>
                <a:cs typeface="Times New Roman" panose="02020603050405020304" pitchFamily="18" charset="0"/>
              </a:rPr>
            </a:br>
            <a:br>
              <a:rPr lang="en-US" sz="2800" b="1" i="1" dirty="0">
                <a:solidFill>
                  <a:schemeClr val="bg2">
                    <a:lumMod val="20000"/>
                    <a:lumOff val="80000"/>
                  </a:schemeClr>
                </a:solidFill>
                <a:latin typeface="Times New Roman" panose="02020603050405020304" pitchFamily="18" charset="0"/>
                <a:cs typeface="Times New Roman" panose="02020603050405020304" pitchFamily="18" charset="0"/>
              </a:rPr>
            </a:br>
            <a:r>
              <a:rPr lang="en-US" sz="1800" i="1" dirty="0">
                <a:solidFill>
                  <a:schemeClr val="bg2">
                    <a:lumMod val="20000"/>
                    <a:lumOff val="80000"/>
                  </a:schemeClr>
                </a:solidFill>
                <a:effectLst/>
                <a:latin typeface="PT Sans" panose="020B0503020203020204" pitchFamily="34" charset="0"/>
                <a:ea typeface="Times New Roman" panose="02020603050405020304" pitchFamily="18" charset="0"/>
              </a:rPr>
              <a:t>The overall complexity of the code increases because you need to introduce a set of new interfaces and classes. Sometimes it’s simpler just to change the service class so that it matches the rest of your code.</a:t>
            </a:r>
            <a:br>
              <a:rPr lang="en-US" sz="1800" i="1" dirty="0">
                <a:solidFill>
                  <a:schemeClr val="bg2">
                    <a:lumMod val="20000"/>
                    <a:lumOff val="80000"/>
                  </a:schemeClr>
                </a:solidFill>
                <a:effectLst/>
                <a:latin typeface="Times New Roman" panose="02020603050405020304" pitchFamily="18" charset="0"/>
                <a:ea typeface="Calibri" panose="020F0502020204030204" pitchFamily="34" charset="0"/>
              </a:rPr>
            </a:br>
            <a:br>
              <a:rPr lang="en-US" sz="1900" b="1" i="0" dirty="0">
                <a:solidFill>
                  <a:schemeClr val="bg2">
                    <a:lumMod val="20000"/>
                    <a:lumOff val="80000"/>
                  </a:schemeClr>
                </a:solidFill>
                <a:effectLst/>
                <a:latin typeface="Times New Roman" panose="02020603050405020304" pitchFamily="18" charset="0"/>
                <a:cs typeface="Times New Roman" panose="02020603050405020304" pitchFamily="18" charset="0"/>
              </a:rPr>
            </a:br>
            <a:br>
              <a:rPr lang="en-US" sz="1900" b="1" i="0" dirty="0">
                <a:solidFill>
                  <a:schemeClr val="bg2">
                    <a:lumMod val="20000"/>
                    <a:lumOff val="80000"/>
                  </a:schemeClr>
                </a:solidFill>
                <a:effectLst/>
                <a:latin typeface="Times New Roman" panose="02020603050405020304" pitchFamily="18" charset="0"/>
                <a:cs typeface="Times New Roman" panose="02020603050405020304" pitchFamily="18" charset="0"/>
              </a:rPr>
            </a:br>
            <a:endParaRPr lang="vi-VN" sz="1900" b="0" i="0" dirty="0">
              <a:solidFill>
                <a:schemeClr val="bg2">
                  <a:lumMod val="20000"/>
                  <a:lumOff val="80000"/>
                </a:schemeClr>
              </a:solidFill>
              <a:effectLst/>
              <a:latin typeface="Times New Roman" panose="02020603050405020304" pitchFamily="18" charset="0"/>
              <a:cs typeface="Times New Roman" panose="02020603050405020304" pitchFamily="18" charset="0"/>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7978A8A8-7DD9-B5F4-8A5C-FA89D7CC9111}"/>
              </a:ext>
            </a:extLst>
          </p:cNvPr>
          <p:cNvSpPr txBox="1"/>
          <p:nvPr/>
        </p:nvSpPr>
        <p:spPr>
          <a:xfrm>
            <a:off x="8690199" y="4654806"/>
            <a:ext cx="284052" cy="307777"/>
          </a:xfrm>
          <a:prstGeom prst="rect">
            <a:avLst/>
          </a:prstGeom>
          <a:noFill/>
        </p:spPr>
        <p:txBody>
          <a:bodyPr wrap="none" rtlCol="0">
            <a:spAutoFit/>
          </a:bodyPr>
          <a:lstStyle/>
          <a:p>
            <a:fld id="{3D2652B1-AD5C-4F9B-8876-91A4F9E29524}" type="slidenum">
              <a:rPr lang="vi-VN" dirty="0">
                <a:solidFill>
                  <a:schemeClr val="bg1"/>
                </a:solidFill>
              </a:rPr>
              <a:t>29</a:t>
            </a:fld>
            <a:endParaRPr lang="vi-VN" dirty="0">
              <a:solidFill>
                <a:schemeClr val="bg1"/>
              </a:solidFill>
            </a:endParaRPr>
          </a:p>
        </p:txBody>
      </p:sp>
      <p:cxnSp>
        <p:nvCxnSpPr>
          <p:cNvPr id="3" name="Google Shape;407;p28">
            <a:extLst>
              <a:ext uri="{FF2B5EF4-FFF2-40B4-BE49-F238E27FC236}">
                <a16:creationId xmlns:a16="http://schemas.microsoft.com/office/drawing/2014/main" id="{115E05BB-B4BD-369F-7DA2-326ED673364F}"/>
              </a:ext>
            </a:extLst>
          </p:cNvPr>
          <p:cNvCxnSpPr>
            <a:cxnSpLocks/>
          </p:cNvCxnSpPr>
          <p:nvPr/>
        </p:nvCxnSpPr>
        <p:spPr>
          <a:xfrm>
            <a:off x="0" y="3274559"/>
            <a:ext cx="9144000" cy="0"/>
          </a:xfrm>
          <a:prstGeom prst="straightConnector1">
            <a:avLst/>
          </a:prstGeom>
          <a:noFill/>
          <a:ln w="9525" cap="flat" cmpd="sng">
            <a:solidFill>
              <a:schemeClr val="accent1"/>
            </a:solidFill>
            <a:prstDash val="solid"/>
            <a:round/>
            <a:headEnd type="none" w="med" len="med"/>
            <a:tailEnd type="none" w="med" len="med"/>
          </a:ln>
        </p:spPr>
      </p:cxnSp>
      <p:grpSp>
        <p:nvGrpSpPr>
          <p:cNvPr id="6" name="Google Shape;6213;p52">
            <a:extLst>
              <a:ext uri="{FF2B5EF4-FFF2-40B4-BE49-F238E27FC236}">
                <a16:creationId xmlns:a16="http://schemas.microsoft.com/office/drawing/2014/main" id="{536D8F57-C081-D63C-0ADC-62D01546F369}"/>
              </a:ext>
            </a:extLst>
          </p:cNvPr>
          <p:cNvGrpSpPr/>
          <p:nvPr/>
        </p:nvGrpSpPr>
        <p:grpSpPr>
          <a:xfrm>
            <a:off x="145942" y="2617000"/>
            <a:ext cx="327103" cy="299909"/>
            <a:chOff x="1492673" y="4992127"/>
            <a:chExt cx="481825" cy="481825"/>
          </a:xfrm>
        </p:grpSpPr>
        <p:sp>
          <p:nvSpPr>
            <p:cNvPr id="7" name="Google Shape;6214;p52">
              <a:extLst>
                <a:ext uri="{FF2B5EF4-FFF2-40B4-BE49-F238E27FC236}">
                  <a16:creationId xmlns:a16="http://schemas.microsoft.com/office/drawing/2014/main" id="{38B11299-B040-F073-CC16-042B34DBA735}"/>
                </a:ext>
              </a:extLst>
            </p:cNvPr>
            <p:cNvSpPr/>
            <p:nvPr/>
          </p:nvSpPr>
          <p:spPr>
            <a:xfrm>
              <a:off x="1492673" y="4992127"/>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lumMod val="90000"/>
                  </a:schemeClr>
                </a:solidFill>
              </a:endParaRPr>
            </a:p>
          </p:txBody>
        </p:sp>
        <p:sp>
          <p:nvSpPr>
            <p:cNvPr id="8" name="Google Shape;6215;p52">
              <a:extLst>
                <a:ext uri="{FF2B5EF4-FFF2-40B4-BE49-F238E27FC236}">
                  <a16:creationId xmlns:a16="http://schemas.microsoft.com/office/drawing/2014/main" id="{C5E2732A-8111-1ED1-C3BB-516C899FDB9F}"/>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90000"/>
                  </a:schemeClr>
                </a:solidFill>
              </a:endParaRPr>
            </a:p>
          </p:txBody>
        </p:sp>
      </p:grpSp>
      <p:grpSp>
        <p:nvGrpSpPr>
          <p:cNvPr id="9" name="Google Shape;6213;p52">
            <a:extLst>
              <a:ext uri="{FF2B5EF4-FFF2-40B4-BE49-F238E27FC236}">
                <a16:creationId xmlns:a16="http://schemas.microsoft.com/office/drawing/2014/main" id="{8C58DD1F-54C0-D9D6-35C9-5E2C2611ADDD}"/>
              </a:ext>
            </a:extLst>
          </p:cNvPr>
          <p:cNvGrpSpPr/>
          <p:nvPr/>
        </p:nvGrpSpPr>
        <p:grpSpPr>
          <a:xfrm>
            <a:off x="116601" y="2036965"/>
            <a:ext cx="327103" cy="299909"/>
            <a:chOff x="1492673" y="4992127"/>
            <a:chExt cx="481825" cy="481825"/>
          </a:xfrm>
        </p:grpSpPr>
        <p:sp>
          <p:nvSpPr>
            <p:cNvPr id="10" name="Google Shape;6214;p52">
              <a:extLst>
                <a:ext uri="{FF2B5EF4-FFF2-40B4-BE49-F238E27FC236}">
                  <a16:creationId xmlns:a16="http://schemas.microsoft.com/office/drawing/2014/main" id="{68D58651-78FB-732A-395E-28B3FF01525C}"/>
                </a:ext>
              </a:extLst>
            </p:cNvPr>
            <p:cNvSpPr/>
            <p:nvPr/>
          </p:nvSpPr>
          <p:spPr>
            <a:xfrm>
              <a:off x="1492673" y="4992127"/>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lumMod val="90000"/>
                  </a:schemeClr>
                </a:solidFill>
              </a:endParaRPr>
            </a:p>
          </p:txBody>
        </p:sp>
        <p:sp>
          <p:nvSpPr>
            <p:cNvPr id="11" name="Google Shape;6215;p52">
              <a:extLst>
                <a:ext uri="{FF2B5EF4-FFF2-40B4-BE49-F238E27FC236}">
                  <a16:creationId xmlns:a16="http://schemas.microsoft.com/office/drawing/2014/main" id="{1DB491C6-6347-AEB0-8D4E-B01B600AE4FC}"/>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90000"/>
                  </a:schemeClr>
                </a:solidFill>
              </a:endParaRPr>
            </a:p>
          </p:txBody>
        </p:sp>
      </p:grpSp>
      <p:sp>
        <p:nvSpPr>
          <p:cNvPr id="26" name="Google Shape;404;p28">
            <a:extLst>
              <a:ext uri="{FF2B5EF4-FFF2-40B4-BE49-F238E27FC236}">
                <a16:creationId xmlns:a16="http://schemas.microsoft.com/office/drawing/2014/main" id="{DA53A80A-76B6-1330-FD27-0A5B60E12885}"/>
              </a:ext>
            </a:extLst>
          </p:cNvPr>
          <p:cNvSpPr txBox="1">
            <a:spLocks/>
          </p:cNvSpPr>
          <p:nvPr/>
        </p:nvSpPr>
        <p:spPr>
          <a:xfrm>
            <a:off x="625445" y="16349"/>
            <a:ext cx="8414492" cy="37032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br>
              <a:rPr lang="en-US" sz="1900" b="1">
                <a:solidFill>
                  <a:schemeClr val="bg2">
                    <a:lumMod val="20000"/>
                    <a:lumOff val="80000"/>
                  </a:schemeClr>
                </a:solidFill>
                <a:latin typeface="Times New Roman" panose="02020603050405020304" pitchFamily="18" charset="0"/>
                <a:cs typeface="Times New Roman" panose="02020603050405020304" pitchFamily="18" charset="0"/>
              </a:rPr>
            </a:br>
            <a:r>
              <a:rPr lang="en-US" sz="2800" b="1" i="1">
                <a:solidFill>
                  <a:schemeClr val="bg2">
                    <a:lumMod val="20000"/>
                    <a:lumOff val="80000"/>
                  </a:schemeClr>
                </a:solidFill>
                <a:latin typeface="Times New Roman" panose="02020603050405020304" pitchFamily="18" charset="0"/>
                <a:cs typeface="Times New Roman" panose="02020603050405020304" pitchFamily="18" charset="0"/>
              </a:rPr>
              <a:t>Advantages:</a:t>
            </a:r>
            <a:br>
              <a:rPr lang="en-US" sz="2800" b="1" i="1">
                <a:solidFill>
                  <a:schemeClr val="bg2">
                    <a:lumMod val="20000"/>
                    <a:lumOff val="80000"/>
                  </a:schemeClr>
                </a:solidFill>
                <a:latin typeface="Times New Roman" panose="02020603050405020304" pitchFamily="18" charset="0"/>
                <a:cs typeface="Times New Roman" panose="02020603050405020304" pitchFamily="18" charset="0"/>
              </a:rPr>
            </a:br>
            <a:br>
              <a:rPr lang="en-US" sz="1900" b="1">
                <a:solidFill>
                  <a:schemeClr val="bg2">
                    <a:lumMod val="20000"/>
                    <a:lumOff val="80000"/>
                  </a:schemeClr>
                </a:solidFill>
                <a:latin typeface="Times New Roman" panose="02020603050405020304" pitchFamily="18" charset="0"/>
                <a:cs typeface="Times New Roman" panose="02020603050405020304" pitchFamily="18" charset="0"/>
              </a:rPr>
            </a:br>
            <a:r>
              <a:rPr lang="en-US" sz="1800" i="1">
                <a:solidFill>
                  <a:schemeClr val="bg2">
                    <a:lumMod val="20000"/>
                    <a:lumOff val="80000"/>
                  </a:schemeClr>
                </a:solidFill>
                <a:latin typeface="PT Sans" panose="020B0503020203020204" pitchFamily="34" charset="0"/>
                <a:ea typeface="Times New Roman" panose="02020603050405020304" pitchFamily="18" charset="0"/>
                <a:cs typeface="Times New Roman" panose="02020603050405020304" pitchFamily="18" charset="0"/>
              </a:rPr>
              <a:t>Single Responsibility Principle</a:t>
            </a:r>
            <a:r>
              <a:rPr lang="en-US" sz="1800">
                <a:solidFill>
                  <a:schemeClr val="bg2">
                    <a:lumMod val="20000"/>
                    <a:lumOff val="80000"/>
                  </a:schemeClr>
                </a:solidFill>
                <a:latin typeface="PT Sans" panose="020B0503020203020204" pitchFamily="34" charset="0"/>
                <a:ea typeface="Times New Roman" panose="02020603050405020304" pitchFamily="18" charset="0"/>
                <a:cs typeface="Times New Roman" panose="02020603050405020304" pitchFamily="18" charset="0"/>
              </a:rPr>
              <a:t>. </a:t>
            </a:r>
            <a:br>
              <a:rPr lang="en-US" sz="1900" b="1">
                <a:solidFill>
                  <a:schemeClr val="bg2">
                    <a:lumMod val="20000"/>
                    <a:lumOff val="80000"/>
                  </a:schemeClr>
                </a:solidFill>
                <a:latin typeface="Times New Roman" panose="02020603050405020304" pitchFamily="18" charset="0"/>
                <a:cs typeface="Times New Roman" panose="02020603050405020304" pitchFamily="18" charset="0"/>
              </a:rPr>
            </a:br>
            <a:br>
              <a:rPr lang="en-US" sz="1900" b="1">
                <a:solidFill>
                  <a:schemeClr val="bg2">
                    <a:lumMod val="20000"/>
                    <a:lumOff val="80000"/>
                  </a:schemeClr>
                </a:solidFill>
                <a:latin typeface="Times New Roman" panose="02020603050405020304" pitchFamily="18" charset="0"/>
                <a:cs typeface="Times New Roman" panose="02020603050405020304" pitchFamily="18" charset="0"/>
              </a:rPr>
            </a:br>
            <a:r>
              <a:rPr lang="en-US" sz="1800" i="1">
                <a:solidFill>
                  <a:schemeClr val="bg2">
                    <a:lumMod val="20000"/>
                    <a:lumOff val="80000"/>
                  </a:schemeClr>
                </a:solidFill>
                <a:latin typeface="PT Sans" panose="020B0503020203020204" pitchFamily="34" charset="0"/>
                <a:ea typeface="Times New Roman" panose="02020603050405020304" pitchFamily="18" charset="0"/>
                <a:cs typeface="Times New Roman" panose="02020603050405020304" pitchFamily="18" charset="0"/>
              </a:rPr>
              <a:t>Open/Closed Principle</a:t>
            </a:r>
            <a:r>
              <a:rPr lang="en-US" sz="1800">
                <a:solidFill>
                  <a:schemeClr val="bg2">
                    <a:lumMod val="20000"/>
                    <a:lumOff val="80000"/>
                  </a:schemeClr>
                </a:solidFill>
                <a:latin typeface="PT Sans" panose="020B0503020203020204" pitchFamily="34" charset="0"/>
                <a:ea typeface="Times New Roman" panose="02020603050405020304" pitchFamily="18" charset="0"/>
                <a:cs typeface="Times New Roman" panose="02020603050405020304" pitchFamily="18" charset="0"/>
              </a:rPr>
              <a:t>. </a:t>
            </a:r>
            <a:br>
              <a:rPr lang="en-US" sz="1900" b="1">
                <a:solidFill>
                  <a:schemeClr val="bg2">
                    <a:lumMod val="20000"/>
                    <a:lumOff val="80000"/>
                  </a:schemeClr>
                </a:solidFill>
                <a:latin typeface="Times New Roman" panose="02020603050405020304" pitchFamily="18" charset="0"/>
                <a:cs typeface="Times New Roman" panose="02020603050405020304" pitchFamily="18" charset="0"/>
              </a:rPr>
            </a:br>
            <a:br>
              <a:rPr lang="en-US" sz="1900" b="1">
                <a:solidFill>
                  <a:schemeClr val="bg2">
                    <a:lumMod val="20000"/>
                    <a:lumOff val="80000"/>
                  </a:schemeClr>
                </a:solidFill>
                <a:latin typeface="Times New Roman" panose="02020603050405020304" pitchFamily="18" charset="0"/>
                <a:cs typeface="Times New Roman" panose="02020603050405020304" pitchFamily="18" charset="0"/>
              </a:rPr>
            </a:br>
            <a:endParaRPr lang="vi-VN" sz="1900" dirty="0">
              <a:solidFill>
                <a:schemeClr val="bg2">
                  <a:lumMod val="20000"/>
                  <a:lumOff val="80000"/>
                </a:schemeClr>
              </a:solidFill>
              <a:latin typeface="Times New Roman" panose="02020603050405020304" pitchFamily="18" charset="0"/>
              <a:cs typeface="Times New Roman" panose="02020603050405020304" pitchFamily="18" charset="0"/>
            </a:endParaRPr>
          </a:p>
        </p:txBody>
      </p:sp>
      <p:grpSp>
        <p:nvGrpSpPr>
          <p:cNvPr id="27" name="Google Shape;6216;p52">
            <a:extLst>
              <a:ext uri="{FF2B5EF4-FFF2-40B4-BE49-F238E27FC236}">
                <a16:creationId xmlns:a16="http://schemas.microsoft.com/office/drawing/2014/main" id="{E424D598-0D0E-D65A-FBDC-0106B23CD65B}"/>
              </a:ext>
            </a:extLst>
          </p:cNvPr>
          <p:cNvGrpSpPr/>
          <p:nvPr/>
        </p:nvGrpSpPr>
        <p:grpSpPr>
          <a:xfrm>
            <a:off x="65529" y="4103927"/>
            <a:ext cx="339253" cy="339253"/>
            <a:chOff x="2085525" y="4992125"/>
            <a:chExt cx="481825" cy="481825"/>
          </a:xfrm>
        </p:grpSpPr>
        <p:sp>
          <p:nvSpPr>
            <p:cNvPr id="28" name="Google Shape;6217;p52">
              <a:extLst>
                <a:ext uri="{FF2B5EF4-FFF2-40B4-BE49-F238E27FC236}">
                  <a16:creationId xmlns:a16="http://schemas.microsoft.com/office/drawing/2014/main" id="{677F2BA4-D661-40D4-06DF-2C7F03CBF3E9}"/>
                </a:ext>
              </a:extLst>
            </p:cNvPr>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6218;p52">
              <a:extLst>
                <a:ext uri="{FF2B5EF4-FFF2-40B4-BE49-F238E27FC236}">
                  <a16:creationId xmlns:a16="http://schemas.microsoft.com/office/drawing/2014/main" id="{3F8C4567-7BD1-E909-B8A5-3FA39C1D6D2E}"/>
                </a:ext>
              </a:extLst>
            </p:cNvPr>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653143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19" name="Google Shape;219;p2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dirty="0">
                <a:solidFill>
                  <a:schemeClr val="accent1"/>
                </a:solidFill>
              </a:rPr>
              <a:t>Strengths and weaknesses in use</a:t>
            </a:r>
            <a:endParaRPr sz="1200" dirty="0">
              <a:solidFill>
                <a:schemeClr val="accent1"/>
              </a:solidFill>
            </a:endParaRPr>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1" name="Google Shape;221;p2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dirty="0">
                <a:solidFill>
                  <a:schemeClr val="accent1"/>
                </a:solidFill>
              </a:rPr>
              <a:t>Correct usage</a:t>
            </a:r>
            <a:endParaRPr sz="1200" dirty="0">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3" name="Google Shape;223;p23"/>
          <p:cNvSpPr txBox="1">
            <a:spLocks noGrp="1"/>
          </p:cNvSpPr>
          <p:nvPr>
            <p:ph type="subTitle" idx="5"/>
          </p:nvPr>
        </p:nvSpPr>
        <p:spPr>
          <a:xfrm>
            <a:off x="6424512" y="3951800"/>
            <a:ext cx="2551848" cy="42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dirty="0" err="1">
                <a:solidFill>
                  <a:schemeClr val="accent1"/>
                </a:solidFill>
              </a:rPr>
              <a:t>Ralate</a:t>
            </a:r>
            <a:r>
              <a:rPr lang="en-US" sz="1200" dirty="0">
                <a:solidFill>
                  <a:schemeClr val="accent1"/>
                </a:solidFill>
              </a:rPr>
              <a:t> with</a:t>
            </a:r>
          </a:p>
          <a:p>
            <a:pPr marL="0" lvl="0" indent="0" algn="l" rtl="0">
              <a:spcBef>
                <a:spcPts val="0"/>
              </a:spcBef>
              <a:spcAft>
                <a:spcPts val="0"/>
              </a:spcAft>
              <a:buClr>
                <a:schemeClr val="dk1"/>
              </a:buClr>
              <a:buSzPts val="1100"/>
              <a:buFont typeface="Arial"/>
              <a:buNone/>
            </a:pPr>
            <a:r>
              <a:rPr lang="en-US" sz="1200" dirty="0">
                <a:solidFill>
                  <a:schemeClr val="accent1"/>
                </a:solidFill>
              </a:rPr>
              <a:t>other patterns</a:t>
            </a:r>
            <a:endParaRPr lang="vi-VN" sz="1200" dirty="0">
              <a:solidFill>
                <a:schemeClr val="accent1"/>
              </a:solidFill>
            </a:endParaRPr>
          </a:p>
        </p:txBody>
      </p:sp>
      <p:sp>
        <p:nvSpPr>
          <p:cNvPr id="224" name="Google Shape;224;p23"/>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5" name="Google Shape;225;p2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solidFill>
                  <a:schemeClr val="accent1"/>
                </a:solidFill>
              </a:rPr>
              <a:t>Introduction to the concept</a:t>
            </a: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7" name="Google Shape;227;p2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1200" dirty="0">
                <a:solidFill>
                  <a:schemeClr val="accent1"/>
                </a:solidFill>
              </a:rPr>
              <a:t>Problems &amp; Solution</a:t>
            </a: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9" name="Google Shape;229;p2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1200" dirty="0">
                <a:solidFill>
                  <a:schemeClr val="accent1"/>
                </a:solidFill>
              </a:rPr>
              <a:t>Class diagram</a:t>
            </a:r>
            <a:endParaRPr sz="1200" dirty="0">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500" dirty="0"/>
              <a:t>Introduce</a:t>
            </a:r>
            <a:endParaRPr sz="1500" dirty="0"/>
          </a:p>
        </p:txBody>
      </p:sp>
      <p:sp>
        <p:nvSpPr>
          <p:cNvPr id="232" name="Google Shape;232;p2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sz="1500" dirty="0"/>
              <a:t>Purpose of use</a:t>
            </a:r>
            <a:endParaRPr sz="1500" dirty="0"/>
          </a:p>
        </p:txBody>
      </p:sp>
      <p:sp>
        <p:nvSpPr>
          <p:cNvPr id="233" name="Google Shape;233;p2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sz="1500" dirty="0"/>
              <a:t>Architecture</a:t>
            </a:r>
            <a:endParaRPr sz="1500" dirty="0"/>
          </a:p>
        </p:txBody>
      </p:sp>
      <p:sp>
        <p:nvSpPr>
          <p:cNvPr id="234" name="Google Shape;234;p2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vi-VN" sz="1500" dirty="0"/>
              <a:t>Pros &amp; Cons</a:t>
            </a:r>
            <a:endParaRPr sz="1500" dirty="0"/>
          </a:p>
        </p:txBody>
      </p:sp>
      <p:sp>
        <p:nvSpPr>
          <p:cNvPr id="235" name="Google Shape;235;p2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500" dirty="0"/>
              <a:t>Applicability</a:t>
            </a:r>
            <a:endParaRPr sz="1500" dirty="0"/>
          </a:p>
        </p:txBody>
      </p:sp>
      <p:sp>
        <p:nvSpPr>
          <p:cNvPr id="236" name="Google Shape;236;p2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500" dirty="0"/>
              <a:t>Relation</a:t>
            </a:r>
            <a:endParaRPr sz="1500" dirty="0"/>
          </a:p>
        </p:txBody>
      </p:sp>
      <p:sp>
        <p:nvSpPr>
          <p:cNvPr id="237" name="Google Shape;237;p23"/>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23"/>
          <p:cNvGrpSpPr/>
          <p:nvPr/>
        </p:nvGrpSpPr>
        <p:grpSpPr>
          <a:xfrm>
            <a:off x="5109482" y="2921464"/>
            <a:ext cx="432964" cy="431586"/>
            <a:chOff x="5812000" y="2553488"/>
            <a:chExt cx="769850" cy="767400"/>
          </a:xfrm>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3"/>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3" name="TextBox 2">
            <a:extLst>
              <a:ext uri="{FF2B5EF4-FFF2-40B4-BE49-F238E27FC236}">
                <a16:creationId xmlns:a16="http://schemas.microsoft.com/office/drawing/2014/main" id="{4B5134F9-77D9-00A9-D8B0-05E75D8A5872}"/>
              </a:ext>
            </a:extLst>
          </p:cNvPr>
          <p:cNvSpPr txBox="1"/>
          <p:nvPr/>
        </p:nvSpPr>
        <p:spPr>
          <a:xfrm>
            <a:off x="8837088" y="38202"/>
            <a:ext cx="284052" cy="307777"/>
          </a:xfrm>
          <a:prstGeom prst="rect">
            <a:avLst/>
          </a:prstGeom>
          <a:noFill/>
        </p:spPr>
        <p:txBody>
          <a:bodyPr wrap="none" rtlCol="0">
            <a:spAutoFit/>
          </a:bodyPr>
          <a:lstStyle/>
          <a:p>
            <a:fld id="{3D2652B1-AD5C-4F9B-8876-91A4F9E29524}" type="slidenum">
              <a:rPr lang="vi-VN" dirty="0">
                <a:solidFill>
                  <a:schemeClr val="bg1"/>
                </a:solidFill>
              </a:rPr>
              <a:t>3</a:t>
            </a:fld>
            <a:endParaRPr lang="vi-VN"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3"/>
                </a:solidFill>
              </a:rPr>
              <a:t>6.Relations with other patterns </a:t>
            </a:r>
            <a:endParaRPr dirty="0">
              <a:solidFill>
                <a:schemeClr val="accent3"/>
              </a:solidFill>
            </a:endParaRPr>
          </a:p>
        </p:txBody>
      </p:sp>
      <p:sp>
        <p:nvSpPr>
          <p:cNvPr id="404" name="Google Shape;404;p28"/>
          <p:cNvSpPr txBox="1">
            <a:spLocks noGrp="1"/>
          </p:cNvSpPr>
          <p:nvPr>
            <p:ph type="ctrTitle"/>
          </p:nvPr>
        </p:nvSpPr>
        <p:spPr>
          <a:xfrm>
            <a:off x="402747" y="2592639"/>
            <a:ext cx="8634907" cy="1197299"/>
          </a:xfrm>
          <a:prstGeom prst="rect">
            <a:avLst/>
          </a:prstGeom>
        </p:spPr>
        <p:txBody>
          <a:bodyPr spcFirstLastPara="1" wrap="square" lIns="91425" tIns="91425" rIns="91425" bIns="91425" anchor="b" anchorCtr="0">
            <a:noAutofit/>
          </a:bodyPr>
          <a:lstStyle/>
          <a:p>
            <a:r>
              <a:rPr lang="en-US" sz="2400" dirty="0">
                <a:solidFill>
                  <a:schemeClr val="tx2">
                    <a:lumMod val="90000"/>
                  </a:schemeClr>
                </a:solidFill>
                <a:effectLst/>
                <a:latin typeface="PT Sans" panose="020B0503020203020204" pitchFamily="34" charset="0"/>
                <a:ea typeface="Times New Roman" panose="02020603050405020304" pitchFamily="18" charset="0"/>
                <a:cs typeface="Times New Roman" panose="02020603050405020304" pitchFamily="18" charset="0"/>
              </a:rPr>
              <a:t>Bridge, State, Strategy (and to some degree Adapter) have very similar structures. However, they all solve different problems.</a:t>
            </a:r>
            <a:br>
              <a:rPr lang="en-US" sz="24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br>
            <a:br>
              <a:rPr lang="en-US" sz="24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br>
            <a:br>
              <a:rPr lang="en-US" sz="24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br>
            <a:br>
              <a:rPr lang="en-US" sz="24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br>
            <a:endParaRPr lang="vi-VN" sz="2400" b="0" i="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6" name="TextBox 5">
            <a:extLst>
              <a:ext uri="{FF2B5EF4-FFF2-40B4-BE49-F238E27FC236}">
                <a16:creationId xmlns:a16="http://schemas.microsoft.com/office/drawing/2014/main" id="{69C0FB95-2214-5AEF-E4D7-BF9AA7922620}"/>
              </a:ext>
            </a:extLst>
          </p:cNvPr>
          <p:cNvSpPr txBox="1"/>
          <p:nvPr/>
        </p:nvSpPr>
        <p:spPr>
          <a:xfrm>
            <a:off x="8548173" y="4696118"/>
            <a:ext cx="284052" cy="307777"/>
          </a:xfrm>
          <a:prstGeom prst="rect">
            <a:avLst/>
          </a:prstGeom>
          <a:noFill/>
        </p:spPr>
        <p:txBody>
          <a:bodyPr wrap="none" rtlCol="0">
            <a:spAutoFit/>
          </a:bodyPr>
          <a:lstStyle/>
          <a:p>
            <a:fld id="{3D2652B1-AD5C-4F9B-8876-91A4F9E29524}" type="slidenum">
              <a:rPr lang="vi-VN" dirty="0">
                <a:solidFill>
                  <a:schemeClr val="bg1"/>
                </a:solidFill>
              </a:rPr>
              <a:t>30</a:t>
            </a:fld>
            <a:endParaRPr lang="vi-VN" dirty="0">
              <a:solidFill>
                <a:schemeClr val="bg1"/>
              </a:solidFill>
            </a:endParaRPr>
          </a:p>
        </p:txBody>
      </p:sp>
      <p:sp>
        <p:nvSpPr>
          <p:cNvPr id="2" name="Google Shape;404;p28">
            <a:extLst>
              <a:ext uri="{FF2B5EF4-FFF2-40B4-BE49-F238E27FC236}">
                <a16:creationId xmlns:a16="http://schemas.microsoft.com/office/drawing/2014/main" id="{AB4C589E-787C-B2FB-3225-B3FF933ABFAB}"/>
              </a:ext>
            </a:extLst>
          </p:cNvPr>
          <p:cNvSpPr txBox="1">
            <a:spLocks/>
          </p:cNvSpPr>
          <p:nvPr/>
        </p:nvSpPr>
        <p:spPr>
          <a:xfrm>
            <a:off x="429870" y="5230724"/>
            <a:ext cx="8634907" cy="11972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pPr lvl="0" algn="l">
              <a:lnSpc>
                <a:spcPct val="115000"/>
              </a:lnSpc>
              <a:spcBef>
                <a:spcPts val="600"/>
              </a:spcBef>
              <a:spcAft>
                <a:spcPts val="0"/>
              </a:spcAft>
            </a:pPr>
            <a:r>
              <a:rPr lang="en-US" sz="2400" dirty="0">
                <a:solidFill>
                  <a:schemeClr val="tx2">
                    <a:lumMod val="90000"/>
                  </a:schemeClr>
                </a:solidFill>
                <a:effectLst/>
                <a:latin typeface="PT Sans" panose="020B0503020203020204" pitchFamily="34" charset="0"/>
                <a:ea typeface="Times New Roman" panose="02020603050405020304" pitchFamily="18" charset="0"/>
              </a:rPr>
              <a:t>Adapter provides a different interface to the wrapped object, Proxy provides it with the same interface, and Decorator provides it with an enhanced interface.</a:t>
            </a:r>
            <a:endParaRPr lang="en-US" sz="2400" dirty="0">
              <a:solidFill>
                <a:schemeClr val="tx2">
                  <a:lumMod val="90000"/>
                </a:schemeClr>
              </a:solidFill>
              <a:effectLst/>
              <a:latin typeface="Times New Roman" panose="02020603050405020304" pitchFamily="18" charset="0"/>
              <a:ea typeface="Calibri" panose="020F0502020204030204" pitchFamily="34" charset="0"/>
            </a:endParaRPr>
          </a:p>
          <a:p>
            <a:pPr algn="l">
              <a:lnSpc>
                <a:spcPct val="115000"/>
              </a:lnSpc>
              <a:spcBef>
                <a:spcPts val="600"/>
              </a:spcBef>
              <a:spcAft>
                <a:spcPts val="0"/>
              </a:spcAft>
            </a:pPr>
            <a:r>
              <a:rPr lang="en-US" sz="2400" dirty="0">
                <a:solidFill>
                  <a:schemeClr val="tx2">
                    <a:lumMod val="90000"/>
                  </a:schemeClr>
                </a:solidFill>
                <a:effectLst/>
                <a:latin typeface="PT Sans" panose="020B0503020203020204" pitchFamily="34" charset="0"/>
                <a:ea typeface="Times New Roman" panose="02020603050405020304" pitchFamily="18" charset="0"/>
              </a:rPr>
              <a:t> </a:t>
            </a:r>
            <a:endParaRPr lang="en-US" sz="2400" dirty="0">
              <a:solidFill>
                <a:schemeClr val="tx2">
                  <a:lumMod val="90000"/>
                </a:schemeClr>
              </a:solidFill>
              <a:effectLst/>
              <a:latin typeface="Times New Roman" panose="02020603050405020304" pitchFamily="18" charset="0"/>
              <a:ea typeface="Calibri" panose="020F0502020204030204" pitchFamily="34" charset="0"/>
            </a:endParaRPr>
          </a:p>
          <a:p>
            <a:br>
              <a:rPr lang="en-US" sz="2400" dirty="0">
                <a:solidFill>
                  <a:schemeClr val="tx2">
                    <a:lumMod val="90000"/>
                  </a:schemeClr>
                </a:solidFill>
                <a:latin typeface="Roboto Black" panose="020B0604020202020204" pitchFamily="2" charset="0"/>
                <a:ea typeface="Roboto Black" panose="020B0604020202020204" pitchFamily="2" charset="0"/>
                <a:cs typeface="Roboto Black" panose="020B0604020202020204" pitchFamily="2" charset="0"/>
              </a:rPr>
            </a:br>
            <a:br>
              <a:rPr lang="en-US" sz="2400" dirty="0">
                <a:solidFill>
                  <a:schemeClr val="tx2">
                    <a:lumMod val="90000"/>
                  </a:schemeClr>
                </a:solidFill>
                <a:latin typeface="Roboto Black" panose="020B0604020202020204" pitchFamily="2" charset="0"/>
                <a:ea typeface="Roboto Black" panose="020B0604020202020204" pitchFamily="2" charset="0"/>
                <a:cs typeface="Roboto Black" panose="020B0604020202020204" pitchFamily="2" charset="0"/>
              </a:rPr>
            </a:br>
            <a:br>
              <a:rPr lang="en-US" sz="2400" dirty="0">
                <a:solidFill>
                  <a:schemeClr val="tx2">
                    <a:lumMod val="90000"/>
                  </a:schemeClr>
                </a:solidFill>
                <a:latin typeface="Roboto Black" panose="020B0604020202020204" pitchFamily="2" charset="0"/>
                <a:ea typeface="Roboto Black" panose="020B0604020202020204" pitchFamily="2" charset="0"/>
                <a:cs typeface="Roboto Black" panose="020B0604020202020204" pitchFamily="2" charset="0"/>
              </a:rPr>
            </a:br>
            <a:br>
              <a:rPr lang="en-US" sz="2400" dirty="0">
                <a:solidFill>
                  <a:schemeClr val="tx2">
                    <a:lumMod val="90000"/>
                  </a:schemeClr>
                </a:solidFill>
                <a:latin typeface="Roboto Black" panose="020B0604020202020204" pitchFamily="2" charset="0"/>
                <a:ea typeface="Roboto Black" panose="020B0604020202020204" pitchFamily="2" charset="0"/>
                <a:cs typeface="Roboto Black" panose="020B0604020202020204" pitchFamily="2" charset="0"/>
              </a:rPr>
            </a:br>
            <a:endParaRPr lang="vi-VN" sz="2400" dirty="0">
              <a:solidFill>
                <a:schemeClr val="tx2">
                  <a:lumMod val="90000"/>
                </a:schemeClr>
              </a:solidFill>
              <a:latin typeface="Roboto Black" panose="020B0604020202020204" pitchFamily="2" charset="0"/>
              <a:ea typeface="Roboto Black" panose="020B0604020202020204" pitchFamily="2" charset="0"/>
              <a:cs typeface="Roboto Black" panose="020B0604020202020204" pitchFamily="2" charset="0"/>
            </a:endParaRPr>
          </a:p>
        </p:txBody>
      </p:sp>
      <p:grpSp>
        <p:nvGrpSpPr>
          <p:cNvPr id="8" name="Google Shape;5857;p52">
            <a:extLst>
              <a:ext uri="{FF2B5EF4-FFF2-40B4-BE49-F238E27FC236}">
                <a16:creationId xmlns:a16="http://schemas.microsoft.com/office/drawing/2014/main" id="{60737D80-6C74-3ABF-DAEA-D79EDE3DFE5F}"/>
              </a:ext>
            </a:extLst>
          </p:cNvPr>
          <p:cNvGrpSpPr/>
          <p:nvPr/>
        </p:nvGrpSpPr>
        <p:grpSpPr>
          <a:xfrm>
            <a:off x="60961" y="1581221"/>
            <a:ext cx="352349" cy="338760"/>
            <a:chOff x="3854700" y="249750"/>
            <a:chExt cx="500425" cy="481125"/>
          </a:xfrm>
        </p:grpSpPr>
        <p:sp>
          <p:nvSpPr>
            <p:cNvPr id="9" name="Google Shape;5858;p52">
              <a:extLst>
                <a:ext uri="{FF2B5EF4-FFF2-40B4-BE49-F238E27FC236}">
                  <a16:creationId xmlns:a16="http://schemas.microsoft.com/office/drawing/2014/main" id="{3294BF7A-DA21-B0DD-DA70-FEF02E2AEA80}"/>
                </a:ext>
              </a:extLst>
            </p:cNvPr>
            <p:cNvSpPr/>
            <p:nvPr/>
          </p:nvSpPr>
          <p:spPr>
            <a:xfrm>
              <a:off x="4206725" y="598350"/>
              <a:ext cx="70775" cy="68025"/>
            </a:xfrm>
            <a:custGeom>
              <a:avLst/>
              <a:gdLst/>
              <a:ahLst/>
              <a:cxnLst/>
              <a:rect l="l" t="t" r="r" b="b"/>
              <a:pathLst>
                <a:path w="2831" h="2721" extrusionOk="0">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5859;p52">
              <a:extLst>
                <a:ext uri="{FF2B5EF4-FFF2-40B4-BE49-F238E27FC236}">
                  <a16:creationId xmlns:a16="http://schemas.microsoft.com/office/drawing/2014/main" id="{0DD579CD-868E-34C2-2B0A-705BEC206A70}"/>
                </a:ext>
              </a:extLst>
            </p:cNvPr>
            <p:cNvSpPr/>
            <p:nvPr/>
          </p:nvSpPr>
          <p:spPr>
            <a:xfrm>
              <a:off x="4226750" y="538600"/>
              <a:ext cx="91250" cy="48150"/>
            </a:xfrm>
            <a:custGeom>
              <a:avLst/>
              <a:gdLst/>
              <a:ahLst/>
              <a:cxnLst/>
              <a:rect l="l" t="t" r="r" b="b"/>
              <a:pathLst>
                <a:path w="3650" h="1926" extrusionOk="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5860;p52">
              <a:extLst>
                <a:ext uri="{FF2B5EF4-FFF2-40B4-BE49-F238E27FC236}">
                  <a16:creationId xmlns:a16="http://schemas.microsoft.com/office/drawing/2014/main" id="{E22ABB9D-22F1-850F-58F0-24E5EC19EC8D}"/>
                </a:ext>
              </a:extLst>
            </p:cNvPr>
            <p:cNvSpPr/>
            <p:nvPr/>
          </p:nvSpPr>
          <p:spPr>
            <a:xfrm>
              <a:off x="4146500" y="618325"/>
              <a:ext cx="52050" cy="88650"/>
            </a:xfrm>
            <a:custGeom>
              <a:avLst/>
              <a:gdLst/>
              <a:ahLst/>
              <a:cxnLst/>
              <a:rect l="l" t="t" r="r" b="b"/>
              <a:pathLst>
                <a:path w="2082" h="3546" extrusionOk="0">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5861;p52">
              <a:extLst>
                <a:ext uri="{FF2B5EF4-FFF2-40B4-BE49-F238E27FC236}">
                  <a16:creationId xmlns:a16="http://schemas.microsoft.com/office/drawing/2014/main" id="{6901BDE8-FADD-9211-2D4D-6FCA82629595}"/>
                </a:ext>
              </a:extLst>
            </p:cNvPr>
            <p:cNvSpPr/>
            <p:nvPr/>
          </p:nvSpPr>
          <p:spPr>
            <a:xfrm>
              <a:off x="3927425" y="319075"/>
              <a:ext cx="70650" cy="67850"/>
            </a:xfrm>
            <a:custGeom>
              <a:avLst/>
              <a:gdLst/>
              <a:ahLst/>
              <a:cxnLst/>
              <a:rect l="l" t="t" r="r" b="b"/>
              <a:pathLst>
                <a:path w="2826" h="2714" extrusionOk="0">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5862;p52">
              <a:extLst>
                <a:ext uri="{FF2B5EF4-FFF2-40B4-BE49-F238E27FC236}">
                  <a16:creationId xmlns:a16="http://schemas.microsoft.com/office/drawing/2014/main" id="{B08FD309-3892-245D-F838-FC75C7097587}"/>
                </a:ext>
              </a:extLst>
            </p:cNvPr>
            <p:cNvSpPr/>
            <p:nvPr/>
          </p:nvSpPr>
          <p:spPr>
            <a:xfrm>
              <a:off x="4007000" y="279300"/>
              <a:ext cx="51675" cy="88150"/>
            </a:xfrm>
            <a:custGeom>
              <a:avLst/>
              <a:gdLst/>
              <a:ahLst/>
              <a:cxnLst/>
              <a:rect l="l" t="t" r="r" b="b"/>
              <a:pathLst>
                <a:path w="2067" h="3526" extrusionOk="0">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5863;p52">
              <a:extLst>
                <a:ext uri="{FF2B5EF4-FFF2-40B4-BE49-F238E27FC236}">
                  <a16:creationId xmlns:a16="http://schemas.microsoft.com/office/drawing/2014/main" id="{D35F0149-2E61-B768-737E-F94FE27D4B5C}"/>
                </a:ext>
              </a:extLst>
            </p:cNvPr>
            <p:cNvSpPr/>
            <p:nvPr/>
          </p:nvSpPr>
          <p:spPr>
            <a:xfrm>
              <a:off x="3887300" y="398850"/>
              <a:ext cx="91800" cy="48250"/>
            </a:xfrm>
            <a:custGeom>
              <a:avLst/>
              <a:gdLst/>
              <a:ahLst/>
              <a:cxnLst/>
              <a:rect l="l" t="t" r="r" b="b"/>
              <a:pathLst>
                <a:path w="3672" h="1930" extrusionOk="0">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5864;p52">
              <a:extLst>
                <a:ext uri="{FF2B5EF4-FFF2-40B4-BE49-F238E27FC236}">
                  <a16:creationId xmlns:a16="http://schemas.microsoft.com/office/drawing/2014/main" id="{A54381C6-89FF-0838-0C85-F199F4D8D494}"/>
                </a:ext>
              </a:extLst>
            </p:cNvPr>
            <p:cNvSpPr/>
            <p:nvPr/>
          </p:nvSpPr>
          <p:spPr>
            <a:xfrm>
              <a:off x="3854700" y="413675"/>
              <a:ext cx="353475" cy="317200"/>
            </a:xfrm>
            <a:custGeom>
              <a:avLst/>
              <a:gdLst/>
              <a:ahLst/>
              <a:cxnLst/>
              <a:rect l="l" t="t" r="r" b="b"/>
              <a:pathLst>
                <a:path w="14139" h="12688" extrusionOk="0">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5865;p52">
              <a:extLst>
                <a:ext uri="{FF2B5EF4-FFF2-40B4-BE49-F238E27FC236}">
                  <a16:creationId xmlns:a16="http://schemas.microsoft.com/office/drawing/2014/main" id="{676FE775-1C1E-BDB8-F4CC-7B078FAEC7A6}"/>
                </a:ext>
              </a:extLst>
            </p:cNvPr>
            <p:cNvSpPr/>
            <p:nvPr/>
          </p:nvSpPr>
          <p:spPr>
            <a:xfrm>
              <a:off x="3996825" y="249750"/>
              <a:ext cx="358300" cy="322025"/>
            </a:xfrm>
            <a:custGeom>
              <a:avLst/>
              <a:gdLst/>
              <a:ahLst/>
              <a:cxnLst/>
              <a:rect l="l" t="t" r="r" b="b"/>
              <a:pathLst>
                <a:path w="14332" h="12881" extrusionOk="0">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5857;p52">
            <a:extLst>
              <a:ext uri="{FF2B5EF4-FFF2-40B4-BE49-F238E27FC236}">
                <a16:creationId xmlns:a16="http://schemas.microsoft.com/office/drawing/2014/main" id="{2A817270-4438-37D8-C00A-ECAC23D171F8}"/>
              </a:ext>
            </a:extLst>
          </p:cNvPr>
          <p:cNvGrpSpPr/>
          <p:nvPr/>
        </p:nvGrpSpPr>
        <p:grpSpPr>
          <a:xfrm>
            <a:off x="103661" y="2836202"/>
            <a:ext cx="352349" cy="338760"/>
            <a:chOff x="3854700" y="249750"/>
            <a:chExt cx="500425" cy="481125"/>
          </a:xfrm>
        </p:grpSpPr>
        <p:sp>
          <p:nvSpPr>
            <p:cNvPr id="18" name="Google Shape;5858;p52">
              <a:extLst>
                <a:ext uri="{FF2B5EF4-FFF2-40B4-BE49-F238E27FC236}">
                  <a16:creationId xmlns:a16="http://schemas.microsoft.com/office/drawing/2014/main" id="{0E911272-11A6-016F-6BDD-26E683BEACEF}"/>
                </a:ext>
              </a:extLst>
            </p:cNvPr>
            <p:cNvSpPr/>
            <p:nvPr/>
          </p:nvSpPr>
          <p:spPr>
            <a:xfrm>
              <a:off x="4206725" y="598350"/>
              <a:ext cx="70775" cy="68025"/>
            </a:xfrm>
            <a:custGeom>
              <a:avLst/>
              <a:gdLst/>
              <a:ahLst/>
              <a:cxnLst/>
              <a:rect l="l" t="t" r="r" b="b"/>
              <a:pathLst>
                <a:path w="2831" h="2721" extrusionOk="0">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5859;p52">
              <a:extLst>
                <a:ext uri="{FF2B5EF4-FFF2-40B4-BE49-F238E27FC236}">
                  <a16:creationId xmlns:a16="http://schemas.microsoft.com/office/drawing/2014/main" id="{4EA554F7-D79E-CB2B-68E6-DEDB7BDAF36D}"/>
                </a:ext>
              </a:extLst>
            </p:cNvPr>
            <p:cNvSpPr/>
            <p:nvPr/>
          </p:nvSpPr>
          <p:spPr>
            <a:xfrm>
              <a:off x="4226750" y="538600"/>
              <a:ext cx="91250" cy="48150"/>
            </a:xfrm>
            <a:custGeom>
              <a:avLst/>
              <a:gdLst/>
              <a:ahLst/>
              <a:cxnLst/>
              <a:rect l="l" t="t" r="r" b="b"/>
              <a:pathLst>
                <a:path w="3650" h="1926" extrusionOk="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5860;p52">
              <a:extLst>
                <a:ext uri="{FF2B5EF4-FFF2-40B4-BE49-F238E27FC236}">
                  <a16:creationId xmlns:a16="http://schemas.microsoft.com/office/drawing/2014/main" id="{E26E7877-473B-3D1B-509F-929F42A9F518}"/>
                </a:ext>
              </a:extLst>
            </p:cNvPr>
            <p:cNvSpPr/>
            <p:nvPr/>
          </p:nvSpPr>
          <p:spPr>
            <a:xfrm>
              <a:off x="4146500" y="618325"/>
              <a:ext cx="52050" cy="88650"/>
            </a:xfrm>
            <a:custGeom>
              <a:avLst/>
              <a:gdLst/>
              <a:ahLst/>
              <a:cxnLst/>
              <a:rect l="l" t="t" r="r" b="b"/>
              <a:pathLst>
                <a:path w="2082" h="3546" extrusionOk="0">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5861;p52">
              <a:extLst>
                <a:ext uri="{FF2B5EF4-FFF2-40B4-BE49-F238E27FC236}">
                  <a16:creationId xmlns:a16="http://schemas.microsoft.com/office/drawing/2014/main" id="{C842E7FE-B827-26E8-416F-F3239CC43D98}"/>
                </a:ext>
              </a:extLst>
            </p:cNvPr>
            <p:cNvSpPr/>
            <p:nvPr/>
          </p:nvSpPr>
          <p:spPr>
            <a:xfrm>
              <a:off x="3927425" y="319075"/>
              <a:ext cx="70650" cy="67850"/>
            </a:xfrm>
            <a:custGeom>
              <a:avLst/>
              <a:gdLst/>
              <a:ahLst/>
              <a:cxnLst/>
              <a:rect l="l" t="t" r="r" b="b"/>
              <a:pathLst>
                <a:path w="2826" h="2714" extrusionOk="0">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5862;p52">
              <a:extLst>
                <a:ext uri="{FF2B5EF4-FFF2-40B4-BE49-F238E27FC236}">
                  <a16:creationId xmlns:a16="http://schemas.microsoft.com/office/drawing/2014/main" id="{51D876AF-DE9C-0073-D71D-A3A583ADBF80}"/>
                </a:ext>
              </a:extLst>
            </p:cNvPr>
            <p:cNvSpPr/>
            <p:nvPr/>
          </p:nvSpPr>
          <p:spPr>
            <a:xfrm>
              <a:off x="4007000" y="279300"/>
              <a:ext cx="51675" cy="88150"/>
            </a:xfrm>
            <a:custGeom>
              <a:avLst/>
              <a:gdLst/>
              <a:ahLst/>
              <a:cxnLst/>
              <a:rect l="l" t="t" r="r" b="b"/>
              <a:pathLst>
                <a:path w="2067" h="3526" extrusionOk="0">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5863;p52">
              <a:extLst>
                <a:ext uri="{FF2B5EF4-FFF2-40B4-BE49-F238E27FC236}">
                  <a16:creationId xmlns:a16="http://schemas.microsoft.com/office/drawing/2014/main" id="{BB3B54DB-5E05-64BF-54AB-00CFA22F8D92}"/>
                </a:ext>
              </a:extLst>
            </p:cNvPr>
            <p:cNvSpPr/>
            <p:nvPr/>
          </p:nvSpPr>
          <p:spPr>
            <a:xfrm>
              <a:off x="3887300" y="398850"/>
              <a:ext cx="91800" cy="48250"/>
            </a:xfrm>
            <a:custGeom>
              <a:avLst/>
              <a:gdLst/>
              <a:ahLst/>
              <a:cxnLst/>
              <a:rect l="l" t="t" r="r" b="b"/>
              <a:pathLst>
                <a:path w="3672" h="1930" extrusionOk="0">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5864;p52">
              <a:extLst>
                <a:ext uri="{FF2B5EF4-FFF2-40B4-BE49-F238E27FC236}">
                  <a16:creationId xmlns:a16="http://schemas.microsoft.com/office/drawing/2014/main" id="{6636C7F8-B9F5-1E08-2D32-D3BA7CA5408B}"/>
                </a:ext>
              </a:extLst>
            </p:cNvPr>
            <p:cNvSpPr/>
            <p:nvPr/>
          </p:nvSpPr>
          <p:spPr>
            <a:xfrm>
              <a:off x="3854700" y="413675"/>
              <a:ext cx="353475" cy="317200"/>
            </a:xfrm>
            <a:custGeom>
              <a:avLst/>
              <a:gdLst/>
              <a:ahLst/>
              <a:cxnLst/>
              <a:rect l="l" t="t" r="r" b="b"/>
              <a:pathLst>
                <a:path w="14139" h="12688" extrusionOk="0">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5865;p52">
              <a:extLst>
                <a:ext uri="{FF2B5EF4-FFF2-40B4-BE49-F238E27FC236}">
                  <a16:creationId xmlns:a16="http://schemas.microsoft.com/office/drawing/2014/main" id="{0CF4CF46-10E7-0E87-F33E-E07C96F7CAC3}"/>
                </a:ext>
              </a:extLst>
            </p:cNvPr>
            <p:cNvSpPr/>
            <p:nvPr/>
          </p:nvSpPr>
          <p:spPr>
            <a:xfrm>
              <a:off x="3996825" y="249750"/>
              <a:ext cx="358300" cy="322025"/>
            </a:xfrm>
            <a:custGeom>
              <a:avLst/>
              <a:gdLst/>
              <a:ahLst/>
              <a:cxnLst/>
              <a:rect l="l" t="t" r="r" b="b"/>
              <a:pathLst>
                <a:path w="14332" h="12881" extrusionOk="0">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999781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accent1"/>
                </a:solidFill>
              </a:rPr>
              <a:t>DEMONSTRATION</a:t>
            </a:r>
            <a:endParaRPr dirty="0">
              <a:solidFill>
                <a:schemeClr val="accent1"/>
              </a:solidFill>
            </a:endParaRPr>
          </a:p>
        </p:txBody>
      </p:sp>
      <p:sp>
        <p:nvSpPr>
          <p:cNvPr id="667" name="Google Shape;667;p34"/>
          <p:cNvSpPr/>
          <p:nvPr/>
        </p:nvSpPr>
        <p:spPr>
          <a:xfrm>
            <a:off x="2483399" y="1412873"/>
            <a:ext cx="4173650"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a:off x="2781850" y="1698625"/>
            <a:ext cx="3571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a:off x="2786100" y="2671025"/>
            <a:ext cx="919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3795875" y="2671025"/>
            <a:ext cx="2557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34"/>
          <p:cNvGrpSpPr/>
          <p:nvPr/>
        </p:nvGrpSpPr>
        <p:grpSpPr>
          <a:xfrm>
            <a:off x="2786120" y="3643425"/>
            <a:ext cx="3567611" cy="379200"/>
            <a:chOff x="1071175" y="3688175"/>
            <a:chExt cx="3257200" cy="379200"/>
          </a:xfrm>
        </p:grpSpPr>
        <p:sp>
          <p:nvSpPr>
            <p:cNvPr id="672" name="Google Shape;672;p34"/>
            <p:cNvSpPr/>
            <p:nvPr/>
          </p:nvSpPr>
          <p:spPr>
            <a:xfrm>
              <a:off x="1071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15474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a:off x="20236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a:off x="24999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a:off x="2976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a:off x="3446838"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39230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79" name="Google Shape;679;p34"/>
          <p:cNvCxnSpPr/>
          <p:nvPr/>
        </p:nvCxnSpPr>
        <p:spPr>
          <a:xfrm>
            <a:off x="2800900" y="1717675"/>
            <a:ext cx="3552900" cy="8382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34"/>
          <p:cNvCxnSpPr/>
          <p:nvPr/>
        </p:nvCxnSpPr>
        <p:spPr>
          <a:xfrm rot="10800000" flipH="1">
            <a:off x="2810425" y="1703725"/>
            <a:ext cx="3536400" cy="871200"/>
          </a:xfrm>
          <a:prstGeom prst="straightConnector1">
            <a:avLst/>
          </a:prstGeom>
          <a:noFill/>
          <a:ln w="9525" cap="flat" cmpd="sng">
            <a:solidFill>
              <a:schemeClr val="accent1"/>
            </a:solidFill>
            <a:prstDash val="solid"/>
            <a:round/>
            <a:headEnd type="none" w="med" len="med"/>
            <a:tailEnd type="none" w="med" len="med"/>
          </a:ln>
        </p:spPr>
      </p:cxnSp>
      <p:cxnSp>
        <p:nvCxnSpPr>
          <p:cNvPr id="681" name="Google Shape;681;p34"/>
          <p:cNvCxnSpPr/>
          <p:nvPr/>
        </p:nvCxnSpPr>
        <p:spPr>
          <a:xfrm>
            <a:off x="2788800" y="28225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2" name="Google Shape;682;p34"/>
          <p:cNvCxnSpPr/>
          <p:nvPr/>
        </p:nvCxnSpPr>
        <p:spPr>
          <a:xfrm>
            <a:off x="2788800" y="292735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3" name="Google Shape;683;p34"/>
          <p:cNvCxnSpPr/>
          <p:nvPr/>
        </p:nvCxnSpPr>
        <p:spPr>
          <a:xfrm>
            <a:off x="2788800" y="30273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4" name="Google Shape;684;p34"/>
          <p:cNvCxnSpPr/>
          <p:nvPr/>
        </p:nvCxnSpPr>
        <p:spPr>
          <a:xfrm>
            <a:off x="2788800" y="31091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34"/>
          <p:cNvCxnSpPr/>
          <p:nvPr/>
        </p:nvCxnSpPr>
        <p:spPr>
          <a:xfrm>
            <a:off x="2788800" y="319490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34"/>
          <p:cNvCxnSpPr/>
          <p:nvPr/>
        </p:nvCxnSpPr>
        <p:spPr>
          <a:xfrm>
            <a:off x="2788800" y="327585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34"/>
          <p:cNvCxnSpPr/>
          <p:nvPr/>
        </p:nvCxnSpPr>
        <p:spPr>
          <a:xfrm>
            <a:off x="2788800" y="334730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34"/>
          <p:cNvCxnSpPr/>
          <p:nvPr/>
        </p:nvCxnSpPr>
        <p:spPr>
          <a:xfrm>
            <a:off x="2788800" y="342812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34"/>
          <p:cNvCxnSpPr/>
          <p:nvPr/>
        </p:nvCxnSpPr>
        <p:spPr>
          <a:xfrm>
            <a:off x="2781850" y="2745525"/>
            <a:ext cx="914400" cy="0"/>
          </a:xfrm>
          <a:prstGeom prst="straightConnector1">
            <a:avLst/>
          </a:prstGeom>
          <a:noFill/>
          <a:ln w="9525" cap="flat" cmpd="sng">
            <a:solidFill>
              <a:schemeClr val="accent1"/>
            </a:solidFill>
            <a:prstDash val="solid"/>
            <a:round/>
            <a:headEnd type="none" w="med" len="med"/>
            <a:tailEnd type="none" w="med" len="med"/>
          </a:ln>
        </p:spPr>
      </p:cxnSp>
      <p:sp>
        <p:nvSpPr>
          <p:cNvPr id="690" name="Google Shape;690;p34"/>
          <p:cNvSpPr txBox="1">
            <a:spLocks noGrp="1"/>
          </p:cNvSpPr>
          <p:nvPr>
            <p:ph type="ctrTitle" idx="4294967295"/>
          </p:nvPr>
        </p:nvSpPr>
        <p:spPr>
          <a:xfrm>
            <a:off x="7512303" y="1743374"/>
            <a:ext cx="10641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a:t>HEADER</a:t>
            </a:r>
            <a:endParaRPr sz="1200"/>
          </a:p>
        </p:txBody>
      </p:sp>
      <p:sp>
        <p:nvSpPr>
          <p:cNvPr id="691" name="Google Shape;691;p34"/>
          <p:cNvSpPr txBox="1">
            <a:spLocks noGrp="1"/>
          </p:cNvSpPr>
          <p:nvPr>
            <p:ph type="ctrTitle" idx="4294967295"/>
          </p:nvPr>
        </p:nvSpPr>
        <p:spPr>
          <a:xfrm>
            <a:off x="643803" y="2574925"/>
            <a:ext cx="10641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200"/>
              <a:t>TEXT</a:t>
            </a:r>
            <a:endParaRPr sz="1200"/>
          </a:p>
        </p:txBody>
      </p:sp>
      <p:sp>
        <p:nvSpPr>
          <p:cNvPr id="692" name="Google Shape;692;p34"/>
          <p:cNvSpPr txBox="1">
            <a:spLocks noGrp="1"/>
          </p:cNvSpPr>
          <p:nvPr>
            <p:ph type="ctrTitle" idx="4294967295"/>
          </p:nvPr>
        </p:nvSpPr>
        <p:spPr>
          <a:xfrm>
            <a:off x="7512303" y="3734924"/>
            <a:ext cx="1064100" cy="1962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s" sz="1200"/>
              <a:t>SLIDER</a:t>
            </a:r>
            <a:endParaRPr sz="1200"/>
          </a:p>
        </p:txBody>
      </p:sp>
      <p:sp>
        <p:nvSpPr>
          <p:cNvPr id="693" name="Google Shape;693;p34"/>
          <p:cNvSpPr txBox="1">
            <a:spLocks noGrp="1"/>
          </p:cNvSpPr>
          <p:nvPr>
            <p:ph type="ctrTitle" idx="4294967295"/>
          </p:nvPr>
        </p:nvSpPr>
        <p:spPr>
          <a:xfrm>
            <a:off x="643803" y="3931125"/>
            <a:ext cx="10641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200"/>
              <a:t>ICONS</a:t>
            </a:r>
            <a:endParaRPr sz="1200"/>
          </a:p>
        </p:txBody>
      </p:sp>
      <p:cxnSp>
        <p:nvCxnSpPr>
          <p:cNvPr id="694" name="Google Shape;694;p34"/>
          <p:cNvCxnSpPr/>
          <p:nvPr/>
        </p:nvCxnSpPr>
        <p:spPr>
          <a:xfrm>
            <a:off x="1707800" y="2745525"/>
            <a:ext cx="1002000" cy="436200"/>
          </a:xfrm>
          <a:prstGeom prst="bentConnector3">
            <a:avLst>
              <a:gd name="adj1" fmla="val 50000"/>
            </a:avLst>
          </a:prstGeom>
          <a:noFill/>
          <a:ln w="28575" cap="flat" cmpd="sng">
            <a:solidFill>
              <a:srgbClr val="FFFFFF"/>
            </a:solidFill>
            <a:prstDash val="solid"/>
            <a:round/>
            <a:headEnd type="none" w="med" len="med"/>
            <a:tailEnd type="none" w="med" len="med"/>
          </a:ln>
        </p:spPr>
      </p:cxnSp>
      <p:cxnSp>
        <p:nvCxnSpPr>
          <p:cNvPr id="695" name="Google Shape;695;p34"/>
          <p:cNvCxnSpPr>
            <a:endCxn id="674" idx="1"/>
          </p:cNvCxnSpPr>
          <p:nvPr/>
        </p:nvCxnSpPr>
        <p:spPr>
          <a:xfrm rot="10800000" flipH="1">
            <a:off x="1783993" y="3833025"/>
            <a:ext cx="2045400" cy="285600"/>
          </a:xfrm>
          <a:prstGeom prst="bentConnector3">
            <a:avLst>
              <a:gd name="adj1" fmla="val 20352"/>
            </a:avLst>
          </a:prstGeom>
          <a:noFill/>
          <a:ln w="28575" cap="flat" cmpd="sng">
            <a:solidFill>
              <a:srgbClr val="FFFFFF"/>
            </a:solidFill>
            <a:prstDash val="solid"/>
            <a:round/>
            <a:headEnd type="none" w="med" len="med"/>
            <a:tailEnd type="none" w="med" len="med"/>
          </a:ln>
        </p:spPr>
      </p:cxnSp>
      <p:cxnSp>
        <p:nvCxnSpPr>
          <p:cNvPr id="696" name="Google Shape;696;p34"/>
          <p:cNvCxnSpPr/>
          <p:nvPr/>
        </p:nvCxnSpPr>
        <p:spPr>
          <a:xfrm rot="10800000" flipH="1">
            <a:off x="6196253" y="1939474"/>
            <a:ext cx="1234800" cy="295200"/>
          </a:xfrm>
          <a:prstGeom prst="bentConnector3">
            <a:avLst>
              <a:gd name="adj1" fmla="val 50000"/>
            </a:avLst>
          </a:prstGeom>
          <a:noFill/>
          <a:ln w="28575" cap="flat" cmpd="sng">
            <a:solidFill>
              <a:srgbClr val="FFFFFF"/>
            </a:solidFill>
            <a:prstDash val="solid"/>
            <a:round/>
            <a:headEnd type="none" w="med" len="med"/>
            <a:tailEnd type="none" w="med" len="med"/>
          </a:ln>
        </p:spPr>
      </p:cxnSp>
      <p:cxnSp>
        <p:nvCxnSpPr>
          <p:cNvPr id="697" name="Google Shape;697;p34"/>
          <p:cNvCxnSpPr/>
          <p:nvPr/>
        </p:nvCxnSpPr>
        <p:spPr>
          <a:xfrm>
            <a:off x="6114903" y="3194899"/>
            <a:ext cx="1397400" cy="727800"/>
          </a:xfrm>
          <a:prstGeom prst="bentConnector3">
            <a:avLst>
              <a:gd name="adj1" fmla="val 50000"/>
            </a:avLst>
          </a:prstGeom>
          <a:noFill/>
          <a:ln w="28575" cap="flat" cmpd="sng">
            <a:solidFill>
              <a:srgbClr val="FFFFFF"/>
            </a:solidFill>
            <a:prstDash val="solid"/>
            <a:round/>
            <a:headEnd type="none" w="med" len="med"/>
            <a:tailEnd type="none" w="med" len="med"/>
          </a:ln>
        </p:spPr>
      </p:cxnSp>
      <p:cxnSp>
        <p:nvCxnSpPr>
          <p:cNvPr id="698" name="Google Shape;698;p3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3" name="TextBox 2">
            <a:extLst>
              <a:ext uri="{FF2B5EF4-FFF2-40B4-BE49-F238E27FC236}">
                <a16:creationId xmlns:a16="http://schemas.microsoft.com/office/drawing/2014/main" id="{5D42B759-DA87-DE39-8324-1763F0973A1C}"/>
              </a:ext>
            </a:extLst>
          </p:cNvPr>
          <p:cNvSpPr txBox="1"/>
          <p:nvPr/>
        </p:nvSpPr>
        <p:spPr>
          <a:xfrm>
            <a:off x="6657049" y="4657344"/>
            <a:ext cx="699407" cy="307777"/>
          </a:xfrm>
          <a:prstGeom prst="rect">
            <a:avLst/>
          </a:prstGeom>
          <a:noFill/>
        </p:spPr>
        <p:txBody>
          <a:bodyPr wrap="square">
            <a:spAutoFit/>
          </a:bodyPr>
          <a:lstStyle/>
          <a:p>
            <a:fld id="{3D2652B1-AD5C-4F9B-8876-91A4F9E29524}" type="slidenum">
              <a:rPr lang="vi-VN" smtClean="0">
                <a:solidFill>
                  <a:schemeClr val="bg1"/>
                </a:solidFill>
              </a:rPr>
              <a:pPr/>
              <a:t>31</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4" y="1429224"/>
            <a:ext cx="5157425" cy="77092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THANKS FOR LISTENING!</a:t>
            </a:r>
            <a:endParaRPr lang="en-US" dirty="0"/>
          </a:p>
        </p:txBody>
      </p:sp>
      <p:sp>
        <p:nvSpPr>
          <p:cNvPr id="1127" name="Google Shape;1127;p40"/>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800" dirty="0"/>
              <a:t>Does anyone have any question?</a:t>
            </a:r>
            <a:endParaRPr sz="1800" dirty="0"/>
          </a:p>
          <a:p>
            <a:pPr marL="0" lvl="0" indent="0" algn="l" rtl="0">
              <a:spcBef>
                <a:spcPts val="0"/>
              </a:spcBef>
              <a:spcAft>
                <a:spcPts val="0"/>
              </a:spcAft>
              <a:buNone/>
            </a:pPr>
            <a:r>
              <a:rPr lang="es" sz="1800" dirty="0">
                <a:uFill>
                  <a:noFill/>
                </a:uFill>
                <a:hlinkClick r:id="rId3"/>
              </a:rPr>
              <a:t>addyouremail@freepik.com</a:t>
            </a:r>
            <a:endParaRPr sz="1800" dirty="0"/>
          </a:p>
          <a:p>
            <a:pPr marL="0" lvl="0" indent="0" algn="l" rtl="0">
              <a:spcBef>
                <a:spcPts val="0"/>
              </a:spcBef>
              <a:spcAft>
                <a:spcPts val="0"/>
              </a:spcAft>
              <a:buNone/>
            </a:pPr>
            <a:r>
              <a:rPr lang="en-US" sz="1800" dirty="0"/>
              <a:t>Group 1-Prototype &amp; Adapter</a:t>
            </a:r>
            <a:endParaRPr sz="1800"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37F8658F-9D3B-E6BB-C2BF-31D3C8295237}"/>
              </a:ext>
            </a:extLst>
          </p:cNvPr>
          <p:cNvSpPr txBox="1"/>
          <p:nvPr/>
        </p:nvSpPr>
        <p:spPr>
          <a:xfrm>
            <a:off x="8592169" y="4727146"/>
            <a:ext cx="1035183" cy="307777"/>
          </a:xfrm>
          <a:prstGeom prst="rect">
            <a:avLst/>
          </a:prstGeom>
          <a:noFill/>
        </p:spPr>
        <p:txBody>
          <a:bodyPr wrap="square">
            <a:spAutoFit/>
          </a:bodyPr>
          <a:lstStyle/>
          <a:p>
            <a:fld id="{3D2652B1-AD5C-4F9B-8876-91A4F9E29524}" type="slidenum">
              <a:rPr lang="vi-VN" smtClean="0">
                <a:solidFill>
                  <a:schemeClr val="bg1"/>
                </a:solidFill>
              </a:rPr>
              <a:pPr/>
              <a:t>32</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503349" y="533168"/>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solidFill>
                  <a:schemeClr val="accent3"/>
                </a:solidFill>
              </a:rPr>
              <a:t>Prototype</a:t>
            </a:r>
            <a:endParaRPr sz="3000" dirty="0">
              <a:solidFill>
                <a:schemeClr val="accent3"/>
              </a:solidFill>
            </a:endParaRPr>
          </a:p>
        </p:txBody>
      </p:sp>
      <p:cxnSp>
        <p:nvCxnSpPr>
          <p:cNvPr id="264" name="Google Shape;264;p24"/>
          <p:cNvCxnSpPr/>
          <p:nvPr/>
        </p:nvCxnSpPr>
        <p:spPr>
          <a:xfrm>
            <a:off x="4579474" y="1079518"/>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48FFD5"/>
                </a:solidFill>
                <a:latin typeface="Impact"/>
                <a:ea typeface="Impact"/>
                <a:cs typeface="Impact"/>
                <a:sym typeface="Impact"/>
              </a:rPr>
              <a:t>Group 1</a:t>
            </a:r>
            <a:endParaRPr dirty="0">
              <a:solidFill>
                <a:srgbClr val="48FFD5"/>
              </a:solidFill>
              <a:latin typeface="Impact"/>
              <a:ea typeface="Impact"/>
              <a:cs typeface="Impact"/>
              <a:sym typeface="Impact"/>
            </a:endParaRPr>
          </a:p>
        </p:txBody>
      </p:sp>
      <p:sp>
        <p:nvSpPr>
          <p:cNvPr id="4" name="TextBox 3">
            <a:extLst>
              <a:ext uri="{FF2B5EF4-FFF2-40B4-BE49-F238E27FC236}">
                <a16:creationId xmlns:a16="http://schemas.microsoft.com/office/drawing/2014/main" id="{2418004E-DE62-E155-F897-525F2969360F}"/>
              </a:ext>
            </a:extLst>
          </p:cNvPr>
          <p:cNvSpPr txBox="1"/>
          <p:nvPr/>
        </p:nvSpPr>
        <p:spPr>
          <a:xfrm>
            <a:off x="8739208" y="4729148"/>
            <a:ext cx="284052" cy="307777"/>
          </a:xfrm>
          <a:prstGeom prst="rect">
            <a:avLst/>
          </a:prstGeom>
          <a:noFill/>
        </p:spPr>
        <p:txBody>
          <a:bodyPr wrap="none" rtlCol="0">
            <a:spAutoFit/>
          </a:bodyPr>
          <a:lstStyle/>
          <a:p>
            <a:fld id="{3D2652B1-AD5C-4F9B-8876-91A4F9E29524}" type="slidenum">
              <a:rPr lang="vi-VN" dirty="0">
                <a:solidFill>
                  <a:schemeClr val="bg1"/>
                </a:solidFill>
              </a:rPr>
              <a:t>4</a:t>
            </a:fld>
            <a:endParaRPr lang="vi-VN" dirty="0">
              <a:solidFill>
                <a:schemeClr val="bg1"/>
              </a:solidFill>
            </a:endParaRPr>
          </a:p>
        </p:txBody>
      </p:sp>
      <p:pic>
        <p:nvPicPr>
          <p:cNvPr id="10242" name="Picture 2">
            <a:extLst>
              <a:ext uri="{FF2B5EF4-FFF2-40B4-BE49-F238E27FC236}">
                <a16:creationId xmlns:a16="http://schemas.microsoft.com/office/drawing/2014/main" id="{D800CED4-183E-35C4-F364-DF0463130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9474" y="1282636"/>
            <a:ext cx="4448400" cy="2781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5095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3"/>
                </a:solidFill>
              </a:rPr>
              <a:t>1a.</a:t>
            </a:r>
            <a:r>
              <a:rPr lang="en-US" sz="2800" b="1" i="1" dirty="0">
                <a:solidFill>
                  <a:schemeClr val="accent3"/>
                </a:solidFill>
              </a:rPr>
              <a:t> Introduction</a:t>
            </a:r>
            <a:endParaRPr dirty="0">
              <a:solidFill>
                <a:schemeClr val="accent3"/>
              </a:solidFill>
            </a:endParaRPr>
          </a:p>
        </p:txBody>
      </p:sp>
      <p:sp>
        <p:nvSpPr>
          <p:cNvPr id="404" name="Google Shape;404;p28"/>
          <p:cNvSpPr txBox="1">
            <a:spLocks noGrp="1"/>
          </p:cNvSpPr>
          <p:nvPr>
            <p:ph type="ctrTitle"/>
          </p:nvPr>
        </p:nvSpPr>
        <p:spPr>
          <a:xfrm>
            <a:off x="486233" y="2451929"/>
            <a:ext cx="8634907" cy="1197299"/>
          </a:xfrm>
          <a:prstGeom prst="rect">
            <a:avLst/>
          </a:prstGeom>
        </p:spPr>
        <p:txBody>
          <a:bodyPr spcFirstLastPara="1" wrap="square" lIns="91425" tIns="91425" rIns="91425" bIns="91425" anchor="b" anchorCtr="0">
            <a:noAutofit/>
          </a:bodyPr>
          <a:lstStyle/>
          <a:p>
            <a:r>
              <a:rPr lang="en-US" sz="3200" b="1" dirty="0">
                <a:solidFill>
                  <a:schemeClr val="tx2">
                    <a:lumMod val="90000"/>
                  </a:schemeClr>
                </a:solidFill>
                <a:effectLst/>
                <a:latin typeface="Times New Roman" panose="02020603050405020304" pitchFamily="18" charset="0"/>
                <a:ea typeface="Calibri" panose="020F0502020204030204" pitchFamily="34" charset="0"/>
              </a:rPr>
              <a:t>Prototype</a:t>
            </a:r>
            <a:r>
              <a:rPr lang="en-US" sz="3200" dirty="0">
                <a:solidFill>
                  <a:schemeClr val="tx2">
                    <a:lumMod val="90000"/>
                  </a:schemeClr>
                </a:solidFill>
                <a:effectLst/>
                <a:latin typeface="Times New Roman" panose="02020603050405020304" pitchFamily="18" charset="0"/>
                <a:ea typeface="Calibri" panose="020F0502020204030204" pitchFamily="34" charset="0"/>
              </a:rPr>
              <a:t> is a creational design pattern that lets you copy existing objects without making your code dependent on their classes.</a:t>
            </a:r>
            <a:br>
              <a:rPr lang="en-US" sz="3200" dirty="0">
                <a:solidFill>
                  <a:schemeClr val="tx2">
                    <a:lumMod val="90000"/>
                  </a:schemeClr>
                </a:solidFill>
                <a:effectLst/>
                <a:latin typeface="Times New Roman" panose="02020603050405020304" pitchFamily="18" charset="0"/>
                <a:ea typeface="Calibri" panose="020F0502020204030204" pitchFamily="34" charset="0"/>
              </a:rPr>
            </a:br>
            <a:endParaRPr lang="vi-VN" sz="3200" b="0" i="0" dirty="0">
              <a:solidFill>
                <a:schemeClr val="tx2">
                  <a:lumMod val="90000"/>
                </a:schemeClr>
              </a:solidFill>
              <a:effectLst/>
              <a:latin typeface="+mj-lt"/>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6" name="TextBox 5">
            <a:extLst>
              <a:ext uri="{FF2B5EF4-FFF2-40B4-BE49-F238E27FC236}">
                <a16:creationId xmlns:a16="http://schemas.microsoft.com/office/drawing/2014/main" id="{69C0FB95-2214-5AEF-E4D7-BF9AA7922620}"/>
              </a:ext>
            </a:extLst>
          </p:cNvPr>
          <p:cNvSpPr txBox="1"/>
          <p:nvPr/>
        </p:nvSpPr>
        <p:spPr>
          <a:xfrm>
            <a:off x="8548173" y="4696118"/>
            <a:ext cx="284052" cy="307777"/>
          </a:xfrm>
          <a:prstGeom prst="rect">
            <a:avLst/>
          </a:prstGeom>
          <a:noFill/>
        </p:spPr>
        <p:txBody>
          <a:bodyPr wrap="none" rtlCol="0">
            <a:spAutoFit/>
          </a:bodyPr>
          <a:lstStyle/>
          <a:p>
            <a:fld id="{3D2652B1-AD5C-4F9B-8876-91A4F9E29524}" type="slidenum">
              <a:rPr lang="vi-VN" dirty="0">
                <a:solidFill>
                  <a:schemeClr val="bg1"/>
                </a:solidFill>
              </a:rPr>
              <a:t>5</a:t>
            </a:fld>
            <a:endParaRPr lang="vi-VN" dirty="0">
              <a:solidFill>
                <a:schemeClr val="bg1"/>
              </a:solidFill>
            </a:endParaRPr>
          </a:p>
        </p:txBody>
      </p:sp>
    </p:spTree>
    <p:extLst>
      <p:ext uri="{BB962C8B-B14F-4D97-AF65-F5344CB8AC3E}">
        <p14:creationId xmlns:p14="http://schemas.microsoft.com/office/powerpoint/2010/main" val="10059198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r>
              <a:rPr lang="en-US" dirty="0">
                <a:solidFill>
                  <a:schemeClr val="accent3"/>
                </a:solidFill>
              </a:rPr>
              <a:t>1b.</a:t>
            </a:r>
            <a:r>
              <a:rPr lang="en-US" sz="2800" b="1" i="1" dirty="0">
                <a:solidFill>
                  <a:schemeClr val="accent3"/>
                </a:solidFill>
              </a:rPr>
              <a:t> Definition:</a:t>
            </a:r>
            <a:endParaRPr lang="en-US" dirty="0">
              <a:solidFill>
                <a:schemeClr val="accent3"/>
              </a:solidFill>
            </a:endParaRPr>
          </a:p>
        </p:txBody>
      </p:sp>
      <p:sp>
        <p:nvSpPr>
          <p:cNvPr id="404" name="Google Shape;404;p28"/>
          <p:cNvSpPr txBox="1">
            <a:spLocks noGrp="1"/>
          </p:cNvSpPr>
          <p:nvPr>
            <p:ph type="ctrTitle"/>
          </p:nvPr>
        </p:nvSpPr>
        <p:spPr>
          <a:xfrm>
            <a:off x="509093" y="3829106"/>
            <a:ext cx="8634907" cy="1197299"/>
          </a:xfrm>
          <a:prstGeom prst="rect">
            <a:avLst/>
          </a:prstGeom>
        </p:spPr>
        <p:txBody>
          <a:bodyPr spcFirstLastPara="1" wrap="square" lIns="91425" tIns="91425" rIns="91425" bIns="91425" anchor="b" anchorCtr="0">
            <a:noAutofit/>
          </a:bodyPr>
          <a:lstStyle/>
          <a:p>
            <a:r>
              <a:rPr lang="en-US" sz="3200" dirty="0">
                <a:solidFill>
                  <a:schemeClr val="tx2">
                    <a:lumMod val="90000"/>
                  </a:schemeClr>
                </a:solidFill>
                <a:effectLst/>
                <a:latin typeface="Times New Roman" panose="02020603050405020304" pitchFamily="18" charset="0"/>
                <a:ea typeface="Calibri" panose="020F0502020204030204" pitchFamily="34" charset="0"/>
              </a:rPr>
              <a:t>Prototype pattern refers to creating duplicate object while keeping performance in mind. This type of design pattern comes under creational pattern as this pattern provides one of the best ways to create an object.</a:t>
            </a:r>
            <a:br>
              <a:rPr lang="en-US" sz="2400" dirty="0">
                <a:solidFill>
                  <a:schemeClr val="bg1"/>
                </a:solidFill>
                <a:effectLst/>
                <a:latin typeface="Times New Roman" panose="02020603050405020304" pitchFamily="18" charset="0"/>
                <a:ea typeface="Calibri" panose="020F0502020204030204" pitchFamily="34" charset="0"/>
              </a:rPr>
            </a:br>
            <a:br>
              <a:rPr lang="en-US" sz="3200" dirty="0">
                <a:solidFill>
                  <a:schemeClr val="tx2">
                    <a:lumMod val="90000"/>
                  </a:schemeClr>
                </a:solidFill>
                <a:effectLst/>
                <a:latin typeface="Times New Roman" panose="02020603050405020304" pitchFamily="18" charset="0"/>
                <a:ea typeface="Calibri" panose="020F0502020204030204" pitchFamily="34" charset="0"/>
              </a:rPr>
            </a:br>
            <a:endParaRPr lang="vi-VN" sz="3200" b="0" i="0" dirty="0">
              <a:solidFill>
                <a:schemeClr val="tx2">
                  <a:lumMod val="90000"/>
                </a:schemeClr>
              </a:solidFill>
              <a:effectLst/>
              <a:latin typeface="+mj-lt"/>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6" name="TextBox 5">
            <a:extLst>
              <a:ext uri="{FF2B5EF4-FFF2-40B4-BE49-F238E27FC236}">
                <a16:creationId xmlns:a16="http://schemas.microsoft.com/office/drawing/2014/main" id="{69C0FB95-2214-5AEF-E4D7-BF9AA7922620}"/>
              </a:ext>
            </a:extLst>
          </p:cNvPr>
          <p:cNvSpPr txBox="1"/>
          <p:nvPr/>
        </p:nvSpPr>
        <p:spPr>
          <a:xfrm>
            <a:off x="8690199" y="4718628"/>
            <a:ext cx="284052" cy="307777"/>
          </a:xfrm>
          <a:prstGeom prst="rect">
            <a:avLst/>
          </a:prstGeom>
          <a:noFill/>
        </p:spPr>
        <p:txBody>
          <a:bodyPr wrap="none" rtlCol="0">
            <a:spAutoFit/>
          </a:bodyPr>
          <a:lstStyle/>
          <a:p>
            <a:fld id="{3D2652B1-AD5C-4F9B-8876-91A4F9E29524}" type="slidenum">
              <a:rPr lang="vi-VN" dirty="0">
                <a:solidFill>
                  <a:schemeClr val="bg1"/>
                </a:solidFill>
              </a:rPr>
              <a:t>6</a:t>
            </a:fld>
            <a:endParaRPr lang="vi-VN" dirty="0">
              <a:solidFill>
                <a:schemeClr val="bg1"/>
              </a:solidFill>
            </a:endParaRPr>
          </a:p>
        </p:txBody>
      </p:sp>
    </p:spTree>
    <p:extLst>
      <p:ext uri="{BB962C8B-B14F-4D97-AF65-F5344CB8AC3E}">
        <p14:creationId xmlns:p14="http://schemas.microsoft.com/office/powerpoint/2010/main" val="10660733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solidFill>
                  <a:schemeClr val="accent3"/>
                </a:solidFill>
              </a:rPr>
              <a:t>2</a:t>
            </a:r>
            <a:r>
              <a:rPr lang="es" dirty="0">
                <a:solidFill>
                  <a:schemeClr val="accent3"/>
                </a:solidFill>
              </a:rPr>
              <a:t>. </a:t>
            </a:r>
            <a:r>
              <a:rPr lang="en-US" dirty="0">
                <a:solidFill>
                  <a:schemeClr val="accent3"/>
                </a:solidFill>
                <a:effectLst/>
                <a:latin typeface="Roboto Black" panose="020B0604020202020204" pitchFamily="2" charset="0"/>
                <a:ea typeface="Roboto Black" panose="020B0604020202020204" pitchFamily="2" charset="0"/>
                <a:cs typeface="Roboto Black" panose="020B0604020202020204" pitchFamily="2" charset="0"/>
              </a:rPr>
              <a:t>Purpose of use </a:t>
            </a:r>
            <a:endParaRPr dirty="0">
              <a:solidFill>
                <a:schemeClr val="accent3"/>
              </a:solidFill>
              <a:latin typeface="Roboto Black" panose="020B0604020202020204" pitchFamily="2" charset="0"/>
              <a:ea typeface="Roboto Black" panose="020B0604020202020204" pitchFamily="2" charset="0"/>
              <a:cs typeface="Roboto Black" panose="020B0604020202020204" pitchFamily="2" charset="0"/>
            </a:endParaRPr>
          </a:p>
        </p:txBody>
      </p:sp>
      <p:sp>
        <p:nvSpPr>
          <p:cNvPr id="404" name="Google Shape;404;p28"/>
          <p:cNvSpPr txBox="1">
            <a:spLocks noGrp="1"/>
          </p:cNvSpPr>
          <p:nvPr>
            <p:ph type="ctrTitle"/>
          </p:nvPr>
        </p:nvSpPr>
        <p:spPr>
          <a:xfrm>
            <a:off x="263837" y="1372744"/>
            <a:ext cx="8616325" cy="1629059"/>
          </a:xfrm>
          <a:prstGeom prst="rect">
            <a:avLst/>
          </a:prstGeom>
        </p:spPr>
        <p:txBody>
          <a:bodyPr spcFirstLastPara="1" wrap="square" lIns="91425" tIns="91425" rIns="91425" bIns="91425" anchor="b" anchorCtr="0">
            <a:noAutofit/>
          </a:bodyPr>
          <a:lstStyle/>
          <a:p>
            <a:r>
              <a:rPr lang="vi-VN" sz="2800" b="1" i="0" dirty="0">
                <a:solidFill>
                  <a:schemeClr val="tx2">
                    <a:lumMod val="90000"/>
                  </a:schemeClr>
                </a:solidFill>
                <a:effectLst/>
                <a:latin typeface="+mj-lt"/>
              </a:rPr>
              <a:t>Problem</a:t>
            </a:r>
            <a:br>
              <a:rPr lang="vi-VN" sz="2800" b="1" i="0" dirty="0">
                <a:solidFill>
                  <a:schemeClr val="tx2">
                    <a:lumMod val="90000"/>
                  </a:schemeClr>
                </a:solidFill>
                <a:effectLst/>
                <a:latin typeface="+mj-lt"/>
              </a:rPr>
            </a:br>
            <a:r>
              <a:rPr lang="en-US" sz="2800" dirty="0">
                <a:solidFill>
                  <a:schemeClr val="tx2">
                    <a:lumMod val="90000"/>
                  </a:schemeClr>
                </a:solidFill>
                <a:effectLst/>
                <a:latin typeface="Times New Roman" panose="02020603050405020304" pitchFamily="18" charset="0"/>
                <a:ea typeface="Calibri" panose="020F0502020204030204" pitchFamily="34" charset="0"/>
              </a:rPr>
              <a:t>Say you have an object, and you want to create an exact copy of it. How would you do it?</a:t>
            </a:r>
            <a:br>
              <a:rPr lang="en-US" sz="1800" dirty="0">
                <a:effectLst/>
                <a:latin typeface="Times New Roman" panose="02020603050405020304" pitchFamily="18" charset="0"/>
                <a:ea typeface="Calibri" panose="020F0502020204030204" pitchFamily="34" charset="0"/>
              </a:rPr>
            </a:br>
            <a:endParaRPr lang="vi-VN" sz="1800" b="0" i="0" dirty="0">
              <a:solidFill>
                <a:schemeClr val="bg1"/>
              </a:solidFill>
              <a:effectLst/>
              <a:latin typeface="+mj-lt"/>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E82A2DBB-AC30-546F-3023-3E9477B6315F}"/>
              </a:ext>
            </a:extLst>
          </p:cNvPr>
          <p:cNvSpPr txBox="1"/>
          <p:nvPr/>
        </p:nvSpPr>
        <p:spPr>
          <a:xfrm>
            <a:off x="8859948" y="4811339"/>
            <a:ext cx="284052" cy="307777"/>
          </a:xfrm>
          <a:prstGeom prst="rect">
            <a:avLst/>
          </a:prstGeom>
          <a:noFill/>
        </p:spPr>
        <p:txBody>
          <a:bodyPr wrap="none" rtlCol="0">
            <a:spAutoFit/>
          </a:bodyPr>
          <a:lstStyle/>
          <a:p>
            <a:fld id="{3D2652B1-AD5C-4F9B-8876-91A4F9E29524}" type="slidenum">
              <a:rPr lang="vi-VN" dirty="0">
                <a:solidFill>
                  <a:schemeClr val="bg1"/>
                </a:solidFill>
              </a:rPr>
              <a:t>7</a:t>
            </a:fld>
            <a:endParaRPr lang="vi-VN" dirty="0">
              <a:solidFill>
                <a:schemeClr val="bg1"/>
              </a:solidFill>
            </a:endParaRPr>
          </a:p>
        </p:txBody>
      </p:sp>
      <p:pic>
        <p:nvPicPr>
          <p:cNvPr id="7170" name="Picture 2">
            <a:extLst>
              <a:ext uri="{FF2B5EF4-FFF2-40B4-BE49-F238E27FC236}">
                <a16:creationId xmlns:a16="http://schemas.microsoft.com/office/drawing/2014/main" id="{94EB67B6-A896-85D7-DBBE-1D05E2F08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456" y="2800269"/>
            <a:ext cx="5327904" cy="221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1210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solidFill>
                  <a:schemeClr val="accent3"/>
                </a:solidFill>
              </a:rPr>
              <a:t>2</a:t>
            </a:r>
            <a:r>
              <a:rPr lang="es" dirty="0">
                <a:solidFill>
                  <a:schemeClr val="accent3"/>
                </a:solidFill>
              </a:rPr>
              <a:t>. </a:t>
            </a:r>
            <a:r>
              <a:rPr lang="en-US" dirty="0">
                <a:solidFill>
                  <a:schemeClr val="accent3"/>
                </a:solidFill>
                <a:effectLst/>
                <a:latin typeface="Roboto Black" panose="020B0604020202020204" pitchFamily="2" charset="0"/>
                <a:ea typeface="Roboto Black" panose="020B0604020202020204" pitchFamily="2" charset="0"/>
                <a:cs typeface="Roboto Black" panose="020B0604020202020204" pitchFamily="2" charset="0"/>
              </a:rPr>
              <a:t>Purpose of use </a:t>
            </a:r>
            <a:endParaRPr dirty="0">
              <a:solidFill>
                <a:srgbClr val="FFFFFF"/>
              </a:solidFill>
            </a:endParaRPr>
          </a:p>
        </p:txBody>
      </p:sp>
      <p:sp>
        <p:nvSpPr>
          <p:cNvPr id="404" name="Google Shape;404;p28"/>
          <p:cNvSpPr txBox="1">
            <a:spLocks noGrp="1"/>
          </p:cNvSpPr>
          <p:nvPr>
            <p:ph type="ctrTitle"/>
          </p:nvPr>
        </p:nvSpPr>
        <p:spPr>
          <a:xfrm>
            <a:off x="219328" y="2840276"/>
            <a:ext cx="4852543" cy="1658672"/>
          </a:xfrm>
          <a:prstGeom prst="rect">
            <a:avLst/>
          </a:prstGeom>
        </p:spPr>
        <p:txBody>
          <a:bodyPr spcFirstLastPara="1" wrap="square" lIns="91425" tIns="91425" rIns="91425" bIns="91425" anchor="b" anchorCtr="0">
            <a:noAutofit/>
          </a:bodyPr>
          <a:lstStyle/>
          <a:p>
            <a:pPr algn="just" defTabSz="0">
              <a:lnSpc>
                <a:spcPct val="115000"/>
              </a:lnSpc>
            </a:pPr>
            <a:r>
              <a:rPr lang="en-US" sz="2800" b="1" i="0" dirty="0">
                <a:solidFill>
                  <a:schemeClr val="tx2">
                    <a:lumMod val="90000"/>
                  </a:schemeClr>
                </a:solidFill>
                <a:effectLst/>
                <a:latin typeface="+mj-lt"/>
              </a:rPr>
              <a:t>SOLUTION</a:t>
            </a:r>
            <a:br>
              <a:rPr lang="vi-VN" sz="2800" b="1" i="0" dirty="0">
                <a:solidFill>
                  <a:schemeClr val="tx2">
                    <a:lumMod val="90000"/>
                  </a:schemeClr>
                </a:solidFill>
                <a:effectLst/>
                <a:latin typeface="+mj-lt"/>
              </a:rPr>
            </a:br>
            <a:r>
              <a:rPr lang="en-US" sz="2400" dirty="0">
                <a:solidFill>
                  <a:schemeClr val="tx2">
                    <a:lumMod val="90000"/>
                  </a:schemeClr>
                </a:solidFill>
                <a:effectLst/>
                <a:latin typeface="Times New Roman" panose="02020603050405020304" pitchFamily="18" charset="0"/>
                <a:ea typeface="Calibri" panose="020F0502020204030204" pitchFamily="34" charset="0"/>
              </a:rPr>
              <a:t>You create a set  create a set of objects, configured in various ways. </a:t>
            </a:r>
            <a:br>
              <a:rPr lang="en-US" sz="2400" dirty="0">
                <a:solidFill>
                  <a:schemeClr val="tx2">
                    <a:lumMod val="90000"/>
                  </a:schemeClr>
                </a:solidFill>
                <a:effectLst/>
                <a:latin typeface="Times New Roman" panose="02020603050405020304" pitchFamily="18" charset="0"/>
                <a:ea typeface="Calibri" panose="020F0502020204030204" pitchFamily="34" charset="0"/>
              </a:rPr>
            </a:br>
            <a:r>
              <a:rPr lang="en-US" sz="2400" dirty="0">
                <a:solidFill>
                  <a:schemeClr val="tx2">
                    <a:lumMod val="90000"/>
                  </a:schemeClr>
                </a:solidFill>
                <a:effectLst/>
                <a:latin typeface="Times New Roman" panose="02020603050405020304" pitchFamily="18" charset="0"/>
                <a:ea typeface="Calibri" panose="020F0502020204030204" pitchFamily="34" charset="0"/>
              </a:rPr>
              <a:t>When you need an object like the one you’ve configured, you just clone </a:t>
            </a:r>
            <a:br>
              <a:rPr lang="en-US" sz="2400" dirty="0">
                <a:solidFill>
                  <a:schemeClr val="tx2">
                    <a:lumMod val="90000"/>
                  </a:schemeClr>
                </a:solidFill>
                <a:effectLst/>
                <a:latin typeface="Times New Roman" panose="02020603050405020304" pitchFamily="18" charset="0"/>
                <a:ea typeface="Calibri" panose="020F0502020204030204" pitchFamily="34" charset="0"/>
              </a:rPr>
            </a:br>
            <a:r>
              <a:rPr lang="en-US" sz="2400" dirty="0">
                <a:solidFill>
                  <a:schemeClr val="tx2">
                    <a:lumMod val="90000"/>
                  </a:schemeClr>
                </a:solidFill>
                <a:effectLst/>
                <a:latin typeface="Times New Roman" panose="02020603050405020304" pitchFamily="18" charset="0"/>
                <a:ea typeface="Calibri" panose="020F0502020204030204" pitchFamily="34" charset="0"/>
              </a:rPr>
              <a:t>a prototype instead of constructing </a:t>
            </a:r>
            <a:br>
              <a:rPr lang="en-US" sz="2400" dirty="0">
                <a:solidFill>
                  <a:schemeClr val="tx2">
                    <a:lumMod val="90000"/>
                  </a:schemeClr>
                </a:solidFill>
                <a:effectLst/>
                <a:latin typeface="Times New Roman" panose="02020603050405020304" pitchFamily="18" charset="0"/>
                <a:ea typeface="Calibri" panose="020F0502020204030204" pitchFamily="34" charset="0"/>
              </a:rPr>
            </a:br>
            <a:r>
              <a:rPr lang="en-US" sz="2400" dirty="0">
                <a:solidFill>
                  <a:schemeClr val="tx2">
                    <a:lumMod val="90000"/>
                  </a:schemeClr>
                </a:solidFill>
                <a:effectLst/>
                <a:latin typeface="Times New Roman" panose="02020603050405020304" pitchFamily="18" charset="0"/>
                <a:ea typeface="Calibri" panose="020F0502020204030204" pitchFamily="34" charset="0"/>
              </a:rPr>
              <a:t>a new object from scratch.</a:t>
            </a: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7978A8A8-7DD9-B5F4-8A5C-FA89D7CC9111}"/>
              </a:ext>
            </a:extLst>
          </p:cNvPr>
          <p:cNvSpPr txBox="1"/>
          <p:nvPr/>
        </p:nvSpPr>
        <p:spPr>
          <a:xfrm flipV="1">
            <a:off x="8719837" y="4640540"/>
            <a:ext cx="224775" cy="307777"/>
          </a:xfrm>
          <a:prstGeom prst="rect">
            <a:avLst/>
          </a:prstGeom>
          <a:noFill/>
        </p:spPr>
        <p:txBody>
          <a:bodyPr wrap="square" rtlCol="0">
            <a:spAutoFit/>
          </a:bodyPr>
          <a:lstStyle/>
          <a:p>
            <a:fld id="{3D2652B1-AD5C-4F9B-8876-91A4F9E29524}" type="slidenum">
              <a:rPr lang="vi-VN" dirty="0">
                <a:solidFill>
                  <a:schemeClr val="bg1"/>
                </a:solidFill>
              </a:rPr>
              <a:t>8</a:t>
            </a:fld>
            <a:endParaRPr lang="vi-VN" dirty="0">
              <a:solidFill>
                <a:schemeClr val="bg1"/>
              </a:solidFill>
            </a:endParaRPr>
          </a:p>
        </p:txBody>
      </p:sp>
      <p:pic>
        <p:nvPicPr>
          <p:cNvPr id="8194" name="Picture 2">
            <a:extLst>
              <a:ext uri="{FF2B5EF4-FFF2-40B4-BE49-F238E27FC236}">
                <a16:creationId xmlns:a16="http://schemas.microsoft.com/office/drawing/2014/main" id="{E9E18A07-82AF-A654-4691-35C662B2A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0492" y="1394399"/>
            <a:ext cx="3714179" cy="2891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019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solidFill>
                  <a:schemeClr val="accent2"/>
                </a:solidFill>
              </a:rPr>
              <a:t>3</a:t>
            </a:r>
            <a:r>
              <a:rPr lang="es" dirty="0">
                <a:solidFill>
                  <a:schemeClr val="accent2"/>
                </a:solidFill>
              </a:rPr>
              <a:t>.</a:t>
            </a:r>
            <a:r>
              <a:rPr lang="es" dirty="0"/>
              <a:t> </a:t>
            </a:r>
            <a:r>
              <a:rPr lang="en-US" dirty="0">
                <a:solidFill>
                  <a:schemeClr val="accent2"/>
                </a:solidFill>
                <a:effectLst/>
                <a:latin typeface="Roboto Black" panose="020B0604020202020204" pitchFamily="2" charset="0"/>
                <a:ea typeface="Roboto Black" panose="020B0604020202020204" pitchFamily="2" charset="0"/>
                <a:cs typeface="Roboto Black" panose="020B0604020202020204" pitchFamily="2" charset="0"/>
              </a:rPr>
              <a:t>Architecture</a:t>
            </a:r>
            <a:endParaRPr dirty="0">
              <a:solidFill>
                <a:schemeClr val="accent2"/>
              </a:solidFill>
              <a:latin typeface="Roboto Black" panose="020B0604020202020204" pitchFamily="2" charset="0"/>
              <a:ea typeface="Roboto Black" panose="020B0604020202020204" pitchFamily="2" charset="0"/>
              <a:cs typeface="Roboto Black" panose="020B0604020202020204" pitchFamily="2" charset="0"/>
            </a:endParaRPr>
          </a:p>
        </p:txBody>
      </p:sp>
      <p:sp>
        <p:nvSpPr>
          <p:cNvPr id="404" name="Google Shape;404;p28"/>
          <p:cNvSpPr txBox="1">
            <a:spLocks noGrp="1"/>
          </p:cNvSpPr>
          <p:nvPr>
            <p:ph type="ctrTitle"/>
          </p:nvPr>
        </p:nvSpPr>
        <p:spPr>
          <a:xfrm>
            <a:off x="164886" y="3852880"/>
            <a:ext cx="4186244" cy="1629058"/>
          </a:xfrm>
          <a:prstGeom prst="rect">
            <a:avLst/>
          </a:prstGeom>
        </p:spPr>
        <p:txBody>
          <a:bodyPr spcFirstLastPara="1" wrap="square" lIns="91425" tIns="91425" rIns="91425" bIns="91425" anchor="b" anchorCtr="0">
            <a:noAutofit/>
          </a:bodyPr>
          <a:lstStyle/>
          <a:p>
            <a:pPr>
              <a:lnSpc>
                <a:spcPct val="115000"/>
              </a:lnSpc>
              <a:spcBef>
                <a:spcPts val="600"/>
              </a:spcBef>
            </a:pPr>
            <a:r>
              <a:rPr lang="en-US" sz="2400" u="sng" dirty="0">
                <a:solidFill>
                  <a:schemeClr val="tx2">
                    <a:lumMod val="90000"/>
                  </a:schemeClr>
                </a:solidFill>
                <a:effectLst/>
                <a:latin typeface="Times New Roman" panose="02020603050405020304" pitchFamily="18" charset="0"/>
                <a:ea typeface="Calibri" panose="020F0502020204030204" pitchFamily="34" charset="0"/>
              </a:rPr>
              <a:t>Components:</a:t>
            </a:r>
            <a:br>
              <a:rPr lang="en-US" sz="2000" dirty="0">
                <a:solidFill>
                  <a:schemeClr val="tx2">
                    <a:lumMod val="90000"/>
                  </a:schemeClr>
                </a:solidFill>
                <a:effectLst/>
                <a:latin typeface="Times New Roman" panose="02020603050405020304" pitchFamily="18" charset="0"/>
                <a:ea typeface="Calibri" panose="020F0502020204030204" pitchFamily="34" charset="0"/>
              </a:rPr>
            </a:br>
            <a:r>
              <a:rPr lang="en-US" sz="2000" dirty="0">
                <a:solidFill>
                  <a:schemeClr val="tx2">
                    <a:lumMod val="90000"/>
                  </a:schemeClr>
                </a:solidFill>
                <a:effectLst/>
                <a:latin typeface="Times New Roman" panose="02020603050405020304" pitchFamily="18" charset="0"/>
                <a:ea typeface="Calibri" panose="020F0502020204030204" pitchFamily="34" charset="0"/>
              </a:rPr>
              <a:t>1.</a:t>
            </a:r>
            <a:r>
              <a:rPr lang="en-US" sz="2000" b="1"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t>The Prototype: </a:t>
            </a:r>
            <a:r>
              <a:rPr lang="en-US" sz="20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t>interface declares the cloning methods.</a:t>
            </a:r>
            <a:br>
              <a:rPr lang="en-US" sz="20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br>
            <a:br>
              <a:rPr lang="en-US" sz="20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br>
            <a:r>
              <a:rPr lang="en-US" sz="20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t>2.</a:t>
            </a:r>
            <a:r>
              <a:rPr lang="en-US" sz="2000" b="1"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t>The Concrete Prototype:</a:t>
            </a:r>
            <a:r>
              <a:rPr lang="en-US" sz="20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t> class implements the cloning method.</a:t>
            </a:r>
            <a:br>
              <a:rPr lang="en-US" sz="20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br>
            <a:br>
              <a:rPr lang="en-US" sz="20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br>
            <a:r>
              <a:rPr lang="en-US" sz="20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t>3.</a:t>
            </a:r>
            <a:r>
              <a:rPr lang="en-US" sz="2000" b="1"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t>The Client: </a:t>
            </a:r>
            <a:r>
              <a:rPr lang="en-US" sz="2000" dirty="0">
                <a:solidFill>
                  <a:schemeClr val="tx2">
                    <a:lumMod val="90000"/>
                  </a:schemeClr>
                </a:solidFill>
                <a:effectLst/>
                <a:latin typeface="Roboto Black" panose="020B0604020202020204" pitchFamily="2" charset="0"/>
                <a:ea typeface="Roboto Black" panose="020B0604020202020204" pitchFamily="2" charset="0"/>
                <a:cs typeface="Roboto Black" panose="020B0604020202020204" pitchFamily="2" charset="0"/>
              </a:rPr>
              <a:t>can produce a copy of any object that follows the prototype interface.</a:t>
            </a:r>
            <a:br>
              <a:rPr lang="en-US" sz="1800" dirty="0">
                <a:solidFill>
                  <a:schemeClr val="bg1"/>
                </a:solidFill>
                <a:effectLst/>
                <a:latin typeface="Times New Roman" panose="02020603050405020304" pitchFamily="18" charset="0"/>
                <a:ea typeface="Calibri" panose="020F0502020204030204" pitchFamily="34" charset="0"/>
              </a:rPr>
            </a:br>
            <a:br>
              <a:rPr lang="vi-VN" sz="1400" b="0" i="0" dirty="0">
                <a:solidFill>
                  <a:schemeClr val="bg1"/>
                </a:solidFill>
                <a:effectLst/>
                <a:latin typeface="+mj-lt"/>
              </a:rPr>
            </a:br>
            <a:endParaRPr lang="vi-VN" sz="1400" b="0" i="0" dirty="0">
              <a:solidFill>
                <a:schemeClr val="bg1"/>
              </a:solidFill>
              <a:effectLst/>
              <a:latin typeface="+mj-lt"/>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7978A8A8-7DD9-B5F4-8A5C-FA89D7CC9111}"/>
              </a:ext>
            </a:extLst>
          </p:cNvPr>
          <p:cNvSpPr txBox="1"/>
          <p:nvPr/>
        </p:nvSpPr>
        <p:spPr>
          <a:xfrm>
            <a:off x="8690199" y="4816820"/>
            <a:ext cx="284052" cy="307777"/>
          </a:xfrm>
          <a:prstGeom prst="rect">
            <a:avLst/>
          </a:prstGeom>
          <a:noFill/>
        </p:spPr>
        <p:txBody>
          <a:bodyPr wrap="none" rtlCol="0">
            <a:spAutoFit/>
          </a:bodyPr>
          <a:lstStyle/>
          <a:p>
            <a:fld id="{3D2652B1-AD5C-4F9B-8876-91A4F9E29524}" type="slidenum">
              <a:rPr lang="vi-VN" dirty="0">
                <a:solidFill>
                  <a:schemeClr val="bg1"/>
                </a:solidFill>
              </a:rPr>
              <a:t>9</a:t>
            </a:fld>
            <a:endParaRPr lang="vi-VN" dirty="0">
              <a:solidFill>
                <a:schemeClr val="bg1"/>
              </a:solidFill>
            </a:endParaRPr>
          </a:p>
        </p:txBody>
      </p:sp>
      <p:pic>
        <p:nvPicPr>
          <p:cNvPr id="11266" name="Picture 2">
            <a:extLst>
              <a:ext uri="{FF2B5EF4-FFF2-40B4-BE49-F238E27FC236}">
                <a16:creationId xmlns:a16="http://schemas.microsoft.com/office/drawing/2014/main" id="{21952564-2670-55FE-A9E6-0E08FCFE73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3412" y="947850"/>
            <a:ext cx="4705702" cy="3719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31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1874</Words>
  <Application>Microsoft Office PowerPoint</Application>
  <PresentationFormat>On-screen Show (16:9)</PresentationFormat>
  <Paragraphs>147</Paragraphs>
  <Slides>32</Slides>
  <Notes>32</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32</vt:i4>
      </vt:variant>
    </vt:vector>
  </HeadingPairs>
  <TitlesOfParts>
    <vt:vector size="49" baseType="lpstr">
      <vt:lpstr>Wingdings</vt:lpstr>
      <vt:lpstr>Roboto Black</vt:lpstr>
      <vt:lpstr>Impact</vt:lpstr>
      <vt:lpstr>Segoe UI</vt:lpstr>
      <vt:lpstr>Roboto Thin</vt:lpstr>
      <vt:lpstr>Roboto Black</vt:lpstr>
      <vt:lpstr>Roboto Mono Thin</vt:lpstr>
      <vt:lpstr>Symbol</vt:lpstr>
      <vt:lpstr>Arial</vt:lpstr>
      <vt:lpstr>Times New Roman</vt:lpstr>
      <vt:lpstr>Didact Gothic</vt:lpstr>
      <vt:lpstr>Arial Black</vt:lpstr>
      <vt:lpstr>Bree Serif</vt:lpstr>
      <vt:lpstr>Roboto Light</vt:lpstr>
      <vt:lpstr>PT Sans</vt:lpstr>
      <vt:lpstr>Sitka Heading</vt:lpstr>
      <vt:lpstr>WEB PROPOSAL</vt:lpstr>
      <vt:lpstr>Prototype &amp; Adapter</vt:lpstr>
      <vt:lpstr>GROUP 1</vt:lpstr>
      <vt:lpstr>TABLE OF CONTENTS</vt:lpstr>
      <vt:lpstr>Prototype</vt:lpstr>
      <vt:lpstr>1a. Introduction</vt:lpstr>
      <vt:lpstr>1b. Definition:</vt:lpstr>
      <vt:lpstr>2. Purpose of use </vt:lpstr>
      <vt:lpstr>2. Purpose of use </vt:lpstr>
      <vt:lpstr>3. Architecture</vt:lpstr>
      <vt:lpstr>3. Architecture</vt:lpstr>
      <vt:lpstr>3. Architecture</vt:lpstr>
      <vt:lpstr>4. Applicability</vt:lpstr>
      <vt:lpstr>5. Pros &amp; Cons</vt:lpstr>
      <vt:lpstr>5. Pros &amp; Cons</vt:lpstr>
      <vt:lpstr>6.Relations with other patterns </vt:lpstr>
      <vt:lpstr>6.Relations with other patterns </vt:lpstr>
      <vt:lpstr>6. Source code-Prototype</vt:lpstr>
      <vt:lpstr>Adapter</vt:lpstr>
      <vt:lpstr>1a. Introduction</vt:lpstr>
      <vt:lpstr>1b. Definition:</vt:lpstr>
      <vt:lpstr>PowerPoint Presentation</vt:lpstr>
      <vt:lpstr>SOLUTION</vt:lpstr>
      <vt:lpstr>3.ARHITECTURE</vt:lpstr>
      <vt:lpstr>3.ARHITECTURE</vt:lpstr>
      <vt:lpstr>NOTE</vt:lpstr>
      <vt:lpstr>3. Architecture</vt:lpstr>
      <vt:lpstr>Difference between Class Adapter &amp; Object Adapter</vt:lpstr>
      <vt:lpstr>4.Applicability</vt:lpstr>
      <vt:lpstr>5. Pros &amp; Cons</vt:lpstr>
      <vt:lpstr>6.Relations with other patterns </vt:lpstr>
      <vt:lpstr>DEMONSTRATION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PROJECT PROPOSAL</dc:title>
  <cp:lastModifiedBy>cường tấn</cp:lastModifiedBy>
  <cp:revision>39</cp:revision>
  <dcterms:modified xsi:type="dcterms:W3CDTF">2023-03-20T15:31:08Z</dcterms:modified>
</cp:coreProperties>
</file>