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5"/>
  </p:notesMasterIdLst>
  <p:sldIdLst>
    <p:sldId id="256" r:id="rId2"/>
    <p:sldId id="262" r:id="rId3"/>
    <p:sldId id="317" r:id="rId4"/>
    <p:sldId id="259" r:id="rId5"/>
    <p:sldId id="260" r:id="rId6"/>
    <p:sldId id="307" r:id="rId7"/>
    <p:sldId id="297" r:id="rId8"/>
    <p:sldId id="305" r:id="rId9"/>
    <p:sldId id="298" r:id="rId10"/>
    <p:sldId id="310" r:id="rId11"/>
    <p:sldId id="311" r:id="rId12"/>
    <p:sldId id="299" r:id="rId13"/>
    <p:sldId id="312" r:id="rId14"/>
    <p:sldId id="313" r:id="rId15"/>
    <p:sldId id="300" r:id="rId16"/>
    <p:sldId id="261" r:id="rId17"/>
    <p:sldId id="301" r:id="rId18"/>
    <p:sldId id="315" r:id="rId19"/>
    <p:sldId id="316" r:id="rId20"/>
    <p:sldId id="302" r:id="rId21"/>
    <p:sldId id="304" r:id="rId22"/>
    <p:sldId id="303"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4660"/>
  </p:normalViewPr>
  <p:slideViewPr>
    <p:cSldViewPr snapToGrid="0">
      <p:cViewPr varScale="1">
        <p:scale>
          <a:sx n="109" d="100"/>
          <a:sy n="109"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c85883115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43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143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57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3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45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140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64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930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03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289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248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74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365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28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912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37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40578" y="2003606"/>
            <a:ext cx="6308806" cy="117474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7200" b="1" dirty="0">
                <a:effectLst>
                  <a:outerShdw blurRad="38100" dist="38100" dir="2700000" algn="tl">
                    <a:srgbClr val="000000">
                      <a:alpha val="43137"/>
                    </a:srgbClr>
                  </a:outerShdw>
                </a:effectLst>
              </a:rPr>
              <a:t>Factory Method</a:t>
            </a:r>
            <a:endParaRPr lang="en-US" sz="7200" dirty="0"/>
          </a:p>
        </p:txBody>
      </p:sp>
      <p:grpSp>
        <p:nvGrpSpPr>
          <p:cNvPr id="199" name="Google Shape;199;p12"/>
          <p:cNvGrpSpPr/>
          <p:nvPr/>
        </p:nvGrpSpPr>
        <p:grpSpPr>
          <a:xfrm rot="19684173">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59;p15">
            <a:extLst>
              <a:ext uri="{FF2B5EF4-FFF2-40B4-BE49-F238E27FC236}">
                <a16:creationId xmlns:a16="http://schemas.microsoft.com/office/drawing/2014/main" id="{776FCEB6-4BFB-103C-677C-CA0175264483}"/>
              </a:ext>
            </a:extLst>
          </p:cNvPr>
          <p:cNvPicPr preferRelativeResize="0"/>
          <p:nvPr/>
        </p:nvPicPr>
        <p:blipFill rotWithShape="1">
          <a:blip r:embed="rId3">
            <a:alphaModFix/>
          </a:blip>
          <a:srcRect l="25302" r="25297"/>
          <a:stretch/>
        </p:blipFill>
        <p:spPr>
          <a:xfrm>
            <a:off x="906477" y="-209564"/>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400" b="1" dirty="0"/>
              <a:t>Architecture</a:t>
            </a:r>
            <a:endParaRPr sz="3000" dirty="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6" name="Picture 5">
            <a:extLst>
              <a:ext uri="{FF2B5EF4-FFF2-40B4-BE49-F238E27FC236}">
                <a16:creationId xmlns:a16="http://schemas.microsoft.com/office/drawing/2014/main" id="{E9C70C22-9A9B-C1BB-F52D-926729513C96}"/>
              </a:ext>
            </a:extLst>
          </p:cNvPr>
          <p:cNvPicPr>
            <a:picLocks noChangeAspect="1"/>
          </p:cNvPicPr>
          <p:nvPr/>
        </p:nvPicPr>
        <p:blipFill>
          <a:blip r:embed="rId3"/>
          <a:stretch>
            <a:fillRect/>
          </a:stretch>
        </p:blipFill>
        <p:spPr>
          <a:xfrm>
            <a:off x="1600200" y="1674960"/>
            <a:ext cx="5943600" cy="2910840"/>
          </a:xfrm>
          <a:prstGeom prst="rect">
            <a:avLst/>
          </a:prstGeom>
        </p:spPr>
      </p:pic>
    </p:spTree>
    <p:extLst>
      <p:ext uri="{BB962C8B-B14F-4D97-AF65-F5344CB8AC3E}">
        <p14:creationId xmlns:p14="http://schemas.microsoft.com/office/powerpoint/2010/main" val="15380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b="1" dirty="0"/>
              <a:t>Architecture</a:t>
            </a:r>
            <a:endParaRPr dirty="0"/>
          </a:p>
        </p:txBody>
      </p:sp>
      <p:sp>
        <p:nvSpPr>
          <p:cNvPr id="580" name="Google Shape;580;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81" name="Google Shape;581;p41"/>
          <p:cNvSpPr/>
          <p:nvPr/>
        </p:nvSpPr>
        <p:spPr>
          <a:xfrm>
            <a:off x="490688" y="1617301"/>
            <a:ext cx="4314522" cy="1367700"/>
          </a:xfrm>
          <a:prstGeom prst="rect">
            <a:avLst/>
          </a:prstGeom>
          <a:solidFill>
            <a:srgbClr val="082A44">
              <a:alpha val="1732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a:solidFill>
                  <a:schemeClr val="dk1"/>
                </a:solidFill>
                <a:latin typeface="Inria Sans"/>
                <a:ea typeface="Inria Sans"/>
                <a:cs typeface="Inria Sans"/>
                <a:sym typeface="Inria Sans"/>
              </a:rPr>
              <a:t>PRODUCT</a:t>
            </a:r>
          </a:p>
          <a:p>
            <a:pPr marL="0" lvl="0" indent="0" algn="l" rtl="0">
              <a:spcBef>
                <a:spcPts val="600"/>
              </a:spcBef>
              <a:spcAft>
                <a:spcPts val="600"/>
              </a:spcAft>
              <a:buNone/>
            </a:pPr>
            <a:r>
              <a:rPr lang="en-US" dirty="0">
                <a:solidFill>
                  <a:schemeClr val="dk1"/>
                </a:solidFill>
                <a:latin typeface="Inria Sans"/>
                <a:ea typeface="Inria Sans"/>
                <a:cs typeface="Inria Sans"/>
                <a:sym typeface="Inria Sans"/>
              </a:rPr>
              <a:t>Defines a template (interface) of the objects that the factory method creates</a:t>
            </a:r>
            <a:endParaRPr dirty="0">
              <a:solidFill>
                <a:schemeClr val="dk1"/>
              </a:solidFill>
              <a:latin typeface="Inria Sans"/>
              <a:ea typeface="Inria Sans"/>
              <a:cs typeface="Inria Sans"/>
              <a:sym typeface="Inria Sans"/>
            </a:endParaRPr>
          </a:p>
        </p:txBody>
      </p:sp>
      <p:sp>
        <p:nvSpPr>
          <p:cNvPr id="582" name="Google Shape;582;p41"/>
          <p:cNvSpPr/>
          <p:nvPr/>
        </p:nvSpPr>
        <p:spPr>
          <a:xfrm>
            <a:off x="4988872" y="1592100"/>
            <a:ext cx="3630900" cy="1367700"/>
          </a:xfrm>
          <a:prstGeom prst="rect">
            <a:avLst/>
          </a:prstGeom>
          <a:solidFill>
            <a:srgbClr val="082A44">
              <a:alpha val="1732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dk1"/>
                </a:solidFill>
                <a:latin typeface="Inria Sans"/>
                <a:ea typeface="Inria Sans"/>
                <a:cs typeface="Inria Sans"/>
                <a:sym typeface="Inria Sans"/>
              </a:rPr>
              <a:t>CONCRETEPRODUCT</a:t>
            </a:r>
            <a:endParaRPr lang="en-US" b="1" dirty="0">
              <a:solidFill>
                <a:schemeClr val="dk1"/>
              </a:solidFill>
              <a:latin typeface="Inria Sans"/>
              <a:ea typeface="Inria Sans"/>
              <a:cs typeface="Inria Sans"/>
              <a:sym typeface="Inria Sans"/>
            </a:endParaRPr>
          </a:p>
          <a:p>
            <a:pPr marL="0" lvl="0" indent="0" algn="r" rtl="0">
              <a:spcBef>
                <a:spcPts val="0"/>
              </a:spcBef>
              <a:spcAft>
                <a:spcPts val="0"/>
              </a:spcAft>
              <a:buClr>
                <a:schemeClr val="dk1"/>
              </a:buClr>
              <a:buSzPts val="1100"/>
              <a:buFont typeface="Arial"/>
              <a:buNone/>
            </a:pPr>
            <a:r>
              <a:rPr lang="en-US" dirty="0">
                <a:solidFill>
                  <a:schemeClr val="dk1"/>
                </a:solidFill>
                <a:latin typeface="Inria Sans"/>
                <a:ea typeface="Inria Sans"/>
                <a:cs typeface="Inria Sans"/>
                <a:sym typeface="Inria Sans"/>
              </a:rPr>
              <a:t>Classes that are modeled product</a:t>
            </a:r>
          </a:p>
        </p:txBody>
      </p:sp>
      <p:sp>
        <p:nvSpPr>
          <p:cNvPr id="583" name="Google Shape;583;p41"/>
          <p:cNvSpPr/>
          <p:nvPr/>
        </p:nvSpPr>
        <p:spPr>
          <a:xfrm>
            <a:off x="524228" y="3110003"/>
            <a:ext cx="4314522" cy="1757419"/>
          </a:xfrm>
          <a:prstGeom prst="rect">
            <a:avLst/>
          </a:prstGeom>
          <a:solidFill>
            <a:srgbClr val="082A44">
              <a:alpha val="1732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Inria Sans"/>
              <a:ea typeface="Inria Sans"/>
              <a:cs typeface="Inria Sans"/>
              <a:sym typeface="Inria Sans"/>
            </a:endParaRPr>
          </a:p>
          <a:p>
            <a:pPr>
              <a:spcBef>
                <a:spcPts val="600"/>
              </a:spcBef>
              <a:buClr>
                <a:schemeClr val="dk1"/>
              </a:buClr>
              <a:buSzPts val="1100"/>
            </a:pPr>
            <a:endParaRPr lang="en-US" dirty="0">
              <a:solidFill>
                <a:schemeClr val="dk1"/>
              </a:solidFill>
              <a:latin typeface="Inria Sans"/>
              <a:ea typeface="Inria Sans"/>
              <a:cs typeface="Inria Sans"/>
              <a:sym typeface="Inria Sans"/>
            </a:endParaRPr>
          </a:p>
          <a:p>
            <a:pPr marL="0" lvl="0" indent="0" algn="l" rtl="0">
              <a:spcBef>
                <a:spcPts val="600"/>
              </a:spcBef>
              <a:spcAft>
                <a:spcPts val="0"/>
              </a:spcAft>
              <a:buClr>
                <a:schemeClr val="dk1"/>
              </a:buClr>
              <a:buSzPts val="1100"/>
              <a:buFont typeface="Arial"/>
              <a:buNone/>
            </a:pPr>
            <a:r>
              <a:rPr lang="en-US" b="1" dirty="0">
                <a:solidFill>
                  <a:schemeClr val="dk1"/>
                </a:solidFill>
                <a:latin typeface="Inria Sans"/>
                <a:ea typeface="Inria Sans"/>
                <a:cs typeface="Inria Sans"/>
                <a:sym typeface="Inria Sans"/>
              </a:rPr>
              <a:t>CREATOR</a:t>
            </a:r>
          </a:p>
          <a:p>
            <a:pPr marL="0" lvl="0" indent="0" algn="l" rtl="0">
              <a:spcBef>
                <a:spcPts val="600"/>
              </a:spcBef>
              <a:spcAft>
                <a:spcPts val="0"/>
              </a:spcAft>
              <a:buClr>
                <a:schemeClr val="dk1"/>
              </a:buClr>
              <a:buSzPts val="1100"/>
              <a:buFont typeface="Arial"/>
              <a:buNone/>
            </a:pPr>
            <a:r>
              <a:rPr lang="en-US" dirty="0">
                <a:solidFill>
                  <a:schemeClr val="dk1"/>
                </a:solidFill>
                <a:latin typeface="Inria Sans"/>
                <a:ea typeface="Inria Sans"/>
                <a:cs typeface="Inria Sans"/>
                <a:sym typeface="Inria Sans"/>
              </a:rPr>
              <a:t>Declare a factory method, which returns an object of type product. The creator can also define a default implementation of the factory method that returns a default </a:t>
            </a:r>
            <a:r>
              <a:rPr lang="en-US" dirty="0" err="1">
                <a:solidFill>
                  <a:schemeClr val="dk1"/>
                </a:solidFill>
                <a:latin typeface="Inria Sans"/>
                <a:ea typeface="Inria Sans"/>
                <a:cs typeface="Inria Sans"/>
                <a:sym typeface="Inria Sans"/>
              </a:rPr>
              <a:t>concreteproduct</a:t>
            </a:r>
            <a:r>
              <a:rPr lang="en-US">
                <a:solidFill>
                  <a:schemeClr val="dk1"/>
                </a:solidFill>
                <a:latin typeface="Inria Sans"/>
                <a:ea typeface="Inria Sans"/>
                <a:cs typeface="Inria Sans"/>
                <a:sym typeface="Inria Sans"/>
              </a:rPr>
              <a:t> object</a:t>
            </a:r>
            <a:endParaRPr lang="en-US" dirty="0">
              <a:solidFill>
                <a:schemeClr val="dk1"/>
              </a:solidFill>
              <a:latin typeface="Inria Sans"/>
              <a:ea typeface="Inria Sans"/>
              <a:cs typeface="Inria Sans"/>
              <a:sym typeface="Inria Sans"/>
            </a:endParaRPr>
          </a:p>
        </p:txBody>
      </p:sp>
      <p:sp>
        <p:nvSpPr>
          <p:cNvPr id="584" name="Google Shape;584;p41"/>
          <p:cNvSpPr/>
          <p:nvPr/>
        </p:nvSpPr>
        <p:spPr>
          <a:xfrm>
            <a:off x="4988872" y="3110004"/>
            <a:ext cx="3630900" cy="1757418"/>
          </a:xfrm>
          <a:prstGeom prst="rect">
            <a:avLst/>
          </a:prstGeom>
          <a:solidFill>
            <a:srgbClr val="082A44">
              <a:alpha val="1732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endParaRPr lang="en-US" dirty="0">
              <a:solidFill>
                <a:schemeClr val="dk1"/>
              </a:solidFill>
              <a:latin typeface="Inria Sans"/>
              <a:ea typeface="Inria Sans"/>
              <a:cs typeface="Inria Sans"/>
              <a:sym typeface="Inria Sans"/>
            </a:endParaRPr>
          </a:p>
        </p:txBody>
      </p:sp>
      <p:sp>
        <p:nvSpPr>
          <p:cNvPr id="585" name="Google Shape;585;p41"/>
          <p:cNvSpPr/>
          <p:nvPr/>
        </p:nvSpPr>
        <p:spPr>
          <a:xfrm>
            <a:off x="3774256" y="1915783"/>
            <a:ext cx="2086500" cy="208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rot="5400000">
            <a:off x="3946747" y="1915783"/>
            <a:ext cx="2086500" cy="2086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rot="10800000">
            <a:off x="3946747" y="2067267"/>
            <a:ext cx="2086500" cy="208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rot="-5400000">
            <a:off x="3796421" y="2067267"/>
            <a:ext cx="2086500" cy="208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4339534" y="2350989"/>
            <a:ext cx="245233" cy="375302"/>
          </a:xfrm>
          <a:prstGeom prst="rect">
            <a:avLst/>
          </a:prstGeom>
        </p:spPr>
        <p:txBody>
          <a:bodyPr>
            <a:prstTxWarp prst="textPlain">
              <a:avLst/>
            </a:prstTxWarp>
          </a:bodyPr>
          <a:lstStyle/>
          <a:p>
            <a:pPr lvl="0" algn="ctr"/>
            <a:r>
              <a:rPr lang="en-US" b="1" dirty="0">
                <a:solidFill>
                  <a:schemeClr val="dk1"/>
                </a:solidFill>
                <a:latin typeface="Saira Semi Condensed"/>
              </a:rPr>
              <a:t>P</a:t>
            </a:r>
            <a:endParaRPr b="1" i="0" dirty="0">
              <a:ln>
                <a:noFill/>
              </a:ln>
              <a:solidFill>
                <a:schemeClr val="dk1"/>
              </a:solidFill>
              <a:latin typeface="Saira Semi Condensed"/>
            </a:endParaRPr>
          </a:p>
        </p:txBody>
      </p:sp>
      <p:sp>
        <p:nvSpPr>
          <p:cNvPr id="590" name="Google Shape;590;p41"/>
          <p:cNvSpPr/>
          <p:nvPr/>
        </p:nvSpPr>
        <p:spPr>
          <a:xfrm>
            <a:off x="5216206" y="2357652"/>
            <a:ext cx="453681" cy="366773"/>
          </a:xfrm>
          <a:prstGeom prst="rect">
            <a:avLst/>
          </a:prstGeom>
        </p:spPr>
        <p:txBody>
          <a:bodyPr>
            <a:prstTxWarp prst="textPlain">
              <a:avLst/>
            </a:prstTxWarp>
          </a:bodyPr>
          <a:lstStyle/>
          <a:p>
            <a:pPr lvl="0" algn="ctr"/>
            <a:r>
              <a:rPr lang="en-US" b="1" dirty="0">
                <a:solidFill>
                  <a:schemeClr val="dk1"/>
                </a:solidFill>
                <a:latin typeface="Saira Semi Condensed"/>
              </a:rPr>
              <a:t>C</a:t>
            </a:r>
            <a:endParaRPr b="1" i="0" dirty="0">
              <a:ln>
                <a:noFill/>
              </a:ln>
              <a:solidFill>
                <a:schemeClr val="dk1"/>
              </a:solidFill>
              <a:latin typeface="Saira Semi Condensed"/>
            </a:endParaRPr>
          </a:p>
        </p:txBody>
      </p:sp>
      <p:sp>
        <p:nvSpPr>
          <p:cNvPr id="591" name="Google Shape;591;p41"/>
          <p:cNvSpPr/>
          <p:nvPr/>
        </p:nvSpPr>
        <p:spPr>
          <a:xfrm>
            <a:off x="4309680" y="3305991"/>
            <a:ext cx="276154" cy="375302"/>
          </a:xfrm>
          <a:prstGeom prst="rect">
            <a:avLst/>
          </a:prstGeom>
        </p:spPr>
        <p:txBody>
          <a:bodyPr>
            <a:prstTxWarp prst="textPlain">
              <a:avLst/>
            </a:prstTxWarp>
          </a:bodyPr>
          <a:lstStyle/>
          <a:p>
            <a:pPr lvl="0" algn="ctr"/>
            <a:r>
              <a:rPr lang="en-US" b="1" dirty="0">
                <a:solidFill>
                  <a:schemeClr val="dk1"/>
                </a:solidFill>
                <a:latin typeface="Saira Semi Condensed"/>
              </a:rPr>
              <a:t>C</a:t>
            </a:r>
            <a:endParaRPr b="1" i="0" dirty="0">
              <a:ln>
                <a:noFill/>
              </a:ln>
              <a:solidFill>
                <a:schemeClr val="dk1"/>
              </a:solidFill>
              <a:latin typeface="Saira Semi Condensed"/>
            </a:endParaRPr>
          </a:p>
        </p:txBody>
      </p:sp>
      <p:sp>
        <p:nvSpPr>
          <p:cNvPr id="592" name="Google Shape;592;p41"/>
          <p:cNvSpPr/>
          <p:nvPr/>
        </p:nvSpPr>
        <p:spPr>
          <a:xfrm>
            <a:off x="5314832" y="3312654"/>
            <a:ext cx="256428" cy="366773"/>
          </a:xfrm>
          <a:prstGeom prst="rect">
            <a:avLst/>
          </a:prstGeom>
        </p:spPr>
        <p:txBody>
          <a:bodyPr>
            <a:prstTxWarp prst="textPlain">
              <a:avLst/>
            </a:prstTxWarp>
          </a:bodyPr>
          <a:lstStyle/>
          <a:p>
            <a:pPr lvl="0" algn="ctr"/>
            <a:r>
              <a:rPr lang="en-US" b="1" dirty="0">
                <a:solidFill>
                  <a:schemeClr val="dk1"/>
                </a:solidFill>
                <a:latin typeface="Saira Semi Condensed"/>
              </a:rPr>
              <a:t>C</a:t>
            </a:r>
            <a:endParaRPr b="1" i="0" dirty="0">
              <a:ln>
                <a:noFill/>
              </a:ln>
              <a:solidFill>
                <a:schemeClr val="dk1"/>
              </a:solidFill>
              <a:latin typeface="Saira Semi Condensed"/>
            </a:endParaRPr>
          </a:p>
        </p:txBody>
      </p:sp>
      <p:sp>
        <p:nvSpPr>
          <p:cNvPr id="2" name="TextBox 1">
            <a:extLst>
              <a:ext uri="{FF2B5EF4-FFF2-40B4-BE49-F238E27FC236}">
                <a16:creationId xmlns:a16="http://schemas.microsoft.com/office/drawing/2014/main" id="{74225B6E-68B1-38CD-488A-574F82F33D8F}"/>
              </a:ext>
            </a:extLst>
          </p:cNvPr>
          <p:cNvSpPr txBox="1"/>
          <p:nvPr/>
        </p:nvSpPr>
        <p:spPr>
          <a:xfrm>
            <a:off x="6396180" y="3194890"/>
            <a:ext cx="2180492" cy="1169551"/>
          </a:xfrm>
          <a:prstGeom prst="rect">
            <a:avLst/>
          </a:prstGeom>
          <a:noFill/>
        </p:spPr>
        <p:txBody>
          <a:bodyPr wrap="square" rtlCol="0">
            <a:spAutoFit/>
          </a:bodyPr>
          <a:lstStyle/>
          <a:p>
            <a:pPr marL="0" lvl="0" indent="0" algn="r" rtl="0">
              <a:spcBef>
                <a:spcPts val="0"/>
              </a:spcBef>
              <a:spcAft>
                <a:spcPts val="0"/>
              </a:spcAft>
              <a:buClr>
                <a:schemeClr val="dk1"/>
              </a:buClr>
              <a:buSzPts val="1100"/>
              <a:buFont typeface="Arial"/>
              <a:buNone/>
            </a:pPr>
            <a:r>
              <a:rPr lang="en" b="1" dirty="0">
                <a:solidFill>
                  <a:schemeClr val="dk1"/>
                </a:solidFill>
                <a:latin typeface="Inria Sans"/>
                <a:ea typeface="Inria Sans"/>
                <a:cs typeface="Inria Sans"/>
                <a:sym typeface="Inria Sans"/>
              </a:rPr>
              <a:t>CONCRETECREATOR</a:t>
            </a:r>
          </a:p>
          <a:p>
            <a:pPr marL="0" lvl="0" indent="0" algn="r" rtl="0">
              <a:spcBef>
                <a:spcPts val="0"/>
              </a:spcBef>
              <a:spcAft>
                <a:spcPts val="0"/>
              </a:spcAft>
              <a:buClr>
                <a:schemeClr val="dk1"/>
              </a:buClr>
              <a:buSzPts val="1100"/>
              <a:buFont typeface="Arial"/>
              <a:buNone/>
            </a:pPr>
            <a:r>
              <a:rPr lang="en-US" dirty="0">
                <a:solidFill>
                  <a:schemeClr val="dk1"/>
                </a:solidFill>
                <a:latin typeface="Inria Sans"/>
                <a:ea typeface="Inria Sans"/>
                <a:cs typeface="Inria Sans"/>
                <a:sym typeface="Inria Sans"/>
              </a:rPr>
              <a:t>Override factory method to return an instance of </a:t>
            </a:r>
            <a:r>
              <a:rPr lang="en-US" dirty="0" err="1">
                <a:solidFill>
                  <a:schemeClr val="dk1"/>
                </a:solidFill>
                <a:latin typeface="Inria Sans"/>
                <a:ea typeface="Inria Sans"/>
                <a:cs typeface="Inria Sans"/>
                <a:sym typeface="Inria Sans"/>
              </a:rPr>
              <a:t>concreteproduct</a:t>
            </a:r>
            <a:endParaRPr lang="en-US" dirty="0">
              <a:solidFill>
                <a:schemeClr val="dk1"/>
              </a:solidFill>
              <a:latin typeface="Inria Sans"/>
              <a:ea typeface="Inria Sans"/>
              <a:cs typeface="Inria Sans"/>
              <a:sym typeface="Inria Sans"/>
            </a:endParaRPr>
          </a:p>
          <a:p>
            <a:endParaRPr lang="en-US" dirty="0"/>
          </a:p>
        </p:txBody>
      </p:sp>
    </p:spTree>
    <p:extLst>
      <p:ext uri="{BB962C8B-B14F-4D97-AF65-F5344CB8AC3E}">
        <p14:creationId xmlns:p14="http://schemas.microsoft.com/office/powerpoint/2010/main" val="48517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935438"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Specific properties</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4</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85078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t>Specific properties</a:t>
            </a:r>
            <a:endParaRPr dirty="0"/>
          </a:p>
        </p:txBody>
      </p:sp>
      <p:sp>
        <p:nvSpPr>
          <p:cNvPr id="476" name="Google Shape;476;p3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81000" algn="l" rtl="0">
              <a:lnSpc>
                <a:spcPct val="115000"/>
              </a:lnSpc>
              <a:spcBef>
                <a:spcPts val="600"/>
              </a:spcBef>
              <a:spcAft>
                <a:spcPts val="0"/>
              </a:spcAft>
              <a:buSzPts val="2400"/>
              <a:buChar char="⬥"/>
            </a:pPr>
            <a:r>
              <a:rPr lang="en-US" sz="2400" b="1" i="1" dirty="0"/>
              <a:t>    Reduced Coupling:</a:t>
            </a:r>
            <a:r>
              <a:rPr lang="en-US" sz="2400" dirty="0"/>
              <a:t> Factory Method helps to reduce dependencies between classes in the system</a:t>
            </a:r>
          </a:p>
          <a:p>
            <a:pPr marL="457200" lvl="0" indent="-381000" algn="l" rtl="0">
              <a:lnSpc>
                <a:spcPct val="115000"/>
              </a:lnSpc>
              <a:spcBef>
                <a:spcPts val="600"/>
              </a:spcBef>
              <a:spcAft>
                <a:spcPts val="0"/>
              </a:spcAft>
              <a:buSzPts val="2400"/>
              <a:buChar char="⬥"/>
            </a:pPr>
            <a:r>
              <a:rPr lang="en-US" sz="2400" b="1" i="1" dirty="0"/>
              <a:t>    Extensibility: </a:t>
            </a:r>
            <a:r>
              <a:rPr lang="en-US" sz="2400" dirty="0"/>
              <a:t>Factory Method allows you to extend your system by adding new classes without affecting existing code.</a:t>
            </a:r>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70421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t>Specific properties</a:t>
            </a:r>
            <a:endParaRPr dirty="0"/>
          </a:p>
        </p:txBody>
      </p:sp>
      <p:sp>
        <p:nvSpPr>
          <p:cNvPr id="476" name="Google Shape;476;p35"/>
          <p:cNvSpPr txBox="1">
            <a:spLocks noGrp="1"/>
          </p:cNvSpPr>
          <p:nvPr>
            <p:ph type="body" idx="1"/>
          </p:nvPr>
        </p:nvSpPr>
        <p:spPr>
          <a:xfrm>
            <a:off x="811398" y="1352777"/>
            <a:ext cx="7521203" cy="3033900"/>
          </a:xfrm>
          <a:prstGeom prst="rect">
            <a:avLst/>
          </a:prstGeom>
        </p:spPr>
        <p:txBody>
          <a:bodyPr spcFirstLastPara="1" wrap="square" lIns="0" tIns="0" rIns="0" bIns="0" anchor="t" anchorCtr="0">
            <a:noAutofit/>
          </a:bodyPr>
          <a:lstStyle/>
          <a:p>
            <a:pPr marL="457200" lvl="0" indent="-381000" algn="l" rtl="0">
              <a:lnSpc>
                <a:spcPct val="115000"/>
              </a:lnSpc>
              <a:spcBef>
                <a:spcPts val="600"/>
              </a:spcBef>
              <a:spcAft>
                <a:spcPts val="0"/>
              </a:spcAft>
              <a:buSzPts val="2400"/>
              <a:buChar char="⬥"/>
            </a:pPr>
            <a:r>
              <a:rPr lang="en-US" sz="2400" b="1" i="1" dirty="0"/>
              <a:t>   Encapsulation:</a:t>
            </a:r>
            <a:r>
              <a:rPr lang="en-US" sz="2400" dirty="0"/>
              <a:t> Factory Method helps encapsulate object creation into a separate class, making your code more readable and maintainable.</a:t>
            </a:r>
            <a:endParaRPr lang="en-US" dirty="0"/>
          </a:p>
          <a:p>
            <a:pPr marL="457200" lvl="0" indent="-381000" algn="l" rtl="0">
              <a:lnSpc>
                <a:spcPct val="115000"/>
              </a:lnSpc>
              <a:spcBef>
                <a:spcPts val="600"/>
              </a:spcBef>
              <a:spcAft>
                <a:spcPts val="0"/>
              </a:spcAft>
              <a:buSzPts val="2400"/>
              <a:buChar char="⬥"/>
            </a:pPr>
            <a:r>
              <a:rPr lang="en-US" sz="2400" b="1" i="1" dirty="0"/>
              <a:t>   Polymorphism:</a:t>
            </a:r>
            <a:r>
              <a:rPr lang="en-US" sz="2400" dirty="0"/>
              <a:t> The Factory Method allows you to use polymorphism to ensure that the object created fits your needs.</a:t>
            </a:r>
          </a:p>
          <a:p>
            <a:pPr marL="457200" lvl="0" indent="-381000" algn="l" rtl="0">
              <a:lnSpc>
                <a:spcPct val="115000"/>
              </a:lnSpc>
              <a:spcBef>
                <a:spcPts val="600"/>
              </a:spcBef>
              <a:spcAft>
                <a:spcPts val="0"/>
              </a:spcAft>
              <a:buSzPts val="2400"/>
              <a:buChar char="⬥"/>
            </a:pPr>
            <a:r>
              <a:rPr lang="en-US" sz="2400" b="1" i="1" dirty="0"/>
              <a:t>   Reusable:</a:t>
            </a:r>
            <a:r>
              <a:rPr lang="en-US" sz="2400" dirty="0"/>
              <a:t> Factory Method helps you reuse existing code without having to rewrite new code.</a:t>
            </a:r>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2463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943274"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The field of application</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5</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76565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00" y="848472"/>
            <a:ext cx="7211714"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t>The field of application</a:t>
            </a:r>
            <a:endParaRPr dirty="0"/>
          </a:p>
        </p:txBody>
      </p:sp>
      <p:sp>
        <p:nvSpPr>
          <p:cNvPr id="243" name="Google Shape;243;p17"/>
          <p:cNvSpPr txBox="1">
            <a:spLocks noGrp="1"/>
          </p:cNvSpPr>
          <p:nvPr>
            <p:ph type="sldNum" idx="12"/>
          </p:nvPr>
        </p:nvSpPr>
        <p:spPr>
          <a:xfrm>
            <a:off x="8647209" y="4606902"/>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sp>
        <p:nvSpPr>
          <p:cNvPr id="13" name="Google Shape;476;p35">
            <a:extLst>
              <a:ext uri="{FF2B5EF4-FFF2-40B4-BE49-F238E27FC236}">
                <a16:creationId xmlns:a16="http://schemas.microsoft.com/office/drawing/2014/main" id="{0AA0DCF1-49EF-88C0-CBC5-75706745D3FD}"/>
              </a:ext>
            </a:extLst>
          </p:cNvPr>
          <p:cNvSpPr txBox="1">
            <a:spLocks noGrp="1"/>
          </p:cNvSpPr>
          <p:nvPr>
            <p:ph type="body" idx="1"/>
          </p:nvPr>
        </p:nvSpPr>
        <p:spPr>
          <a:xfrm>
            <a:off x="811398" y="1978302"/>
            <a:ext cx="7521203" cy="3033900"/>
          </a:xfrm>
          <a:prstGeom prst="rect">
            <a:avLst/>
          </a:prstGeom>
        </p:spPr>
        <p:txBody>
          <a:bodyPr spcFirstLastPara="1" wrap="square" lIns="0" tIns="0" rIns="0" bIns="0" anchor="t" anchorCtr="0">
            <a:noAutofit/>
          </a:bodyPr>
          <a:lstStyle/>
          <a:p>
            <a:pPr marL="457200" lvl="0" indent="-381000" algn="l" rtl="0">
              <a:lnSpc>
                <a:spcPct val="150000"/>
              </a:lnSpc>
              <a:spcBef>
                <a:spcPts val="600"/>
              </a:spcBef>
              <a:spcAft>
                <a:spcPts val="0"/>
              </a:spcAft>
              <a:buSzPts val="2400"/>
              <a:buFont typeface="Wingdings" panose="05000000000000000000" pitchFamily="2" charset="2"/>
              <a:buChar char="ü"/>
            </a:pPr>
            <a:r>
              <a:rPr lang="en-US" sz="2000" dirty="0">
                <a:solidFill>
                  <a:schemeClr val="tx1"/>
                </a:solidFill>
              </a:rPr>
              <a:t>We have a super class with many subclasses and based on the input we need to return a subclass.</a:t>
            </a:r>
          </a:p>
          <a:p>
            <a:pPr marL="457200" lvl="0" indent="-381000" algn="l" rtl="0">
              <a:lnSpc>
                <a:spcPct val="150000"/>
              </a:lnSpc>
              <a:spcBef>
                <a:spcPts val="600"/>
              </a:spcBef>
              <a:spcAft>
                <a:spcPts val="0"/>
              </a:spcAft>
              <a:buSzPts val="2400"/>
              <a:buFont typeface="Wingdings" panose="05000000000000000000" pitchFamily="2" charset="2"/>
              <a:buChar char="ü"/>
            </a:pPr>
            <a:r>
              <a:rPr lang="en-US" sz="2000" dirty="0">
                <a:solidFill>
                  <a:schemeClr val="tx1"/>
                </a:solidFill>
              </a:rPr>
              <a:t>When needing to extend, create subclass and implement additional factory method for instantiating this subclass.</a:t>
            </a: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marL="457200" lvl="0" indent="-381000" algn="l" rtl="0">
              <a:lnSpc>
                <a:spcPct val="115000"/>
              </a:lnSpc>
              <a:spcBef>
                <a:spcPts val="600"/>
              </a:spcBef>
              <a:spcAft>
                <a:spcPts val="0"/>
              </a:spcAft>
              <a:buSzPts val="2400"/>
              <a:buFont typeface="Wingdings" panose="05000000000000000000" pitchFamily="2" charset="2"/>
              <a:buChar char="Ø"/>
            </a:pPr>
            <a:endParaRPr lang="en-US" sz="2000" dirty="0">
              <a:solidFill>
                <a:schemeClr val="tx1"/>
              </a:solidFill>
            </a:endParaRPr>
          </a:p>
          <a:p>
            <a:pPr marL="457200" lvl="0" indent="-381000" algn="l" rtl="0">
              <a:lnSpc>
                <a:spcPct val="115000"/>
              </a:lnSpc>
              <a:spcBef>
                <a:spcPts val="600"/>
              </a:spcBef>
              <a:spcAft>
                <a:spcPts val="0"/>
              </a:spcAft>
              <a:buSzPts val="2400"/>
              <a:buChar char="⬥"/>
            </a:pPr>
            <a:endParaRPr lang="en-US" sz="2000" dirty="0">
              <a:solidFill>
                <a:schemeClr val="tx1"/>
              </a:solidFill>
            </a:endParaRPr>
          </a:p>
          <a:p>
            <a:pPr marL="457200" lvl="0" indent="-381000" algn="l" rtl="0">
              <a:lnSpc>
                <a:spcPct val="115000"/>
              </a:lnSpc>
              <a:spcBef>
                <a:spcPts val="600"/>
              </a:spcBef>
              <a:spcAft>
                <a:spcPts val="0"/>
              </a:spcAft>
              <a:buSzPts val="2400"/>
              <a:buChar char="⬥"/>
            </a:pPr>
            <a:endParaRPr lang="en-US"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01450" y="269873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Advantages and disadvantages</a:t>
            </a:r>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6</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27137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0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solidFill>
                  <a:schemeClr val="tx1"/>
                </a:solidFill>
              </a:rPr>
              <a:t>Advantages and disadvantages</a:t>
            </a:r>
            <a:endParaRPr dirty="0">
              <a:solidFill>
                <a:schemeClr val="tx1"/>
              </a:solidFill>
            </a:endParaRPr>
          </a:p>
        </p:txBody>
      </p:sp>
      <p:sp>
        <p:nvSpPr>
          <p:cNvPr id="476" name="Google Shape;476;p35"/>
          <p:cNvSpPr txBox="1">
            <a:spLocks noGrp="1"/>
          </p:cNvSpPr>
          <p:nvPr>
            <p:ph type="body" idx="1"/>
          </p:nvPr>
        </p:nvSpPr>
        <p:spPr>
          <a:xfrm>
            <a:off x="964031" y="1767825"/>
            <a:ext cx="7521203" cy="3033900"/>
          </a:xfrm>
          <a:prstGeom prst="rect">
            <a:avLst/>
          </a:prstGeom>
        </p:spPr>
        <p:txBody>
          <a:bodyPr spcFirstLastPara="1" wrap="square" lIns="0" tIns="0" rIns="0" bIns="0" anchor="t" anchorCtr="0">
            <a:noAutofit/>
          </a:bodyPr>
          <a:lstStyle/>
          <a:p>
            <a:pPr marL="457200" lvl="0" indent="-381000" algn="l" rtl="0">
              <a:lnSpc>
                <a:spcPct val="150000"/>
              </a:lnSpc>
              <a:spcAft>
                <a:spcPts val="0"/>
              </a:spcAft>
              <a:buSzPts val="2400"/>
              <a:buFont typeface="Wingdings" panose="05000000000000000000" pitchFamily="2" charset="2"/>
              <a:buChar char="ü"/>
            </a:pPr>
            <a:r>
              <a:rPr lang="en-US" sz="2000" dirty="0">
                <a:solidFill>
                  <a:schemeClr val="tx1"/>
                </a:solidFill>
              </a:rPr>
              <a:t>Hide the logic of the initialization method</a:t>
            </a:r>
          </a:p>
          <a:p>
            <a:pPr indent="-381000">
              <a:lnSpc>
                <a:spcPct val="150000"/>
              </a:lnSpc>
              <a:buSzPts val="2400"/>
              <a:buFont typeface="Wingdings" panose="05000000000000000000" pitchFamily="2" charset="2"/>
              <a:buChar char="ü"/>
            </a:pPr>
            <a:r>
              <a:rPr lang="en-US" sz="2000" dirty="0">
                <a:solidFill>
                  <a:schemeClr val="tx1"/>
                </a:solidFill>
              </a:rPr>
              <a:t>Limit dependencies between creators and concrete products</a:t>
            </a:r>
          </a:p>
          <a:p>
            <a:pPr indent="-381000">
              <a:lnSpc>
                <a:spcPct val="150000"/>
              </a:lnSpc>
              <a:buSzPts val="2400"/>
              <a:buFont typeface="Wingdings" panose="05000000000000000000" pitchFamily="2" charset="2"/>
              <a:buChar char="ü"/>
            </a:pPr>
            <a:r>
              <a:rPr lang="en-US" sz="2000" dirty="0">
                <a:solidFill>
                  <a:schemeClr val="tx1"/>
                </a:solidFill>
              </a:rPr>
              <a:t>Easy to extend, add new code to the program</a:t>
            </a:r>
          </a:p>
          <a:p>
            <a:pPr indent="-381000">
              <a:lnSpc>
                <a:spcPct val="150000"/>
              </a:lnSpc>
              <a:buSzPts val="2400"/>
              <a:buFont typeface="Wingdings" panose="05000000000000000000" pitchFamily="2" charset="2"/>
              <a:buChar char="ü"/>
            </a:pPr>
            <a:r>
              <a:rPr lang="en-US" sz="2000" dirty="0">
                <a:solidFill>
                  <a:schemeClr val="tx1"/>
                </a:solidFill>
              </a:rPr>
              <a:t>Help gather the code that creates the product into one place in the program</a:t>
            </a:r>
          </a:p>
          <a:p>
            <a:pPr indent="-381000">
              <a:lnSpc>
                <a:spcPct val="150000"/>
              </a:lnSpc>
              <a:buSzPts val="2400"/>
              <a:buFont typeface="Wingdings" panose="05000000000000000000" pitchFamily="2" charset="2"/>
              <a:buChar char="ü"/>
            </a:pPr>
            <a:r>
              <a:rPr lang="en-US" sz="2000" dirty="0">
                <a:solidFill>
                  <a:schemeClr val="tx1"/>
                </a:solidFill>
              </a:rPr>
              <a:t>Reduce the possibility of compile errors</a:t>
            </a:r>
          </a:p>
          <a:p>
            <a:pPr marL="76200" indent="0">
              <a:lnSpc>
                <a:spcPct val="150000"/>
              </a:lnSpc>
              <a:buSzPts val="2400"/>
              <a:buNone/>
            </a:pPr>
            <a:r>
              <a:rPr lang="en-US" sz="2000" dirty="0">
                <a:solidFill>
                  <a:schemeClr val="tx1"/>
                </a:solidFill>
              </a:rPr>
              <a:t>=&gt; Commonly used in libraries</a:t>
            </a: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marL="457200" lvl="0" indent="-381000" algn="l" rtl="0">
              <a:lnSpc>
                <a:spcPct val="115000"/>
              </a:lnSpc>
              <a:spcBef>
                <a:spcPts val="600"/>
              </a:spcBef>
              <a:spcAft>
                <a:spcPts val="0"/>
              </a:spcAft>
              <a:buSzPts val="2400"/>
              <a:buFont typeface="Wingdings" panose="05000000000000000000" pitchFamily="2" charset="2"/>
              <a:buChar char="Ø"/>
            </a:pPr>
            <a:endParaRPr lang="en-US" sz="2000" dirty="0">
              <a:solidFill>
                <a:schemeClr val="tx1"/>
              </a:solidFill>
            </a:endParaRPr>
          </a:p>
          <a:p>
            <a:pPr marL="457200" lvl="0" indent="-381000" algn="l" rtl="0">
              <a:lnSpc>
                <a:spcPct val="115000"/>
              </a:lnSpc>
              <a:spcBef>
                <a:spcPts val="600"/>
              </a:spcBef>
              <a:spcAft>
                <a:spcPts val="0"/>
              </a:spcAft>
              <a:buSzPts val="2400"/>
              <a:buChar char="⬥"/>
            </a:pPr>
            <a:endParaRPr lang="en-US" sz="2000" dirty="0">
              <a:solidFill>
                <a:schemeClr val="tx1"/>
              </a:solidFill>
            </a:endParaRPr>
          </a:p>
          <a:p>
            <a:pPr marL="457200" lvl="0" indent="-381000" algn="l" rtl="0">
              <a:lnSpc>
                <a:spcPct val="115000"/>
              </a:lnSpc>
              <a:spcBef>
                <a:spcPts val="600"/>
              </a:spcBef>
              <a:spcAft>
                <a:spcPts val="0"/>
              </a:spcAft>
              <a:buSzPts val="2400"/>
              <a:buChar char="⬥"/>
            </a:pPr>
            <a:endParaRPr lang="en-US" sz="2000" dirty="0">
              <a:solidFill>
                <a:schemeClr val="tx1"/>
              </a:solidFill>
            </a:endParaRPr>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bg1"/>
                </a:solidFill>
              </a:rPr>
              <a:t>18</a:t>
            </a:fld>
            <a:endParaRPr dirty="0">
              <a:solidFill>
                <a:schemeClr val="bg1"/>
              </a:solidFill>
            </a:endParaRPr>
          </a:p>
        </p:txBody>
      </p:sp>
      <p:sp>
        <p:nvSpPr>
          <p:cNvPr id="2" name="TextBox 1">
            <a:extLst>
              <a:ext uri="{FF2B5EF4-FFF2-40B4-BE49-F238E27FC236}">
                <a16:creationId xmlns:a16="http://schemas.microsoft.com/office/drawing/2014/main" id="{F876B5A5-DA8D-0D61-A5E6-114B19A9E9AC}"/>
              </a:ext>
            </a:extLst>
          </p:cNvPr>
          <p:cNvSpPr txBox="1"/>
          <p:nvPr/>
        </p:nvSpPr>
        <p:spPr>
          <a:xfrm>
            <a:off x="222024" y="1352521"/>
            <a:ext cx="2801442"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solidFill>
                  <a:schemeClr val="tx1"/>
                </a:solidFill>
              </a:rPr>
              <a:t>Advantage</a:t>
            </a:r>
          </a:p>
        </p:txBody>
      </p:sp>
    </p:spTree>
    <p:extLst>
      <p:ext uri="{BB962C8B-B14F-4D97-AF65-F5344CB8AC3E}">
        <p14:creationId xmlns:p14="http://schemas.microsoft.com/office/powerpoint/2010/main" val="3813037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solidFill>
                  <a:schemeClr val="tx1"/>
                </a:solidFill>
              </a:rPr>
              <a:t>Advantages and disadvantages</a:t>
            </a:r>
            <a:endParaRPr dirty="0">
              <a:solidFill>
                <a:schemeClr val="tx1"/>
              </a:solidFill>
            </a:endParaRPr>
          </a:p>
        </p:txBody>
      </p:sp>
      <p:sp>
        <p:nvSpPr>
          <p:cNvPr id="476" name="Google Shape;476;p35"/>
          <p:cNvSpPr txBox="1">
            <a:spLocks noGrp="1"/>
          </p:cNvSpPr>
          <p:nvPr>
            <p:ph type="body" idx="1"/>
          </p:nvPr>
        </p:nvSpPr>
        <p:spPr>
          <a:xfrm>
            <a:off x="949963" y="1867090"/>
            <a:ext cx="7521203" cy="3033900"/>
          </a:xfrm>
          <a:prstGeom prst="rect">
            <a:avLst/>
          </a:prstGeom>
        </p:spPr>
        <p:txBody>
          <a:bodyPr spcFirstLastPara="1" wrap="square" lIns="0" tIns="0" rIns="0" bIns="0" anchor="t" anchorCtr="0">
            <a:noAutofit/>
          </a:bodyPr>
          <a:lstStyle/>
          <a:p>
            <a:pPr marL="457200" lvl="0" indent="-381000" algn="l" rtl="0">
              <a:lnSpc>
                <a:spcPct val="150000"/>
              </a:lnSpc>
              <a:spcAft>
                <a:spcPts val="0"/>
              </a:spcAft>
              <a:buSzPts val="2400"/>
              <a:buFont typeface="Wingdings" panose="05000000000000000000" pitchFamily="2" charset="2"/>
              <a:buChar char="ü"/>
            </a:pPr>
            <a:r>
              <a:rPr lang="en-US" sz="2000" dirty="0">
                <a:solidFill>
                  <a:schemeClr val="tx1"/>
                </a:solidFill>
              </a:rPr>
              <a:t>Source code can become more complex than usual</a:t>
            </a:r>
          </a:p>
          <a:p>
            <a:pPr indent="-381000">
              <a:lnSpc>
                <a:spcPct val="150000"/>
              </a:lnSpc>
              <a:buSzPts val="2400"/>
              <a:buFont typeface="Wingdings" panose="05000000000000000000" pitchFamily="2" charset="2"/>
              <a:buChar char="ü"/>
            </a:pPr>
            <a:r>
              <a:rPr lang="en-US" sz="2000" dirty="0">
                <a:solidFill>
                  <a:schemeClr val="tx1"/>
                </a:solidFill>
              </a:rPr>
              <a:t>Refactoring (refactoring) an existing normal class into a class with Factory Method can lead to many errors in the system, breaking the existence of clients</a:t>
            </a:r>
          </a:p>
          <a:p>
            <a:pPr indent="-381000">
              <a:lnSpc>
                <a:spcPct val="150000"/>
              </a:lnSpc>
              <a:buSzPts val="2400"/>
              <a:buFont typeface="Wingdings" panose="05000000000000000000" pitchFamily="2" charset="2"/>
              <a:buChar char="ü"/>
            </a:pPr>
            <a:r>
              <a:rPr lang="en-US" sz="2000" dirty="0">
                <a:solidFill>
                  <a:schemeClr val="tx1"/>
                </a:solidFill>
              </a:rPr>
              <a:t>Factory method pattern depends on using private constructor so classes cannot extend and inherit</a:t>
            </a: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indent="-381000">
              <a:lnSpc>
                <a:spcPct val="115000"/>
              </a:lnSpc>
              <a:spcBef>
                <a:spcPts val="600"/>
              </a:spcBef>
              <a:buSzPts val="2400"/>
              <a:buFont typeface="Wingdings" panose="05000000000000000000" pitchFamily="2" charset="2"/>
              <a:buChar char="Ø"/>
            </a:pPr>
            <a:endParaRPr lang="en-US" sz="2000" dirty="0">
              <a:solidFill>
                <a:schemeClr val="tx1"/>
              </a:solidFill>
            </a:endParaRPr>
          </a:p>
          <a:p>
            <a:pPr marL="457200" lvl="0" indent="-381000" algn="l" rtl="0">
              <a:lnSpc>
                <a:spcPct val="115000"/>
              </a:lnSpc>
              <a:spcBef>
                <a:spcPts val="600"/>
              </a:spcBef>
              <a:spcAft>
                <a:spcPts val="0"/>
              </a:spcAft>
              <a:buSzPts val="2400"/>
              <a:buFont typeface="Wingdings" panose="05000000000000000000" pitchFamily="2" charset="2"/>
              <a:buChar char="Ø"/>
            </a:pPr>
            <a:endParaRPr lang="en-US" sz="2000" dirty="0">
              <a:solidFill>
                <a:schemeClr val="tx1"/>
              </a:solidFill>
            </a:endParaRPr>
          </a:p>
          <a:p>
            <a:pPr marL="457200" lvl="0" indent="-381000" algn="l" rtl="0">
              <a:lnSpc>
                <a:spcPct val="115000"/>
              </a:lnSpc>
              <a:spcBef>
                <a:spcPts val="600"/>
              </a:spcBef>
              <a:spcAft>
                <a:spcPts val="0"/>
              </a:spcAft>
              <a:buSzPts val="2400"/>
              <a:buChar char="⬥"/>
            </a:pPr>
            <a:endParaRPr lang="en-US" sz="2000" dirty="0">
              <a:solidFill>
                <a:schemeClr val="tx1"/>
              </a:solidFill>
            </a:endParaRPr>
          </a:p>
          <a:p>
            <a:pPr marL="457200" lvl="0" indent="-381000" algn="l" rtl="0">
              <a:lnSpc>
                <a:spcPct val="115000"/>
              </a:lnSpc>
              <a:spcBef>
                <a:spcPts val="600"/>
              </a:spcBef>
              <a:spcAft>
                <a:spcPts val="0"/>
              </a:spcAft>
              <a:buSzPts val="2400"/>
              <a:buChar char="⬥"/>
            </a:pPr>
            <a:endParaRPr lang="en-US" sz="2000" dirty="0">
              <a:solidFill>
                <a:schemeClr val="tx1"/>
              </a:solidFill>
            </a:endParaRPr>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bg1"/>
                </a:solidFill>
              </a:rPr>
              <a:t>19</a:t>
            </a:fld>
            <a:endParaRPr dirty="0">
              <a:solidFill>
                <a:schemeClr val="bg1"/>
              </a:solidFill>
            </a:endParaRPr>
          </a:p>
        </p:txBody>
      </p:sp>
      <p:sp>
        <p:nvSpPr>
          <p:cNvPr id="2" name="TextBox 1">
            <a:extLst>
              <a:ext uri="{FF2B5EF4-FFF2-40B4-BE49-F238E27FC236}">
                <a16:creationId xmlns:a16="http://schemas.microsoft.com/office/drawing/2014/main" id="{F876B5A5-DA8D-0D61-A5E6-114B19A9E9AC}"/>
              </a:ext>
            </a:extLst>
          </p:cNvPr>
          <p:cNvSpPr txBox="1"/>
          <p:nvPr/>
        </p:nvSpPr>
        <p:spPr>
          <a:xfrm>
            <a:off x="165754" y="1466980"/>
            <a:ext cx="2801442"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solidFill>
                  <a:schemeClr val="tx1"/>
                </a:solidFill>
              </a:rPr>
              <a:t>Disadvantage</a:t>
            </a:r>
          </a:p>
        </p:txBody>
      </p:sp>
    </p:spTree>
    <p:extLst>
      <p:ext uri="{BB962C8B-B14F-4D97-AF65-F5344CB8AC3E}">
        <p14:creationId xmlns:p14="http://schemas.microsoft.com/office/powerpoint/2010/main" val="58033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446150" y="586832"/>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b="1" dirty="0"/>
              <a:t>Group 6 </a:t>
            </a:r>
            <a:endParaRPr sz="7200" b="1" dirty="0"/>
          </a:p>
        </p:txBody>
      </p:sp>
      <p:sp>
        <p:nvSpPr>
          <p:cNvPr id="249" name="Google Shape;249;p18"/>
          <p:cNvSpPr txBox="1">
            <a:spLocks noGrp="1"/>
          </p:cNvSpPr>
          <p:nvPr>
            <p:ph type="subTitle" idx="4294967295"/>
          </p:nvPr>
        </p:nvSpPr>
        <p:spPr>
          <a:xfrm>
            <a:off x="3398994" y="2214379"/>
            <a:ext cx="5241181" cy="2371421"/>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b="1" dirty="0"/>
              <a:t>Member:</a:t>
            </a:r>
          </a:p>
          <a:p>
            <a:pPr marL="0" lvl="0" indent="0" algn="l" rtl="0">
              <a:spcBef>
                <a:spcPts val="0"/>
              </a:spcBef>
              <a:spcAft>
                <a:spcPts val="600"/>
              </a:spcAft>
              <a:buNone/>
            </a:pPr>
            <a:r>
              <a:rPr lang="en" b="1" dirty="0"/>
              <a:t>	Trịnh Văn Đông	20110636</a:t>
            </a:r>
          </a:p>
          <a:p>
            <a:pPr marL="0" lvl="0" indent="0" algn="l" rtl="0">
              <a:spcBef>
                <a:spcPts val="0"/>
              </a:spcBef>
              <a:spcAft>
                <a:spcPts val="600"/>
              </a:spcAft>
              <a:buNone/>
            </a:pPr>
            <a:r>
              <a:rPr lang="en" b="1" dirty="0"/>
              <a:t>	Nguyễn Tấn Phước	20110392</a:t>
            </a:r>
          </a:p>
          <a:p>
            <a:pPr marL="0" lvl="0" indent="0" algn="l" rtl="0">
              <a:spcBef>
                <a:spcPts val="0"/>
              </a:spcBef>
              <a:spcAft>
                <a:spcPts val="600"/>
              </a:spcAft>
              <a:buNone/>
            </a:pPr>
            <a:r>
              <a:rPr lang="en" b="1" dirty="0"/>
              <a:t>	Lê Diệp Trí		20110421</a:t>
            </a:r>
          </a:p>
          <a:p>
            <a:pPr marL="0" lvl="0" indent="0" algn="l" rtl="0">
              <a:spcBef>
                <a:spcPts val="0"/>
              </a:spcBef>
              <a:spcAft>
                <a:spcPts val="600"/>
              </a:spcAft>
              <a:buNone/>
            </a:pPr>
            <a:r>
              <a:rPr lang="en" b="1" dirty="0"/>
              <a:t>	Lâm Trần Tuấn Khải	20110427</a:t>
            </a:r>
          </a:p>
          <a:p>
            <a:pPr marL="0" lvl="0" indent="0" algn="l" rtl="0">
              <a:spcBef>
                <a:spcPts val="0"/>
              </a:spcBef>
              <a:spcAft>
                <a:spcPts val="600"/>
              </a:spcAft>
              <a:buNone/>
            </a:pP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903142" y="2267550"/>
            <a:ext cx="6666496"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Relevant designs</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7</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246488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t>Relevant designs</a:t>
            </a:r>
            <a:endParaRPr dirty="0"/>
          </a:p>
        </p:txBody>
      </p:sp>
      <p:sp>
        <p:nvSpPr>
          <p:cNvPr id="242" name="Google Shape;242;p17"/>
          <p:cNvSpPr txBox="1">
            <a:spLocks noGrp="1"/>
          </p:cNvSpPr>
          <p:nvPr>
            <p:ph type="body" idx="1"/>
          </p:nvPr>
        </p:nvSpPr>
        <p:spPr>
          <a:xfrm>
            <a:off x="1094777" y="1865961"/>
            <a:ext cx="7333842" cy="3033900"/>
          </a:xfrm>
          <a:prstGeom prst="rect">
            <a:avLst/>
          </a:prstGeom>
        </p:spPr>
        <p:txBody>
          <a:bodyPr spcFirstLastPara="1" wrap="square" lIns="0" tIns="0" rIns="0" bIns="0" anchor="t" anchorCtr="0">
            <a:noAutofit/>
          </a:bodyPr>
          <a:lstStyle/>
          <a:p>
            <a:pPr marL="0" lvl="0" indent="-317500" algn="just" rtl="0">
              <a:lnSpc>
                <a:spcPct val="150000"/>
              </a:lnSpc>
              <a:spcBef>
                <a:spcPts val="0"/>
              </a:spcBef>
              <a:spcAft>
                <a:spcPts val="0"/>
              </a:spcAft>
              <a:buSzPts val="1400"/>
              <a:buChar char="◇"/>
            </a:pPr>
            <a:r>
              <a:rPr lang="en-US" sz="2000" dirty="0"/>
              <a:t>     </a:t>
            </a:r>
            <a:r>
              <a:rPr lang="en-US" sz="2000" b="1" i="1" dirty="0"/>
              <a:t>Abstract factory: </a:t>
            </a:r>
            <a:r>
              <a:rPr lang="en-US" sz="2000" dirty="0"/>
              <a:t>often used with Factory method.</a:t>
            </a:r>
          </a:p>
          <a:p>
            <a:pPr marL="0" lvl="0" indent="-317500" algn="just" rtl="0">
              <a:lnSpc>
                <a:spcPct val="150000"/>
              </a:lnSpc>
              <a:spcBef>
                <a:spcPts val="0"/>
              </a:spcBef>
              <a:spcAft>
                <a:spcPts val="0"/>
              </a:spcAft>
              <a:buSzPts val="1400"/>
              <a:buChar char="◇"/>
            </a:pPr>
            <a:r>
              <a:rPr lang="en-US" sz="2000" dirty="0"/>
              <a:t>     </a:t>
            </a:r>
            <a:r>
              <a:rPr lang="en-US" sz="2000" b="1" i="1" dirty="0"/>
              <a:t>Prototypes: </a:t>
            </a:r>
            <a:r>
              <a:rPr lang="en-US" sz="2000" dirty="0"/>
              <a:t>Do not require classification from Creator. However, they often require initialization on Product. Creator uses Initialize to initialize the object.</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611300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935438"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Demo</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8</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56649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463" name="Google Shape;463;p34"/>
          <p:cNvSpPr txBox="1">
            <a:spLocks noGrp="1"/>
          </p:cNvSpPr>
          <p:nvPr>
            <p:ph type="subTitle" idx="4294967295"/>
          </p:nvPr>
        </p:nvSpPr>
        <p:spPr>
          <a:xfrm>
            <a:off x="1300800" y="2800074"/>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4"/>
                </a:solidFill>
              </a:rPr>
              <a:t>ANY QUESTIONS?</a:t>
            </a:r>
            <a:endParaRPr b="1" dirty="0">
              <a:solidFill>
                <a:schemeClr val="accent4"/>
              </a:solidFill>
            </a:endParaRPr>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F61533-D8F3-04FB-097B-430FFC81C7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solidFill>
                  <a:schemeClr val="bg1"/>
                </a:solidFill>
              </a:rPr>
              <a:t>3</a:t>
            </a:fld>
            <a:endParaRPr lang="en" dirty="0">
              <a:solidFill>
                <a:schemeClr val="bg1"/>
              </a:solidFill>
            </a:endParaRPr>
          </a:p>
        </p:txBody>
      </p:sp>
      <p:sp>
        <p:nvSpPr>
          <p:cNvPr id="3" name="Google Shape;72;p17">
            <a:extLst>
              <a:ext uri="{FF2B5EF4-FFF2-40B4-BE49-F238E27FC236}">
                <a16:creationId xmlns:a16="http://schemas.microsoft.com/office/drawing/2014/main" id="{F6A3C046-8A43-3030-6ACF-0F834A1D1C3C}"/>
              </a:ext>
            </a:extLst>
          </p:cNvPr>
          <p:cNvSpPr txBox="1"/>
          <p:nvPr/>
        </p:nvSpPr>
        <p:spPr>
          <a:xfrm>
            <a:off x="5394237" y="1194939"/>
            <a:ext cx="3824102"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tx1"/>
                </a:solidFill>
              </a:rPr>
              <a:t>The field of application</a:t>
            </a:r>
            <a:endParaRPr sz="2400" b="1" dirty="0">
              <a:solidFill>
                <a:schemeClr val="tx1"/>
              </a:solidFill>
              <a:latin typeface="Rajdhani"/>
              <a:ea typeface="Rajdhani"/>
              <a:cs typeface="Rajdhani"/>
              <a:sym typeface="Rajdhani"/>
            </a:endParaRPr>
          </a:p>
        </p:txBody>
      </p:sp>
      <p:sp>
        <p:nvSpPr>
          <p:cNvPr id="5" name="Google Shape;81;p17">
            <a:extLst>
              <a:ext uri="{FF2B5EF4-FFF2-40B4-BE49-F238E27FC236}">
                <a16:creationId xmlns:a16="http://schemas.microsoft.com/office/drawing/2014/main" id="{E5BD7450-2AE7-A7E7-DF1C-E414B25098D0}"/>
              </a:ext>
            </a:extLst>
          </p:cNvPr>
          <p:cNvSpPr txBox="1"/>
          <p:nvPr/>
        </p:nvSpPr>
        <p:spPr>
          <a:xfrm>
            <a:off x="1309394" y="1226586"/>
            <a:ext cx="244037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tx1"/>
                </a:solidFill>
                <a:latin typeface="Rajdhani"/>
                <a:ea typeface="Rajdhani"/>
                <a:cs typeface="Rajdhani"/>
                <a:sym typeface="Rajdhani"/>
              </a:rPr>
              <a:t>Introduction</a:t>
            </a:r>
          </a:p>
        </p:txBody>
      </p:sp>
      <p:sp>
        <p:nvSpPr>
          <p:cNvPr id="6" name="Google Shape;83;p17">
            <a:extLst>
              <a:ext uri="{FF2B5EF4-FFF2-40B4-BE49-F238E27FC236}">
                <a16:creationId xmlns:a16="http://schemas.microsoft.com/office/drawing/2014/main" id="{501CC639-76EC-D9A6-77DB-B01B5D438ECA}"/>
              </a:ext>
            </a:extLst>
          </p:cNvPr>
          <p:cNvSpPr/>
          <p:nvPr/>
        </p:nvSpPr>
        <p:spPr>
          <a:xfrm>
            <a:off x="634045" y="1177910"/>
            <a:ext cx="503005" cy="434439"/>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1</a:t>
            </a:r>
            <a:endParaRPr sz="4000" b="1" dirty="0">
              <a:solidFill>
                <a:schemeClr val="tx1"/>
              </a:solidFill>
              <a:latin typeface="Rajdhani"/>
              <a:ea typeface="Rajdhani"/>
              <a:cs typeface="Rajdhani"/>
              <a:sym typeface="Rajdhani"/>
            </a:endParaRPr>
          </a:p>
        </p:txBody>
      </p:sp>
      <p:sp>
        <p:nvSpPr>
          <p:cNvPr id="7" name="Google Shape;84;p17">
            <a:extLst>
              <a:ext uri="{FF2B5EF4-FFF2-40B4-BE49-F238E27FC236}">
                <a16:creationId xmlns:a16="http://schemas.microsoft.com/office/drawing/2014/main" id="{A680BD8B-F96B-843C-3A68-74EFB57A57D7}"/>
              </a:ext>
            </a:extLst>
          </p:cNvPr>
          <p:cNvSpPr/>
          <p:nvPr/>
        </p:nvSpPr>
        <p:spPr>
          <a:xfrm>
            <a:off x="619977" y="3094680"/>
            <a:ext cx="503005" cy="434439"/>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3</a:t>
            </a:r>
            <a:endParaRPr sz="4000" b="1" dirty="0">
              <a:solidFill>
                <a:schemeClr val="tx1"/>
              </a:solidFill>
              <a:latin typeface="Rajdhani"/>
              <a:ea typeface="Rajdhani"/>
              <a:cs typeface="Rajdhani"/>
              <a:sym typeface="Rajdhani"/>
            </a:endParaRPr>
          </a:p>
        </p:txBody>
      </p:sp>
      <p:sp>
        <p:nvSpPr>
          <p:cNvPr id="8" name="Google Shape;85;p17">
            <a:extLst>
              <a:ext uri="{FF2B5EF4-FFF2-40B4-BE49-F238E27FC236}">
                <a16:creationId xmlns:a16="http://schemas.microsoft.com/office/drawing/2014/main" id="{C7BA4A31-0BED-9BAF-A885-1B876840E6D1}"/>
              </a:ext>
            </a:extLst>
          </p:cNvPr>
          <p:cNvSpPr/>
          <p:nvPr/>
        </p:nvSpPr>
        <p:spPr>
          <a:xfrm>
            <a:off x="612942" y="2167504"/>
            <a:ext cx="503005" cy="434439"/>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4000" b="1" dirty="0">
                <a:solidFill>
                  <a:schemeClr val="tx1"/>
                </a:solidFill>
                <a:latin typeface="Rajdhani"/>
                <a:ea typeface="Rajdhani"/>
                <a:cs typeface="Rajdhani"/>
                <a:sym typeface="Rajdhani"/>
              </a:rPr>
              <a:t>2</a:t>
            </a:r>
            <a:endParaRPr sz="4000" b="1" dirty="0">
              <a:solidFill>
                <a:schemeClr val="tx1"/>
              </a:solidFill>
              <a:latin typeface="Rajdhani"/>
              <a:ea typeface="Rajdhani"/>
              <a:cs typeface="Rajdhani"/>
              <a:sym typeface="Rajdhani"/>
            </a:endParaRPr>
          </a:p>
        </p:txBody>
      </p:sp>
      <p:sp>
        <p:nvSpPr>
          <p:cNvPr id="9" name="Google Shape;84;p17">
            <a:extLst>
              <a:ext uri="{FF2B5EF4-FFF2-40B4-BE49-F238E27FC236}">
                <a16:creationId xmlns:a16="http://schemas.microsoft.com/office/drawing/2014/main" id="{9D597DE9-4688-6B0E-C42D-43D45A51AB7B}"/>
              </a:ext>
            </a:extLst>
          </p:cNvPr>
          <p:cNvSpPr/>
          <p:nvPr/>
        </p:nvSpPr>
        <p:spPr>
          <a:xfrm>
            <a:off x="4765496" y="4058274"/>
            <a:ext cx="503005" cy="461665"/>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8</a:t>
            </a:r>
            <a:endParaRPr sz="4000" b="1" dirty="0">
              <a:solidFill>
                <a:schemeClr val="tx1"/>
              </a:solidFill>
              <a:latin typeface="Rajdhani"/>
              <a:ea typeface="Rajdhani"/>
              <a:cs typeface="Rajdhani"/>
              <a:sym typeface="Rajdhani"/>
            </a:endParaRPr>
          </a:p>
        </p:txBody>
      </p:sp>
      <p:sp>
        <p:nvSpPr>
          <p:cNvPr id="10" name="Google Shape;84;p17">
            <a:extLst>
              <a:ext uri="{FF2B5EF4-FFF2-40B4-BE49-F238E27FC236}">
                <a16:creationId xmlns:a16="http://schemas.microsoft.com/office/drawing/2014/main" id="{3D411A30-7830-DC41-67F3-82FE8E737909}"/>
              </a:ext>
            </a:extLst>
          </p:cNvPr>
          <p:cNvSpPr/>
          <p:nvPr/>
        </p:nvSpPr>
        <p:spPr>
          <a:xfrm>
            <a:off x="619977" y="4064643"/>
            <a:ext cx="488937" cy="43444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4</a:t>
            </a:r>
            <a:endParaRPr sz="4000" b="1" dirty="0">
              <a:solidFill>
                <a:schemeClr val="tx1"/>
              </a:solidFill>
              <a:latin typeface="Rajdhani"/>
              <a:ea typeface="Rajdhani"/>
              <a:cs typeface="Rajdhani"/>
              <a:sym typeface="Rajdhani"/>
            </a:endParaRPr>
          </a:p>
        </p:txBody>
      </p:sp>
      <p:sp>
        <p:nvSpPr>
          <p:cNvPr id="11" name="Google Shape;84;p17">
            <a:extLst>
              <a:ext uri="{FF2B5EF4-FFF2-40B4-BE49-F238E27FC236}">
                <a16:creationId xmlns:a16="http://schemas.microsoft.com/office/drawing/2014/main" id="{500C1387-4B3B-6948-26EA-0D5A9D972F3A}"/>
              </a:ext>
            </a:extLst>
          </p:cNvPr>
          <p:cNvSpPr/>
          <p:nvPr/>
        </p:nvSpPr>
        <p:spPr>
          <a:xfrm>
            <a:off x="4759706" y="3022992"/>
            <a:ext cx="503005" cy="434439"/>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7</a:t>
            </a:r>
            <a:endParaRPr sz="4000" b="1" dirty="0">
              <a:solidFill>
                <a:schemeClr val="tx1"/>
              </a:solidFill>
              <a:latin typeface="Rajdhani"/>
              <a:ea typeface="Rajdhani"/>
              <a:cs typeface="Rajdhani"/>
              <a:sym typeface="Rajdhani"/>
            </a:endParaRPr>
          </a:p>
        </p:txBody>
      </p:sp>
      <p:sp>
        <p:nvSpPr>
          <p:cNvPr id="12" name="Google Shape;84;p17">
            <a:extLst>
              <a:ext uri="{FF2B5EF4-FFF2-40B4-BE49-F238E27FC236}">
                <a16:creationId xmlns:a16="http://schemas.microsoft.com/office/drawing/2014/main" id="{26E4F6A7-092F-3CED-DF86-0E8A8F408660}"/>
              </a:ext>
            </a:extLst>
          </p:cNvPr>
          <p:cNvSpPr/>
          <p:nvPr/>
        </p:nvSpPr>
        <p:spPr>
          <a:xfrm>
            <a:off x="4759707" y="2167504"/>
            <a:ext cx="503005" cy="434439"/>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6</a:t>
            </a:r>
            <a:endParaRPr sz="4000" b="1" dirty="0">
              <a:solidFill>
                <a:schemeClr val="tx1"/>
              </a:solidFill>
              <a:latin typeface="Rajdhani"/>
              <a:ea typeface="Rajdhani"/>
              <a:cs typeface="Rajdhani"/>
              <a:sym typeface="Rajdhani"/>
            </a:endParaRPr>
          </a:p>
        </p:txBody>
      </p:sp>
      <p:sp>
        <p:nvSpPr>
          <p:cNvPr id="13" name="Google Shape;84;p17">
            <a:extLst>
              <a:ext uri="{FF2B5EF4-FFF2-40B4-BE49-F238E27FC236}">
                <a16:creationId xmlns:a16="http://schemas.microsoft.com/office/drawing/2014/main" id="{0DBC31A0-BC6C-7987-CEA8-EEA6EDA32797}"/>
              </a:ext>
            </a:extLst>
          </p:cNvPr>
          <p:cNvSpPr/>
          <p:nvPr/>
        </p:nvSpPr>
        <p:spPr>
          <a:xfrm>
            <a:off x="4759708" y="1135209"/>
            <a:ext cx="503005" cy="453301"/>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tx1"/>
                </a:solidFill>
                <a:latin typeface="Rajdhani"/>
                <a:ea typeface="Rajdhani"/>
                <a:cs typeface="Rajdhani"/>
                <a:sym typeface="Rajdhani"/>
              </a:rPr>
              <a:t>5</a:t>
            </a:r>
            <a:endParaRPr sz="4000" b="1" dirty="0">
              <a:solidFill>
                <a:schemeClr val="tx1"/>
              </a:solidFill>
              <a:latin typeface="Rajdhani"/>
              <a:ea typeface="Rajdhani"/>
              <a:cs typeface="Rajdhani"/>
              <a:sym typeface="Rajdhani"/>
            </a:endParaRPr>
          </a:p>
        </p:txBody>
      </p:sp>
      <p:sp>
        <p:nvSpPr>
          <p:cNvPr id="16" name="TextBox 15">
            <a:extLst>
              <a:ext uri="{FF2B5EF4-FFF2-40B4-BE49-F238E27FC236}">
                <a16:creationId xmlns:a16="http://schemas.microsoft.com/office/drawing/2014/main" id="{C0EA4363-E654-90B1-73D4-D62B4CBE69C4}"/>
              </a:ext>
            </a:extLst>
          </p:cNvPr>
          <p:cNvSpPr txBox="1"/>
          <p:nvPr/>
        </p:nvSpPr>
        <p:spPr>
          <a:xfrm>
            <a:off x="1309394" y="2182160"/>
            <a:ext cx="2504049" cy="461665"/>
          </a:xfrm>
          <a:prstGeom prst="rect">
            <a:avLst/>
          </a:prstGeom>
          <a:noFill/>
        </p:spPr>
        <p:txBody>
          <a:bodyPr wrap="square" rtlCol="0">
            <a:spAutoFit/>
          </a:bodyPr>
          <a:lstStyle/>
          <a:p>
            <a:r>
              <a:rPr lang="en-US" sz="2400" b="1" dirty="0">
                <a:solidFill>
                  <a:schemeClr val="tx1"/>
                </a:solidFill>
              </a:rPr>
              <a:t>Purpose of use</a:t>
            </a:r>
            <a:endParaRPr lang="en-US" sz="2400" dirty="0">
              <a:solidFill>
                <a:schemeClr val="tx1"/>
              </a:solidFill>
            </a:endParaRPr>
          </a:p>
        </p:txBody>
      </p:sp>
      <p:sp>
        <p:nvSpPr>
          <p:cNvPr id="17" name="TextBox 16">
            <a:extLst>
              <a:ext uri="{FF2B5EF4-FFF2-40B4-BE49-F238E27FC236}">
                <a16:creationId xmlns:a16="http://schemas.microsoft.com/office/drawing/2014/main" id="{13C31865-04F9-6A25-1D12-692091C67F35}"/>
              </a:ext>
            </a:extLst>
          </p:cNvPr>
          <p:cNvSpPr txBox="1"/>
          <p:nvPr/>
        </p:nvSpPr>
        <p:spPr>
          <a:xfrm>
            <a:off x="2729132" y="336415"/>
            <a:ext cx="3397348" cy="523220"/>
          </a:xfrm>
          <a:prstGeom prst="rect">
            <a:avLst/>
          </a:prstGeom>
          <a:noFill/>
        </p:spPr>
        <p:txBody>
          <a:bodyPr wrap="square" rtlCol="0">
            <a:spAutoFit/>
          </a:bodyPr>
          <a:lstStyle/>
          <a:p>
            <a:r>
              <a:rPr lang="en-US" sz="2800" b="1" dirty="0">
                <a:solidFill>
                  <a:schemeClr val="tx1"/>
                </a:solidFill>
                <a:effectLst>
                  <a:outerShdw blurRad="38100" dist="38100" dir="2700000" algn="tl">
                    <a:srgbClr val="000000">
                      <a:alpha val="43137"/>
                    </a:srgbClr>
                  </a:outerShdw>
                </a:effectLst>
              </a:rPr>
              <a:t>Table of contents</a:t>
            </a:r>
          </a:p>
        </p:txBody>
      </p:sp>
      <p:sp>
        <p:nvSpPr>
          <p:cNvPr id="19" name="TextBox 18">
            <a:extLst>
              <a:ext uri="{FF2B5EF4-FFF2-40B4-BE49-F238E27FC236}">
                <a16:creationId xmlns:a16="http://schemas.microsoft.com/office/drawing/2014/main" id="{CDC77A24-4A13-A6B4-52D1-660C00565019}"/>
              </a:ext>
            </a:extLst>
          </p:cNvPr>
          <p:cNvSpPr txBox="1"/>
          <p:nvPr/>
        </p:nvSpPr>
        <p:spPr>
          <a:xfrm>
            <a:off x="1291690" y="3105091"/>
            <a:ext cx="2458074" cy="461665"/>
          </a:xfrm>
          <a:prstGeom prst="rect">
            <a:avLst/>
          </a:prstGeom>
          <a:noFill/>
        </p:spPr>
        <p:txBody>
          <a:bodyPr wrap="square">
            <a:spAutoFit/>
          </a:bodyPr>
          <a:lstStyle/>
          <a:p>
            <a:r>
              <a:rPr lang="en-US" sz="2400" b="1" dirty="0">
                <a:solidFill>
                  <a:schemeClr val="tx1"/>
                </a:solidFill>
              </a:rPr>
              <a:t>Architecture</a:t>
            </a:r>
            <a:endParaRPr lang="en-US" sz="2400" dirty="0">
              <a:solidFill>
                <a:schemeClr val="tx1"/>
              </a:solidFill>
            </a:endParaRPr>
          </a:p>
        </p:txBody>
      </p:sp>
      <p:sp>
        <p:nvSpPr>
          <p:cNvPr id="21" name="TextBox 20">
            <a:extLst>
              <a:ext uri="{FF2B5EF4-FFF2-40B4-BE49-F238E27FC236}">
                <a16:creationId xmlns:a16="http://schemas.microsoft.com/office/drawing/2014/main" id="{1002256E-4A44-A78E-ACE7-288C078B4290}"/>
              </a:ext>
            </a:extLst>
          </p:cNvPr>
          <p:cNvSpPr txBox="1"/>
          <p:nvPr/>
        </p:nvSpPr>
        <p:spPr>
          <a:xfrm>
            <a:off x="1291690" y="4028816"/>
            <a:ext cx="4582550" cy="461665"/>
          </a:xfrm>
          <a:prstGeom prst="rect">
            <a:avLst/>
          </a:prstGeom>
          <a:noFill/>
        </p:spPr>
        <p:txBody>
          <a:bodyPr wrap="square">
            <a:spAutoFit/>
          </a:bodyPr>
          <a:lstStyle/>
          <a:p>
            <a:r>
              <a:rPr lang="en-US" sz="2400" b="1" dirty="0">
                <a:solidFill>
                  <a:schemeClr val="tx1"/>
                </a:solidFill>
              </a:rPr>
              <a:t>Specific properties</a:t>
            </a:r>
            <a:endParaRPr lang="en-US" sz="2400" dirty="0">
              <a:solidFill>
                <a:schemeClr val="tx1"/>
              </a:solidFill>
            </a:endParaRPr>
          </a:p>
        </p:txBody>
      </p:sp>
      <p:sp>
        <p:nvSpPr>
          <p:cNvPr id="25" name="TextBox 24">
            <a:extLst>
              <a:ext uri="{FF2B5EF4-FFF2-40B4-BE49-F238E27FC236}">
                <a16:creationId xmlns:a16="http://schemas.microsoft.com/office/drawing/2014/main" id="{5956CBE4-4EB2-E2BC-E67F-2E151681D1BB}"/>
              </a:ext>
            </a:extLst>
          </p:cNvPr>
          <p:cNvSpPr txBox="1"/>
          <p:nvPr/>
        </p:nvSpPr>
        <p:spPr>
          <a:xfrm>
            <a:off x="5501448" y="1997493"/>
            <a:ext cx="4962378" cy="830997"/>
          </a:xfrm>
          <a:prstGeom prst="rect">
            <a:avLst/>
          </a:prstGeom>
          <a:noFill/>
        </p:spPr>
        <p:txBody>
          <a:bodyPr wrap="square">
            <a:spAutoFit/>
          </a:bodyPr>
          <a:lstStyle/>
          <a:p>
            <a:r>
              <a:rPr lang="en-US" sz="2400" b="1" dirty="0">
                <a:solidFill>
                  <a:schemeClr val="tx1"/>
                </a:solidFill>
              </a:rPr>
              <a:t>Advantages and </a:t>
            </a:r>
          </a:p>
          <a:p>
            <a:r>
              <a:rPr lang="en-US" sz="2400" b="1" dirty="0">
                <a:solidFill>
                  <a:schemeClr val="tx1"/>
                </a:solidFill>
              </a:rPr>
              <a:t>disadvantages</a:t>
            </a:r>
            <a:endParaRPr lang="en-US" sz="2400" dirty="0">
              <a:solidFill>
                <a:schemeClr val="tx1"/>
              </a:solidFill>
            </a:endParaRPr>
          </a:p>
        </p:txBody>
      </p:sp>
      <p:sp>
        <p:nvSpPr>
          <p:cNvPr id="27" name="TextBox 26">
            <a:extLst>
              <a:ext uri="{FF2B5EF4-FFF2-40B4-BE49-F238E27FC236}">
                <a16:creationId xmlns:a16="http://schemas.microsoft.com/office/drawing/2014/main" id="{2B659897-6BAE-71DE-EA65-1D9DB7A91B09}"/>
              </a:ext>
            </a:extLst>
          </p:cNvPr>
          <p:cNvSpPr txBox="1"/>
          <p:nvPr/>
        </p:nvSpPr>
        <p:spPr>
          <a:xfrm>
            <a:off x="5501448" y="2978110"/>
            <a:ext cx="5176800" cy="461665"/>
          </a:xfrm>
          <a:prstGeom prst="rect">
            <a:avLst/>
          </a:prstGeom>
          <a:noFill/>
        </p:spPr>
        <p:txBody>
          <a:bodyPr wrap="square">
            <a:spAutoFit/>
          </a:bodyPr>
          <a:lstStyle/>
          <a:p>
            <a:r>
              <a:rPr lang="en-US" sz="2400" b="1" dirty="0">
                <a:solidFill>
                  <a:schemeClr val="tx1"/>
                </a:solidFill>
              </a:rPr>
              <a:t>Relevant designs</a:t>
            </a:r>
            <a:endParaRPr lang="en-US" sz="2400" dirty="0">
              <a:solidFill>
                <a:schemeClr val="tx1"/>
              </a:solidFill>
            </a:endParaRPr>
          </a:p>
        </p:txBody>
      </p:sp>
      <p:sp>
        <p:nvSpPr>
          <p:cNvPr id="29" name="TextBox 28">
            <a:extLst>
              <a:ext uri="{FF2B5EF4-FFF2-40B4-BE49-F238E27FC236}">
                <a16:creationId xmlns:a16="http://schemas.microsoft.com/office/drawing/2014/main" id="{006041B6-2701-69A5-BA37-A8F27B4550C1}"/>
              </a:ext>
            </a:extLst>
          </p:cNvPr>
          <p:cNvSpPr txBox="1"/>
          <p:nvPr/>
        </p:nvSpPr>
        <p:spPr>
          <a:xfrm>
            <a:off x="5508760" y="4037418"/>
            <a:ext cx="4582550" cy="461665"/>
          </a:xfrm>
          <a:prstGeom prst="rect">
            <a:avLst/>
          </a:prstGeom>
          <a:noFill/>
        </p:spPr>
        <p:txBody>
          <a:bodyPr wrap="square">
            <a:spAutoFit/>
          </a:bodyPr>
          <a:lstStyle/>
          <a:p>
            <a:r>
              <a:rPr lang="en-US" sz="2400" b="1" dirty="0">
                <a:solidFill>
                  <a:schemeClr val="tx1"/>
                </a:solidFill>
              </a:rPr>
              <a:t>Demo</a:t>
            </a:r>
            <a:endParaRPr lang="en-US" sz="2400" dirty="0">
              <a:solidFill>
                <a:schemeClr val="tx1"/>
              </a:solidFill>
            </a:endParaRPr>
          </a:p>
        </p:txBody>
      </p:sp>
    </p:spTree>
    <p:extLst>
      <p:ext uri="{BB962C8B-B14F-4D97-AF65-F5344CB8AC3E}">
        <p14:creationId xmlns:p14="http://schemas.microsoft.com/office/powerpoint/2010/main" val="177699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935438"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Introduction</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893299" y="1543200"/>
            <a:ext cx="7033846" cy="3042600"/>
          </a:xfrm>
          <a:prstGeom prst="rect">
            <a:avLst/>
          </a:prstGeom>
        </p:spPr>
        <p:txBody>
          <a:bodyPr spcFirstLastPara="1" wrap="square" lIns="0" tIns="0" rIns="0" bIns="0" anchor="t" anchorCtr="0">
            <a:noAutofit/>
          </a:bodyPr>
          <a:lstStyle/>
          <a:p>
            <a:pPr marL="0" lvl="0" indent="0" algn="just" rtl="0">
              <a:spcBef>
                <a:spcPts val="0"/>
              </a:spcBef>
              <a:spcAft>
                <a:spcPts val="600"/>
              </a:spcAft>
              <a:buNone/>
            </a:pPr>
            <a:r>
              <a:rPr lang="en-US" sz="2800" dirty="0">
                <a:solidFill>
                  <a:schemeClr val="tx1"/>
                </a:solidFill>
              </a:rPr>
              <a:t>     Factory method is an object-oriented pattern design in computer software design, which solves the problem of creating an object without necessarily specifying exactly which class to create.</a:t>
            </a:r>
            <a:endParaRPr sz="2800" dirty="0">
              <a:solidFill>
                <a:schemeClr val="tx1"/>
              </a:solidFill>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5" name="TextBox 4">
            <a:extLst>
              <a:ext uri="{FF2B5EF4-FFF2-40B4-BE49-F238E27FC236}">
                <a16:creationId xmlns:a16="http://schemas.microsoft.com/office/drawing/2014/main" id="{BB23609A-9783-6AC1-9461-E7D619528F15}"/>
              </a:ext>
            </a:extLst>
          </p:cNvPr>
          <p:cNvSpPr txBox="1"/>
          <p:nvPr/>
        </p:nvSpPr>
        <p:spPr>
          <a:xfrm>
            <a:off x="1201030" y="557700"/>
            <a:ext cx="4582550" cy="584775"/>
          </a:xfrm>
          <a:prstGeom prst="rect">
            <a:avLst/>
          </a:prstGeom>
          <a:noFill/>
        </p:spPr>
        <p:txBody>
          <a:bodyPr wrap="square">
            <a:spAutoFit/>
          </a:bodyPr>
          <a:lstStyle/>
          <a:p>
            <a:r>
              <a:rPr lang="en-US" sz="3200" b="1" i="1" dirty="0">
                <a:solidFill>
                  <a:schemeClr val="tx1"/>
                </a:solidFill>
              </a:rPr>
              <a:t>Introduction:</a:t>
            </a:r>
            <a:endParaRPr lang="en-US" sz="3200" i="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861646" y="1543200"/>
            <a:ext cx="7420708" cy="3042600"/>
          </a:xfrm>
          <a:prstGeom prst="rect">
            <a:avLst/>
          </a:prstGeom>
        </p:spPr>
        <p:txBody>
          <a:bodyPr spcFirstLastPara="1" wrap="square" lIns="0" tIns="0" rIns="0" bIns="0" anchor="t" anchorCtr="0">
            <a:noAutofit/>
          </a:bodyPr>
          <a:lstStyle/>
          <a:p>
            <a:pPr marL="0" lvl="0" indent="0" algn="just" rtl="0">
              <a:lnSpc>
                <a:spcPct val="150000"/>
              </a:lnSpc>
              <a:spcBef>
                <a:spcPts val="0"/>
              </a:spcBef>
              <a:buNone/>
            </a:pPr>
            <a:r>
              <a:rPr lang="en-US" sz="2400" dirty="0">
                <a:solidFill>
                  <a:schemeClr val="tx1"/>
                </a:solidFill>
              </a:rPr>
              <a:t>     Factory Method provides an interface, method in creating an object (object) in the class. But let its derived subclass be overridable to specify which object will be created. Factory method assigns the creation of a specific object to the subclass.</a:t>
            </a:r>
            <a:endParaRPr sz="2400" dirty="0">
              <a:solidFill>
                <a:schemeClr val="tx1"/>
              </a:solidFill>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3" name="TextBox 2">
            <a:extLst>
              <a:ext uri="{FF2B5EF4-FFF2-40B4-BE49-F238E27FC236}">
                <a16:creationId xmlns:a16="http://schemas.microsoft.com/office/drawing/2014/main" id="{F800BAF0-DEB4-33A1-5E99-1ADEAC87737D}"/>
              </a:ext>
            </a:extLst>
          </p:cNvPr>
          <p:cNvSpPr txBox="1"/>
          <p:nvPr/>
        </p:nvSpPr>
        <p:spPr>
          <a:xfrm>
            <a:off x="912641" y="557700"/>
            <a:ext cx="4582550" cy="584775"/>
          </a:xfrm>
          <a:prstGeom prst="rect">
            <a:avLst/>
          </a:prstGeom>
          <a:noFill/>
        </p:spPr>
        <p:txBody>
          <a:bodyPr wrap="square">
            <a:spAutoFit/>
          </a:bodyPr>
          <a:lstStyle/>
          <a:p>
            <a:r>
              <a:rPr lang="en-US" sz="3200" b="1" i="1" dirty="0">
                <a:solidFill>
                  <a:schemeClr val="tx1"/>
                </a:solidFill>
              </a:rPr>
              <a:t>Definition:</a:t>
            </a:r>
            <a:endParaRPr lang="en-US" sz="3200" i="1" dirty="0">
              <a:solidFill>
                <a:schemeClr val="tx1"/>
              </a:solidFill>
            </a:endParaRPr>
          </a:p>
        </p:txBody>
      </p:sp>
    </p:spTree>
    <p:extLst>
      <p:ext uri="{BB962C8B-B14F-4D97-AF65-F5344CB8AC3E}">
        <p14:creationId xmlns:p14="http://schemas.microsoft.com/office/powerpoint/2010/main" val="325772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935438"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Purpose of use</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0561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t>Purpose of use</a:t>
            </a:r>
            <a:endParaRPr dirty="0"/>
          </a:p>
        </p:txBody>
      </p:sp>
      <p:sp>
        <p:nvSpPr>
          <p:cNvPr id="242" name="Google Shape;242;p17"/>
          <p:cNvSpPr txBox="1">
            <a:spLocks noGrp="1"/>
          </p:cNvSpPr>
          <p:nvPr>
            <p:ph type="body" idx="1"/>
          </p:nvPr>
        </p:nvSpPr>
        <p:spPr>
          <a:xfrm>
            <a:off x="703385" y="1430148"/>
            <a:ext cx="7232865"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    Create a new way of instantiating objects through a common interface.</a:t>
            </a:r>
          </a:p>
          <a:p>
            <a:pPr marL="457200" lvl="0" indent="-342900" algn="l" rtl="0">
              <a:spcBef>
                <a:spcPts val="0"/>
              </a:spcBef>
              <a:spcAft>
                <a:spcPts val="0"/>
              </a:spcAft>
              <a:buSzPts val="1800"/>
              <a:buChar char="⬥"/>
            </a:pPr>
            <a:r>
              <a:rPr lang="en-US" dirty="0"/>
              <a:t>    Hide the logic of the initialization method.</a:t>
            </a:r>
          </a:p>
          <a:p>
            <a:pPr marL="457200" lvl="0" indent="-342900" algn="l" rtl="0">
              <a:spcBef>
                <a:spcPts val="0"/>
              </a:spcBef>
              <a:spcAft>
                <a:spcPts val="0"/>
              </a:spcAft>
              <a:buSzPts val="1800"/>
              <a:buChar char="⬥"/>
            </a:pPr>
            <a:r>
              <a:rPr lang="en-US" dirty="0"/>
              <a:t>    Reduce dependencies, easy to scale.</a:t>
            </a:r>
          </a:p>
          <a:p>
            <a:pPr marL="457200" lvl="0" indent="-342900" algn="l" rtl="0">
              <a:spcBef>
                <a:spcPts val="0"/>
              </a:spcBef>
              <a:spcAft>
                <a:spcPts val="0"/>
              </a:spcAft>
              <a:buSzPts val="1800"/>
              <a:buChar char="⬥"/>
            </a:pPr>
            <a:r>
              <a:rPr lang="en-US" dirty="0"/>
              <a:t>    Reduce the possibility of compile errors.</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3117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01450"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Architecture</a:t>
            </a:r>
            <a:endParaRPr b="1"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3</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64660158"/>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2407</TotalTime>
  <Words>581</Words>
  <Application>Microsoft Office PowerPoint</Application>
  <PresentationFormat>On-screen Show (16:9)</PresentationFormat>
  <Paragraphs>119</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Inria Sans</vt:lpstr>
      <vt:lpstr>Rajdhani</vt:lpstr>
      <vt:lpstr>Saira Semi Condensed</vt:lpstr>
      <vt:lpstr>Titillium Web</vt:lpstr>
      <vt:lpstr>Wingdings</vt:lpstr>
      <vt:lpstr>Gurney template</vt:lpstr>
      <vt:lpstr>Factory Method</vt:lpstr>
      <vt:lpstr>Group 6 </vt:lpstr>
      <vt:lpstr>PowerPoint Presentation</vt:lpstr>
      <vt:lpstr>Introduction</vt:lpstr>
      <vt:lpstr>PowerPoint Presentation</vt:lpstr>
      <vt:lpstr>PowerPoint Presentation</vt:lpstr>
      <vt:lpstr>Purpose of use</vt:lpstr>
      <vt:lpstr>Purpose of use</vt:lpstr>
      <vt:lpstr>Architecture</vt:lpstr>
      <vt:lpstr>Architecture</vt:lpstr>
      <vt:lpstr>Architecture</vt:lpstr>
      <vt:lpstr>Specific properties</vt:lpstr>
      <vt:lpstr>Specific properties</vt:lpstr>
      <vt:lpstr>Specific properties</vt:lpstr>
      <vt:lpstr>The field of application</vt:lpstr>
      <vt:lpstr>The field of application</vt:lpstr>
      <vt:lpstr>Advantages and disadvantages</vt:lpstr>
      <vt:lpstr>Advantages and disadvantages</vt:lpstr>
      <vt:lpstr>Advantages and disadvantages</vt:lpstr>
      <vt:lpstr>Relevant designs</vt:lpstr>
      <vt:lpstr>Relevant designs</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MSI</dc:creator>
  <cp:lastModifiedBy>Đông Trịnh Văn</cp:lastModifiedBy>
  <cp:revision>11</cp:revision>
  <dcterms:modified xsi:type="dcterms:W3CDTF">2023-03-11T09:46:01Z</dcterms:modified>
</cp:coreProperties>
</file>