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73" r:id="rId5"/>
    <p:sldId id="260" r:id="rId6"/>
    <p:sldId id="284" r:id="rId7"/>
    <p:sldId id="286" r:id="rId8"/>
    <p:sldId id="287" r:id="rId9"/>
    <p:sldId id="285" r:id="rId10"/>
    <p:sldId id="261" r:id="rId11"/>
    <p:sldId id="263" r:id="rId12"/>
    <p:sldId id="262" r:id="rId13"/>
    <p:sldId id="264" r:id="rId14"/>
    <p:sldId id="265" r:id="rId15"/>
    <p:sldId id="268"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Thanh Tam" initials="PTT" lastIdx="1" clrIdx="0">
    <p:extLst>
      <p:ext uri="{19B8F6BF-5375-455C-9EA6-DF929625EA0E}">
        <p15:presenceInfo xmlns:p15="http://schemas.microsoft.com/office/powerpoint/2012/main" userId="2c8205471b3011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4"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1T21:01:49.562"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C617B-910D-4E86-A6AB-F657F1C25B86}" type="datetimeFigureOut">
              <a:rPr lang="vi-VN" smtClean="0"/>
              <a:t>11/09/2024</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323D3B-5E54-4C48-9649-C1A6FC3F9CB6}" type="slidenum">
              <a:rPr lang="vi-VN" smtClean="0"/>
              <a:t>‹#›</a:t>
            </a:fld>
            <a:endParaRPr lang="vi-VN"/>
          </a:p>
        </p:txBody>
      </p:sp>
    </p:spTree>
    <p:extLst>
      <p:ext uri="{BB962C8B-B14F-4D97-AF65-F5344CB8AC3E}">
        <p14:creationId xmlns:p14="http://schemas.microsoft.com/office/powerpoint/2010/main" val="387246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0234-01BB-410B-899E-E48EEE72F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6B9D0-C29D-4E23-8E5B-B783329B5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82E4D-6C60-4E9C-AE13-54CB125D7033}"/>
              </a:ext>
            </a:extLst>
          </p:cNvPr>
          <p:cNvSpPr>
            <a:spLocks noGrp="1"/>
          </p:cNvSpPr>
          <p:nvPr>
            <p:ph type="dt" sz="half" idx="10"/>
          </p:nvPr>
        </p:nvSpPr>
        <p:spPr/>
        <p:txBody>
          <a:bodyPr/>
          <a:lstStyle/>
          <a:p>
            <a:fld id="{DEB92600-8E1E-4FDE-9FC6-42E6BBCA5C89}" type="datetime1">
              <a:rPr lang="en-US" smtClean="0"/>
              <a:t>9/11/2024</a:t>
            </a:fld>
            <a:endParaRPr lang="en-US"/>
          </a:p>
        </p:txBody>
      </p:sp>
      <p:sp>
        <p:nvSpPr>
          <p:cNvPr id="5" name="Footer Placeholder 4">
            <a:extLst>
              <a:ext uri="{FF2B5EF4-FFF2-40B4-BE49-F238E27FC236}">
                <a16:creationId xmlns:a16="http://schemas.microsoft.com/office/drawing/2014/main" id="{1364FE06-B605-4E54-84D4-07E90E107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E2E7-30B5-43E0-9C9F-3B8F573332B2}"/>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188061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D06E-3338-40E9-A016-655A840941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FA849-AA60-4956-88F7-099513352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27543-E078-4772-BCB9-4485FC50CB12}"/>
              </a:ext>
            </a:extLst>
          </p:cNvPr>
          <p:cNvSpPr>
            <a:spLocks noGrp="1"/>
          </p:cNvSpPr>
          <p:nvPr>
            <p:ph type="dt" sz="half" idx="10"/>
          </p:nvPr>
        </p:nvSpPr>
        <p:spPr/>
        <p:txBody>
          <a:bodyPr/>
          <a:lstStyle/>
          <a:p>
            <a:fld id="{F41A2C39-ABB6-446E-9708-727ADFC1D91F}" type="datetime1">
              <a:rPr lang="en-US" smtClean="0"/>
              <a:t>9/11/2024</a:t>
            </a:fld>
            <a:endParaRPr lang="en-US"/>
          </a:p>
        </p:txBody>
      </p:sp>
      <p:sp>
        <p:nvSpPr>
          <p:cNvPr id="5" name="Footer Placeholder 4">
            <a:extLst>
              <a:ext uri="{FF2B5EF4-FFF2-40B4-BE49-F238E27FC236}">
                <a16:creationId xmlns:a16="http://schemas.microsoft.com/office/drawing/2014/main" id="{C355604E-F6D5-4A1C-A3D6-569DEFB61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5C2E4-2218-4F15-9CA6-0AA4CE317C0C}"/>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2728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47ADA-40D6-4175-AF02-2CF8930E3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BB5C1-54C5-4048-9B3A-1CAE4A2A4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DD0A3-7321-4D34-8A86-532C0201793C}"/>
              </a:ext>
            </a:extLst>
          </p:cNvPr>
          <p:cNvSpPr>
            <a:spLocks noGrp="1"/>
          </p:cNvSpPr>
          <p:nvPr>
            <p:ph type="dt" sz="half" idx="10"/>
          </p:nvPr>
        </p:nvSpPr>
        <p:spPr/>
        <p:txBody>
          <a:bodyPr/>
          <a:lstStyle/>
          <a:p>
            <a:fld id="{0C80BB77-B906-4F4B-8FCB-33F9F87D453F}" type="datetime1">
              <a:rPr lang="en-US" smtClean="0"/>
              <a:t>9/11/2024</a:t>
            </a:fld>
            <a:endParaRPr lang="en-US"/>
          </a:p>
        </p:txBody>
      </p:sp>
      <p:sp>
        <p:nvSpPr>
          <p:cNvPr id="5" name="Footer Placeholder 4">
            <a:extLst>
              <a:ext uri="{FF2B5EF4-FFF2-40B4-BE49-F238E27FC236}">
                <a16:creationId xmlns:a16="http://schemas.microsoft.com/office/drawing/2014/main" id="{CD249D87-A3EF-4590-A1FB-3E3DA698C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313A5-4A56-45E4-9AE1-BFF7F857775A}"/>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394832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E1C1-E654-497E-A037-9BC09E05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EC01C-5E96-40A2-8F62-CD278AEA4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A0327-D25A-41F3-9DBD-F70F7052723F}"/>
              </a:ext>
            </a:extLst>
          </p:cNvPr>
          <p:cNvSpPr>
            <a:spLocks noGrp="1"/>
          </p:cNvSpPr>
          <p:nvPr>
            <p:ph type="dt" sz="half" idx="10"/>
          </p:nvPr>
        </p:nvSpPr>
        <p:spPr/>
        <p:txBody>
          <a:bodyPr/>
          <a:lstStyle/>
          <a:p>
            <a:fld id="{180384CC-CA8A-4769-807C-CE600EE17929}" type="datetime1">
              <a:rPr lang="en-US" smtClean="0"/>
              <a:t>9/11/2024</a:t>
            </a:fld>
            <a:endParaRPr lang="en-US"/>
          </a:p>
        </p:txBody>
      </p:sp>
      <p:sp>
        <p:nvSpPr>
          <p:cNvPr id="5" name="Footer Placeholder 4">
            <a:extLst>
              <a:ext uri="{FF2B5EF4-FFF2-40B4-BE49-F238E27FC236}">
                <a16:creationId xmlns:a16="http://schemas.microsoft.com/office/drawing/2014/main" id="{C62AD71A-8D97-446D-8E97-52635ADC8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C4CB9-FBA2-4AB5-B099-C7EF21ADE2CA}"/>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247794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6483-B5FD-4A84-A3DA-F73B38EC14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94237B-4705-4379-B874-A85A8EE5D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1CD0F7-4A74-4209-8AA7-8D8B49FF08A6}"/>
              </a:ext>
            </a:extLst>
          </p:cNvPr>
          <p:cNvSpPr>
            <a:spLocks noGrp="1"/>
          </p:cNvSpPr>
          <p:nvPr>
            <p:ph type="dt" sz="half" idx="10"/>
          </p:nvPr>
        </p:nvSpPr>
        <p:spPr/>
        <p:txBody>
          <a:bodyPr/>
          <a:lstStyle/>
          <a:p>
            <a:fld id="{01E6B374-1E16-45FA-B9D0-FD4B078F3C9D}" type="datetime1">
              <a:rPr lang="en-US" smtClean="0"/>
              <a:t>9/11/2024</a:t>
            </a:fld>
            <a:endParaRPr lang="en-US"/>
          </a:p>
        </p:txBody>
      </p:sp>
      <p:sp>
        <p:nvSpPr>
          <p:cNvPr id="5" name="Footer Placeholder 4">
            <a:extLst>
              <a:ext uri="{FF2B5EF4-FFF2-40B4-BE49-F238E27FC236}">
                <a16:creationId xmlns:a16="http://schemas.microsoft.com/office/drawing/2014/main" id="{315BC39B-4723-45B6-8985-CDC0F2BEA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009F7-5892-4C93-96BE-D4702DD9B6D7}"/>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20436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78BE-93E5-4352-A47A-DDD80DEF7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22AD8-EB66-4685-83FF-521E14D371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B66D8-B03C-4B95-9C79-8888F80DE7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01BE0-D408-4AB2-B220-9E445B612939}"/>
              </a:ext>
            </a:extLst>
          </p:cNvPr>
          <p:cNvSpPr>
            <a:spLocks noGrp="1"/>
          </p:cNvSpPr>
          <p:nvPr>
            <p:ph type="dt" sz="half" idx="10"/>
          </p:nvPr>
        </p:nvSpPr>
        <p:spPr/>
        <p:txBody>
          <a:bodyPr/>
          <a:lstStyle/>
          <a:p>
            <a:fld id="{BBB749AF-D387-4E70-8C85-87BBDF408088}" type="datetime1">
              <a:rPr lang="en-US" smtClean="0"/>
              <a:t>9/11/2024</a:t>
            </a:fld>
            <a:endParaRPr lang="en-US"/>
          </a:p>
        </p:txBody>
      </p:sp>
      <p:sp>
        <p:nvSpPr>
          <p:cNvPr id="6" name="Footer Placeholder 5">
            <a:extLst>
              <a:ext uri="{FF2B5EF4-FFF2-40B4-BE49-F238E27FC236}">
                <a16:creationId xmlns:a16="http://schemas.microsoft.com/office/drawing/2014/main" id="{091DC88E-CD61-4BC7-8797-CC564A456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00E7A-EB35-46EA-B1EB-301DE6977256}"/>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236719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8680-6AA5-4BA4-BDF4-F0C1FF027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C64FFA-6107-462D-BEC9-9D3B1C9EF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6B9C0-9165-4A04-A934-3F94AA278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0B7A11-0FAA-4EC8-A616-04EC6B726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5D369-BFF2-4DD5-8327-C66515067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643649-4E10-44E3-8C0C-036436431ABE}"/>
              </a:ext>
            </a:extLst>
          </p:cNvPr>
          <p:cNvSpPr>
            <a:spLocks noGrp="1"/>
          </p:cNvSpPr>
          <p:nvPr>
            <p:ph type="dt" sz="half" idx="10"/>
          </p:nvPr>
        </p:nvSpPr>
        <p:spPr/>
        <p:txBody>
          <a:bodyPr/>
          <a:lstStyle/>
          <a:p>
            <a:fld id="{DF5F7817-90D1-48CB-BB8D-3D00A494D2B2}" type="datetime1">
              <a:rPr lang="en-US" smtClean="0"/>
              <a:t>9/11/2024</a:t>
            </a:fld>
            <a:endParaRPr lang="en-US"/>
          </a:p>
        </p:txBody>
      </p:sp>
      <p:sp>
        <p:nvSpPr>
          <p:cNvPr id="8" name="Footer Placeholder 7">
            <a:extLst>
              <a:ext uri="{FF2B5EF4-FFF2-40B4-BE49-F238E27FC236}">
                <a16:creationId xmlns:a16="http://schemas.microsoft.com/office/drawing/2014/main" id="{1A3643B7-38B6-42EE-BF9C-360CDE856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E316E3-7002-4194-9962-88921FC76BDD}"/>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69331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8039-D26D-4FD9-9E30-B58B7CE47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9B57C-B61F-4C1B-874F-B11331B6FE71}"/>
              </a:ext>
            </a:extLst>
          </p:cNvPr>
          <p:cNvSpPr>
            <a:spLocks noGrp="1"/>
          </p:cNvSpPr>
          <p:nvPr>
            <p:ph type="dt" sz="half" idx="10"/>
          </p:nvPr>
        </p:nvSpPr>
        <p:spPr/>
        <p:txBody>
          <a:bodyPr/>
          <a:lstStyle/>
          <a:p>
            <a:fld id="{0D8C9643-D70A-4973-9986-D77C86BE0E86}" type="datetime1">
              <a:rPr lang="en-US" smtClean="0"/>
              <a:t>9/11/2024</a:t>
            </a:fld>
            <a:endParaRPr lang="en-US"/>
          </a:p>
        </p:txBody>
      </p:sp>
      <p:sp>
        <p:nvSpPr>
          <p:cNvPr id="4" name="Footer Placeholder 3">
            <a:extLst>
              <a:ext uri="{FF2B5EF4-FFF2-40B4-BE49-F238E27FC236}">
                <a16:creationId xmlns:a16="http://schemas.microsoft.com/office/drawing/2014/main" id="{3BDF8A06-9C64-4656-8FAF-0223BB212A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4DEB0D-E6B1-47FB-ABF1-B884E308A32A}"/>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204283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49967-167D-4CFE-B0BD-CB7EAB38CFCE}"/>
              </a:ext>
            </a:extLst>
          </p:cNvPr>
          <p:cNvSpPr>
            <a:spLocks noGrp="1"/>
          </p:cNvSpPr>
          <p:nvPr>
            <p:ph type="dt" sz="half" idx="10"/>
          </p:nvPr>
        </p:nvSpPr>
        <p:spPr/>
        <p:txBody>
          <a:bodyPr/>
          <a:lstStyle/>
          <a:p>
            <a:fld id="{A5A6DF37-18A7-4E6C-A4E0-DD7E372B2935}" type="datetime1">
              <a:rPr lang="en-US" smtClean="0"/>
              <a:t>9/11/2024</a:t>
            </a:fld>
            <a:endParaRPr lang="en-US"/>
          </a:p>
        </p:txBody>
      </p:sp>
      <p:sp>
        <p:nvSpPr>
          <p:cNvPr id="3" name="Footer Placeholder 2">
            <a:extLst>
              <a:ext uri="{FF2B5EF4-FFF2-40B4-BE49-F238E27FC236}">
                <a16:creationId xmlns:a16="http://schemas.microsoft.com/office/drawing/2014/main" id="{01FDF2EA-8C79-4631-B159-2DA7CEF58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82C751-DE7D-4BD7-AB5B-9D5AD517518D}"/>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355168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F452-4B34-4832-B2E4-CB14B6947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D64FBD-E91B-4591-955E-798D69383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C2ADA-1568-4281-93B6-02FF1131F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E7745-3780-4FC8-AD1A-538031751B1A}"/>
              </a:ext>
            </a:extLst>
          </p:cNvPr>
          <p:cNvSpPr>
            <a:spLocks noGrp="1"/>
          </p:cNvSpPr>
          <p:nvPr>
            <p:ph type="dt" sz="half" idx="10"/>
          </p:nvPr>
        </p:nvSpPr>
        <p:spPr/>
        <p:txBody>
          <a:bodyPr/>
          <a:lstStyle/>
          <a:p>
            <a:fld id="{9404E2D3-4332-40F3-A5B2-B46EF8D472B2}" type="datetime1">
              <a:rPr lang="en-US" smtClean="0"/>
              <a:t>9/11/2024</a:t>
            </a:fld>
            <a:endParaRPr lang="en-US"/>
          </a:p>
        </p:txBody>
      </p:sp>
      <p:sp>
        <p:nvSpPr>
          <p:cNvPr id="6" name="Footer Placeholder 5">
            <a:extLst>
              <a:ext uri="{FF2B5EF4-FFF2-40B4-BE49-F238E27FC236}">
                <a16:creationId xmlns:a16="http://schemas.microsoft.com/office/drawing/2014/main" id="{549271AB-2EC4-4A7D-B160-874E1C670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447E8-DE2A-4077-9040-66067FD74FBA}"/>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3027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104D-0A05-44B0-BB98-CF49C93CD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EEFFC-52B0-4580-B3C4-EFAFA59A7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EDEC2-D72A-48AC-B5DB-24F77F871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1322D-04AC-421D-8254-150727CA6A98}"/>
              </a:ext>
            </a:extLst>
          </p:cNvPr>
          <p:cNvSpPr>
            <a:spLocks noGrp="1"/>
          </p:cNvSpPr>
          <p:nvPr>
            <p:ph type="dt" sz="half" idx="10"/>
          </p:nvPr>
        </p:nvSpPr>
        <p:spPr/>
        <p:txBody>
          <a:bodyPr/>
          <a:lstStyle/>
          <a:p>
            <a:fld id="{E4E141A0-75DE-455A-9A2E-BEF146F5B7CA}" type="datetime1">
              <a:rPr lang="en-US" smtClean="0"/>
              <a:t>9/11/2024</a:t>
            </a:fld>
            <a:endParaRPr lang="en-US"/>
          </a:p>
        </p:txBody>
      </p:sp>
      <p:sp>
        <p:nvSpPr>
          <p:cNvPr id="6" name="Footer Placeholder 5">
            <a:extLst>
              <a:ext uri="{FF2B5EF4-FFF2-40B4-BE49-F238E27FC236}">
                <a16:creationId xmlns:a16="http://schemas.microsoft.com/office/drawing/2014/main" id="{C691BC11-7799-43A2-B2ED-3911BBCFA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6EE07-F9CC-4D4C-B949-DD6C516A86DE}"/>
              </a:ext>
            </a:extLst>
          </p:cNvPr>
          <p:cNvSpPr>
            <a:spLocks noGrp="1"/>
          </p:cNvSpPr>
          <p:nvPr>
            <p:ph type="sldNum" sz="quarter" idx="12"/>
          </p:nvPr>
        </p:nvSpPr>
        <p:spPr/>
        <p:txBody>
          <a:bodyPr/>
          <a:lstStyle/>
          <a:p>
            <a:fld id="{63D95AE4-CC82-45E6-B06B-B6CD0B5BDE52}" type="slidenum">
              <a:rPr lang="en-US" smtClean="0"/>
              <a:t>‹#›</a:t>
            </a:fld>
            <a:endParaRPr lang="en-US"/>
          </a:p>
        </p:txBody>
      </p:sp>
    </p:spTree>
    <p:extLst>
      <p:ext uri="{BB962C8B-B14F-4D97-AF65-F5344CB8AC3E}">
        <p14:creationId xmlns:p14="http://schemas.microsoft.com/office/powerpoint/2010/main" val="71874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EAC01-B71B-4A28-8BFD-837884492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5E6A9F-96B5-42B5-9139-0A08A92E8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163A1-C0ED-4DA6-A2B1-CEE35A863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354DC-AF40-4A10-8166-C81DD286DC95}" type="datetime1">
              <a:rPr lang="en-US" smtClean="0"/>
              <a:t>9/11/2024</a:t>
            </a:fld>
            <a:endParaRPr lang="en-US"/>
          </a:p>
        </p:txBody>
      </p:sp>
      <p:sp>
        <p:nvSpPr>
          <p:cNvPr id="5" name="Footer Placeholder 4">
            <a:extLst>
              <a:ext uri="{FF2B5EF4-FFF2-40B4-BE49-F238E27FC236}">
                <a16:creationId xmlns:a16="http://schemas.microsoft.com/office/drawing/2014/main" id="{93DFE22E-B771-4BAA-A7D0-02DEFCE30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8A85D3-B41A-43F5-8BD8-59CB552F7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95AE4-CC82-45E6-B06B-B6CD0B5BDE52}" type="slidenum">
              <a:rPr lang="en-US" smtClean="0"/>
              <a:t>‹#›</a:t>
            </a:fld>
            <a:endParaRPr lang="en-US"/>
          </a:p>
        </p:txBody>
      </p:sp>
    </p:spTree>
    <p:extLst>
      <p:ext uri="{BB962C8B-B14F-4D97-AF65-F5344CB8AC3E}">
        <p14:creationId xmlns:p14="http://schemas.microsoft.com/office/powerpoint/2010/main" val="319270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7561">
            <a:extLst>
              <a:ext uri="{FF2B5EF4-FFF2-40B4-BE49-F238E27FC236}">
                <a16:creationId xmlns:a16="http://schemas.microsoft.com/office/drawing/2014/main" id="{E20F479E-E0BC-45E0-8814-69FAB4B3E7D5}"/>
              </a:ext>
            </a:extLst>
          </p:cNvPr>
          <p:cNvSpPr/>
          <p:nvPr/>
        </p:nvSpPr>
        <p:spPr>
          <a:xfrm>
            <a:off x="4504" y="0"/>
            <a:ext cx="12192000" cy="1080135"/>
          </a:xfrm>
          <a:custGeom>
            <a:avLst/>
            <a:gdLst/>
            <a:ahLst/>
            <a:cxnLst/>
            <a:rect l="0" t="0" r="0" b="0"/>
            <a:pathLst>
              <a:path w="12192000" h="1080516">
                <a:moveTo>
                  <a:pt x="0" y="0"/>
                </a:moveTo>
                <a:lnTo>
                  <a:pt x="12192000" y="0"/>
                </a:lnTo>
                <a:lnTo>
                  <a:pt x="12192000" y="1080516"/>
                </a:lnTo>
                <a:lnTo>
                  <a:pt x="0" y="1080516"/>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6" name="Picture 15">
            <a:extLst>
              <a:ext uri="{FF2B5EF4-FFF2-40B4-BE49-F238E27FC236}">
                <a16:creationId xmlns:a16="http://schemas.microsoft.com/office/drawing/2014/main" id="{3E07500C-A204-4F82-AFE3-52938599E42C}"/>
              </a:ext>
            </a:extLst>
          </p:cNvPr>
          <p:cNvPicPr/>
          <p:nvPr/>
        </p:nvPicPr>
        <p:blipFill>
          <a:blip r:embed="rId2"/>
          <a:stretch>
            <a:fillRect/>
          </a:stretch>
        </p:blipFill>
        <p:spPr>
          <a:xfrm>
            <a:off x="1325880" y="635"/>
            <a:ext cx="1747520" cy="2291715"/>
          </a:xfrm>
          <a:prstGeom prst="rect">
            <a:avLst/>
          </a:prstGeom>
        </p:spPr>
      </p:pic>
      <p:sp>
        <p:nvSpPr>
          <p:cNvPr id="17" name="Shape 7562">
            <a:extLst>
              <a:ext uri="{FF2B5EF4-FFF2-40B4-BE49-F238E27FC236}">
                <a16:creationId xmlns:a16="http://schemas.microsoft.com/office/drawing/2014/main" id="{D26006B8-156F-4263-BF91-5F344EFD8A97}"/>
              </a:ext>
            </a:extLst>
          </p:cNvPr>
          <p:cNvSpPr/>
          <p:nvPr/>
        </p:nvSpPr>
        <p:spPr>
          <a:xfrm>
            <a:off x="0" y="5777230"/>
            <a:ext cx="12192000" cy="1080135"/>
          </a:xfrm>
          <a:custGeom>
            <a:avLst/>
            <a:gdLst/>
            <a:ahLst/>
            <a:cxnLst/>
            <a:rect l="0" t="0" r="0" b="0"/>
            <a:pathLst>
              <a:path w="12192000" h="1080515">
                <a:moveTo>
                  <a:pt x="0" y="0"/>
                </a:moveTo>
                <a:lnTo>
                  <a:pt x="12192000" y="0"/>
                </a:lnTo>
                <a:lnTo>
                  <a:pt x="12192000" y="1080515"/>
                </a:lnTo>
                <a:lnTo>
                  <a:pt x="0" y="1080515"/>
                </a:lnTo>
                <a:lnTo>
                  <a:pt x="0" y="0"/>
                </a:lnTo>
              </a:path>
            </a:pathLst>
          </a:custGeom>
          <a:ln w="0" cap="flat">
            <a:miter lim="127000"/>
          </a:ln>
        </p:spPr>
        <p:style>
          <a:lnRef idx="0">
            <a:srgbClr val="000000">
              <a:alpha val="0"/>
            </a:srgbClr>
          </a:lnRef>
          <a:fillRef idx="1">
            <a:srgbClr val="0F6FC6"/>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0CDBC614-BFEB-4FCE-BABF-E8C73D27869D}"/>
              </a:ext>
            </a:extLst>
          </p:cNvPr>
          <p:cNvSpPr/>
          <p:nvPr/>
        </p:nvSpPr>
        <p:spPr>
          <a:xfrm>
            <a:off x="6320901" y="356870"/>
            <a:ext cx="3045041" cy="294640"/>
          </a:xfrm>
          <a:prstGeom prst="rect">
            <a:avLst/>
          </a:prstGeom>
          <a:ln>
            <a:noFill/>
          </a:ln>
        </p:spPr>
        <p:txBody>
          <a:bodyPr vert="horz" lIns="0" tIns="0" rIns="0" bIns="0" rtlCol="0">
            <a:noAutofit/>
          </a:bodyPr>
          <a:lstStyle/>
          <a:p>
            <a:pPr marL="349250" marR="3902710" indent="-349250">
              <a:lnSpc>
                <a:spcPct val="107000"/>
              </a:lnSpc>
              <a:spcAft>
                <a:spcPts val="800"/>
              </a:spcAft>
            </a:pPr>
            <a:endParaRPr lang="en-US" sz="2800" dirty="0">
              <a:solidFill>
                <a:srgbClr val="000000"/>
              </a:solidFill>
              <a:effectLst/>
              <a:latin typeface="Arial" panose="020B0604020202020204" pitchFamily="34" charset="0"/>
              <a:ea typeface="Arial" panose="020B0604020202020204" pitchFamily="34" charset="0"/>
            </a:endParaRPr>
          </a:p>
        </p:txBody>
      </p:sp>
      <p:pic>
        <p:nvPicPr>
          <p:cNvPr id="19" name="Picture 18">
            <a:extLst>
              <a:ext uri="{FF2B5EF4-FFF2-40B4-BE49-F238E27FC236}">
                <a16:creationId xmlns:a16="http://schemas.microsoft.com/office/drawing/2014/main" id="{58269A31-BBDF-40B1-BF58-5192E1235CF5}"/>
              </a:ext>
            </a:extLst>
          </p:cNvPr>
          <p:cNvPicPr/>
          <p:nvPr/>
        </p:nvPicPr>
        <p:blipFill>
          <a:blip r:embed="rId3"/>
          <a:stretch>
            <a:fillRect/>
          </a:stretch>
        </p:blipFill>
        <p:spPr>
          <a:xfrm>
            <a:off x="10927080" y="131445"/>
            <a:ext cx="960120" cy="883285"/>
          </a:xfrm>
          <a:prstGeom prst="rect">
            <a:avLst/>
          </a:prstGeom>
        </p:spPr>
      </p:pic>
      <p:pic>
        <p:nvPicPr>
          <p:cNvPr id="20" name="Picture 19">
            <a:extLst>
              <a:ext uri="{FF2B5EF4-FFF2-40B4-BE49-F238E27FC236}">
                <a16:creationId xmlns:a16="http://schemas.microsoft.com/office/drawing/2014/main" id="{BDAB17FF-5A72-4F4C-9E08-31BBD3869601}"/>
              </a:ext>
            </a:extLst>
          </p:cNvPr>
          <p:cNvPicPr/>
          <p:nvPr/>
        </p:nvPicPr>
        <p:blipFill>
          <a:blip r:embed="rId4"/>
          <a:stretch>
            <a:fillRect/>
          </a:stretch>
        </p:blipFill>
        <p:spPr>
          <a:xfrm>
            <a:off x="135255" y="131445"/>
            <a:ext cx="1323975" cy="706755"/>
          </a:xfrm>
          <a:prstGeom prst="rect">
            <a:avLst/>
          </a:prstGeom>
        </p:spPr>
      </p:pic>
      <p:pic>
        <p:nvPicPr>
          <p:cNvPr id="21" name="Picture 20">
            <a:extLst>
              <a:ext uri="{FF2B5EF4-FFF2-40B4-BE49-F238E27FC236}">
                <a16:creationId xmlns:a16="http://schemas.microsoft.com/office/drawing/2014/main" id="{3F983928-A82B-4231-A656-85E0B5E0D874}"/>
              </a:ext>
            </a:extLst>
          </p:cNvPr>
          <p:cNvPicPr/>
          <p:nvPr/>
        </p:nvPicPr>
        <p:blipFill>
          <a:blip r:embed="rId5"/>
          <a:stretch>
            <a:fillRect/>
          </a:stretch>
        </p:blipFill>
        <p:spPr>
          <a:xfrm>
            <a:off x="493395" y="2167255"/>
            <a:ext cx="4528185" cy="4687570"/>
          </a:xfrm>
          <a:prstGeom prst="rect">
            <a:avLst/>
          </a:prstGeom>
        </p:spPr>
      </p:pic>
      <p:sp>
        <p:nvSpPr>
          <p:cNvPr id="22" name="Title 1">
            <a:extLst>
              <a:ext uri="{FF2B5EF4-FFF2-40B4-BE49-F238E27FC236}">
                <a16:creationId xmlns:a16="http://schemas.microsoft.com/office/drawing/2014/main" id="{257D0588-4A65-4840-BF8A-0AC97CA2E75D}"/>
              </a:ext>
            </a:extLst>
          </p:cNvPr>
          <p:cNvSpPr txBox="1">
            <a:spLocks/>
          </p:cNvSpPr>
          <p:nvPr/>
        </p:nvSpPr>
        <p:spPr>
          <a:xfrm>
            <a:off x="3995081" y="356870"/>
            <a:ext cx="8061664" cy="562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500" b="1" dirty="0">
                <a:solidFill>
                  <a:schemeClr val="bg1"/>
                </a:solidFill>
                <a:latin typeface="+mn-lt"/>
              </a:rPr>
              <a:t>TRƯỜNG ĐẠI HỌC NGUYỄN TẤT THÀNH </a:t>
            </a:r>
            <a:br>
              <a:rPr lang="en-US" sz="2500" b="1" dirty="0">
                <a:solidFill>
                  <a:schemeClr val="bg1"/>
                </a:solidFill>
                <a:latin typeface="+mn-lt"/>
              </a:rPr>
            </a:br>
            <a:r>
              <a:rPr lang="en-US" sz="2500" b="1" dirty="0">
                <a:solidFill>
                  <a:schemeClr val="bg1"/>
                </a:solidFill>
                <a:latin typeface="+mn-lt"/>
              </a:rPr>
              <a:t>KHOA CÔNG NGHỆ THÔNG TIN </a:t>
            </a:r>
          </a:p>
        </p:txBody>
      </p:sp>
      <p:sp>
        <p:nvSpPr>
          <p:cNvPr id="23" name="Title 1">
            <a:extLst>
              <a:ext uri="{FF2B5EF4-FFF2-40B4-BE49-F238E27FC236}">
                <a16:creationId xmlns:a16="http://schemas.microsoft.com/office/drawing/2014/main" id="{6A781902-AF29-4A9F-B8B9-C7BFD497DF74}"/>
              </a:ext>
            </a:extLst>
          </p:cNvPr>
          <p:cNvSpPr txBox="1">
            <a:spLocks/>
          </p:cNvSpPr>
          <p:nvPr/>
        </p:nvSpPr>
        <p:spPr>
          <a:xfrm>
            <a:off x="9138155" y="4931730"/>
            <a:ext cx="2424344" cy="5625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atin typeface="+mn-lt"/>
              </a:rPr>
              <a:t>GVHD: </a:t>
            </a:r>
            <a:r>
              <a:rPr lang="en-US" sz="1600" b="1" dirty="0" err="1">
                <a:latin typeface="+mn-lt"/>
              </a:rPr>
              <a:t>ThS</a:t>
            </a:r>
            <a:r>
              <a:rPr lang="en-US" sz="1600" b="1" dirty="0">
                <a:latin typeface="+mn-lt"/>
              </a:rPr>
              <a:t>. </a:t>
            </a:r>
            <a:r>
              <a:rPr lang="en-US" sz="1600" b="1" dirty="0" err="1">
                <a:latin typeface="+mn-lt"/>
              </a:rPr>
              <a:t>Dương</a:t>
            </a:r>
            <a:r>
              <a:rPr lang="en-US" sz="1600" b="1" dirty="0">
                <a:latin typeface="+mn-lt"/>
              </a:rPr>
              <a:t> Minh </a:t>
            </a:r>
            <a:r>
              <a:rPr lang="en-US" sz="1600" b="1" dirty="0" err="1">
                <a:latin typeface="+mn-lt"/>
              </a:rPr>
              <a:t>Tuấn</a:t>
            </a:r>
            <a:endParaRPr lang="en-US" sz="1600" b="1" dirty="0">
              <a:latin typeface="+mn-lt"/>
            </a:endParaRPr>
          </a:p>
        </p:txBody>
      </p:sp>
      <p:sp>
        <p:nvSpPr>
          <p:cNvPr id="24" name="Title 1">
            <a:extLst>
              <a:ext uri="{FF2B5EF4-FFF2-40B4-BE49-F238E27FC236}">
                <a16:creationId xmlns:a16="http://schemas.microsoft.com/office/drawing/2014/main" id="{BE38A962-5B50-42FE-80F7-CE9146AE2AE0}"/>
              </a:ext>
            </a:extLst>
          </p:cNvPr>
          <p:cNvSpPr txBox="1">
            <a:spLocks/>
          </p:cNvSpPr>
          <p:nvPr/>
        </p:nvSpPr>
        <p:spPr>
          <a:xfrm>
            <a:off x="4264025" y="2164715"/>
            <a:ext cx="8061664" cy="726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rgbClr val="FF0000"/>
                </a:solidFill>
                <a:latin typeface="Segoe UI Variable Display Semib" pitchFamily="2" charset="0"/>
              </a:rPr>
              <a:t>ĐỒ ÁN CHUYÊN NGÀNH KHOA HỌC DỮ LIỆU</a:t>
            </a:r>
          </a:p>
        </p:txBody>
      </p:sp>
      <p:sp>
        <p:nvSpPr>
          <p:cNvPr id="25" name="Title 1">
            <a:extLst>
              <a:ext uri="{FF2B5EF4-FFF2-40B4-BE49-F238E27FC236}">
                <a16:creationId xmlns:a16="http://schemas.microsoft.com/office/drawing/2014/main" id="{94F251B0-A876-4AF5-91CE-4972DEF38817}"/>
              </a:ext>
            </a:extLst>
          </p:cNvPr>
          <p:cNvSpPr txBox="1">
            <a:spLocks/>
          </p:cNvSpPr>
          <p:nvPr/>
        </p:nvSpPr>
        <p:spPr>
          <a:xfrm>
            <a:off x="5027362" y="4095875"/>
            <a:ext cx="6538403" cy="726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err="1">
                <a:latin typeface="+mn-lt"/>
              </a:rPr>
              <a:t>Đề</a:t>
            </a:r>
            <a:r>
              <a:rPr lang="en-US" sz="2800" dirty="0">
                <a:latin typeface="+mn-lt"/>
              </a:rPr>
              <a:t> </a:t>
            </a:r>
            <a:r>
              <a:rPr lang="en-US" sz="2800" dirty="0" err="1">
                <a:latin typeface="+mn-lt"/>
              </a:rPr>
              <a:t>tài</a:t>
            </a:r>
            <a:r>
              <a:rPr lang="en-US" sz="2800" dirty="0">
                <a:latin typeface="+mn-lt"/>
              </a:rPr>
              <a:t>:</a:t>
            </a:r>
            <a:r>
              <a:rPr lang="vi-VN" sz="2800" dirty="0"/>
              <a:t>Phân Tích và Xử Lý Dữ Liệu Hiệu Suất Thể Thao: Thông Số Cân Nặng và Kết Quả Tập Luyện</a:t>
            </a:r>
            <a:br>
              <a:rPr lang="en-US" sz="2800" dirty="0">
                <a:solidFill>
                  <a:srgbClr val="FF0000"/>
                </a:solidFill>
                <a:latin typeface="+mn-lt"/>
              </a:rPr>
            </a:br>
            <a:endParaRPr lang="en-US" sz="3000" dirty="0">
              <a:solidFill>
                <a:srgbClr val="FF0000"/>
              </a:solidFill>
              <a:latin typeface="+mn-lt"/>
            </a:endParaRPr>
          </a:p>
        </p:txBody>
      </p:sp>
      <p:sp>
        <p:nvSpPr>
          <p:cNvPr id="27" name="TextBox 26">
            <a:extLst>
              <a:ext uri="{FF2B5EF4-FFF2-40B4-BE49-F238E27FC236}">
                <a16:creationId xmlns:a16="http://schemas.microsoft.com/office/drawing/2014/main" id="{E386C750-750A-4C84-9ED8-E93350236ED0}"/>
              </a:ext>
            </a:extLst>
          </p:cNvPr>
          <p:cNvSpPr txBox="1"/>
          <p:nvPr/>
        </p:nvSpPr>
        <p:spPr>
          <a:xfrm>
            <a:off x="416658" y="5809970"/>
            <a:ext cx="2085143" cy="923330"/>
          </a:xfrm>
          <a:prstGeom prst="rect">
            <a:avLst/>
          </a:prstGeom>
          <a:noFill/>
        </p:spPr>
        <p:txBody>
          <a:bodyPr wrap="square">
            <a:spAutoFit/>
          </a:bodyPr>
          <a:lstStyle/>
          <a:p>
            <a:r>
              <a:rPr lang="en-US" sz="1800" dirty="0" err="1">
                <a:solidFill>
                  <a:schemeClr val="bg1"/>
                </a:solidFill>
                <a:latin typeface="+mn-lt"/>
              </a:rPr>
              <a:t>Thành</a:t>
            </a:r>
            <a:r>
              <a:rPr lang="en-US" sz="1800" dirty="0">
                <a:solidFill>
                  <a:schemeClr val="bg1"/>
                </a:solidFill>
                <a:latin typeface="+mn-lt"/>
              </a:rPr>
              <a:t> </a:t>
            </a:r>
            <a:r>
              <a:rPr lang="en-US" sz="1800" dirty="0" err="1">
                <a:solidFill>
                  <a:schemeClr val="bg1"/>
                </a:solidFill>
                <a:latin typeface="+mn-lt"/>
              </a:rPr>
              <a:t>viên</a:t>
            </a:r>
            <a:r>
              <a:rPr lang="en-US" sz="1800" dirty="0">
                <a:solidFill>
                  <a:schemeClr val="bg1"/>
                </a:solidFill>
                <a:latin typeface="+mn-lt"/>
              </a:rPr>
              <a:t> </a:t>
            </a:r>
            <a:r>
              <a:rPr lang="en-US" sz="1800" dirty="0" err="1">
                <a:solidFill>
                  <a:schemeClr val="bg1"/>
                </a:solidFill>
                <a:latin typeface="+mn-lt"/>
              </a:rPr>
              <a:t>nhóm</a:t>
            </a:r>
            <a:r>
              <a:rPr lang="en-US" sz="1800" dirty="0">
                <a:solidFill>
                  <a:schemeClr val="bg1"/>
                </a:solidFill>
                <a:latin typeface="+mn-lt"/>
              </a:rPr>
              <a:t>:</a:t>
            </a:r>
            <a:br>
              <a:rPr lang="en-US" sz="1800" dirty="0">
                <a:solidFill>
                  <a:schemeClr val="bg1"/>
                </a:solidFill>
                <a:latin typeface="+mn-lt"/>
              </a:rPr>
            </a:br>
            <a:r>
              <a:rPr lang="en-US" sz="1800" dirty="0">
                <a:solidFill>
                  <a:schemeClr val="bg1"/>
                </a:solidFill>
                <a:latin typeface="+mn-lt"/>
              </a:rPr>
              <a:t>Phan Thanh </a:t>
            </a:r>
            <a:r>
              <a:rPr lang="en-US" sz="1800" dirty="0" err="1">
                <a:solidFill>
                  <a:schemeClr val="bg1"/>
                </a:solidFill>
                <a:latin typeface="+mn-lt"/>
              </a:rPr>
              <a:t>Tâm</a:t>
            </a:r>
            <a:br>
              <a:rPr lang="en-US" sz="1800" dirty="0">
                <a:solidFill>
                  <a:schemeClr val="bg1"/>
                </a:solidFill>
                <a:latin typeface="+mn-lt"/>
              </a:rPr>
            </a:br>
            <a:r>
              <a:rPr lang="en-US" sz="1800" dirty="0" err="1">
                <a:solidFill>
                  <a:schemeClr val="bg1"/>
                </a:solidFill>
                <a:latin typeface="+mn-lt"/>
              </a:rPr>
              <a:t>Trần</a:t>
            </a:r>
            <a:r>
              <a:rPr lang="en-US" sz="1800" dirty="0">
                <a:solidFill>
                  <a:schemeClr val="bg1"/>
                </a:solidFill>
                <a:latin typeface="+mn-lt"/>
              </a:rPr>
              <a:t> Minh </a:t>
            </a:r>
            <a:r>
              <a:rPr lang="en-US" sz="1800" dirty="0" err="1">
                <a:solidFill>
                  <a:schemeClr val="bg1"/>
                </a:solidFill>
                <a:latin typeface="+mn-lt"/>
              </a:rPr>
              <a:t>Ngọc</a:t>
            </a:r>
            <a:endParaRPr lang="en-US" dirty="0">
              <a:solidFill>
                <a:schemeClr val="bg1"/>
              </a:solidFill>
            </a:endParaRPr>
          </a:p>
        </p:txBody>
      </p:sp>
    </p:spTree>
    <p:extLst>
      <p:ext uri="{BB962C8B-B14F-4D97-AF65-F5344CB8AC3E}">
        <p14:creationId xmlns:p14="http://schemas.microsoft.com/office/powerpoint/2010/main" val="41672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8" name="Hexagon 7">
            <a:extLst>
              <a:ext uri="{FF2B5EF4-FFF2-40B4-BE49-F238E27FC236}">
                <a16:creationId xmlns:a16="http://schemas.microsoft.com/office/drawing/2014/main" id="{A3A1B388-CACA-4E20-A5D3-BC4E6D81134B}"/>
              </a:ext>
            </a:extLst>
          </p:cNvPr>
          <p:cNvSpPr/>
          <p:nvPr/>
        </p:nvSpPr>
        <p:spPr>
          <a:xfrm>
            <a:off x="2024107" y="1899821"/>
            <a:ext cx="2685496" cy="1882066"/>
          </a:xfrm>
          <a:prstGeom prst="hexagon">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 sz="9600" dirty="0">
                <a:ln w="0"/>
                <a:solidFill>
                  <a:schemeClr val="bg1"/>
                </a:solidFill>
                <a:effectLst>
                  <a:outerShdw blurRad="38100" dist="19050" dir="2700000" algn="tl" rotWithShape="0">
                    <a:schemeClr val="dk1">
                      <a:alpha val="40000"/>
                    </a:schemeClr>
                  </a:outerShdw>
                </a:effectLst>
              </a:rPr>
              <a:t>0</a:t>
            </a:r>
            <a:r>
              <a:rPr lang="vi-VN" sz="9600" dirty="0">
                <a:ln w="0"/>
                <a:solidFill>
                  <a:schemeClr val="bg1"/>
                </a:solidFill>
                <a:effectLst>
                  <a:outerShdw blurRad="38100" dist="19050" dir="2700000" algn="tl" rotWithShape="0">
                    <a:schemeClr val="dk1">
                      <a:alpha val="40000"/>
                    </a:schemeClr>
                  </a:outerShdw>
                </a:effectLst>
              </a:rPr>
              <a:t>3</a:t>
            </a:r>
            <a:endParaRPr lang="en-US" dirty="0">
              <a:ln w="0"/>
              <a:solidFill>
                <a:schemeClr val="bg1"/>
              </a:solidFill>
              <a:effectLst>
                <a:outerShdw blurRad="38100" dist="19050" dir="2700000" algn="tl" rotWithShape="0">
                  <a:schemeClr val="dk1">
                    <a:alpha val="40000"/>
                  </a:schemeClr>
                </a:outerShdw>
              </a:effectLst>
            </a:endParaRPr>
          </a:p>
        </p:txBody>
      </p:sp>
      <p:sp>
        <p:nvSpPr>
          <p:cNvPr id="9" name="Google Shape;576;p43">
            <a:extLst>
              <a:ext uri="{FF2B5EF4-FFF2-40B4-BE49-F238E27FC236}">
                <a16:creationId xmlns:a16="http://schemas.microsoft.com/office/drawing/2014/main" id="{73E98112-AE3C-418F-806E-D93C4B2B33F6}"/>
              </a:ext>
            </a:extLst>
          </p:cNvPr>
          <p:cNvSpPr txBox="1">
            <a:spLocks/>
          </p:cNvSpPr>
          <p:nvPr/>
        </p:nvSpPr>
        <p:spPr>
          <a:xfrm>
            <a:off x="4829732" y="2405054"/>
            <a:ext cx="6391315" cy="87160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ahnschrift SemiBold" panose="020B0502040204020203" pitchFamily="34" charset="0"/>
              </a:rPr>
              <a:t>PHÂN TÍCH, MÔ HÌNH HÓA, THỐNG KÊ</a:t>
            </a:r>
          </a:p>
        </p:txBody>
      </p:sp>
      <p:sp>
        <p:nvSpPr>
          <p:cNvPr id="14" name="TextBox 13">
            <a:extLst>
              <a:ext uri="{FF2B5EF4-FFF2-40B4-BE49-F238E27FC236}">
                <a16:creationId xmlns:a16="http://schemas.microsoft.com/office/drawing/2014/main" id="{8DDAE296-059E-450A-9839-0550402CCB62}"/>
              </a:ext>
            </a:extLst>
          </p:cNvPr>
          <p:cNvSpPr txBox="1"/>
          <p:nvPr/>
        </p:nvSpPr>
        <p:spPr>
          <a:xfrm>
            <a:off x="11452195" y="6271635"/>
            <a:ext cx="482058" cy="369332"/>
          </a:xfrm>
          <a:prstGeom prst="rect">
            <a:avLst/>
          </a:prstGeom>
          <a:noFill/>
        </p:spPr>
        <p:txBody>
          <a:bodyPr wrap="square">
            <a:spAutoFit/>
          </a:bodyPr>
          <a:lstStyle/>
          <a:p>
            <a:pPr marL="0" indent="0">
              <a:buNone/>
            </a:pPr>
            <a:r>
              <a:rPr lang="en-US" dirty="0">
                <a:solidFill>
                  <a:schemeClr val="bg1"/>
                </a:solidFill>
              </a:rPr>
              <a:t>10</a:t>
            </a:r>
          </a:p>
        </p:txBody>
      </p:sp>
    </p:spTree>
    <p:extLst>
      <p:ext uri="{BB962C8B-B14F-4D97-AF65-F5344CB8AC3E}">
        <p14:creationId xmlns:p14="http://schemas.microsoft.com/office/powerpoint/2010/main" val="345122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A9E64B65-000A-428F-B6A8-525791858D79}"/>
              </a:ext>
            </a:extLst>
          </p:cNvPr>
          <p:cNvSpPr txBox="1"/>
          <p:nvPr/>
        </p:nvSpPr>
        <p:spPr>
          <a:xfrm>
            <a:off x="11562499" y="6271635"/>
            <a:ext cx="430770" cy="369332"/>
          </a:xfrm>
          <a:prstGeom prst="rect">
            <a:avLst/>
          </a:prstGeom>
          <a:noFill/>
        </p:spPr>
        <p:txBody>
          <a:bodyPr wrap="square">
            <a:spAutoFit/>
          </a:bodyPr>
          <a:lstStyle/>
          <a:p>
            <a:pPr marL="0" indent="0">
              <a:buNone/>
            </a:pPr>
            <a:r>
              <a:rPr lang="en-US" dirty="0">
                <a:solidFill>
                  <a:schemeClr val="bg1"/>
                </a:solidFill>
              </a:rPr>
              <a:t>11</a:t>
            </a:r>
          </a:p>
        </p:txBody>
      </p:sp>
      <p:sp>
        <p:nvSpPr>
          <p:cNvPr id="2" name="Title 1">
            <a:extLst>
              <a:ext uri="{FF2B5EF4-FFF2-40B4-BE49-F238E27FC236}">
                <a16:creationId xmlns:a16="http://schemas.microsoft.com/office/drawing/2014/main" id="{EFE1A57F-9DE8-4C23-BB49-5A7C63F9DC78}"/>
              </a:ext>
            </a:extLst>
          </p:cNvPr>
          <p:cNvSpPr>
            <a:spLocks noGrp="1"/>
          </p:cNvSpPr>
          <p:nvPr>
            <p:ph type="ctrTitle"/>
          </p:nvPr>
        </p:nvSpPr>
        <p:spPr>
          <a:xfrm>
            <a:off x="306280" y="935257"/>
            <a:ext cx="6183297" cy="607526"/>
          </a:xfrm>
        </p:spPr>
        <p:txBody>
          <a:bodyPr>
            <a:normAutofit/>
          </a:bodyPr>
          <a:lstStyle/>
          <a:p>
            <a:pPr algn="l"/>
            <a:r>
              <a:rPr lang="en-US" sz="2800" b="1" dirty="0" err="1">
                <a:latin typeface="Times New Roman" panose="02020603050405020304" pitchFamily="18" charset="0"/>
                <a:ea typeface="Tahoma" panose="020B0604030504040204" pitchFamily="34" charset="0"/>
                <a:cs typeface="Times New Roman" panose="02020603050405020304" pitchFamily="18" charset="0"/>
              </a:rPr>
              <a:t>Phân</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Tích</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Nhân</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Tố</a:t>
            </a:r>
            <a:r>
              <a:rPr lang="en-US" sz="2800" b="1" dirty="0">
                <a:latin typeface="Times New Roman" panose="02020603050405020304" pitchFamily="18" charset="0"/>
                <a:ea typeface="Tahoma" panose="020B0604030504040204" pitchFamily="34" charset="0"/>
                <a:cs typeface="Times New Roman" panose="02020603050405020304" pitchFamily="18" charset="0"/>
              </a:rPr>
              <a:t> (Factor Analysis)</a:t>
            </a:r>
          </a:p>
        </p:txBody>
      </p:sp>
      <p:sp>
        <p:nvSpPr>
          <p:cNvPr id="3" name="Subtitle 2">
            <a:extLst>
              <a:ext uri="{FF2B5EF4-FFF2-40B4-BE49-F238E27FC236}">
                <a16:creationId xmlns:a16="http://schemas.microsoft.com/office/drawing/2014/main" id="{FF577220-EEAF-4FCE-A938-8A635A725FC2}"/>
              </a:ext>
            </a:extLst>
          </p:cNvPr>
          <p:cNvSpPr>
            <a:spLocks noGrp="1"/>
          </p:cNvSpPr>
          <p:nvPr>
            <p:ph type="subTitle" idx="1"/>
          </p:nvPr>
        </p:nvSpPr>
        <p:spPr>
          <a:xfrm>
            <a:off x="7159841" y="1714020"/>
            <a:ext cx="4927106" cy="3648094"/>
          </a:xfrm>
        </p:spPr>
        <p:txBody>
          <a:bodyPr>
            <a:no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t>
            </a:r>
            <a:r>
              <a:rPr lang="vi-VN" sz="1800" dirty="0">
                <a:latin typeface="Times New Roman" panose="02020603050405020304" pitchFamily="18" charset="0"/>
                <a:cs typeface="Times New Roman" panose="02020603050405020304" pitchFamily="18" charset="0"/>
              </a:rPr>
              <a:t>ề Factor1: Factor1 có vẻ như liên quan chủ yếu đến khả năng lực (mặc dù có ảnh hưởng âm hoặc dương yếu từ một số đặc trưng khác). Factor1 có thể phản ánh một yếu tố tổng quát trong các chỉ số lực, đặc biệt là với deadlift và bench press.</a:t>
            </a: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t>
            </a:r>
            <a:r>
              <a:rPr lang="vi-VN" sz="1800" dirty="0">
                <a:latin typeface="Times New Roman" panose="02020603050405020304" pitchFamily="18" charset="0"/>
                <a:cs typeface="Times New Roman" panose="02020603050405020304" pitchFamily="18" charset="0"/>
              </a:rPr>
              <a:t>ề Factor2: Factor2 có vẻ như liên quan nhiều đến tuổi và cân nặng cơ thể. Nó phản ánh một yếu tố có thể là một yếu tố liên quan đến sự thay đổi về tuổi tác và cân nặng, nhưng ảnh hưởng của nó đối với các chỉ số lực (như squat, bench press) là âm và mạnh.</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46D7D2-CBD5-4FAF-8357-069C95183C87}"/>
              </a:ext>
            </a:extLst>
          </p:cNvPr>
          <p:cNvPicPr>
            <a:picLocks noChangeAspect="1"/>
          </p:cNvPicPr>
          <p:nvPr/>
        </p:nvPicPr>
        <p:blipFill>
          <a:blip r:embed="rId3"/>
          <a:stretch>
            <a:fillRect/>
          </a:stretch>
        </p:blipFill>
        <p:spPr>
          <a:xfrm>
            <a:off x="0" y="1575995"/>
            <a:ext cx="6889072" cy="4326773"/>
          </a:xfrm>
          <a:prstGeom prst="rect">
            <a:avLst/>
          </a:prstGeom>
        </p:spPr>
      </p:pic>
    </p:spTree>
    <p:extLst>
      <p:ext uri="{BB962C8B-B14F-4D97-AF65-F5344CB8AC3E}">
        <p14:creationId xmlns:p14="http://schemas.microsoft.com/office/powerpoint/2010/main" val="66609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16" name="TextBox 15">
            <a:extLst>
              <a:ext uri="{FF2B5EF4-FFF2-40B4-BE49-F238E27FC236}">
                <a16:creationId xmlns:a16="http://schemas.microsoft.com/office/drawing/2014/main" id="{CC5A5DCF-1106-4010-A97F-8964B858E1B7}"/>
              </a:ext>
            </a:extLst>
          </p:cNvPr>
          <p:cNvSpPr txBox="1"/>
          <p:nvPr/>
        </p:nvSpPr>
        <p:spPr>
          <a:xfrm>
            <a:off x="11478827" y="6271635"/>
            <a:ext cx="455425" cy="369332"/>
          </a:xfrm>
          <a:prstGeom prst="rect">
            <a:avLst/>
          </a:prstGeom>
          <a:noFill/>
        </p:spPr>
        <p:txBody>
          <a:bodyPr wrap="square">
            <a:spAutoFit/>
          </a:bodyPr>
          <a:lstStyle/>
          <a:p>
            <a:pPr marL="0" indent="0">
              <a:buNone/>
            </a:pPr>
            <a:r>
              <a:rPr lang="en-US" dirty="0">
                <a:solidFill>
                  <a:schemeClr val="bg1"/>
                </a:solidFill>
              </a:rPr>
              <a:t>12</a:t>
            </a:r>
          </a:p>
        </p:txBody>
      </p:sp>
      <p:sp>
        <p:nvSpPr>
          <p:cNvPr id="3" name="Title 2">
            <a:extLst>
              <a:ext uri="{FF2B5EF4-FFF2-40B4-BE49-F238E27FC236}">
                <a16:creationId xmlns:a16="http://schemas.microsoft.com/office/drawing/2014/main" id="{721991DE-66C6-465B-9B62-5C46CE1AD2E0}"/>
              </a:ext>
            </a:extLst>
          </p:cNvPr>
          <p:cNvSpPr>
            <a:spLocks noGrp="1"/>
          </p:cNvSpPr>
          <p:nvPr>
            <p:ph type="ctrTitle"/>
          </p:nvPr>
        </p:nvSpPr>
        <p:spPr>
          <a:xfrm>
            <a:off x="1908700" y="969106"/>
            <a:ext cx="8509246" cy="539619"/>
          </a:xfrm>
        </p:spPr>
        <p:txBody>
          <a:bodyPr>
            <a:normAutofit/>
          </a:bodyPr>
          <a:lstStyle/>
          <a:p>
            <a:pPr algn="l"/>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Hóa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Hỗn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Hợp</a:t>
            </a:r>
            <a:r>
              <a:rPr lang="en-US" sz="2800" b="1" dirty="0">
                <a:latin typeface="Times New Roman" panose="02020603050405020304" pitchFamily="18" charset="0"/>
                <a:cs typeface="Times New Roman" panose="02020603050405020304" pitchFamily="18" charset="0"/>
              </a:rPr>
              <a:t> (Gaussian Mixture Modeling)</a:t>
            </a:r>
          </a:p>
        </p:txBody>
      </p:sp>
      <p:sp>
        <p:nvSpPr>
          <p:cNvPr id="4" name="Subtitle 3">
            <a:extLst>
              <a:ext uri="{FF2B5EF4-FFF2-40B4-BE49-F238E27FC236}">
                <a16:creationId xmlns:a16="http://schemas.microsoft.com/office/drawing/2014/main" id="{76CED775-D44B-46BC-A39A-D7EB68B15E5F}"/>
              </a:ext>
            </a:extLst>
          </p:cNvPr>
          <p:cNvSpPr>
            <a:spLocks noGrp="1"/>
          </p:cNvSpPr>
          <p:nvPr>
            <p:ph type="subTitle" idx="1"/>
          </p:nvPr>
        </p:nvSpPr>
        <p:spPr>
          <a:xfrm>
            <a:off x="93215" y="1731146"/>
            <a:ext cx="5748291" cy="4040754"/>
          </a:xfrm>
        </p:spPr>
        <p:txBody>
          <a:bodyPr>
            <a:normAutofit fontScale="92500" lnSpcReduction="20000"/>
          </a:bodyPr>
          <a:lstStyle/>
          <a:p>
            <a:pPr marL="342900" indent="-342900" algn="l">
              <a:lnSpc>
                <a:spcPct val="107000"/>
              </a:lnSpc>
              <a:spcAft>
                <a:spcPts val="800"/>
              </a:spcAft>
              <a:buFont typeface="Arial" panose="020B0604020202020204" pitchFamily="34" charset="0"/>
              <a:buChar char="•"/>
            </a:pP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1 (164,814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07000"/>
              </a:lnSpc>
              <a:spcAft>
                <a:spcPts val="800"/>
              </a:spcAft>
              <a:buFont typeface="Arial" panose="020B0604020202020204" pitchFamily="34" charset="0"/>
              <a:buChar char="•"/>
            </a:pP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0 (60,633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07000"/>
              </a:lnSpc>
              <a:spcAft>
                <a:spcPts val="800"/>
              </a:spcAft>
              <a:buFont typeface="Arial" panose="020B0604020202020204" pitchFamily="34" charset="0"/>
              <a:buChar char="•"/>
            </a:pP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2 (9,393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hiếm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752AF2-5D4C-40B7-AA62-BBF736051BA2}"/>
              </a:ext>
            </a:extLst>
          </p:cNvPr>
          <p:cNvPicPr>
            <a:picLocks noChangeAspect="1"/>
          </p:cNvPicPr>
          <p:nvPr/>
        </p:nvPicPr>
        <p:blipFill>
          <a:blip r:embed="rId3"/>
          <a:stretch>
            <a:fillRect/>
          </a:stretch>
        </p:blipFill>
        <p:spPr>
          <a:xfrm>
            <a:off x="6096000" y="1565402"/>
            <a:ext cx="6035336" cy="4370578"/>
          </a:xfrm>
          <a:prstGeom prst="rect">
            <a:avLst/>
          </a:prstGeom>
        </p:spPr>
      </p:pic>
    </p:spTree>
    <p:extLst>
      <p:ext uri="{BB962C8B-B14F-4D97-AF65-F5344CB8AC3E}">
        <p14:creationId xmlns:p14="http://schemas.microsoft.com/office/powerpoint/2010/main" val="345992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6002404"/>
            <a:ext cx="12192000" cy="855595"/>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r>
              <a:rPr lang="en-US" dirty="0"/>
              <a:t>v</a:t>
            </a:r>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14" name="Google Shape;238;p36">
            <a:extLst>
              <a:ext uri="{FF2B5EF4-FFF2-40B4-BE49-F238E27FC236}">
                <a16:creationId xmlns:a16="http://schemas.microsoft.com/office/drawing/2014/main" id="{5CA08EAA-BA47-45F2-A3CA-6BEE0D8B8E8B}"/>
              </a:ext>
            </a:extLst>
          </p:cNvPr>
          <p:cNvSpPr txBox="1">
            <a:spLocks/>
          </p:cNvSpPr>
          <p:nvPr/>
        </p:nvSpPr>
        <p:spPr>
          <a:xfrm>
            <a:off x="6932195" y="2019670"/>
            <a:ext cx="5176947" cy="225492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Font typeface="Arial" panose="020B0604020202020204" pitchFamily="34" charset="0"/>
              <a:buNone/>
            </a:pPr>
            <a:endParaRPr lang="vi-VN" dirty="0">
              <a:latin typeface="Bahnschrift SemiBold" panose="020B0502040204020203" pitchFamily="34" charset="0"/>
            </a:endParaRPr>
          </a:p>
          <a:p>
            <a:pPr marL="0" indent="0">
              <a:spcAft>
                <a:spcPts val="2133"/>
              </a:spcAft>
              <a:buFont typeface="Arial" panose="020B0604020202020204" pitchFamily="34" charset="0"/>
              <a:buNone/>
            </a:pPr>
            <a:endParaRPr lang="vi-VN" dirty="0">
              <a:latin typeface="Bahnschrift SemiBold" panose="020B0502040204020203" pitchFamily="34" charset="0"/>
            </a:endParaRPr>
          </a:p>
        </p:txBody>
      </p:sp>
      <p:sp>
        <p:nvSpPr>
          <p:cNvPr id="15" name="TextBox 14">
            <a:extLst>
              <a:ext uri="{FF2B5EF4-FFF2-40B4-BE49-F238E27FC236}">
                <a16:creationId xmlns:a16="http://schemas.microsoft.com/office/drawing/2014/main" id="{401342FF-BBD8-44BC-9543-C3536754F243}"/>
              </a:ext>
            </a:extLst>
          </p:cNvPr>
          <p:cNvSpPr txBox="1"/>
          <p:nvPr/>
        </p:nvSpPr>
        <p:spPr>
          <a:xfrm>
            <a:off x="11421533" y="6271635"/>
            <a:ext cx="512719" cy="369332"/>
          </a:xfrm>
          <a:prstGeom prst="rect">
            <a:avLst/>
          </a:prstGeom>
          <a:noFill/>
        </p:spPr>
        <p:txBody>
          <a:bodyPr wrap="square">
            <a:spAutoFit/>
          </a:bodyPr>
          <a:lstStyle/>
          <a:p>
            <a:pPr marL="0" indent="0">
              <a:buNone/>
            </a:pPr>
            <a:r>
              <a:rPr lang="en-US" dirty="0">
                <a:solidFill>
                  <a:schemeClr val="bg1"/>
                </a:solidFill>
              </a:rPr>
              <a:t>13</a:t>
            </a:r>
          </a:p>
        </p:txBody>
      </p:sp>
      <p:sp>
        <p:nvSpPr>
          <p:cNvPr id="3" name="Content Placeholder 2">
            <a:extLst>
              <a:ext uri="{FF2B5EF4-FFF2-40B4-BE49-F238E27FC236}">
                <a16:creationId xmlns:a16="http://schemas.microsoft.com/office/drawing/2014/main" id="{467CBA2A-F4BB-4B25-9E4B-364D985E4271}"/>
              </a:ext>
            </a:extLst>
          </p:cNvPr>
          <p:cNvSpPr>
            <a:spLocks noGrp="1"/>
          </p:cNvSpPr>
          <p:nvPr>
            <p:ph idx="1"/>
          </p:nvPr>
        </p:nvSpPr>
        <p:spPr>
          <a:xfrm>
            <a:off x="3630227" y="986534"/>
            <a:ext cx="4701466" cy="584662"/>
          </a:xfrm>
        </p:spPr>
        <p:txBody>
          <a:bodyPr/>
          <a:lstStyle/>
          <a:p>
            <a:pPr marL="0" indent="0">
              <a:buNone/>
            </a:pP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Kê</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DEF7650-F91A-4C0D-842A-0AB137AD9CF3}"/>
              </a:ext>
            </a:extLst>
          </p:cNvPr>
          <p:cNvPicPr>
            <a:picLocks noChangeAspect="1"/>
          </p:cNvPicPr>
          <p:nvPr/>
        </p:nvPicPr>
        <p:blipFill>
          <a:blip r:embed="rId3"/>
          <a:stretch>
            <a:fillRect/>
          </a:stretch>
        </p:blipFill>
        <p:spPr>
          <a:xfrm>
            <a:off x="82858" y="1439660"/>
            <a:ext cx="11851394" cy="1118780"/>
          </a:xfrm>
          <a:prstGeom prst="rect">
            <a:avLst/>
          </a:prstGeom>
        </p:spPr>
      </p:pic>
      <p:sp>
        <p:nvSpPr>
          <p:cNvPr id="21" name="TextBox 20">
            <a:extLst>
              <a:ext uri="{FF2B5EF4-FFF2-40B4-BE49-F238E27FC236}">
                <a16:creationId xmlns:a16="http://schemas.microsoft.com/office/drawing/2014/main" id="{EDB89301-5016-4999-884B-68BD03022296}"/>
              </a:ext>
            </a:extLst>
          </p:cNvPr>
          <p:cNvSpPr txBox="1"/>
          <p:nvPr/>
        </p:nvSpPr>
        <p:spPr>
          <a:xfrm>
            <a:off x="2154559" y="2499349"/>
            <a:ext cx="8436006"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r>
              <a:rPr lang="en-US" sz="1800" b="1" dirty="0">
                <a:effectLst/>
                <a:latin typeface="Times New Roman" panose="02020603050405020304" pitchFamily="18" charset="0"/>
                <a:ea typeface="Times New Roman" panose="02020603050405020304" pitchFamily="18" charset="0"/>
              </a:rPr>
              <a:t>Age (</a:t>
            </a:r>
            <a:r>
              <a:rPr lang="en-US" sz="1800" b="1" dirty="0" err="1">
                <a:effectLst/>
                <a:latin typeface="Times New Roman" panose="02020603050405020304" pitchFamily="18" charset="0"/>
                <a:ea typeface="Times New Roman" panose="02020603050405020304" pitchFamily="18" charset="0"/>
              </a:rPr>
              <a:t>Tuổi</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BodyweightKg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Cân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nặng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thể</a:t>
            </a:r>
            <a:r>
              <a:rPr lang="en-US"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Squat4Kg (Squat 4 reps):</a:t>
            </a:r>
            <a:endParaRPr lang="en-US"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BestSquatKg</a:t>
            </a:r>
            <a:r>
              <a:rPr lang="en-US" sz="1800" b="1" dirty="0">
                <a:effectLst/>
                <a:latin typeface="Times New Roman" panose="02020603050405020304" pitchFamily="18" charset="0"/>
                <a:ea typeface="Times New Roman" panose="02020603050405020304" pitchFamily="18" charset="0"/>
              </a:rPr>
              <a:t> (Squat </a:t>
            </a:r>
            <a:r>
              <a:rPr lang="en-US" sz="1800" b="1" dirty="0" err="1">
                <a:effectLst/>
                <a:latin typeface="Times New Roman" panose="02020603050405020304" pitchFamily="18" charset="0"/>
                <a:ea typeface="Times New Roman" panose="02020603050405020304" pitchFamily="18" charset="0"/>
              </a:rPr>
              <a:t>tốt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nhất</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Bench4Kg (Bench press 4 reps):</a:t>
            </a:r>
            <a:endParaRPr lang="en-US"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BestBenchKg</a:t>
            </a:r>
            <a:r>
              <a:rPr lang="en-US" sz="1800" b="1" dirty="0">
                <a:effectLst/>
                <a:latin typeface="Times New Roman" panose="02020603050405020304" pitchFamily="18" charset="0"/>
                <a:ea typeface="Times New Roman" panose="02020603050405020304" pitchFamily="18" charset="0"/>
              </a:rPr>
              <a:t> (Bench press </a:t>
            </a:r>
            <a:r>
              <a:rPr lang="en-US" sz="1800" b="1" dirty="0" err="1">
                <a:effectLst/>
                <a:latin typeface="Times New Roman" panose="02020603050405020304" pitchFamily="18" charset="0"/>
                <a:ea typeface="Times New Roman" panose="02020603050405020304" pitchFamily="18" charset="0"/>
              </a:rPr>
              <a:t>tốt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nhất</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Deadlift4Kg (Deadlift 4 reps):</a:t>
            </a:r>
            <a:endParaRPr lang="en-US"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BestDeadliftKg</a:t>
            </a:r>
            <a:r>
              <a:rPr lang="en-US" sz="1800" b="1" dirty="0">
                <a:effectLst/>
                <a:latin typeface="Times New Roman" panose="02020603050405020304" pitchFamily="18" charset="0"/>
                <a:ea typeface="Times New Roman" panose="02020603050405020304" pitchFamily="18" charset="0"/>
              </a:rPr>
              <a:t> (Deadlift </a:t>
            </a:r>
            <a:r>
              <a:rPr lang="en-US" sz="1800" b="1" dirty="0" err="1">
                <a:effectLst/>
                <a:latin typeface="Times New Roman" panose="02020603050405020304" pitchFamily="18" charset="0"/>
                <a:ea typeface="Times New Roman" panose="02020603050405020304" pitchFamily="18" charset="0"/>
              </a:rPr>
              <a:t>tốt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nhất</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TotalKg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Tổng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trọng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lượng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nâng</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Wilks (</a:t>
            </a:r>
            <a:r>
              <a:rPr lang="en-US" sz="1800" b="1" dirty="0" err="1">
                <a:effectLst/>
                <a:latin typeface="Times New Roman" panose="02020603050405020304" pitchFamily="18" charset="0"/>
                <a:ea typeface="Times New Roman" panose="02020603050405020304" pitchFamily="18" charset="0"/>
              </a:rPr>
              <a:t>Điểm</a:t>
            </a:r>
            <a:r>
              <a:rPr lang="en-US" sz="1800" b="1" dirty="0">
                <a:effectLst/>
                <a:latin typeface="Times New Roman" panose="02020603050405020304" pitchFamily="18" charset="0"/>
                <a:ea typeface="Times New Roman" panose="02020603050405020304" pitchFamily="18" charset="0"/>
              </a:rPr>
              <a:t> Wilks):</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Cluster (</a:t>
            </a:r>
            <a:r>
              <a:rPr lang="en-US" sz="1800" b="1" dirty="0" err="1">
                <a:effectLst/>
                <a:latin typeface="Times New Roman" panose="02020603050405020304" pitchFamily="18" charset="0"/>
                <a:ea typeface="Times New Roman" panose="02020603050405020304" pitchFamily="18" charset="0"/>
              </a:rPr>
              <a:t>Cụm</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0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8" name="TextBox 7">
            <a:extLst>
              <a:ext uri="{FF2B5EF4-FFF2-40B4-BE49-F238E27FC236}">
                <a16:creationId xmlns:a16="http://schemas.microsoft.com/office/drawing/2014/main" id="{401342FF-BBD8-44BC-9543-C3536754F243}"/>
              </a:ext>
            </a:extLst>
          </p:cNvPr>
          <p:cNvSpPr txBox="1"/>
          <p:nvPr/>
        </p:nvSpPr>
        <p:spPr>
          <a:xfrm>
            <a:off x="11421533" y="6271635"/>
            <a:ext cx="512719" cy="369332"/>
          </a:xfrm>
          <a:prstGeom prst="rect">
            <a:avLst/>
          </a:prstGeom>
          <a:noFill/>
        </p:spPr>
        <p:txBody>
          <a:bodyPr wrap="square">
            <a:spAutoFit/>
          </a:bodyPr>
          <a:lstStyle/>
          <a:p>
            <a:pPr marL="0" indent="0">
              <a:buNone/>
            </a:pPr>
            <a:r>
              <a:rPr lang="en-US" dirty="0">
                <a:solidFill>
                  <a:schemeClr val="bg1"/>
                </a:solidFill>
              </a:rPr>
              <a:t>14</a:t>
            </a:r>
          </a:p>
        </p:txBody>
      </p:sp>
      <p:sp>
        <p:nvSpPr>
          <p:cNvPr id="14" name="Google Shape;238;p36">
            <a:extLst>
              <a:ext uri="{FF2B5EF4-FFF2-40B4-BE49-F238E27FC236}">
                <a16:creationId xmlns:a16="http://schemas.microsoft.com/office/drawing/2014/main" id="{9007A773-50C0-47D5-AA91-7A3DFE0317FC}"/>
              </a:ext>
            </a:extLst>
          </p:cNvPr>
          <p:cNvSpPr txBox="1">
            <a:spLocks/>
          </p:cNvSpPr>
          <p:nvPr/>
        </p:nvSpPr>
        <p:spPr>
          <a:xfrm>
            <a:off x="6547281" y="2052849"/>
            <a:ext cx="5144609" cy="2476869"/>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Font typeface="Arial" panose="020B0604020202020204" pitchFamily="34" charset="0"/>
              <a:buNone/>
            </a:pPr>
            <a:endParaRPr lang="vi-VN" dirty="0">
              <a:latin typeface="Bahnschrift SemiBold" panose="020B0502040204020203" pitchFamily="34" charset="0"/>
            </a:endParaRPr>
          </a:p>
          <a:p>
            <a:pPr marL="0" indent="0">
              <a:spcAft>
                <a:spcPts val="2133"/>
              </a:spcAft>
              <a:buFont typeface="Arial" panose="020B0604020202020204" pitchFamily="34" charset="0"/>
              <a:buNone/>
            </a:pPr>
            <a:endParaRPr lang="vi-VN" dirty="0">
              <a:latin typeface="Bahnschrift SemiBold" panose="020B0502040204020203" pitchFamily="34" charset="0"/>
            </a:endParaRPr>
          </a:p>
        </p:txBody>
      </p:sp>
      <p:pic>
        <p:nvPicPr>
          <p:cNvPr id="9" name="Picture 8">
            <a:extLst>
              <a:ext uri="{FF2B5EF4-FFF2-40B4-BE49-F238E27FC236}">
                <a16:creationId xmlns:a16="http://schemas.microsoft.com/office/drawing/2014/main" id="{4685EBD1-A77D-438A-88BB-68C2EAB88FB4}"/>
              </a:ext>
            </a:extLst>
          </p:cNvPr>
          <p:cNvPicPr>
            <a:picLocks noChangeAspect="1"/>
          </p:cNvPicPr>
          <p:nvPr/>
        </p:nvPicPr>
        <p:blipFill>
          <a:blip r:embed="rId3"/>
          <a:stretch>
            <a:fillRect/>
          </a:stretch>
        </p:blipFill>
        <p:spPr>
          <a:xfrm>
            <a:off x="261892" y="902046"/>
            <a:ext cx="5703902" cy="4936280"/>
          </a:xfrm>
          <a:prstGeom prst="rect">
            <a:avLst/>
          </a:prstGeom>
        </p:spPr>
      </p:pic>
      <p:sp>
        <p:nvSpPr>
          <p:cNvPr id="17" name="Subtitle 16">
            <a:extLst>
              <a:ext uri="{FF2B5EF4-FFF2-40B4-BE49-F238E27FC236}">
                <a16:creationId xmlns:a16="http://schemas.microsoft.com/office/drawing/2014/main" id="{A89A7298-4AB1-415D-81DA-71227FE5D4A3}"/>
              </a:ext>
            </a:extLst>
          </p:cNvPr>
          <p:cNvSpPr>
            <a:spLocks noGrp="1"/>
          </p:cNvSpPr>
          <p:nvPr>
            <p:ph type="subTitle" idx="1"/>
          </p:nvPr>
        </p:nvSpPr>
        <p:spPr>
          <a:xfrm>
            <a:off x="4114800" y="945472"/>
            <a:ext cx="8077200" cy="4148091"/>
          </a:xfrm>
        </p:spPr>
        <p:txBody>
          <a:bodyPr>
            <a:normAutofit fontScale="25000" lnSpcReduction="20000"/>
          </a:bodyPr>
          <a:lstStyle/>
          <a:p>
            <a:pPr algn="l"/>
            <a:r>
              <a:rPr lang="vi-VN" sz="5600" dirty="0">
                <a:latin typeface="Times New Roman" panose="02020603050405020304" pitchFamily="18" charset="0"/>
                <a:cs typeface="Times New Roman" panose="02020603050405020304" pitchFamily="18" charset="0"/>
              </a:rPr>
              <a:t>Age (Tuổi): Giá trị trung bình gần bằng 0 và độ lệch chuẩn bằng 1 là kết quả mong đợi.</a:t>
            </a:r>
          </a:p>
          <a:p>
            <a:pPr algn="l"/>
            <a:r>
              <a:rPr lang="vi-VN" sz="5600" dirty="0">
                <a:latin typeface="Times New Roman" panose="02020603050405020304" pitchFamily="18" charset="0"/>
                <a:cs typeface="Times New Roman" panose="02020603050405020304" pitchFamily="18" charset="0"/>
              </a:rPr>
              <a:t>Khoảng giá trị của tuổi từ -1.74 đến 4.17 cho thấy sự phân bố đã được chuẩn hóa để phù hợp với biến chuẩn hóa.</a:t>
            </a:r>
          </a:p>
          <a:p>
            <a:pPr algn="l"/>
            <a:r>
              <a:rPr lang="vi-VN" sz="5600" dirty="0">
                <a:latin typeface="Times New Roman" panose="02020603050405020304" pitchFamily="18" charset="0"/>
                <a:cs typeface="Times New Roman" panose="02020603050405020304" pitchFamily="18" charset="0"/>
              </a:rPr>
              <a:t>BodyweightKg (Cân nặng cơ thể):</a:t>
            </a:r>
            <a:r>
              <a:rPr lang="en-US" sz="5600" dirty="0">
                <a:latin typeface="Times New Roman" panose="02020603050405020304" pitchFamily="18" charset="0"/>
                <a:cs typeface="Times New Roman" panose="02020603050405020304" pitchFamily="18" charset="0"/>
              </a:rPr>
              <a:t> </a:t>
            </a:r>
            <a:r>
              <a:rPr lang="vi-VN" sz="5600" dirty="0">
                <a:latin typeface="Times New Roman" panose="02020603050405020304" pitchFamily="18" charset="0"/>
                <a:cs typeface="Times New Roman" panose="02020603050405020304" pitchFamily="18" charset="0"/>
              </a:rPr>
              <a:t>Cân nặng cơ thể có sự phân bố rộng rãi từ 15.88 kg đến 230.80 kg, với độ lệch chuẩn lớn.</a:t>
            </a:r>
          </a:p>
          <a:p>
            <a:pPr algn="l"/>
            <a:r>
              <a:rPr lang="vi-VN" sz="5600" dirty="0">
                <a:latin typeface="Times New Roman" panose="02020603050405020304" pitchFamily="18" charset="0"/>
                <a:cs typeface="Times New Roman" panose="02020603050405020304" pitchFamily="18" charset="0"/>
              </a:rPr>
              <a:t>Squat4Kg (Squat 4 reps): Giá trị trung bình của squat cho 4 reps là 178.49 kg với độ lệch chuẩn lớn.</a:t>
            </a:r>
          </a:p>
          <a:p>
            <a:pPr algn="l"/>
            <a:r>
              <a:rPr lang="vi-VN" sz="5600" dirty="0">
                <a:latin typeface="Times New Roman" panose="02020603050405020304" pitchFamily="18" charset="0"/>
                <a:cs typeface="Times New Roman" panose="02020603050405020304" pitchFamily="18" charset="0"/>
              </a:rPr>
              <a:t>BestSquatKg (Squat tốt nhất): Giá trị trung bình cho squat tốt nhất là 185.59 kg, với độ lệch chuẩn cao cho thấy sự biến động lớn.</a:t>
            </a:r>
          </a:p>
          <a:p>
            <a:pPr algn="l"/>
            <a:r>
              <a:rPr lang="vi-VN" sz="5600" dirty="0">
                <a:latin typeface="Times New Roman" panose="02020603050405020304" pitchFamily="18" charset="0"/>
                <a:cs typeface="Times New Roman" panose="02020603050405020304" pitchFamily="18" charset="0"/>
              </a:rPr>
              <a:t>Bench4Kg (Bench press 4 reps): Giá trị trung bình cho bench press là 123.01 kg, với sự biến động lớn thể hiện qua độ lệch chuẩn.</a:t>
            </a:r>
          </a:p>
          <a:p>
            <a:pPr algn="l"/>
            <a:r>
              <a:rPr lang="vi-VN" sz="5600" dirty="0">
                <a:latin typeface="Times New Roman" panose="02020603050405020304" pitchFamily="18" charset="0"/>
                <a:cs typeface="Times New Roman" panose="02020603050405020304" pitchFamily="18" charset="0"/>
              </a:rPr>
              <a:t>BestBenchKg (Bench press tốt nhất): Giá trị trung bình cho bench press tốt nhất là 120.62 kg với sự biến động cao.</a:t>
            </a:r>
          </a:p>
          <a:p>
            <a:pPr algn="l"/>
            <a:r>
              <a:rPr lang="vi-VN" sz="5600" dirty="0">
                <a:latin typeface="Times New Roman" panose="02020603050405020304" pitchFamily="18" charset="0"/>
                <a:cs typeface="Times New Roman" panose="02020603050405020304" pitchFamily="18" charset="0"/>
              </a:rPr>
              <a:t>Deadlift4Kg (Deadlift 4 reps): Giá trị trung bình cho deadlift là 158.83 kg với sự biến động cao.</a:t>
            </a:r>
          </a:p>
          <a:p>
            <a:pPr algn="l"/>
            <a:r>
              <a:rPr lang="vi-VN" sz="5600" dirty="0">
                <a:latin typeface="Times New Roman" panose="02020603050405020304" pitchFamily="18" charset="0"/>
                <a:cs typeface="Times New Roman" panose="02020603050405020304" pitchFamily="18" charset="0"/>
              </a:rPr>
              <a:t>BestDeadliftKg (Deadlift tốt nhất): Giá trị trung bình cho deadlift tốt nhất là 199.05 kg với sự biến động đáng kể.</a:t>
            </a:r>
          </a:p>
          <a:p>
            <a:pPr algn="l"/>
            <a:r>
              <a:rPr lang="vi-VN" sz="5600" dirty="0">
                <a:latin typeface="Times New Roman" panose="02020603050405020304" pitchFamily="18" charset="0"/>
                <a:cs typeface="Times New Roman" panose="02020603050405020304" pitchFamily="18" charset="0"/>
              </a:rPr>
              <a:t>TotalKg (Tổng trọng lượng nâng): Giá trị trung bình cho tổng trọng lượng nâng là 436.10 kg với sự biến động lớn.</a:t>
            </a:r>
          </a:p>
          <a:p>
            <a:pPr algn="l"/>
            <a:r>
              <a:rPr lang="vi-VN" sz="5600" dirty="0">
                <a:latin typeface="Times New Roman" panose="02020603050405020304" pitchFamily="18" charset="0"/>
                <a:cs typeface="Times New Roman" panose="02020603050405020304" pitchFamily="18" charset="0"/>
              </a:rPr>
              <a:t>Wilks (Điểm Wilks): Giá trị trung bình cho điểm Wilks là 304.61 với sự biến động lớn, điều này phản ánh sự khác biệt đáng kể trong hiệu suất dựa trên điểm Wilks.</a:t>
            </a:r>
          </a:p>
          <a:p>
            <a:pPr algn="l"/>
            <a:r>
              <a:rPr lang="vi-VN" sz="5600" dirty="0">
                <a:latin typeface="Times New Roman" panose="02020603050405020304" pitchFamily="18" charset="0"/>
                <a:cs typeface="Times New Roman" panose="02020603050405020304" pitchFamily="18" charset="0"/>
              </a:rPr>
              <a:t>Cluster (Cụm):</a:t>
            </a:r>
          </a:p>
          <a:p>
            <a:pPr algn="l"/>
            <a:r>
              <a:rPr lang="vi-VN" sz="5600" dirty="0">
                <a:latin typeface="Times New Roman" panose="02020603050405020304" pitchFamily="18" charset="0"/>
                <a:cs typeface="Times New Roman" panose="02020603050405020304" pitchFamily="18" charset="0"/>
              </a:rPr>
              <a:t>Cụm được phân chia thành ba giá trị: 0, 1, và 2.</a:t>
            </a:r>
          </a:p>
          <a:p>
            <a:pPr algn="l"/>
            <a:r>
              <a:rPr lang="vi-VN" sz="5600" dirty="0">
                <a:latin typeface="Times New Roman" panose="02020603050405020304" pitchFamily="18" charset="0"/>
                <a:cs typeface="Times New Roman" panose="02020603050405020304" pitchFamily="18" charset="0"/>
              </a:rPr>
              <a:t>Phân phối cho thấy rằng phần lớn điểm dữ liệu nằm trong các cụm 0 và 1, với cụm 2 là ít phổ biến nhất.</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73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8" name="TextBox 7">
            <a:extLst>
              <a:ext uri="{FF2B5EF4-FFF2-40B4-BE49-F238E27FC236}">
                <a16:creationId xmlns:a16="http://schemas.microsoft.com/office/drawing/2014/main" id="{857AE5FD-0849-4229-8B82-73D15E3AF292}"/>
              </a:ext>
            </a:extLst>
          </p:cNvPr>
          <p:cNvSpPr txBox="1"/>
          <p:nvPr/>
        </p:nvSpPr>
        <p:spPr>
          <a:xfrm>
            <a:off x="11496583" y="6271635"/>
            <a:ext cx="437669" cy="369332"/>
          </a:xfrm>
          <a:prstGeom prst="rect">
            <a:avLst/>
          </a:prstGeom>
          <a:noFill/>
        </p:spPr>
        <p:txBody>
          <a:bodyPr wrap="square">
            <a:spAutoFit/>
          </a:bodyPr>
          <a:lstStyle/>
          <a:p>
            <a:pPr marL="0" indent="0">
              <a:buNone/>
            </a:pPr>
            <a:r>
              <a:rPr lang="en-US" dirty="0">
                <a:solidFill>
                  <a:schemeClr val="bg1"/>
                </a:solidFill>
              </a:rPr>
              <a:t>15</a:t>
            </a:r>
          </a:p>
        </p:txBody>
      </p:sp>
      <p:sp>
        <p:nvSpPr>
          <p:cNvPr id="9" name="Hexagon 8">
            <a:extLst>
              <a:ext uri="{FF2B5EF4-FFF2-40B4-BE49-F238E27FC236}">
                <a16:creationId xmlns:a16="http://schemas.microsoft.com/office/drawing/2014/main" id="{7102E0ED-B4FF-4670-BCB6-0C9F8B0B71AB}"/>
              </a:ext>
            </a:extLst>
          </p:cNvPr>
          <p:cNvSpPr/>
          <p:nvPr/>
        </p:nvSpPr>
        <p:spPr>
          <a:xfrm>
            <a:off x="2024107" y="1899821"/>
            <a:ext cx="2685496" cy="1882066"/>
          </a:xfrm>
          <a:prstGeom prst="hexagon">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 sz="9600" dirty="0">
                <a:ln w="0"/>
                <a:solidFill>
                  <a:schemeClr val="bg1"/>
                </a:solidFill>
                <a:effectLst>
                  <a:outerShdw blurRad="38100" dist="19050" dir="2700000" algn="tl" rotWithShape="0">
                    <a:schemeClr val="dk1">
                      <a:alpha val="40000"/>
                    </a:schemeClr>
                  </a:outerShdw>
                </a:effectLst>
              </a:rPr>
              <a:t>04</a:t>
            </a:r>
            <a:endParaRPr lang="en-US" dirty="0">
              <a:ln w="0"/>
              <a:solidFill>
                <a:schemeClr val="bg1"/>
              </a:solidFill>
              <a:effectLst>
                <a:outerShdw blurRad="38100" dist="19050" dir="2700000" algn="tl" rotWithShape="0">
                  <a:schemeClr val="dk1">
                    <a:alpha val="40000"/>
                  </a:schemeClr>
                </a:outerShdw>
              </a:effectLst>
            </a:endParaRPr>
          </a:p>
        </p:txBody>
      </p:sp>
      <p:sp>
        <p:nvSpPr>
          <p:cNvPr id="14" name="Google Shape;576;p43">
            <a:extLst>
              <a:ext uri="{FF2B5EF4-FFF2-40B4-BE49-F238E27FC236}">
                <a16:creationId xmlns:a16="http://schemas.microsoft.com/office/drawing/2014/main" id="{F587B629-ABAA-43FD-832D-05536D25DF3B}"/>
              </a:ext>
            </a:extLst>
          </p:cNvPr>
          <p:cNvSpPr txBox="1">
            <a:spLocks/>
          </p:cNvSpPr>
          <p:nvPr/>
        </p:nvSpPr>
        <p:spPr>
          <a:xfrm>
            <a:off x="5145217" y="2387244"/>
            <a:ext cx="6391315" cy="111042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ahnschrift SemiBold" panose="020B0502040204020203" pitchFamily="34" charset="0"/>
              </a:rPr>
              <a:t>KẾT LUẬN</a:t>
            </a:r>
          </a:p>
        </p:txBody>
      </p:sp>
    </p:spTree>
    <p:extLst>
      <p:ext uri="{BB962C8B-B14F-4D97-AF65-F5344CB8AC3E}">
        <p14:creationId xmlns:p14="http://schemas.microsoft.com/office/powerpoint/2010/main" val="371027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DA392BE5-D2FC-4EB5-8156-E4401B0CDDF6}"/>
              </a:ext>
            </a:extLst>
          </p:cNvPr>
          <p:cNvSpPr txBox="1"/>
          <p:nvPr/>
        </p:nvSpPr>
        <p:spPr>
          <a:xfrm>
            <a:off x="11496583" y="6271635"/>
            <a:ext cx="437669" cy="369332"/>
          </a:xfrm>
          <a:prstGeom prst="rect">
            <a:avLst/>
          </a:prstGeom>
          <a:noFill/>
        </p:spPr>
        <p:txBody>
          <a:bodyPr wrap="square">
            <a:spAutoFit/>
          </a:bodyPr>
          <a:lstStyle/>
          <a:p>
            <a:pPr marL="0" indent="0">
              <a:buNone/>
            </a:pPr>
            <a:r>
              <a:rPr lang="en-US" dirty="0">
                <a:solidFill>
                  <a:schemeClr val="bg1"/>
                </a:solidFill>
              </a:rPr>
              <a:t>16</a:t>
            </a:r>
          </a:p>
        </p:txBody>
      </p:sp>
      <p:sp>
        <p:nvSpPr>
          <p:cNvPr id="24" name="Google Shape;2020;p59">
            <a:extLst>
              <a:ext uri="{FF2B5EF4-FFF2-40B4-BE49-F238E27FC236}">
                <a16:creationId xmlns:a16="http://schemas.microsoft.com/office/drawing/2014/main" id="{8E04E210-4ACC-4589-94E0-70551B4B5496}"/>
              </a:ext>
            </a:extLst>
          </p:cNvPr>
          <p:cNvSpPr txBox="1">
            <a:spLocks/>
          </p:cNvSpPr>
          <p:nvPr/>
        </p:nvSpPr>
        <p:spPr>
          <a:xfrm>
            <a:off x="0" y="902045"/>
            <a:ext cx="12192000" cy="503393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dirty="0"/>
              <a:t>Dữ liệu cử tạ đã được xử lý và chuẩn hóa để đảm bảo tính chính xác. Các cột quan trọng như 'Squat4Kg', 'Bench4Kg', 'Deadlift4Kg', và 'TotalKg' đã được làm sạch, với giá trị thiếu được xử lý bằng cách thay thế bằng giá trị trung bình hoặc forward fill, và các hàng trùng lặp hoặc giá trị âm đã được loại bỏ.</a:t>
            </a:r>
          </a:p>
          <a:p>
            <a:r>
              <a:rPr lang="vi-VN" sz="1800" b="1" dirty="0"/>
              <a:t>Cột 'Age' đã được chuẩn hóa, và các cột phân loại như 'Sex' cũng đã được đồng nhất. Phân tích tương quan cho thấy tuổi có mối quan hệ yếu với các chỉ số lực, trong khi cân nặng cơ thể có ảnh hưởng đáng kể đến tổng lực.</a:t>
            </a:r>
          </a:p>
          <a:p>
            <a:r>
              <a:rPr lang="vi-VN" sz="1800" b="1" dirty="0"/>
              <a:t>Phân tích yếu tố chỉ ra rằng:</a:t>
            </a:r>
          </a:p>
          <a:p>
            <a:pPr marL="0" indent="0">
              <a:buNone/>
            </a:pPr>
            <a:r>
              <a:rPr lang="vi-VN" sz="1800" b="1" dirty="0"/>
              <a:t>- Factor1 liên quan mạnh mẽ đến khả năng squat.</a:t>
            </a:r>
          </a:p>
          <a:p>
            <a:pPr marL="0" indent="0">
              <a:buNone/>
            </a:pPr>
            <a:r>
              <a:rPr lang="vi-VN" sz="1800" b="1" dirty="0"/>
              <a:t>- Factor2 có mối liên hệ đáng kể với cân nặng cơ thể và ảnh hưởng âm đến khả năng squat và bench press.</a:t>
            </a:r>
          </a:p>
          <a:p>
            <a:r>
              <a:rPr lang="vi-VN" sz="1800" b="1" dirty="0"/>
              <a:t>Mô hình Gaussian Mixture Modeling phân nhóm dữ liệu thành ba cụm, cung cấp cái nhìn rõ ràng về các nhóm vận động viên khác nhau.</a:t>
            </a:r>
          </a:p>
          <a:p>
            <a:r>
              <a:rPr lang="vi-VN" sz="1800" b="1" dirty="0"/>
              <a:t>Kết quả này giúp hiểu rõ hơn về các yếu tố ảnh hưởng đến thành tích cử tạ và hỗ trợ trong việc phát triển các mô hình dự đoán và chiến lược huấn luyện.</a:t>
            </a:r>
            <a:endParaRPr lang="en-US" sz="2000" dirty="0">
              <a:latin typeface="Arial" panose="020B0604020202020204" pitchFamily="34" charset="0"/>
              <a:ea typeface="Oswald"/>
              <a:cs typeface="Arial" panose="020B0604020202020204" pitchFamily="34" charset="0"/>
              <a:sym typeface="Oswald"/>
            </a:endParaRPr>
          </a:p>
        </p:txBody>
      </p:sp>
    </p:spTree>
    <p:extLst>
      <p:ext uri="{BB962C8B-B14F-4D97-AF65-F5344CB8AC3E}">
        <p14:creationId xmlns:p14="http://schemas.microsoft.com/office/powerpoint/2010/main" val="230268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7" dur="500"/>
                                        <p:tgtEl>
                                          <p:spTgt spid="2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0" dur="500"/>
                                        <p:tgtEl>
                                          <p:spTgt spid="2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3" dur="500"/>
                                        <p:tgtEl>
                                          <p:spTgt spid="2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16" dur="500"/>
                                        <p:tgtEl>
                                          <p:spTgt spid="2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19" dur="500"/>
                                        <p:tgtEl>
                                          <p:spTgt spid="2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2" dur="500"/>
                                        <p:tgtEl>
                                          <p:spTgt spid="2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5"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7561">
            <a:extLst>
              <a:ext uri="{FF2B5EF4-FFF2-40B4-BE49-F238E27FC236}">
                <a16:creationId xmlns:a16="http://schemas.microsoft.com/office/drawing/2014/main" id="{E20F479E-E0BC-45E0-8814-69FAB4B3E7D5}"/>
              </a:ext>
            </a:extLst>
          </p:cNvPr>
          <p:cNvSpPr/>
          <p:nvPr/>
        </p:nvSpPr>
        <p:spPr>
          <a:xfrm>
            <a:off x="4504" y="0"/>
            <a:ext cx="12192000" cy="1080135"/>
          </a:xfrm>
          <a:custGeom>
            <a:avLst/>
            <a:gdLst/>
            <a:ahLst/>
            <a:cxnLst/>
            <a:rect l="0" t="0" r="0" b="0"/>
            <a:pathLst>
              <a:path w="12192000" h="1080516">
                <a:moveTo>
                  <a:pt x="0" y="0"/>
                </a:moveTo>
                <a:lnTo>
                  <a:pt x="12192000" y="0"/>
                </a:lnTo>
                <a:lnTo>
                  <a:pt x="12192000" y="1080516"/>
                </a:lnTo>
                <a:lnTo>
                  <a:pt x="0" y="1080516"/>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6" name="Picture 15">
            <a:extLst>
              <a:ext uri="{FF2B5EF4-FFF2-40B4-BE49-F238E27FC236}">
                <a16:creationId xmlns:a16="http://schemas.microsoft.com/office/drawing/2014/main" id="{3E07500C-A204-4F82-AFE3-52938599E42C}"/>
              </a:ext>
            </a:extLst>
          </p:cNvPr>
          <p:cNvPicPr/>
          <p:nvPr/>
        </p:nvPicPr>
        <p:blipFill>
          <a:blip r:embed="rId2"/>
          <a:stretch>
            <a:fillRect/>
          </a:stretch>
        </p:blipFill>
        <p:spPr>
          <a:xfrm>
            <a:off x="1325880" y="635"/>
            <a:ext cx="1747520" cy="2291715"/>
          </a:xfrm>
          <a:prstGeom prst="rect">
            <a:avLst/>
          </a:prstGeom>
        </p:spPr>
      </p:pic>
      <p:sp>
        <p:nvSpPr>
          <p:cNvPr id="17" name="Shape 7562">
            <a:extLst>
              <a:ext uri="{FF2B5EF4-FFF2-40B4-BE49-F238E27FC236}">
                <a16:creationId xmlns:a16="http://schemas.microsoft.com/office/drawing/2014/main" id="{D26006B8-156F-4263-BF91-5F344EFD8A97}"/>
              </a:ext>
            </a:extLst>
          </p:cNvPr>
          <p:cNvSpPr/>
          <p:nvPr/>
        </p:nvSpPr>
        <p:spPr>
          <a:xfrm>
            <a:off x="0" y="5777230"/>
            <a:ext cx="12192000" cy="1080135"/>
          </a:xfrm>
          <a:custGeom>
            <a:avLst/>
            <a:gdLst/>
            <a:ahLst/>
            <a:cxnLst/>
            <a:rect l="0" t="0" r="0" b="0"/>
            <a:pathLst>
              <a:path w="12192000" h="1080515">
                <a:moveTo>
                  <a:pt x="0" y="0"/>
                </a:moveTo>
                <a:lnTo>
                  <a:pt x="12192000" y="0"/>
                </a:lnTo>
                <a:lnTo>
                  <a:pt x="12192000" y="1080515"/>
                </a:lnTo>
                <a:lnTo>
                  <a:pt x="0" y="1080515"/>
                </a:lnTo>
                <a:lnTo>
                  <a:pt x="0" y="0"/>
                </a:lnTo>
              </a:path>
            </a:pathLst>
          </a:custGeom>
          <a:ln w="0" cap="flat">
            <a:miter lim="127000"/>
          </a:ln>
        </p:spPr>
        <p:style>
          <a:lnRef idx="0">
            <a:srgbClr val="000000">
              <a:alpha val="0"/>
            </a:srgbClr>
          </a:lnRef>
          <a:fillRef idx="1">
            <a:srgbClr val="0F6FC6"/>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0CDBC614-BFEB-4FCE-BABF-E8C73D27869D}"/>
              </a:ext>
            </a:extLst>
          </p:cNvPr>
          <p:cNvSpPr/>
          <p:nvPr/>
        </p:nvSpPr>
        <p:spPr>
          <a:xfrm>
            <a:off x="6320901" y="356870"/>
            <a:ext cx="3045041" cy="294640"/>
          </a:xfrm>
          <a:prstGeom prst="rect">
            <a:avLst/>
          </a:prstGeom>
          <a:ln>
            <a:noFill/>
          </a:ln>
        </p:spPr>
        <p:txBody>
          <a:bodyPr vert="horz" lIns="0" tIns="0" rIns="0" bIns="0" rtlCol="0">
            <a:noAutofit/>
          </a:bodyPr>
          <a:lstStyle/>
          <a:p>
            <a:pPr marL="349250" marR="3902710" indent="-349250">
              <a:lnSpc>
                <a:spcPct val="107000"/>
              </a:lnSpc>
              <a:spcAft>
                <a:spcPts val="800"/>
              </a:spcAft>
            </a:pPr>
            <a:endParaRPr lang="en-US" sz="2800" dirty="0">
              <a:solidFill>
                <a:srgbClr val="000000"/>
              </a:solidFill>
              <a:effectLst/>
              <a:latin typeface="Arial" panose="020B0604020202020204" pitchFamily="34" charset="0"/>
              <a:ea typeface="Arial" panose="020B0604020202020204" pitchFamily="34" charset="0"/>
            </a:endParaRPr>
          </a:p>
        </p:txBody>
      </p:sp>
      <p:pic>
        <p:nvPicPr>
          <p:cNvPr id="19" name="Picture 18">
            <a:extLst>
              <a:ext uri="{FF2B5EF4-FFF2-40B4-BE49-F238E27FC236}">
                <a16:creationId xmlns:a16="http://schemas.microsoft.com/office/drawing/2014/main" id="{58269A31-BBDF-40B1-BF58-5192E1235CF5}"/>
              </a:ext>
            </a:extLst>
          </p:cNvPr>
          <p:cNvPicPr/>
          <p:nvPr/>
        </p:nvPicPr>
        <p:blipFill>
          <a:blip r:embed="rId3"/>
          <a:stretch>
            <a:fillRect/>
          </a:stretch>
        </p:blipFill>
        <p:spPr>
          <a:xfrm>
            <a:off x="10927080" y="131445"/>
            <a:ext cx="960120" cy="883285"/>
          </a:xfrm>
          <a:prstGeom prst="rect">
            <a:avLst/>
          </a:prstGeom>
        </p:spPr>
      </p:pic>
      <p:pic>
        <p:nvPicPr>
          <p:cNvPr id="20" name="Picture 19">
            <a:extLst>
              <a:ext uri="{FF2B5EF4-FFF2-40B4-BE49-F238E27FC236}">
                <a16:creationId xmlns:a16="http://schemas.microsoft.com/office/drawing/2014/main" id="{BDAB17FF-5A72-4F4C-9E08-31BBD3869601}"/>
              </a:ext>
            </a:extLst>
          </p:cNvPr>
          <p:cNvPicPr/>
          <p:nvPr/>
        </p:nvPicPr>
        <p:blipFill>
          <a:blip r:embed="rId4"/>
          <a:stretch>
            <a:fillRect/>
          </a:stretch>
        </p:blipFill>
        <p:spPr>
          <a:xfrm>
            <a:off x="135255" y="131445"/>
            <a:ext cx="1323975" cy="706755"/>
          </a:xfrm>
          <a:prstGeom prst="rect">
            <a:avLst/>
          </a:prstGeom>
        </p:spPr>
      </p:pic>
      <p:sp>
        <p:nvSpPr>
          <p:cNvPr id="22" name="Title 1">
            <a:extLst>
              <a:ext uri="{FF2B5EF4-FFF2-40B4-BE49-F238E27FC236}">
                <a16:creationId xmlns:a16="http://schemas.microsoft.com/office/drawing/2014/main" id="{257D0588-4A65-4840-BF8A-0AC97CA2E75D}"/>
              </a:ext>
            </a:extLst>
          </p:cNvPr>
          <p:cNvSpPr txBox="1">
            <a:spLocks/>
          </p:cNvSpPr>
          <p:nvPr/>
        </p:nvSpPr>
        <p:spPr>
          <a:xfrm>
            <a:off x="3995081" y="356870"/>
            <a:ext cx="8061664" cy="562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500" b="1" dirty="0">
                <a:solidFill>
                  <a:schemeClr val="bg1"/>
                </a:solidFill>
                <a:latin typeface="+mn-lt"/>
              </a:rPr>
              <a:t>TRƯỜNG ĐẠI HỌC NGUYỄN TẤT THÀNH </a:t>
            </a:r>
            <a:br>
              <a:rPr lang="en-US" sz="2500" b="1" dirty="0">
                <a:solidFill>
                  <a:schemeClr val="bg1"/>
                </a:solidFill>
                <a:latin typeface="+mn-lt"/>
              </a:rPr>
            </a:br>
            <a:r>
              <a:rPr lang="en-US" sz="2500" b="1" dirty="0">
                <a:solidFill>
                  <a:schemeClr val="bg1"/>
                </a:solidFill>
                <a:latin typeface="+mn-lt"/>
              </a:rPr>
              <a:t>KHOA CÔNG NGHỆ THÔNG TIN </a:t>
            </a:r>
          </a:p>
        </p:txBody>
      </p:sp>
      <p:sp>
        <p:nvSpPr>
          <p:cNvPr id="26" name="Rectangle 25">
            <a:extLst>
              <a:ext uri="{FF2B5EF4-FFF2-40B4-BE49-F238E27FC236}">
                <a16:creationId xmlns:a16="http://schemas.microsoft.com/office/drawing/2014/main" id="{9A694EC9-FBE2-433E-A189-D4D4692B93BC}"/>
              </a:ext>
            </a:extLst>
          </p:cNvPr>
          <p:cNvSpPr/>
          <p:nvPr/>
        </p:nvSpPr>
        <p:spPr>
          <a:xfrm>
            <a:off x="1897442" y="4895215"/>
            <a:ext cx="2758440" cy="715010"/>
          </a:xfrm>
          <a:prstGeom prst="rect">
            <a:avLst/>
          </a:prstGeom>
          <a:ln>
            <a:noFill/>
          </a:ln>
        </p:spPr>
        <p:txBody>
          <a:bodyPr vert="horz" lIns="0" tIns="0" rIns="0" bIns="0" rtlCol="0">
            <a:noAutofit/>
          </a:bodyPr>
          <a:lstStyle/>
          <a:p>
            <a:pPr marL="349250" marR="3902710" indent="-349250">
              <a:lnSpc>
                <a:spcPct val="107000"/>
              </a:lnSpc>
              <a:spcAft>
                <a:spcPts val="800"/>
              </a:spcAft>
            </a:pPr>
            <a:endParaRPr lang="en-US" sz="2800" dirty="0">
              <a:solidFill>
                <a:srgbClr val="000000"/>
              </a:solidFill>
              <a:effectLst/>
              <a:latin typeface="Arial" panose="020B0604020202020204" pitchFamily="34" charset="0"/>
              <a:ea typeface="Arial" panose="020B0604020202020204" pitchFamily="34" charset="0"/>
            </a:endParaRPr>
          </a:p>
        </p:txBody>
      </p:sp>
      <p:pic>
        <p:nvPicPr>
          <p:cNvPr id="28" name="Picture 27">
            <a:extLst>
              <a:ext uri="{FF2B5EF4-FFF2-40B4-BE49-F238E27FC236}">
                <a16:creationId xmlns:a16="http://schemas.microsoft.com/office/drawing/2014/main" id="{18AB6E5E-C1B7-405A-935F-B59DC4C15BF4}"/>
              </a:ext>
            </a:extLst>
          </p:cNvPr>
          <p:cNvPicPr/>
          <p:nvPr/>
        </p:nvPicPr>
        <p:blipFill>
          <a:blip r:embed="rId5"/>
          <a:stretch>
            <a:fillRect/>
          </a:stretch>
        </p:blipFill>
        <p:spPr>
          <a:xfrm>
            <a:off x="5070537" y="1240155"/>
            <a:ext cx="6863715" cy="4286250"/>
          </a:xfrm>
          <a:prstGeom prst="rect">
            <a:avLst/>
          </a:prstGeom>
        </p:spPr>
      </p:pic>
      <p:sp>
        <p:nvSpPr>
          <p:cNvPr id="30" name="Title 1">
            <a:extLst>
              <a:ext uri="{FF2B5EF4-FFF2-40B4-BE49-F238E27FC236}">
                <a16:creationId xmlns:a16="http://schemas.microsoft.com/office/drawing/2014/main" id="{A7F5C0A1-79CE-4E06-AF50-3CEC0C6070E7}"/>
              </a:ext>
            </a:extLst>
          </p:cNvPr>
          <p:cNvSpPr txBox="1">
            <a:spLocks/>
          </p:cNvSpPr>
          <p:nvPr/>
        </p:nvSpPr>
        <p:spPr>
          <a:xfrm>
            <a:off x="783007" y="2649220"/>
            <a:ext cx="3288962" cy="562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THANKS!</a:t>
            </a:r>
          </a:p>
        </p:txBody>
      </p:sp>
      <p:sp>
        <p:nvSpPr>
          <p:cNvPr id="31" name="Title 1">
            <a:extLst>
              <a:ext uri="{FF2B5EF4-FFF2-40B4-BE49-F238E27FC236}">
                <a16:creationId xmlns:a16="http://schemas.microsoft.com/office/drawing/2014/main" id="{C3E361D6-8006-4373-B93F-34A6920B1A59}"/>
              </a:ext>
            </a:extLst>
          </p:cNvPr>
          <p:cNvSpPr txBox="1">
            <a:spLocks/>
          </p:cNvSpPr>
          <p:nvPr/>
        </p:nvSpPr>
        <p:spPr>
          <a:xfrm>
            <a:off x="706118" y="3861435"/>
            <a:ext cx="4189917" cy="562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err="1">
                <a:latin typeface="+mn-lt"/>
              </a:rPr>
              <a:t>Cảm</a:t>
            </a:r>
            <a:r>
              <a:rPr lang="en-US" sz="3000" dirty="0">
                <a:latin typeface="+mn-lt"/>
              </a:rPr>
              <a:t> </a:t>
            </a:r>
            <a:r>
              <a:rPr lang="en-US" sz="3000" dirty="0" err="1">
                <a:latin typeface="+mn-lt"/>
              </a:rPr>
              <a:t>Ơn</a:t>
            </a:r>
            <a:r>
              <a:rPr lang="en-US" sz="3000" dirty="0">
                <a:latin typeface="+mn-lt"/>
              </a:rPr>
              <a:t> </a:t>
            </a:r>
            <a:r>
              <a:rPr lang="en-US" sz="3000" dirty="0" err="1">
                <a:latin typeface="+mn-lt"/>
              </a:rPr>
              <a:t>Thầy</a:t>
            </a:r>
            <a:r>
              <a:rPr lang="en-US" sz="3000" dirty="0">
                <a:latin typeface="+mn-lt"/>
              </a:rPr>
              <a:t> </a:t>
            </a:r>
            <a:r>
              <a:rPr lang="en-US" sz="3000" dirty="0" err="1">
                <a:latin typeface="+mn-lt"/>
              </a:rPr>
              <a:t>Và</a:t>
            </a:r>
            <a:r>
              <a:rPr lang="en-US" sz="3000" dirty="0">
                <a:latin typeface="+mn-lt"/>
              </a:rPr>
              <a:t> </a:t>
            </a:r>
            <a:r>
              <a:rPr lang="en-US" sz="3000" dirty="0" err="1">
                <a:latin typeface="+mn-lt"/>
              </a:rPr>
              <a:t>Các</a:t>
            </a:r>
            <a:r>
              <a:rPr lang="en-US" sz="3000" dirty="0">
                <a:latin typeface="+mn-lt"/>
              </a:rPr>
              <a:t> </a:t>
            </a:r>
            <a:r>
              <a:rPr lang="en-US" sz="3000" dirty="0" err="1">
                <a:latin typeface="+mn-lt"/>
              </a:rPr>
              <a:t>Bạn</a:t>
            </a:r>
            <a:r>
              <a:rPr lang="en-US" sz="3000" dirty="0">
                <a:latin typeface="+mn-lt"/>
              </a:rPr>
              <a:t> </a:t>
            </a:r>
            <a:r>
              <a:rPr lang="en-US" sz="3000" dirty="0" err="1">
                <a:latin typeface="+mn-lt"/>
              </a:rPr>
              <a:t>Đã</a:t>
            </a:r>
            <a:r>
              <a:rPr lang="en-US" sz="3000" dirty="0">
                <a:latin typeface="+mn-lt"/>
              </a:rPr>
              <a:t> </a:t>
            </a:r>
            <a:r>
              <a:rPr lang="en-US" sz="3000" dirty="0" err="1">
                <a:latin typeface="+mn-lt"/>
              </a:rPr>
              <a:t>Chú</a:t>
            </a:r>
            <a:r>
              <a:rPr lang="en-US" sz="3000" dirty="0">
                <a:latin typeface="+mn-lt"/>
              </a:rPr>
              <a:t> Ý </a:t>
            </a:r>
            <a:r>
              <a:rPr lang="en-US" sz="3000" dirty="0" err="1">
                <a:latin typeface="+mn-lt"/>
              </a:rPr>
              <a:t>Lắng</a:t>
            </a:r>
            <a:r>
              <a:rPr lang="en-US" sz="3000" dirty="0">
                <a:latin typeface="+mn-lt"/>
              </a:rPr>
              <a:t> Nghe</a:t>
            </a:r>
          </a:p>
        </p:txBody>
      </p:sp>
    </p:spTree>
    <p:extLst>
      <p:ext uri="{BB962C8B-B14F-4D97-AF65-F5344CB8AC3E}">
        <p14:creationId xmlns:p14="http://schemas.microsoft.com/office/powerpoint/2010/main" val="144756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109" name="Google Shape;576;p43">
            <a:extLst>
              <a:ext uri="{FF2B5EF4-FFF2-40B4-BE49-F238E27FC236}">
                <a16:creationId xmlns:a16="http://schemas.microsoft.com/office/drawing/2014/main" id="{EDAC2C02-57CE-4B84-86CD-F727DEB54F78}"/>
              </a:ext>
            </a:extLst>
          </p:cNvPr>
          <p:cNvSpPr txBox="1">
            <a:spLocks/>
          </p:cNvSpPr>
          <p:nvPr/>
        </p:nvSpPr>
        <p:spPr>
          <a:xfrm>
            <a:off x="5208314" y="2405054"/>
            <a:ext cx="5136000" cy="87160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solidFill>
                  <a:schemeClr val="tx1">
                    <a:lumMod val="95000"/>
                    <a:lumOff val="5000"/>
                  </a:schemeClr>
                </a:solidFill>
                <a:latin typeface="Bahnschrift SemiBold" panose="020B0502040204020203" pitchFamily="34" charset="0"/>
              </a:rPr>
              <a:t>GIỚI THIỆU</a:t>
            </a:r>
          </a:p>
        </p:txBody>
      </p:sp>
      <p:sp>
        <p:nvSpPr>
          <p:cNvPr id="110" name="Hexagon 109">
            <a:extLst>
              <a:ext uri="{FF2B5EF4-FFF2-40B4-BE49-F238E27FC236}">
                <a16:creationId xmlns:a16="http://schemas.microsoft.com/office/drawing/2014/main" id="{E93BA7BD-3E34-48FD-BA63-53CB793FB42A}"/>
              </a:ext>
            </a:extLst>
          </p:cNvPr>
          <p:cNvSpPr/>
          <p:nvPr/>
        </p:nvSpPr>
        <p:spPr>
          <a:xfrm>
            <a:off x="2024107" y="1899821"/>
            <a:ext cx="2685496" cy="1882066"/>
          </a:xfrm>
          <a:prstGeom prst="hexagon">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 sz="9600" dirty="0">
                <a:ln w="0"/>
                <a:solidFill>
                  <a:schemeClr val="bg1"/>
                </a:solidFill>
                <a:effectLst>
                  <a:outerShdw blurRad="38100" dist="19050" dir="2700000" algn="tl" rotWithShape="0">
                    <a:schemeClr val="dk1">
                      <a:alpha val="40000"/>
                    </a:schemeClr>
                  </a:outerShdw>
                </a:effectLst>
              </a:rPr>
              <a:t>01</a:t>
            </a:r>
            <a:endParaRPr lang="en-US" dirty="0">
              <a:ln w="0"/>
              <a:solidFill>
                <a:schemeClr val="bg1"/>
              </a:solidFill>
              <a:effectLst>
                <a:outerShdw blurRad="38100" dist="19050" dir="2700000" algn="tl" rotWithShape="0">
                  <a:schemeClr val="dk1">
                    <a:alpha val="40000"/>
                  </a:schemeClr>
                </a:outerShdw>
              </a:effectLst>
            </a:endParaRPr>
          </a:p>
        </p:txBody>
      </p:sp>
      <p:sp>
        <p:nvSpPr>
          <p:cNvPr id="113" name="TextBox 112">
            <a:extLst>
              <a:ext uri="{FF2B5EF4-FFF2-40B4-BE49-F238E27FC236}">
                <a16:creationId xmlns:a16="http://schemas.microsoft.com/office/drawing/2014/main" id="{6E3BA3DB-CB9A-46CE-B49C-30AB0F29112B}"/>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2</a:t>
            </a:r>
          </a:p>
        </p:txBody>
      </p:sp>
    </p:spTree>
    <p:extLst>
      <p:ext uri="{BB962C8B-B14F-4D97-AF65-F5344CB8AC3E}">
        <p14:creationId xmlns:p14="http://schemas.microsoft.com/office/powerpoint/2010/main" val="22091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15" name="Google Shape;237;p36">
            <a:extLst>
              <a:ext uri="{FF2B5EF4-FFF2-40B4-BE49-F238E27FC236}">
                <a16:creationId xmlns:a16="http://schemas.microsoft.com/office/drawing/2014/main" id="{60F7D48E-BDBB-4DD0-BA34-25458DB86154}"/>
              </a:ext>
            </a:extLst>
          </p:cNvPr>
          <p:cNvSpPr txBox="1">
            <a:spLocks noGrp="1"/>
          </p:cNvSpPr>
          <p:nvPr>
            <p:ph type="title"/>
          </p:nvPr>
        </p:nvSpPr>
        <p:spPr>
          <a:xfrm>
            <a:off x="1041861" y="1199098"/>
            <a:ext cx="10272000" cy="763600"/>
          </a:xfrm>
          <a:prstGeom prst="rect">
            <a:avLst/>
          </a:prstGeom>
        </p:spPr>
        <p:txBody>
          <a:bodyPr spcFirstLastPara="1" wrap="square" lIns="121900" tIns="121900" rIns="121900" bIns="121900" anchor="t" anchorCtr="0">
            <a:noAutofit/>
          </a:bodyPr>
          <a:lstStyle/>
          <a:p>
            <a:r>
              <a:rPr lang="vi-VN" sz="3200" dirty="0"/>
              <a:t>Hiệu suất thể thao bị ảnh hưởng bởi cân nặng và kết quả tập luyện:</a:t>
            </a:r>
            <a:br>
              <a:rPr lang="vi-VN" sz="3200" dirty="0"/>
            </a:br>
            <a:r>
              <a:rPr lang="vi-VN" sz="3200" dirty="0"/>
              <a:t>   - Cân nặng phải được điều chỉnh tối ưu cho từng môn thể thao.</a:t>
            </a:r>
            <a:br>
              <a:rPr lang="vi-VN" sz="3200" dirty="0"/>
            </a:br>
            <a:r>
              <a:rPr lang="vi-VN" sz="3200" dirty="0"/>
              <a:t>   - Cân nặng quá cao có thể giảm sức bền, trong khi quá thấp có thể thiếu năng lượng và sức mạnh.</a:t>
            </a:r>
            <a:br>
              <a:rPr lang="vi-VN" sz="3200" dirty="0"/>
            </a:br>
            <a:r>
              <a:rPr lang="vi-VN" sz="3200" dirty="0"/>
              <a:t>   -  Sự đa dạng trong tập luyện và thời gian phục hồi đầy đủ giúp cải thiện hiệu suất và ngăn ngừa chấn thương.</a:t>
            </a:r>
            <a:br>
              <a:rPr lang="vi-VN" sz="3200" dirty="0"/>
            </a:br>
            <a:r>
              <a:rPr lang="vi-VN" sz="3200" dirty="0"/>
              <a:t>   - Dinh dưỡng và giấc ngủ đóng vai trò quan trọng trong phục hồi và phát triển cơ bắp.</a:t>
            </a:r>
            <a:br>
              <a:rPr lang="vi-VN" sz="3200" dirty="0"/>
            </a:br>
            <a:br>
              <a:rPr lang="vi-VN" sz="2400" dirty="0"/>
            </a:br>
            <a:endParaRPr sz="2400" dirty="0"/>
          </a:p>
        </p:txBody>
      </p:sp>
      <p:sp>
        <p:nvSpPr>
          <p:cNvPr id="16" name="Google Shape;238;p36">
            <a:extLst>
              <a:ext uri="{FF2B5EF4-FFF2-40B4-BE49-F238E27FC236}">
                <a16:creationId xmlns:a16="http://schemas.microsoft.com/office/drawing/2014/main" id="{0858A728-F309-4900-98D9-55FB5C70B683}"/>
              </a:ext>
            </a:extLst>
          </p:cNvPr>
          <p:cNvSpPr txBox="1">
            <a:spLocks/>
          </p:cNvSpPr>
          <p:nvPr/>
        </p:nvSpPr>
        <p:spPr>
          <a:xfrm>
            <a:off x="574333" y="2873828"/>
            <a:ext cx="10708456" cy="3062151"/>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Font typeface="Arial" panose="020B0604020202020204" pitchFamily="34" charset="0"/>
              <a:buNone/>
            </a:pPr>
            <a:endParaRPr lang="vi-VN" dirty="0">
              <a:latin typeface="Bahnschrift SemiBold" panose="020B0502040204020203" pitchFamily="34" charset="0"/>
            </a:endParaRPr>
          </a:p>
        </p:txBody>
      </p:sp>
      <p:sp>
        <p:nvSpPr>
          <p:cNvPr id="17" name="TextBox 16">
            <a:extLst>
              <a:ext uri="{FF2B5EF4-FFF2-40B4-BE49-F238E27FC236}">
                <a16:creationId xmlns:a16="http://schemas.microsoft.com/office/drawing/2014/main" id="{26898D50-472B-4F47-BC01-ECF5D5FDD3B7}"/>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3</a:t>
            </a:r>
          </a:p>
        </p:txBody>
      </p:sp>
    </p:spTree>
    <p:extLst>
      <p:ext uri="{BB962C8B-B14F-4D97-AF65-F5344CB8AC3E}">
        <p14:creationId xmlns:p14="http://schemas.microsoft.com/office/powerpoint/2010/main" val="32278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109" name="Google Shape;576;p43">
            <a:extLst>
              <a:ext uri="{FF2B5EF4-FFF2-40B4-BE49-F238E27FC236}">
                <a16:creationId xmlns:a16="http://schemas.microsoft.com/office/drawing/2014/main" id="{EDAC2C02-57CE-4B84-86CD-F727DEB54F78}"/>
              </a:ext>
            </a:extLst>
          </p:cNvPr>
          <p:cNvSpPr txBox="1">
            <a:spLocks/>
          </p:cNvSpPr>
          <p:nvPr/>
        </p:nvSpPr>
        <p:spPr>
          <a:xfrm>
            <a:off x="5208314" y="2206934"/>
            <a:ext cx="5136000" cy="87160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tx1">
                    <a:lumMod val="95000"/>
                    <a:lumOff val="5000"/>
                  </a:schemeClr>
                </a:solidFill>
                <a:latin typeface="Bahnschrift SemiBold" panose="020B0502040204020203" pitchFamily="34" charset="0"/>
              </a:rPr>
              <a:t>TIỀN XỬ LÝ DỮ LIỆU</a:t>
            </a:r>
          </a:p>
        </p:txBody>
      </p:sp>
      <p:sp>
        <p:nvSpPr>
          <p:cNvPr id="110" name="Hexagon 109">
            <a:extLst>
              <a:ext uri="{FF2B5EF4-FFF2-40B4-BE49-F238E27FC236}">
                <a16:creationId xmlns:a16="http://schemas.microsoft.com/office/drawing/2014/main" id="{E93BA7BD-3E34-48FD-BA63-53CB793FB42A}"/>
              </a:ext>
            </a:extLst>
          </p:cNvPr>
          <p:cNvSpPr/>
          <p:nvPr/>
        </p:nvSpPr>
        <p:spPr>
          <a:xfrm>
            <a:off x="2024107" y="1899821"/>
            <a:ext cx="2685496" cy="1882066"/>
          </a:xfrm>
          <a:prstGeom prst="hexagon">
            <a:avLst/>
          </a:prstGeom>
          <a:solidFill>
            <a:srgbClr val="00206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 sz="9600" dirty="0">
                <a:ln w="0"/>
                <a:solidFill>
                  <a:schemeClr val="bg1"/>
                </a:solidFill>
                <a:effectLst>
                  <a:outerShdw blurRad="38100" dist="19050" dir="2700000" algn="tl" rotWithShape="0">
                    <a:schemeClr val="dk1">
                      <a:alpha val="40000"/>
                    </a:schemeClr>
                  </a:outerShdw>
                </a:effectLst>
              </a:rPr>
              <a:t>0</a:t>
            </a:r>
            <a:r>
              <a:rPr lang="vi-VN" sz="9600" dirty="0">
                <a:ln w="0"/>
                <a:solidFill>
                  <a:schemeClr val="bg1"/>
                </a:solidFill>
                <a:effectLst>
                  <a:outerShdw blurRad="38100" dist="19050" dir="2700000" algn="tl" rotWithShape="0">
                    <a:schemeClr val="dk1">
                      <a:alpha val="40000"/>
                    </a:schemeClr>
                  </a:outerShdw>
                </a:effectLst>
              </a:rPr>
              <a:t>2</a:t>
            </a:r>
            <a:endParaRPr lang="en-US" dirty="0">
              <a:ln w="0"/>
              <a:solidFill>
                <a:schemeClr val="bg1"/>
              </a:solidFill>
              <a:effectLst>
                <a:outerShdw blurRad="38100" dist="19050" dir="2700000" algn="tl" rotWithShape="0">
                  <a:schemeClr val="dk1">
                    <a:alpha val="40000"/>
                  </a:schemeClr>
                </a:outerShdw>
              </a:effectLst>
            </a:endParaRPr>
          </a:p>
        </p:txBody>
      </p:sp>
      <p:sp>
        <p:nvSpPr>
          <p:cNvPr id="113" name="TextBox 112">
            <a:extLst>
              <a:ext uri="{FF2B5EF4-FFF2-40B4-BE49-F238E27FC236}">
                <a16:creationId xmlns:a16="http://schemas.microsoft.com/office/drawing/2014/main" id="{6E3BA3DB-CB9A-46CE-B49C-30AB0F29112B}"/>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4</a:t>
            </a:r>
          </a:p>
        </p:txBody>
      </p:sp>
    </p:spTree>
    <p:extLst>
      <p:ext uri="{BB962C8B-B14F-4D97-AF65-F5344CB8AC3E}">
        <p14:creationId xmlns:p14="http://schemas.microsoft.com/office/powerpoint/2010/main" val="41286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F214A690-518B-49B8-AC85-B86E73F3162D}"/>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5</a:t>
            </a:r>
          </a:p>
        </p:txBody>
      </p:sp>
      <p:sp>
        <p:nvSpPr>
          <p:cNvPr id="2" name="Content Placeholder 1">
            <a:extLst>
              <a:ext uri="{FF2B5EF4-FFF2-40B4-BE49-F238E27FC236}">
                <a16:creationId xmlns:a16="http://schemas.microsoft.com/office/drawing/2014/main" id="{19B01FFD-4154-4255-81F8-32FC238B9101}"/>
              </a:ext>
            </a:extLst>
          </p:cNvPr>
          <p:cNvSpPr>
            <a:spLocks noGrp="1"/>
          </p:cNvSpPr>
          <p:nvPr>
            <p:ph idx="1"/>
          </p:nvPr>
        </p:nvSpPr>
        <p:spPr/>
        <p:txBody>
          <a:bodyPr/>
          <a:lstStyle/>
          <a:p>
            <a:endParaRPr lang="en-US" dirty="0"/>
          </a:p>
        </p:txBody>
      </p:sp>
      <p:sp>
        <p:nvSpPr>
          <p:cNvPr id="15" name="Google Shape;237;p36">
            <a:extLst>
              <a:ext uri="{FF2B5EF4-FFF2-40B4-BE49-F238E27FC236}">
                <a16:creationId xmlns:a16="http://schemas.microsoft.com/office/drawing/2014/main" id="{5C0F8B7B-6EA6-4E69-A070-DBEFCEA0F532}"/>
              </a:ext>
            </a:extLst>
          </p:cNvPr>
          <p:cNvSpPr txBox="1">
            <a:spLocks noGrp="1"/>
          </p:cNvSpPr>
          <p:nvPr>
            <p:ph type="title"/>
          </p:nvPr>
        </p:nvSpPr>
        <p:spPr>
          <a:xfrm>
            <a:off x="838200" y="812131"/>
            <a:ext cx="10272000" cy="496537"/>
          </a:xfrm>
          <a:prstGeom prst="rect">
            <a:avLst/>
          </a:prstGeom>
        </p:spPr>
        <p:txBody>
          <a:bodyPr spcFirstLastPara="1" wrap="square" lIns="121900" tIns="121900" rIns="121900" bIns="121900" anchor="t" anchorCtr="0">
            <a:noAutofit/>
          </a:bodyPr>
          <a:lstStyle/>
          <a:p>
            <a:pPr algn="ctr"/>
            <a:r>
              <a:rPr lang="en-US" sz="2800" b="1" dirty="0" err="1"/>
              <a:t>Dữ</a:t>
            </a:r>
            <a:r>
              <a:rPr lang="en-US" sz="2800" b="1" dirty="0"/>
              <a:t> </a:t>
            </a:r>
            <a:r>
              <a:rPr lang="en-US" sz="2800" b="1" dirty="0" err="1"/>
              <a:t>liệu</a:t>
            </a:r>
            <a:r>
              <a:rPr lang="en-US" sz="2800" b="1" dirty="0"/>
              <a:t> ban </a:t>
            </a:r>
            <a:r>
              <a:rPr lang="en-US" sz="2800" b="1" dirty="0" err="1"/>
              <a:t>đầu</a:t>
            </a:r>
            <a:endParaRPr sz="3200" b="1" dirty="0"/>
          </a:p>
        </p:txBody>
      </p:sp>
      <p:pic>
        <p:nvPicPr>
          <p:cNvPr id="14" name="Picture 13">
            <a:extLst>
              <a:ext uri="{FF2B5EF4-FFF2-40B4-BE49-F238E27FC236}">
                <a16:creationId xmlns:a16="http://schemas.microsoft.com/office/drawing/2014/main" id="{DA432F4D-262C-441D-9248-F9721807F9F6}"/>
              </a:ext>
            </a:extLst>
          </p:cNvPr>
          <p:cNvPicPr/>
          <p:nvPr/>
        </p:nvPicPr>
        <p:blipFill>
          <a:blip r:embed="rId3"/>
          <a:stretch>
            <a:fillRect/>
          </a:stretch>
        </p:blipFill>
        <p:spPr>
          <a:xfrm>
            <a:off x="88777" y="1509204"/>
            <a:ext cx="11845475" cy="4276167"/>
          </a:xfrm>
          <a:prstGeom prst="rect">
            <a:avLst/>
          </a:prstGeom>
        </p:spPr>
      </p:pic>
    </p:spTree>
    <p:extLst>
      <p:ext uri="{BB962C8B-B14F-4D97-AF65-F5344CB8AC3E}">
        <p14:creationId xmlns:p14="http://schemas.microsoft.com/office/powerpoint/2010/main" val="246129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F214A690-518B-49B8-AC85-B86E73F3162D}"/>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6</a:t>
            </a:r>
          </a:p>
        </p:txBody>
      </p:sp>
      <p:sp>
        <p:nvSpPr>
          <p:cNvPr id="2" name="Content Placeholder 1">
            <a:extLst>
              <a:ext uri="{FF2B5EF4-FFF2-40B4-BE49-F238E27FC236}">
                <a16:creationId xmlns:a16="http://schemas.microsoft.com/office/drawing/2014/main" id="{D061B0D2-9FB5-4D7E-8C17-9CD1A70F642B}"/>
              </a:ext>
            </a:extLst>
          </p:cNvPr>
          <p:cNvSpPr>
            <a:spLocks noGrp="1"/>
          </p:cNvSpPr>
          <p:nvPr>
            <p:ph idx="1"/>
          </p:nvPr>
        </p:nvSpPr>
        <p:spPr>
          <a:xfrm>
            <a:off x="43649" y="1625475"/>
            <a:ext cx="5194177" cy="4351338"/>
          </a:xfrm>
        </p:spPr>
        <p:txBody>
          <a:bodyPr>
            <a:normAutofit fontScale="77500" lnSpcReduction="20000"/>
          </a:bodyPr>
          <a:lstStyle/>
          <a:p>
            <a:r>
              <a:rPr lang="vi-VN" b="0" dirty="0">
                <a:solidFill>
                  <a:srgbClr val="000000"/>
                </a:solidFill>
                <a:effectLst/>
                <a:latin typeface="+mj-lt"/>
                <a:ea typeface="Calibri" panose="020F0502020204030204" pitchFamily="34" charset="0"/>
                <a:cs typeface="Calibri" panose="020F0502020204030204" pitchFamily="34" charset="0"/>
              </a:rPr>
              <a:t>Tính trung bình của các cột số liệu: Được sử dụng để thay thế các giá trị thiếu (NaN) trong các cột số liệu như Squat4Kg, Bench4Kg, và Deadlift4Kg.</a:t>
            </a:r>
          </a:p>
          <a:p>
            <a:r>
              <a:rPr lang="vi-VN" b="0" dirty="0">
                <a:solidFill>
                  <a:srgbClr val="000000"/>
                </a:solidFill>
                <a:effectLst/>
                <a:latin typeface="+mj-lt"/>
                <a:ea typeface="Calibri" panose="020F0502020204030204" pitchFamily="34" charset="0"/>
                <a:cs typeface="Calibri" panose="020F0502020204030204" pitchFamily="34" charset="0"/>
              </a:rPr>
              <a:t>Loại bỏ các giá trị âm: Được thực hiện để loại bỏ các giá trị không hợp lệ trong cột Squat4Kg.</a:t>
            </a:r>
          </a:p>
          <a:p>
            <a:r>
              <a:rPr lang="vi-VN" b="0" dirty="0">
                <a:solidFill>
                  <a:srgbClr val="000000"/>
                </a:solidFill>
                <a:effectLst/>
                <a:latin typeface="+mj-lt"/>
                <a:ea typeface="Calibri" panose="020F0502020204030204" pitchFamily="34" charset="0"/>
                <a:cs typeface="Calibri" panose="020F0502020204030204" pitchFamily="34" charset="0"/>
              </a:rPr>
              <a:t>Loại bỏ các hàng trùng lặp: Đảm bảo rằng dữ liệu là duy nhất và không bị lặp lại.</a:t>
            </a:r>
          </a:p>
          <a:p>
            <a:r>
              <a:rPr lang="vi-VN" b="0" dirty="0">
                <a:solidFill>
                  <a:srgbClr val="000000"/>
                </a:solidFill>
                <a:effectLst/>
                <a:latin typeface="+mj-lt"/>
                <a:ea typeface="Calibri" panose="020F0502020204030204" pitchFamily="34" charset="0"/>
                <a:cs typeface="Calibri" panose="020F0502020204030204" pitchFamily="34" charset="0"/>
              </a:rPr>
              <a:t>Loại bỏ các hàng có bất kỳ giá trị NaN nào: Đảm bảo rằng dữ liệu không chứa bất kỳ giá trị thiếu nào (tuy nhiên, phương pháp này có thể dẫn đến việc mất dữ liệu đáng kể nếu nhiều hàng chứa giá trị thiếu).</a:t>
            </a:r>
          </a:p>
          <a:p>
            <a:endParaRPr lang="en-US" dirty="0"/>
          </a:p>
        </p:txBody>
      </p:sp>
      <p:sp>
        <p:nvSpPr>
          <p:cNvPr id="15" name="Google Shape;237;p36">
            <a:extLst>
              <a:ext uri="{FF2B5EF4-FFF2-40B4-BE49-F238E27FC236}">
                <a16:creationId xmlns:a16="http://schemas.microsoft.com/office/drawing/2014/main" id="{919B9F8D-2BF4-488C-96DD-0F0AF8A994D7}"/>
              </a:ext>
            </a:extLst>
          </p:cNvPr>
          <p:cNvSpPr txBox="1">
            <a:spLocks noGrp="1"/>
          </p:cNvSpPr>
          <p:nvPr>
            <p:ph type="title"/>
          </p:nvPr>
        </p:nvSpPr>
        <p:spPr>
          <a:xfrm>
            <a:off x="949936" y="966664"/>
            <a:ext cx="3077378" cy="594191"/>
          </a:xfrm>
          <a:prstGeom prst="rect">
            <a:avLst/>
          </a:prstGeom>
        </p:spPr>
        <p:txBody>
          <a:bodyPr spcFirstLastPara="1" wrap="square" lIns="121900" tIns="121900" rIns="121900" bIns="121900" anchor="t" anchorCtr="0">
            <a:noAutofit/>
          </a:bodyPr>
          <a:lstStyle/>
          <a:p>
            <a:pPr algn="ctr"/>
            <a:r>
              <a:rPr lang="en-US" sz="2800" b="1" dirty="0" err="1">
                <a:latin typeface="Times New Roman" panose="02020603050405020304" pitchFamily="18" charset="0"/>
                <a:cs typeface="Times New Roman" panose="02020603050405020304" pitchFamily="18" charset="0"/>
              </a:rPr>
              <a:t>Tiền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57F08A-2208-4604-986D-B8BB3BED6A91}"/>
              </a:ext>
            </a:extLst>
          </p:cNvPr>
          <p:cNvPicPr>
            <a:picLocks noChangeAspect="1"/>
          </p:cNvPicPr>
          <p:nvPr/>
        </p:nvPicPr>
        <p:blipFill>
          <a:blip r:embed="rId3"/>
          <a:stretch>
            <a:fillRect/>
          </a:stretch>
        </p:blipFill>
        <p:spPr>
          <a:xfrm>
            <a:off x="5237826" y="905047"/>
            <a:ext cx="6869836" cy="1487485"/>
          </a:xfrm>
          <a:prstGeom prst="rect">
            <a:avLst/>
          </a:prstGeom>
        </p:spPr>
      </p:pic>
      <p:pic>
        <p:nvPicPr>
          <p:cNvPr id="7" name="Picture 6">
            <a:extLst>
              <a:ext uri="{FF2B5EF4-FFF2-40B4-BE49-F238E27FC236}">
                <a16:creationId xmlns:a16="http://schemas.microsoft.com/office/drawing/2014/main" id="{571F2063-281A-4BCB-9EF1-1D84A14CB604}"/>
              </a:ext>
            </a:extLst>
          </p:cNvPr>
          <p:cNvPicPr>
            <a:picLocks noChangeAspect="1"/>
          </p:cNvPicPr>
          <p:nvPr/>
        </p:nvPicPr>
        <p:blipFill>
          <a:blip r:embed="rId4"/>
          <a:stretch>
            <a:fillRect/>
          </a:stretch>
        </p:blipFill>
        <p:spPr>
          <a:xfrm>
            <a:off x="5237826" y="2352583"/>
            <a:ext cx="6869836" cy="3583397"/>
          </a:xfrm>
          <a:prstGeom prst="rect">
            <a:avLst/>
          </a:prstGeom>
        </p:spPr>
      </p:pic>
    </p:spTree>
    <p:extLst>
      <p:ext uri="{BB962C8B-B14F-4D97-AF65-F5344CB8AC3E}">
        <p14:creationId xmlns:p14="http://schemas.microsoft.com/office/powerpoint/2010/main" val="413279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F214A690-518B-49B8-AC85-B86E73F3162D}"/>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7</a:t>
            </a:r>
          </a:p>
        </p:txBody>
      </p:sp>
      <p:sp>
        <p:nvSpPr>
          <p:cNvPr id="2" name="Content Placeholder 1">
            <a:extLst>
              <a:ext uri="{FF2B5EF4-FFF2-40B4-BE49-F238E27FC236}">
                <a16:creationId xmlns:a16="http://schemas.microsoft.com/office/drawing/2014/main" id="{D061B0D2-9FB5-4D7E-8C17-9CD1A70F642B}"/>
              </a:ext>
            </a:extLst>
          </p:cNvPr>
          <p:cNvSpPr>
            <a:spLocks noGrp="1"/>
          </p:cNvSpPr>
          <p:nvPr>
            <p:ph idx="1"/>
          </p:nvPr>
        </p:nvSpPr>
        <p:spPr>
          <a:xfrm>
            <a:off x="43649" y="1625475"/>
            <a:ext cx="5194177" cy="4351338"/>
          </a:xfrm>
        </p:spPr>
        <p:txBody>
          <a:bodyPr>
            <a:normAutofit/>
          </a:bodyPr>
          <a:lstStyle/>
          <a:p>
            <a:r>
              <a:rPr lang="vi-VN" b="0" dirty="0">
                <a:solidFill>
                  <a:srgbClr val="000000"/>
                </a:solidFill>
                <a:effectLst/>
                <a:latin typeface="+mj-lt"/>
                <a:ea typeface="Calibri" panose="020F0502020204030204" pitchFamily="34" charset="0"/>
                <a:cs typeface="Calibri" panose="020F0502020204030204" pitchFamily="34" charset="0"/>
              </a:rPr>
              <a:t>Chuẩn hóa cột 'Age' nếu không có giá trị NaN.</a:t>
            </a:r>
          </a:p>
          <a:p>
            <a:r>
              <a:rPr lang="vi-VN" b="0" dirty="0">
                <a:solidFill>
                  <a:srgbClr val="000000"/>
                </a:solidFill>
                <a:effectLst/>
                <a:latin typeface="+mj-lt"/>
                <a:ea typeface="Calibri" panose="020F0502020204030204" pitchFamily="34" charset="0"/>
                <a:cs typeface="Calibri" panose="020F0502020204030204" pitchFamily="34" charset="0"/>
              </a:rPr>
              <a:t>Xử lý lỗi định dạng trong cột 'Sex' (chuyển thành chữ hoa và loại bỏ khoảng trắng).</a:t>
            </a:r>
          </a:p>
          <a:p>
            <a:r>
              <a:rPr lang="vi-VN" b="0" dirty="0">
                <a:solidFill>
                  <a:srgbClr val="000000"/>
                </a:solidFill>
                <a:effectLst/>
                <a:latin typeface="+mj-lt"/>
                <a:ea typeface="Calibri" panose="020F0502020204030204" pitchFamily="34" charset="0"/>
                <a:cs typeface="Calibri" panose="020F0502020204030204" pitchFamily="34" charset="0"/>
              </a:rPr>
              <a:t>Xóa các cột không cần thiết như 'MeetID', 'Sex', và 'Equipment'.</a:t>
            </a:r>
            <a:endParaRPr lang="en-US" dirty="0"/>
          </a:p>
        </p:txBody>
      </p:sp>
      <p:sp>
        <p:nvSpPr>
          <p:cNvPr id="15" name="Google Shape;237;p36">
            <a:extLst>
              <a:ext uri="{FF2B5EF4-FFF2-40B4-BE49-F238E27FC236}">
                <a16:creationId xmlns:a16="http://schemas.microsoft.com/office/drawing/2014/main" id="{919B9F8D-2BF4-488C-96DD-0F0AF8A994D7}"/>
              </a:ext>
            </a:extLst>
          </p:cNvPr>
          <p:cNvSpPr txBox="1">
            <a:spLocks noGrp="1"/>
          </p:cNvSpPr>
          <p:nvPr>
            <p:ph type="title"/>
          </p:nvPr>
        </p:nvSpPr>
        <p:spPr>
          <a:xfrm>
            <a:off x="949936" y="966664"/>
            <a:ext cx="3077378" cy="594191"/>
          </a:xfrm>
          <a:prstGeom prst="rect">
            <a:avLst/>
          </a:prstGeom>
        </p:spPr>
        <p:txBody>
          <a:bodyPr spcFirstLastPara="1" wrap="square" lIns="121900" tIns="121900" rIns="121900" bIns="121900" anchor="t" anchorCtr="0">
            <a:noAutofit/>
          </a:bodyPr>
          <a:lstStyle/>
          <a:p>
            <a:pPr algn="ctr"/>
            <a:r>
              <a:rPr lang="en-US" sz="2800" b="1" dirty="0" err="1">
                <a:latin typeface="Times New Roman" panose="02020603050405020304" pitchFamily="18" charset="0"/>
                <a:cs typeface="Times New Roman" panose="02020603050405020304" pitchFamily="18" charset="0"/>
              </a:rPr>
              <a:t>Tiền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endParaRPr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F24EE8-18A2-441A-A25A-8D28004DF41B}"/>
              </a:ext>
            </a:extLst>
          </p:cNvPr>
          <p:cNvPicPr>
            <a:picLocks noChangeAspect="1"/>
          </p:cNvPicPr>
          <p:nvPr/>
        </p:nvPicPr>
        <p:blipFill>
          <a:blip r:embed="rId3"/>
          <a:stretch>
            <a:fillRect/>
          </a:stretch>
        </p:blipFill>
        <p:spPr>
          <a:xfrm>
            <a:off x="5237826" y="912531"/>
            <a:ext cx="6738153" cy="3126809"/>
          </a:xfrm>
          <a:prstGeom prst="rect">
            <a:avLst/>
          </a:prstGeom>
        </p:spPr>
      </p:pic>
      <p:pic>
        <p:nvPicPr>
          <p:cNvPr id="8" name="Picture 7">
            <a:extLst>
              <a:ext uri="{FF2B5EF4-FFF2-40B4-BE49-F238E27FC236}">
                <a16:creationId xmlns:a16="http://schemas.microsoft.com/office/drawing/2014/main" id="{0E3CF666-22F5-4FFC-9874-4B1DA975DA46}"/>
              </a:ext>
            </a:extLst>
          </p:cNvPr>
          <p:cNvPicPr>
            <a:picLocks noChangeAspect="1"/>
          </p:cNvPicPr>
          <p:nvPr/>
        </p:nvPicPr>
        <p:blipFill>
          <a:blip r:embed="rId4"/>
          <a:stretch>
            <a:fillRect/>
          </a:stretch>
        </p:blipFill>
        <p:spPr>
          <a:xfrm>
            <a:off x="5237825" y="3124351"/>
            <a:ext cx="6738153" cy="2801143"/>
          </a:xfrm>
          <a:prstGeom prst="rect">
            <a:avLst/>
          </a:prstGeom>
        </p:spPr>
      </p:pic>
    </p:spTree>
    <p:extLst>
      <p:ext uri="{BB962C8B-B14F-4D97-AF65-F5344CB8AC3E}">
        <p14:creationId xmlns:p14="http://schemas.microsoft.com/office/powerpoint/2010/main" val="406211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F214A690-518B-49B8-AC85-B86E73F3162D}"/>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8</a:t>
            </a:r>
          </a:p>
        </p:txBody>
      </p:sp>
      <p:sp>
        <p:nvSpPr>
          <p:cNvPr id="2" name="Content Placeholder 1">
            <a:extLst>
              <a:ext uri="{FF2B5EF4-FFF2-40B4-BE49-F238E27FC236}">
                <a16:creationId xmlns:a16="http://schemas.microsoft.com/office/drawing/2014/main" id="{D061B0D2-9FB5-4D7E-8C17-9CD1A70F642B}"/>
              </a:ext>
            </a:extLst>
          </p:cNvPr>
          <p:cNvSpPr>
            <a:spLocks noGrp="1"/>
          </p:cNvSpPr>
          <p:nvPr>
            <p:ph idx="1"/>
          </p:nvPr>
        </p:nvSpPr>
        <p:spPr>
          <a:xfrm>
            <a:off x="43647" y="1996824"/>
            <a:ext cx="5194177" cy="4351338"/>
          </a:xfrm>
        </p:spPr>
        <p:txBody>
          <a:bodyPr>
            <a:normAutofit fontScale="62500" lnSpcReduction="20000"/>
          </a:bodyPr>
          <a:lstStyle/>
          <a:p>
            <a:r>
              <a:rPr lang="vi-VN" b="0" dirty="0">
                <a:solidFill>
                  <a:srgbClr val="000000"/>
                </a:solidFill>
                <a:effectLst/>
                <a:latin typeface="+mj-lt"/>
                <a:ea typeface="Calibri" panose="020F0502020204030204" pitchFamily="34" charset="0"/>
                <a:cs typeface="Calibri" panose="020F0502020204030204" pitchFamily="34" charset="0"/>
              </a:rPr>
              <a:t>Cơ sở tuổi thọ và cân nặngcó</a:t>
            </a:r>
          </a:p>
          <a:p>
            <a:r>
              <a:rPr lang="vi-VN" b="0" dirty="0">
                <a:solidFill>
                  <a:srgbClr val="000000"/>
                </a:solidFill>
                <a:effectLst/>
                <a:latin typeface="+mj-lt"/>
                <a:ea typeface="Calibri" panose="020F0502020204030204" pitchFamily="34" charset="0"/>
                <a:cs typeface="Calibri" panose="020F0502020204030204" pitchFamily="34" charset="0"/>
              </a:rPr>
              <a:t>Tuổi và số lượng: Khả năng squat có, khả năng bench press cũ, khả năng deadlift có</a:t>
            </a:r>
          </a:p>
          <a:p>
            <a:r>
              <a:rPr lang="vi-VN" b="0" dirty="0">
                <a:solidFill>
                  <a:srgbClr val="000000"/>
                </a:solidFill>
                <a:effectLst/>
                <a:latin typeface="+mj-lt"/>
                <a:ea typeface="Calibri" panose="020F0502020204030204" pitchFamily="34" charset="0"/>
                <a:cs typeface="Calibri" panose="020F0502020204030204" pitchFamily="34" charset="0"/>
              </a:rPr>
              <a:t>Cân nặng cơ bản và các chỉ số năng lực : Khả năng squatcó mối quan hệ rất yếu dương, khả năng đẩy tạ và khả năng deadliftgần như không có mối, tổng lực có</a:t>
            </a:r>
          </a:p>
          <a:p>
            <a:r>
              <a:rPr lang="vi-VN" b="0" dirty="0">
                <a:solidFill>
                  <a:srgbClr val="000000"/>
                </a:solidFill>
                <a:effectLst/>
                <a:latin typeface="+mj-lt"/>
                <a:ea typeface="Calibri" panose="020F0502020204030204" pitchFamily="34" charset="0"/>
                <a:cs typeface="Calibri" panose="020F0502020204030204" pitchFamily="34" charset="0"/>
              </a:rPr>
              <a:t>Khả năng squat, bench press và deadlift : Khả năng squat và đẩy tạ có, khả năng squat và deadlift có mối quan, khả năng đẩy tạvàdeadlift có</a:t>
            </a:r>
          </a:p>
          <a:p>
            <a:r>
              <a:rPr lang="vi-VN" b="0" dirty="0">
                <a:solidFill>
                  <a:srgbClr val="000000"/>
                </a:solidFill>
                <a:effectLst/>
                <a:latin typeface="+mj-lt"/>
                <a:ea typeface="Calibri" panose="020F0502020204030204" pitchFamily="34" charset="0"/>
                <a:cs typeface="Calibri" panose="020F0502020204030204" pitchFamily="34" charset="0"/>
              </a:rPr>
              <a:t>Tổng lực và chỉ số lực :Có mối quan hệ rất yếu dương với khả năng squat (0,030), bench press (0,049) và deadlift (0,032).</a:t>
            </a:r>
          </a:p>
          <a:p>
            <a:r>
              <a:rPr lang="vi-VN" b="0" dirty="0">
                <a:solidFill>
                  <a:srgbClr val="000000"/>
                </a:solidFill>
                <a:effectLst/>
                <a:latin typeface="+mj-lt"/>
                <a:ea typeface="Calibri" panose="020F0502020204030204" pitchFamily="34" charset="0"/>
                <a:cs typeface="Calibri" panose="020F0502020204030204" pitchFamily="34" charset="0"/>
              </a:rPr>
              <a:t>Những mối quan hệ này cung cấp cái nhìn tổng quát về cách yếu tố như tuổi tác và cân nặng ảnh hưởng đến khả năng cử tạ của vận động viên.</a:t>
            </a:r>
          </a:p>
        </p:txBody>
      </p:sp>
      <p:sp>
        <p:nvSpPr>
          <p:cNvPr id="15" name="Google Shape;237;p36">
            <a:extLst>
              <a:ext uri="{FF2B5EF4-FFF2-40B4-BE49-F238E27FC236}">
                <a16:creationId xmlns:a16="http://schemas.microsoft.com/office/drawing/2014/main" id="{919B9F8D-2BF4-488C-96DD-0F0AF8A994D7}"/>
              </a:ext>
            </a:extLst>
          </p:cNvPr>
          <p:cNvSpPr txBox="1">
            <a:spLocks noGrp="1"/>
          </p:cNvSpPr>
          <p:nvPr>
            <p:ph type="title"/>
          </p:nvPr>
        </p:nvSpPr>
        <p:spPr>
          <a:xfrm>
            <a:off x="216021" y="966664"/>
            <a:ext cx="4502461" cy="594191"/>
          </a:xfrm>
          <a:prstGeom prst="rect">
            <a:avLst/>
          </a:prstGeom>
        </p:spPr>
        <p:txBody>
          <a:bodyPr spcFirstLastPara="1" wrap="square" lIns="121900" tIns="121900" rIns="121900" bIns="121900" anchor="t" anchorCtr="0">
            <a:noAutofit/>
          </a:bodyPr>
          <a:lstStyle/>
          <a:p>
            <a:pPr algn="ctr"/>
            <a:r>
              <a:rPr lang="vi-VN" sz="2800" b="1" dirty="0">
                <a:latin typeface="Times New Roman" panose="02020603050405020304" pitchFamily="18" charset="0"/>
                <a:cs typeface="Times New Roman" panose="02020603050405020304" pitchFamily="18" charset="0"/>
              </a:rPr>
              <a:t>Kiểm Tra Mối Quan Hệ Giữa Các Đặc Trưng</a:t>
            </a:r>
            <a:endParaRPr lang="en-US"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974724-1F30-46D8-B1EA-E55CF86CF033}"/>
              </a:ext>
            </a:extLst>
          </p:cNvPr>
          <p:cNvPicPr>
            <a:picLocks noChangeAspect="1"/>
          </p:cNvPicPr>
          <p:nvPr/>
        </p:nvPicPr>
        <p:blipFill>
          <a:blip r:embed="rId3"/>
          <a:stretch>
            <a:fillRect/>
          </a:stretch>
        </p:blipFill>
        <p:spPr>
          <a:xfrm>
            <a:off x="5113538" y="966665"/>
            <a:ext cx="6994123" cy="4683972"/>
          </a:xfrm>
          <a:prstGeom prst="rect">
            <a:avLst/>
          </a:prstGeom>
        </p:spPr>
      </p:pic>
    </p:spTree>
    <p:extLst>
      <p:ext uri="{BB962C8B-B14F-4D97-AF65-F5344CB8AC3E}">
        <p14:creationId xmlns:p14="http://schemas.microsoft.com/office/powerpoint/2010/main" val="305158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589">
            <a:extLst>
              <a:ext uri="{FF2B5EF4-FFF2-40B4-BE49-F238E27FC236}">
                <a16:creationId xmlns:a16="http://schemas.microsoft.com/office/drawing/2014/main" id="{463ECF02-32CC-43A2-A0A9-E3A8AA2173F1}"/>
              </a:ext>
            </a:extLst>
          </p:cNvPr>
          <p:cNvSpPr/>
          <p:nvPr/>
        </p:nvSpPr>
        <p:spPr>
          <a:xfrm>
            <a:off x="0" y="-19975"/>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1" name="Picture 10">
            <a:extLst>
              <a:ext uri="{FF2B5EF4-FFF2-40B4-BE49-F238E27FC236}">
                <a16:creationId xmlns:a16="http://schemas.microsoft.com/office/drawing/2014/main" id="{D269491B-A473-4967-87BB-F800F4526C10}"/>
              </a:ext>
            </a:extLst>
          </p:cNvPr>
          <p:cNvPicPr/>
          <p:nvPr/>
        </p:nvPicPr>
        <p:blipFill>
          <a:blip r:embed="rId2"/>
          <a:stretch>
            <a:fillRect/>
          </a:stretch>
        </p:blipFill>
        <p:spPr>
          <a:xfrm>
            <a:off x="198731" y="46450"/>
            <a:ext cx="751205" cy="691515"/>
          </a:xfrm>
          <a:prstGeom prst="rect">
            <a:avLst/>
          </a:prstGeom>
        </p:spPr>
      </p:pic>
      <p:sp>
        <p:nvSpPr>
          <p:cNvPr id="12" name="Shape 7589">
            <a:extLst>
              <a:ext uri="{FF2B5EF4-FFF2-40B4-BE49-F238E27FC236}">
                <a16:creationId xmlns:a16="http://schemas.microsoft.com/office/drawing/2014/main" id="{A03DCB34-C25F-409D-B790-FB6DEC560AE4}"/>
              </a:ext>
            </a:extLst>
          </p:cNvPr>
          <p:cNvSpPr/>
          <p:nvPr/>
        </p:nvSpPr>
        <p:spPr>
          <a:xfrm>
            <a:off x="0" y="5935980"/>
            <a:ext cx="12192000" cy="922020"/>
          </a:xfrm>
          <a:custGeom>
            <a:avLst/>
            <a:gdLst/>
            <a:ahLst/>
            <a:cxnLst/>
            <a:rect l="0" t="0" r="0" b="0"/>
            <a:pathLst>
              <a:path w="12192000" h="922020">
                <a:moveTo>
                  <a:pt x="0" y="0"/>
                </a:moveTo>
                <a:lnTo>
                  <a:pt x="12192000" y="0"/>
                </a:lnTo>
                <a:lnTo>
                  <a:pt x="12192000" y="922020"/>
                </a:lnTo>
                <a:lnTo>
                  <a:pt x="0" y="922020"/>
                </a:lnTo>
                <a:lnTo>
                  <a:pt x="0" y="0"/>
                </a:lnTo>
              </a:path>
            </a:pathLst>
          </a:custGeom>
          <a:ln w="0" cap="flat">
            <a:miter lim="127000"/>
          </a:ln>
        </p:spPr>
        <p:style>
          <a:lnRef idx="0">
            <a:srgbClr val="000000">
              <a:alpha val="0"/>
            </a:srgbClr>
          </a:lnRef>
          <a:fillRef idx="1">
            <a:srgbClr val="002060"/>
          </a:fillRef>
          <a:effectRef idx="0">
            <a:scrgbClr r="0" g="0" b="0"/>
          </a:effectRef>
          <a:fontRef idx="none"/>
        </p:style>
        <p:txBody>
          <a:bodyPr/>
          <a:lstStyle/>
          <a:p>
            <a:endParaRPr lang="en-US"/>
          </a:p>
        </p:txBody>
      </p:sp>
      <p:pic>
        <p:nvPicPr>
          <p:cNvPr id="13" name="Picture 12">
            <a:extLst>
              <a:ext uri="{FF2B5EF4-FFF2-40B4-BE49-F238E27FC236}">
                <a16:creationId xmlns:a16="http://schemas.microsoft.com/office/drawing/2014/main" id="{E30EC8E8-84D5-4EDC-9A2E-27CE7B54D011}"/>
              </a:ext>
            </a:extLst>
          </p:cNvPr>
          <p:cNvPicPr/>
          <p:nvPr/>
        </p:nvPicPr>
        <p:blipFill>
          <a:blip r:embed="rId2"/>
          <a:stretch>
            <a:fillRect/>
          </a:stretch>
        </p:blipFill>
        <p:spPr>
          <a:xfrm>
            <a:off x="198731" y="6002405"/>
            <a:ext cx="751205" cy="691515"/>
          </a:xfrm>
          <a:prstGeom prst="rect">
            <a:avLst/>
          </a:prstGeom>
        </p:spPr>
      </p:pic>
      <p:sp>
        <p:nvSpPr>
          <p:cNvPr id="9" name="TextBox 8">
            <a:extLst>
              <a:ext uri="{FF2B5EF4-FFF2-40B4-BE49-F238E27FC236}">
                <a16:creationId xmlns:a16="http://schemas.microsoft.com/office/drawing/2014/main" id="{F214A690-518B-49B8-AC85-B86E73F3162D}"/>
              </a:ext>
            </a:extLst>
          </p:cNvPr>
          <p:cNvSpPr txBox="1"/>
          <p:nvPr/>
        </p:nvSpPr>
        <p:spPr>
          <a:xfrm>
            <a:off x="11562499" y="6271635"/>
            <a:ext cx="371753" cy="369332"/>
          </a:xfrm>
          <a:prstGeom prst="rect">
            <a:avLst/>
          </a:prstGeom>
          <a:noFill/>
        </p:spPr>
        <p:txBody>
          <a:bodyPr wrap="square">
            <a:spAutoFit/>
          </a:bodyPr>
          <a:lstStyle/>
          <a:p>
            <a:pPr marL="0" indent="0">
              <a:buNone/>
            </a:pPr>
            <a:r>
              <a:rPr lang="en-US" dirty="0">
                <a:solidFill>
                  <a:schemeClr val="bg1"/>
                </a:solidFill>
              </a:rPr>
              <a:t>9</a:t>
            </a:r>
          </a:p>
        </p:txBody>
      </p:sp>
      <p:sp>
        <p:nvSpPr>
          <p:cNvPr id="14" name="Google Shape;237;p36">
            <a:extLst>
              <a:ext uri="{FF2B5EF4-FFF2-40B4-BE49-F238E27FC236}">
                <a16:creationId xmlns:a16="http://schemas.microsoft.com/office/drawing/2014/main" id="{1D097463-6ED1-4719-A255-1210B32E0BF8}"/>
              </a:ext>
            </a:extLst>
          </p:cNvPr>
          <p:cNvSpPr txBox="1">
            <a:spLocks noGrp="1"/>
          </p:cNvSpPr>
          <p:nvPr>
            <p:ph type="ctrTitle"/>
          </p:nvPr>
        </p:nvSpPr>
        <p:spPr>
          <a:xfrm>
            <a:off x="71870" y="968470"/>
            <a:ext cx="4859675" cy="2387600"/>
          </a:xfrm>
          <a:prstGeom prst="rect">
            <a:avLst/>
          </a:prstGeom>
        </p:spPr>
        <p:txBody>
          <a:bodyPr spcFirstLastPara="1" wrap="square" lIns="121900" tIns="121900" rIns="121900" bIns="121900" anchor="t" anchorCtr="0">
            <a:noAutofit/>
          </a:bodyPr>
          <a:lstStyle/>
          <a:p>
            <a:pPr algn="ctr"/>
            <a:r>
              <a:rPr lang="vi-VN" sz="2800" b="1" dirty="0">
                <a:latin typeface="Times New Roman" panose="02020603050405020304" pitchFamily="18" charset="0"/>
                <a:cs typeface="Times New Roman" panose="02020603050405020304" pitchFamily="18" charset="0"/>
              </a:rPr>
              <a:t>Chia Dữ Liệu Thành Tập Huấn Luyện và Tập Kiểm Tra</a:t>
            </a:r>
            <a:br>
              <a:rPr lang="vi-VN" sz="2800" b="1" dirty="0">
                <a:latin typeface="Times New Roman" panose="02020603050405020304" pitchFamily="18" charset="0"/>
                <a:cs typeface="Times New Roman" panose="02020603050405020304" pitchFamily="18" charset="0"/>
              </a:rPr>
            </a:br>
            <a:endParaRPr lang="vi-VN" sz="32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4912D082-0383-42BF-9321-BB819F22AD26}"/>
              </a:ext>
            </a:extLst>
          </p:cNvPr>
          <p:cNvSpPr>
            <a:spLocks noGrp="1"/>
          </p:cNvSpPr>
          <p:nvPr>
            <p:ph type="subTitle" idx="1"/>
          </p:nvPr>
        </p:nvSpPr>
        <p:spPr>
          <a:xfrm>
            <a:off x="198731" y="2290439"/>
            <a:ext cx="4963633" cy="3422342"/>
          </a:xfrm>
        </p:spPr>
        <p:txBody>
          <a:bodyPr/>
          <a:lstStyle/>
          <a:p>
            <a:r>
              <a:rPr lang="vi-VN" dirty="0"/>
              <a:t>Đã chia dữ liệu theo tỷ lệ 80% cho tập huấn luyện và 20% cho tập kiểm tra, một tập kiểm tra lớn cung cấp nhiều ví dụ hơn để đánh giá mô hình, giúp giảm thiểu biến động trong các chỉ số đánh giá như độ chính xác.</a:t>
            </a:r>
            <a:endParaRPr lang="en-US" dirty="0"/>
          </a:p>
        </p:txBody>
      </p:sp>
      <p:pic>
        <p:nvPicPr>
          <p:cNvPr id="3" name="Picture 2">
            <a:extLst>
              <a:ext uri="{FF2B5EF4-FFF2-40B4-BE49-F238E27FC236}">
                <a16:creationId xmlns:a16="http://schemas.microsoft.com/office/drawing/2014/main" id="{38E398F1-1C2A-401B-98E3-BEAD66E86525}"/>
              </a:ext>
            </a:extLst>
          </p:cNvPr>
          <p:cNvPicPr>
            <a:picLocks noChangeAspect="1"/>
          </p:cNvPicPr>
          <p:nvPr/>
        </p:nvPicPr>
        <p:blipFill>
          <a:blip r:embed="rId3"/>
          <a:stretch>
            <a:fillRect/>
          </a:stretch>
        </p:blipFill>
        <p:spPr>
          <a:xfrm>
            <a:off x="5610686" y="1079527"/>
            <a:ext cx="6509443" cy="4786805"/>
          </a:xfrm>
          <a:prstGeom prst="rect">
            <a:avLst/>
          </a:prstGeom>
        </p:spPr>
      </p:pic>
    </p:spTree>
    <p:extLst>
      <p:ext uri="{BB962C8B-B14F-4D97-AF65-F5344CB8AC3E}">
        <p14:creationId xmlns:p14="http://schemas.microsoft.com/office/powerpoint/2010/main" val="422529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TotalTime>
  <Words>1641</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Calibri</vt:lpstr>
      <vt:lpstr>Calibri Light</vt:lpstr>
      <vt:lpstr>Segoe UI Variable Display Semib</vt:lpstr>
      <vt:lpstr>Times New Roman</vt:lpstr>
      <vt:lpstr>Office Theme</vt:lpstr>
      <vt:lpstr>PowerPoint Presentation</vt:lpstr>
      <vt:lpstr>PowerPoint Presentation</vt:lpstr>
      <vt:lpstr>Hiệu suất thể thao bị ảnh hưởng bởi cân nặng và kết quả tập luyện:    - Cân nặng phải được điều chỉnh tối ưu cho từng môn thể thao.    - Cân nặng quá cao có thể giảm sức bền, trong khi quá thấp có thể thiếu năng lượng và sức mạnh.    -  Sự đa dạng trong tập luyện và thời gian phục hồi đầy đủ giúp cải thiện hiệu suất và ngăn ngừa chấn thương.    - Dinh dưỡng và giấc ngủ đóng vai trò quan trọng trong phục hồi và phát triển cơ bắp.  </vt:lpstr>
      <vt:lpstr>PowerPoint Presentation</vt:lpstr>
      <vt:lpstr>Dữ liệu ban đầu</vt:lpstr>
      <vt:lpstr>Tiền xử lý</vt:lpstr>
      <vt:lpstr>Tiền xử lý</vt:lpstr>
      <vt:lpstr>Kiểm Tra Mối Quan Hệ Giữa Các Đặc Trưng</vt:lpstr>
      <vt:lpstr>Chia Dữ Liệu Thành Tập Huấn Luyện và Tập Kiểm Tra </vt:lpstr>
      <vt:lpstr>PowerPoint Presentation</vt:lpstr>
      <vt:lpstr>Phân Tích Nhân Tố (Factor Analysis)</vt:lpstr>
      <vt:lpstr>Mô Hình Hóa Hỗn Hợp (Gaussian Mixture Modeling)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Thanh Tam</dc:creator>
  <cp:lastModifiedBy>Phan Thanh Tam</cp:lastModifiedBy>
  <cp:revision>56</cp:revision>
  <dcterms:created xsi:type="dcterms:W3CDTF">2024-04-14T13:52:47Z</dcterms:created>
  <dcterms:modified xsi:type="dcterms:W3CDTF">2024-09-11T14:38:50Z</dcterms:modified>
</cp:coreProperties>
</file>