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80" r:id="rId3"/>
    <p:sldId id="352" r:id="rId4"/>
    <p:sldId id="351" r:id="rId5"/>
    <p:sldId id="354" r:id="rId6"/>
    <p:sldId id="382" r:id="rId7"/>
    <p:sldId id="355" r:id="rId8"/>
    <p:sldId id="391" r:id="rId9"/>
    <p:sldId id="392" r:id="rId10"/>
    <p:sldId id="393" r:id="rId11"/>
    <p:sldId id="389" r:id="rId12"/>
    <p:sldId id="331" r:id="rId13"/>
    <p:sldId id="383" r:id="rId14"/>
    <p:sldId id="384" r:id="rId15"/>
    <p:sldId id="385" r:id="rId16"/>
    <p:sldId id="386" r:id="rId17"/>
    <p:sldId id="3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1D72-6327-43DE-A6B0-2884CAC30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0AB6F-F2CF-4FB9-8E16-84443DBC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0668-9FB0-494D-8FA1-AC69A95B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BA50-8846-4189-BFDE-A8FCE779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D46B-B521-40C1-80A3-0F89CBF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51D1-25F8-4D70-9C93-32449AD0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335AC-573A-40B1-BBA2-9968C835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95F15-4123-4D98-841F-84AD960C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A023-7012-4ABF-B595-5AB8DA04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6824-2AEC-4F4C-89BF-D1BE04ED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3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FB448-D8FB-4F65-A9D8-B89D50283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E87AF-F6EA-4F96-8F3A-EC4675D1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D6E8-BF5B-4152-A251-2BDDA5EA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8626-2066-4381-9B03-DB3B49A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606C-4F8F-485E-B6A2-FE52C767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181871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8953" y="1143018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79902" y="1143017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30851" y="1143017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8953" y="2139101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579902" y="2139101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030851" y="2139101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481800" y="2139101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481800" y="1143016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128953" y="3135186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579902" y="3135185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030851" y="3135185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1128953" y="4131269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2579902" y="4131269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4030851" y="4131269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5481800" y="4131269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5481800" y="3135184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932750" y="1143017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932750" y="2139101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8383699" y="2139101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8383699" y="1143016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6932750" y="3135185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6932750" y="4131269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383699" y="4131269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6"/>
          </p:nvPr>
        </p:nvSpPr>
        <p:spPr>
          <a:xfrm>
            <a:off x="8383699" y="3135184"/>
            <a:ext cx="747010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108363" y="1143000"/>
            <a:ext cx="4932218" cy="22288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51418" y="1143000"/>
            <a:ext cx="4932218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1108362" y="3486150"/>
            <a:ext cx="2410691" cy="22288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629890" y="3486150"/>
            <a:ext cx="2410691" cy="22288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424856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650182" y="1143000"/>
            <a:ext cx="5541818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43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433455" y="1143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216727" y="1143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433455" y="3429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216727" y="3429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4710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3020291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057236" y="3429000"/>
            <a:ext cx="3020291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114473" y="3429000"/>
            <a:ext cx="3020291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9171709" y="3429000"/>
            <a:ext cx="3020291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317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08364" y="1143000"/>
            <a:ext cx="4959927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120686" y="1143000"/>
            <a:ext cx="2144684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108364" y="3457575"/>
            <a:ext cx="2759825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6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930661" y="3457575"/>
            <a:ext cx="4333702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7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8324818" y="1143000"/>
            <a:ext cx="2759825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17009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646A-7907-4A22-958D-4A80E9DF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C927-F596-4B09-A148-7B59B970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C0FA-2967-47A3-A1B9-4706480C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B594-45AE-48C1-8D3C-095B6BAC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F6B7-735E-46EE-A733-66D2E5C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6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08364" y="3457575"/>
            <a:ext cx="2759825" cy="22574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1" name="Rectangle 10"/>
          <p:cNvSpPr/>
          <p:nvPr userDrawn="1"/>
        </p:nvSpPr>
        <p:spPr>
          <a:xfrm>
            <a:off x="8324818" y="1143000"/>
            <a:ext cx="2759825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08364" y="1143000"/>
            <a:ext cx="4959927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120686" y="1143000"/>
            <a:ext cx="2144684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930661" y="3457575"/>
            <a:ext cx="4333702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012127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08364" y="3439391"/>
            <a:ext cx="2466109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7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1108363" y="1142999"/>
            <a:ext cx="2466109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611418" y="1142999"/>
            <a:ext cx="2466109" cy="455485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6114472" y="1142999"/>
            <a:ext cx="4971011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8617527" y="3439390"/>
            <a:ext cx="2466109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8"/>
          <p:cNvSpPr>
            <a:spLocks noGrp="1"/>
          </p:cNvSpPr>
          <p:nvPr>
            <p:ph type="pic" sz="quarter" idx="17"/>
          </p:nvPr>
        </p:nvSpPr>
        <p:spPr>
          <a:xfrm>
            <a:off x="6114472" y="3439390"/>
            <a:ext cx="2466109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29939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08053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66976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2509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74370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58546" y="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5541818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5541818" y="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9975273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541818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9975273" y="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27"/>
          <p:cNvSpPr>
            <a:spLocks noGrp="1"/>
          </p:cNvSpPr>
          <p:nvPr>
            <p:ph type="pic" sz="quarter" idx="22"/>
          </p:nvPr>
        </p:nvSpPr>
        <p:spPr>
          <a:xfrm>
            <a:off x="7758546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29"/>
          <p:cNvSpPr>
            <a:spLocks noGrp="1"/>
          </p:cNvSpPr>
          <p:nvPr>
            <p:ph type="pic" sz="quarter" idx="24"/>
          </p:nvPr>
        </p:nvSpPr>
        <p:spPr>
          <a:xfrm>
            <a:off x="9975273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6" name="Picture Placeholder 30"/>
          <p:cNvSpPr>
            <a:spLocks noGrp="1"/>
          </p:cNvSpPr>
          <p:nvPr>
            <p:ph type="pic" sz="quarter" idx="25"/>
          </p:nvPr>
        </p:nvSpPr>
        <p:spPr>
          <a:xfrm>
            <a:off x="7758546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624756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541818" y="0"/>
            <a:ext cx="4433455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9" name="Rectangle 8"/>
          <p:cNvSpPr/>
          <p:nvPr userDrawn="1"/>
        </p:nvSpPr>
        <p:spPr>
          <a:xfrm>
            <a:off x="9975273" y="4572000"/>
            <a:ext cx="2216727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5541818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541818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9975273" y="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27"/>
          <p:cNvSpPr>
            <a:spLocks noGrp="1"/>
          </p:cNvSpPr>
          <p:nvPr>
            <p:ph type="pic" sz="quarter" idx="22"/>
          </p:nvPr>
        </p:nvSpPr>
        <p:spPr>
          <a:xfrm>
            <a:off x="7758546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29"/>
          <p:cNvSpPr>
            <a:spLocks noGrp="1"/>
          </p:cNvSpPr>
          <p:nvPr>
            <p:ph type="pic" sz="quarter" idx="24"/>
          </p:nvPr>
        </p:nvSpPr>
        <p:spPr>
          <a:xfrm>
            <a:off x="9975273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30"/>
          <p:cNvSpPr>
            <a:spLocks noGrp="1"/>
          </p:cNvSpPr>
          <p:nvPr>
            <p:ph type="pic" sz="quarter" idx="25"/>
          </p:nvPr>
        </p:nvSpPr>
        <p:spPr>
          <a:xfrm>
            <a:off x="7758546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456255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096000" y="1143000"/>
            <a:ext cx="2466109" cy="3400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617527" y="2314575"/>
            <a:ext cx="2466109" cy="3400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095999" y="4594859"/>
            <a:ext cx="2466109" cy="226314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8617527" y="0"/>
            <a:ext cx="2466109" cy="22631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95831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382982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452254" y="0"/>
            <a:ext cx="2382982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904508" y="0"/>
            <a:ext cx="2382982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356763" y="0"/>
            <a:ext cx="2382982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9809017" y="0"/>
            <a:ext cx="2382982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550277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108363" y="1142999"/>
            <a:ext cx="2759825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899426" y="1143000"/>
            <a:ext cx="2759825" cy="22745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99426" y="3440430"/>
            <a:ext cx="2759825" cy="22745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245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D8DA-FCE9-4819-BEEA-58EC73A8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4766-379A-4494-8971-C783704E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9BBA-6396-40AD-92FB-0565F3F1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56B0-E9F2-4E1B-9C01-056A094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B015-2B9E-4820-A22B-41CAF40A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0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108364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444538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112626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2776451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9448800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24"/>
          <p:cNvSpPr>
            <a:spLocks noGrp="1"/>
          </p:cNvSpPr>
          <p:nvPr>
            <p:ph type="pic" sz="quarter" idx="20"/>
          </p:nvPr>
        </p:nvSpPr>
        <p:spPr>
          <a:xfrm>
            <a:off x="7780713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419922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108364" y="1143001"/>
            <a:ext cx="2438400" cy="33978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20655" y="1143001"/>
            <a:ext cx="2438400" cy="33978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32945" y="1143001"/>
            <a:ext cx="2438400" cy="33978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645236" y="1143001"/>
            <a:ext cx="2438400" cy="33978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096568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108364" y="1143000"/>
            <a:ext cx="2438400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20655" y="1143000"/>
            <a:ext cx="2438400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32945" y="1143000"/>
            <a:ext cx="2438400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645236" y="1143000"/>
            <a:ext cx="2438400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59657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445327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890655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335982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9781309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60796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108364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770909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433455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7758546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1108364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2770909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24"/>
          <p:cNvSpPr>
            <a:spLocks noGrp="1"/>
          </p:cNvSpPr>
          <p:nvPr>
            <p:ph type="pic" sz="quarter" idx="20"/>
          </p:nvPr>
        </p:nvSpPr>
        <p:spPr>
          <a:xfrm>
            <a:off x="4433455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25"/>
          <p:cNvSpPr>
            <a:spLocks noGrp="1"/>
          </p:cNvSpPr>
          <p:nvPr>
            <p:ph type="pic" sz="quarter" idx="21"/>
          </p:nvPr>
        </p:nvSpPr>
        <p:spPr>
          <a:xfrm>
            <a:off x="6096000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26"/>
          <p:cNvSpPr>
            <a:spLocks noGrp="1"/>
          </p:cNvSpPr>
          <p:nvPr>
            <p:ph type="pic" sz="quarter" idx="22"/>
          </p:nvPr>
        </p:nvSpPr>
        <p:spPr>
          <a:xfrm>
            <a:off x="7758546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27"/>
          <p:cNvSpPr>
            <a:spLocks noGrp="1"/>
          </p:cNvSpPr>
          <p:nvPr>
            <p:ph type="pic" sz="quarter" idx="23"/>
          </p:nvPr>
        </p:nvSpPr>
        <p:spPr>
          <a:xfrm>
            <a:off x="9421091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6" name="Picture Placeholder 28"/>
          <p:cNvSpPr>
            <a:spLocks noGrp="1"/>
          </p:cNvSpPr>
          <p:nvPr>
            <p:ph type="pic" sz="quarter" idx="24"/>
          </p:nvPr>
        </p:nvSpPr>
        <p:spPr>
          <a:xfrm>
            <a:off x="9421091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093528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116823" y="1503729"/>
            <a:ext cx="6154481" cy="3850544"/>
          </a:xfrm>
          <a:custGeom>
            <a:avLst/>
            <a:gdLst>
              <a:gd name="connsiteX0" fmla="*/ 7231911 w 10154893"/>
              <a:gd name="connsiteY0" fmla="*/ 2458125 h 6160871"/>
              <a:gd name="connsiteX1" fmla="*/ 8175341 w 10154893"/>
              <a:gd name="connsiteY1" fmla="*/ 2838961 h 6160871"/>
              <a:gd name="connsiteX2" fmla="*/ 7032831 w 10154893"/>
              <a:gd name="connsiteY2" fmla="*/ 5669247 h 6160871"/>
              <a:gd name="connsiteX3" fmla="*/ 6089402 w 10154893"/>
              <a:gd name="connsiteY3" fmla="*/ 5288411 h 6160871"/>
              <a:gd name="connsiteX4" fmla="*/ 4796150 w 10154893"/>
              <a:gd name="connsiteY4" fmla="*/ 1474875 h 6160871"/>
              <a:gd name="connsiteX5" fmla="*/ 5739579 w 10154893"/>
              <a:gd name="connsiteY5" fmla="*/ 1855712 h 6160871"/>
              <a:gd name="connsiteX6" fmla="*/ 4977907 w 10154893"/>
              <a:gd name="connsiteY6" fmla="*/ 3742569 h 6160871"/>
              <a:gd name="connsiteX7" fmla="*/ 4034478 w 10154893"/>
              <a:gd name="connsiteY7" fmla="*/ 3361733 h 6160871"/>
              <a:gd name="connsiteX8" fmla="*/ 9211464 w 10154893"/>
              <a:gd name="connsiteY8" fmla="*/ 1062891 h 6160871"/>
              <a:gd name="connsiteX9" fmla="*/ 10154893 w 10154893"/>
              <a:gd name="connsiteY9" fmla="*/ 1443728 h 6160871"/>
              <a:gd name="connsiteX10" fmla="*/ 8250712 w 10154893"/>
              <a:gd name="connsiteY10" fmla="*/ 6160871 h 6160871"/>
              <a:gd name="connsiteX11" fmla="*/ 7307284 w 10154893"/>
              <a:gd name="connsiteY11" fmla="*/ 5780036 h 6160871"/>
              <a:gd name="connsiteX12" fmla="*/ 6401792 w 10154893"/>
              <a:gd name="connsiteY12" fmla="*/ 1005915 h 6160871"/>
              <a:gd name="connsiteX13" fmla="*/ 7345221 w 10154893"/>
              <a:gd name="connsiteY13" fmla="*/ 1386750 h 6160871"/>
              <a:gd name="connsiteX14" fmla="*/ 6202713 w 10154893"/>
              <a:gd name="connsiteY14" fmla="*/ 4217037 h 6160871"/>
              <a:gd name="connsiteX15" fmla="*/ 5259283 w 10154893"/>
              <a:gd name="connsiteY15" fmla="*/ 3836201 h 6160871"/>
              <a:gd name="connsiteX16" fmla="*/ 2360389 w 10154893"/>
              <a:gd name="connsiteY16" fmla="*/ 491626 h 6160871"/>
              <a:gd name="connsiteX17" fmla="*/ 3303818 w 10154893"/>
              <a:gd name="connsiteY17" fmla="*/ 872461 h 6160871"/>
              <a:gd name="connsiteX18" fmla="*/ 1399637 w 10154893"/>
              <a:gd name="connsiteY18" fmla="*/ 5589607 h 6160871"/>
              <a:gd name="connsiteX19" fmla="*/ 456209 w 10154893"/>
              <a:gd name="connsiteY19" fmla="*/ 5208769 h 6160871"/>
              <a:gd name="connsiteX20" fmla="*/ 3966031 w 10154893"/>
              <a:gd name="connsiteY20" fmla="*/ 22666 h 6160871"/>
              <a:gd name="connsiteX21" fmla="*/ 4909460 w 10154893"/>
              <a:gd name="connsiteY21" fmla="*/ 403502 h 6160871"/>
              <a:gd name="connsiteX22" fmla="*/ 3766952 w 10154893"/>
              <a:gd name="connsiteY22" fmla="*/ 3233788 h 6160871"/>
              <a:gd name="connsiteX23" fmla="*/ 2823523 w 10154893"/>
              <a:gd name="connsiteY23" fmla="*/ 2852952 h 6160871"/>
              <a:gd name="connsiteX24" fmla="*/ 1142509 w 10154893"/>
              <a:gd name="connsiteY24" fmla="*/ 0 h 6160871"/>
              <a:gd name="connsiteX25" fmla="*/ 2085939 w 10154893"/>
              <a:gd name="connsiteY25" fmla="*/ 380837 h 6160871"/>
              <a:gd name="connsiteX26" fmla="*/ 943430 w 10154893"/>
              <a:gd name="connsiteY26" fmla="*/ 3211123 h 6160871"/>
              <a:gd name="connsiteX27" fmla="*/ 0 w 10154893"/>
              <a:gd name="connsiteY27" fmla="*/ 2830287 h 616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154893" h="6160871">
                <a:moveTo>
                  <a:pt x="7231911" y="2458125"/>
                </a:moveTo>
                <a:lnTo>
                  <a:pt x="8175341" y="2838961"/>
                </a:lnTo>
                <a:lnTo>
                  <a:pt x="7032831" y="5669247"/>
                </a:lnTo>
                <a:lnTo>
                  <a:pt x="6089402" y="5288411"/>
                </a:lnTo>
                <a:close/>
                <a:moveTo>
                  <a:pt x="4796150" y="1474875"/>
                </a:moveTo>
                <a:lnTo>
                  <a:pt x="5739579" y="1855712"/>
                </a:lnTo>
                <a:lnTo>
                  <a:pt x="4977907" y="3742569"/>
                </a:lnTo>
                <a:lnTo>
                  <a:pt x="4034478" y="3361733"/>
                </a:lnTo>
                <a:close/>
                <a:moveTo>
                  <a:pt x="9211464" y="1062891"/>
                </a:moveTo>
                <a:lnTo>
                  <a:pt x="10154893" y="1443728"/>
                </a:lnTo>
                <a:lnTo>
                  <a:pt x="8250712" y="6160871"/>
                </a:lnTo>
                <a:lnTo>
                  <a:pt x="7307284" y="5780036"/>
                </a:lnTo>
                <a:close/>
                <a:moveTo>
                  <a:pt x="6401792" y="1005915"/>
                </a:moveTo>
                <a:lnTo>
                  <a:pt x="7345221" y="1386750"/>
                </a:lnTo>
                <a:lnTo>
                  <a:pt x="6202713" y="4217037"/>
                </a:lnTo>
                <a:lnTo>
                  <a:pt x="5259283" y="3836201"/>
                </a:lnTo>
                <a:close/>
                <a:moveTo>
                  <a:pt x="2360389" y="491626"/>
                </a:moveTo>
                <a:lnTo>
                  <a:pt x="3303818" y="872461"/>
                </a:lnTo>
                <a:lnTo>
                  <a:pt x="1399637" y="5589607"/>
                </a:lnTo>
                <a:lnTo>
                  <a:pt x="456209" y="5208769"/>
                </a:lnTo>
                <a:close/>
                <a:moveTo>
                  <a:pt x="3966031" y="22666"/>
                </a:moveTo>
                <a:lnTo>
                  <a:pt x="4909460" y="403502"/>
                </a:lnTo>
                <a:lnTo>
                  <a:pt x="3766952" y="3233788"/>
                </a:lnTo>
                <a:lnTo>
                  <a:pt x="2823523" y="2852952"/>
                </a:lnTo>
                <a:close/>
                <a:moveTo>
                  <a:pt x="1142509" y="0"/>
                </a:moveTo>
                <a:lnTo>
                  <a:pt x="2085939" y="380837"/>
                </a:lnTo>
                <a:lnTo>
                  <a:pt x="943430" y="3211123"/>
                </a:lnTo>
                <a:lnTo>
                  <a:pt x="0" y="2830287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4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41818" cy="4563601"/>
          </a:xfrm>
          <a:custGeom>
            <a:avLst/>
            <a:gdLst>
              <a:gd name="connsiteX0" fmla="*/ 1 w 9144000"/>
              <a:gd name="connsiteY0" fmla="*/ 6661682 h 7301762"/>
              <a:gd name="connsiteX1" fmla="*/ 914400 w 9144000"/>
              <a:gd name="connsiteY1" fmla="*/ 6661682 h 7301762"/>
              <a:gd name="connsiteX2" fmla="*/ 914400 w 9144000"/>
              <a:gd name="connsiteY2" fmla="*/ 7301762 h 7301762"/>
              <a:gd name="connsiteX3" fmla="*/ 1 w 9144000"/>
              <a:gd name="connsiteY3" fmla="*/ 7301762 h 7301762"/>
              <a:gd name="connsiteX4" fmla="*/ 0 w 9144000"/>
              <a:gd name="connsiteY4" fmla="*/ 5921496 h 7301762"/>
              <a:gd name="connsiteX5" fmla="*/ 1828800 w 9144000"/>
              <a:gd name="connsiteY5" fmla="*/ 5921496 h 7301762"/>
              <a:gd name="connsiteX6" fmla="*/ 1828800 w 9144000"/>
              <a:gd name="connsiteY6" fmla="*/ 6561576 h 7301762"/>
              <a:gd name="connsiteX7" fmla="*/ 0 w 9144000"/>
              <a:gd name="connsiteY7" fmla="*/ 6561576 h 7301762"/>
              <a:gd name="connsiteX8" fmla="*/ 0 w 9144000"/>
              <a:gd name="connsiteY8" fmla="*/ 5181309 h 7301762"/>
              <a:gd name="connsiteX9" fmla="*/ 2743200 w 9144000"/>
              <a:gd name="connsiteY9" fmla="*/ 5181309 h 7301762"/>
              <a:gd name="connsiteX10" fmla="*/ 2743200 w 9144000"/>
              <a:gd name="connsiteY10" fmla="*/ 5821389 h 7301762"/>
              <a:gd name="connsiteX11" fmla="*/ 0 w 9144000"/>
              <a:gd name="connsiteY11" fmla="*/ 5821389 h 7301762"/>
              <a:gd name="connsiteX12" fmla="*/ 0 w 9144000"/>
              <a:gd name="connsiteY12" fmla="*/ 4441122 h 7301762"/>
              <a:gd name="connsiteX13" fmla="*/ 3657600 w 9144000"/>
              <a:gd name="connsiteY13" fmla="*/ 4441122 h 7301762"/>
              <a:gd name="connsiteX14" fmla="*/ 3657600 w 9144000"/>
              <a:gd name="connsiteY14" fmla="*/ 5081202 h 7301762"/>
              <a:gd name="connsiteX15" fmla="*/ 0 w 9144000"/>
              <a:gd name="connsiteY15" fmla="*/ 5081202 h 7301762"/>
              <a:gd name="connsiteX16" fmla="*/ 1 w 9144000"/>
              <a:gd name="connsiteY16" fmla="*/ 3700935 h 7301762"/>
              <a:gd name="connsiteX17" fmla="*/ 4572000 w 9144000"/>
              <a:gd name="connsiteY17" fmla="*/ 3700935 h 7301762"/>
              <a:gd name="connsiteX18" fmla="*/ 4572000 w 9144000"/>
              <a:gd name="connsiteY18" fmla="*/ 4341015 h 7301762"/>
              <a:gd name="connsiteX19" fmla="*/ 1 w 9144000"/>
              <a:gd name="connsiteY19" fmla="*/ 4341015 h 7301762"/>
              <a:gd name="connsiteX20" fmla="*/ 1 w 9144000"/>
              <a:gd name="connsiteY20" fmla="*/ 2960748 h 7301762"/>
              <a:gd name="connsiteX21" fmla="*/ 5486400 w 9144000"/>
              <a:gd name="connsiteY21" fmla="*/ 2960748 h 7301762"/>
              <a:gd name="connsiteX22" fmla="*/ 5486400 w 9144000"/>
              <a:gd name="connsiteY22" fmla="*/ 3600828 h 7301762"/>
              <a:gd name="connsiteX23" fmla="*/ 1 w 9144000"/>
              <a:gd name="connsiteY23" fmla="*/ 3600828 h 7301762"/>
              <a:gd name="connsiteX24" fmla="*/ 1 w 9144000"/>
              <a:gd name="connsiteY24" fmla="*/ 2220561 h 7301762"/>
              <a:gd name="connsiteX25" fmla="*/ 6400800 w 9144000"/>
              <a:gd name="connsiteY25" fmla="*/ 2220561 h 7301762"/>
              <a:gd name="connsiteX26" fmla="*/ 6400800 w 9144000"/>
              <a:gd name="connsiteY26" fmla="*/ 2860641 h 7301762"/>
              <a:gd name="connsiteX27" fmla="*/ 1 w 9144000"/>
              <a:gd name="connsiteY27" fmla="*/ 2860641 h 7301762"/>
              <a:gd name="connsiteX28" fmla="*/ 1 w 9144000"/>
              <a:gd name="connsiteY28" fmla="*/ 1480374 h 7301762"/>
              <a:gd name="connsiteX29" fmla="*/ 7315200 w 9144000"/>
              <a:gd name="connsiteY29" fmla="*/ 1480374 h 7301762"/>
              <a:gd name="connsiteX30" fmla="*/ 7315200 w 9144000"/>
              <a:gd name="connsiteY30" fmla="*/ 2120454 h 7301762"/>
              <a:gd name="connsiteX31" fmla="*/ 1 w 9144000"/>
              <a:gd name="connsiteY31" fmla="*/ 2120454 h 7301762"/>
              <a:gd name="connsiteX32" fmla="*/ 1 w 9144000"/>
              <a:gd name="connsiteY32" fmla="*/ 740187 h 7301762"/>
              <a:gd name="connsiteX33" fmla="*/ 8229600 w 9144000"/>
              <a:gd name="connsiteY33" fmla="*/ 740187 h 7301762"/>
              <a:gd name="connsiteX34" fmla="*/ 8229600 w 9144000"/>
              <a:gd name="connsiteY34" fmla="*/ 1380267 h 7301762"/>
              <a:gd name="connsiteX35" fmla="*/ 1 w 9144000"/>
              <a:gd name="connsiteY35" fmla="*/ 1380267 h 7301762"/>
              <a:gd name="connsiteX36" fmla="*/ 1 w 9144000"/>
              <a:gd name="connsiteY36" fmla="*/ 0 h 7301762"/>
              <a:gd name="connsiteX37" fmla="*/ 9144000 w 9144000"/>
              <a:gd name="connsiteY37" fmla="*/ 0 h 7301762"/>
              <a:gd name="connsiteX38" fmla="*/ 9144000 w 9144000"/>
              <a:gd name="connsiteY38" fmla="*/ 640080 h 7301762"/>
              <a:gd name="connsiteX39" fmla="*/ 1 w 9144000"/>
              <a:gd name="connsiteY39" fmla="*/ 640080 h 730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144000" h="7301762">
                <a:moveTo>
                  <a:pt x="1" y="6661682"/>
                </a:moveTo>
                <a:lnTo>
                  <a:pt x="914400" y="6661682"/>
                </a:lnTo>
                <a:lnTo>
                  <a:pt x="914400" y="7301762"/>
                </a:lnTo>
                <a:lnTo>
                  <a:pt x="1" y="7301762"/>
                </a:lnTo>
                <a:close/>
                <a:moveTo>
                  <a:pt x="0" y="5921496"/>
                </a:moveTo>
                <a:lnTo>
                  <a:pt x="1828800" y="5921496"/>
                </a:lnTo>
                <a:lnTo>
                  <a:pt x="1828800" y="6561576"/>
                </a:lnTo>
                <a:lnTo>
                  <a:pt x="0" y="6561576"/>
                </a:lnTo>
                <a:close/>
                <a:moveTo>
                  <a:pt x="0" y="5181309"/>
                </a:moveTo>
                <a:lnTo>
                  <a:pt x="2743200" y="5181309"/>
                </a:lnTo>
                <a:lnTo>
                  <a:pt x="2743200" y="5821389"/>
                </a:lnTo>
                <a:lnTo>
                  <a:pt x="0" y="5821389"/>
                </a:lnTo>
                <a:close/>
                <a:moveTo>
                  <a:pt x="0" y="4441122"/>
                </a:moveTo>
                <a:lnTo>
                  <a:pt x="3657600" y="4441122"/>
                </a:lnTo>
                <a:lnTo>
                  <a:pt x="3657600" y="5081202"/>
                </a:lnTo>
                <a:lnTo>
                  <a:pt x="0" y="5081202"/>
                </a:lnTo>
                <a:close/>
                <a:moveTo>
                  <a:pt x="1" y="3700935"/>
                </a:moveTo>
                <a:lnTo>
                  <a:pt x="4572000" y="3700935"/>
                </a:lnTo>
                <a:lnTo>
                  <a:pt x="4572000" y="4341015"/>
                </a:lnTo>
                <a:lnTo>
                  <a:pt x="1" y="4341015"/>
                </a:lnTo>
                <a:close/>
                <a:moveTo>
                  <a:pt x="1" y="2960748"/>
                </a:moveTo>
                <a:lnTo>
                  <a:pt x="5486400" y="2960748"/>
                </a:lnTo>
                <a:lnTo>
                  <a:pt x="5486400" y="3600828"/>
                </a:lnTo>
                <a:lnTo>
                  <a:pt x="1" y="3600828"/>
                </a:lnTo>
                <a:close/>
                <a:moveTo>
                  <a:pt x="1" y="2220561"/>
                </a:moveTo>
                <a:lnTo>
                  <a:pt x="6400800" y="2220561"/>
                </a:lnTo>
                <a:lnTo>
                  <a:pt x="6400800" y="2860641"/>
                </a:lnTo>
                <a:lnTo>
                  <a:pt x="1" y="2860641"/>
                </a:lnTo>
                <a:close/>
                <a:moveTo>
                  <a:pt x="1" y="1480374"/>
                </a:moveTo>
                <a:lnTo>
                  <a:pt x="7315200" y="1480374"/>
                </a:lnTo>
                <a:lnTo>
                  <a:pt x="7315200" y="2120454"/>
                </a:lnTo>
                <a:lnTo>
                  <a:pt x="1" y="2120454"/>
                </a:lnTo>
                <a:close/>
                <a:moveTo>
                  <a:pt x="1" y="740187"/>
                </a:moveTo>
                <a:lnTo>
                  <a:pt x="8229600" y="740187"/>
                </a:lnTo>
                <a:lnTo>
                  <a:pt x="8229600" y="1380267"/>
                </a:lnTo>
                <a:lnTo>
                  <a:pt x="1" y="1380267"/>
                </a:lnTo>
                <a:close/>
                <a:moveTo>
                  <a:pt x="1" y="0"/>
                </a:moveTo>
                <a:lnTo>
                  <a:pt x="9144000" y="0"/>
                </a:lnTo>
                <a:lnTo>
                  <a:pt x="9144000" y="640080"/>
                </a:lnTo>
                <a:lnTo>
                  <a:pt x="1" y="640080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effectLst/>
        </p:spPr>
      </p:sp>
    </p:spTree>
    <p:extLst>
      <p:ext uri="{BB962C8B-B14F-4D97-AF65-F5344CB8AC3E}">
        <p14:creationId xmlns:p14="http://schemas.microsoft.com/office/powerpoint/2010/main" val="2386346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096000" y="1153391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7772400" y="1153391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9448800" y="1153391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096000" y="3447184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7772400" y="3447184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9448800" y="3447184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44044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108364" y="1143000"/>
            <a:ext cx="2438400" cy="25146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20655" y="1143000"/>
            <a:ext cx="2438400" cy="25146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32945" y="1143000"/>
            <a:ext cx="2438400" cy="25146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645236" y="1143000"/>
            <a:ext cx="2438400" cy="25146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84640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02037" y="2297857"/>
            <a:ext cx="387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108364" y="2587334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444538" y="2587334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7780713" y="2587334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2776451" y="2587334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112626" y="2587334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4"/>
          <p:cNvSpPr>
            <a:spLocks noGrp="1"/>
          </p:cNvSpPr>
          <p:nvPr>
            <p:ph type="pic" sz="quarter" idx="20"/>
          </p:nvPr>
        </p:nvSpPr>
        <p:spPr>
          <a:xfrm>
            <a:off x="9448800" y="2587334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272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9DFF-4478-48B6-9364-FBE46413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CAC1-593B-47F5-BF0E-B7BECA34B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E389-F54C-4368-A5A0-09E4163BC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318C-E7AC-4559-9C60-1D3A4419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993DF-1A89-44CF-AED7-762E63AB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DDCBF-25AC-4BB0-832A-336A63EF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58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08364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94546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280727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8866909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8163254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879273" y="3457575"/>
            <a:ext cx="2189018" cy="2257425"/>
          </a:xfrm>
          <a:prstGeom prst="roundRect">
            <a:avLst>
              <a:gd name="adj" fmla="val 1937"/>
            </a:avLst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79273" y="1143000"/>
            <a:ext cx="2189018" cy="2257425"/>
          </a:xfrm>
          <a:prstGeom prst="roundRect">
            <a:avLst>
              <a:gd name="adj" fmla="val 3318"/>
            </a:avLst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26229" y="1143000"/>
            <a:ext cx="2189018" cy="2257425"/>
          </a:xfrm>
          <a:prstGeom prst="roundRect">
            <a:avLst>
              <a:gd name="adj" fmla="val 4239"/>
            </a:avLst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6126229" y="3457575"/>
            <a:ext cx="2189018" cy="2257425"/>
          </a:xfrm>
          <a:prstGeom prst="roundRect">
            <a:avLst>
              <a:gd name="adj" fmla="val 3318"/>
            </a:avLst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060157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87927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79273" y="1143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758094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108364" y="1133061"/>
            <a:ext cx="4987636" cy="45819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838228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5"/>
          <p:cNvSpPr>
            <a:spLocks noGrp="1"/>
          </p:cNvSpPr>
          <p:nvPr>
            <p:ph type="pic" sz="quarter" idx="13"/>
          </p:nvPr>
        </p:nvSpPr>
        <p:spPr>
          <a:xfrm>
            <a:off x="1466062" y="2244456"/>
            <a:ext cx="1662545" cy="17145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1"/>
            </a:solidFill>
          </a:ln>
        </p:spPr>
      </p:sp>
      <p:sp>
        <p:nvSpPr>
          <p:cNvPr id="6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3998505" y="2244456"/>
            <a:ext cx="1662545" cy="17145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2"/>
            </a:solidFill>
          </a:ln>
        </p:spPr>
      </p:sp>
      <p:sp>
        <p:nvSpPr>
          <p:cNvPr id="7" name="Picture Placeholder 47"/>
          <p:cNvSpPr>
            <a:spLocks noGrp="1"/>
          </p:cNvSpPr>
          <p:nvPr>
            <p:ph type="pic" sz="quarter" idx="15"/>
          </p:nvPr>
        </p:nvSpPr>
        <p:spPr>
          <a:xfrm>
            <a:off x="6530948" y="2244456"/>
            <a:ext cx="1662545" cy="17145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3"/>
            </a:solidFill>
          </a:ln>
        </p:spPr>
      </p:sp>
      <p:sp>
        <p:nvSpPr>
          <p:cNvPr id="8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9063391" y="2244456"/>
            <a:ext cx="1662545" cy="17145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4"/>
            </a:solidFill>
          </a:ln>
        </p:spPr>
      </p:sp>
    </p:spTree>
    <p:extLst>
      <p:ext uri="{BB962C8B-B14F-4D97-AF65-F5344CB8AC3E}">
        <p14:creationId xmlns:p14="http://schemas.microsoft.com/office/powerpoint/2010/main" val="9041760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81938" y="1392382"/>
            <a:ext cx="5138777" cy="3969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4953306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75275" y="1496307"/>
            <a:ext cx="2870431" cy="39329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123571" y="1496307"/>
            <a:ext cx="2841441" cy="38861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60364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242194" y="1953491"/>
            <a:ext cx="2770909" cy="168289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927179" y="1667749"/>
            <a:ext cx="3697904" cy="23639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8355909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658744" y="1351228"/>
            <a:ext cx="5939156" cy="387853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9640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37880" y="1237959"/>
            <a:ext cx="3223128" cy="2148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561497" y="2520764"/>
            <a:ext cx="4294369" cy="279347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2011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FC9C-B70B-4C60-9DF3-2A4C97AA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0D68-6F94-4C87-B5EB-1E267664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D635F-4E92-4EDE-8641-915DB26E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37D55-C13D-44E1-BB56-DA0022BA9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4A43A-8093-4B7E-95A8-BD38A380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43FE6-79BF-4123-A113-9BD9D9DD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B83BB-887E-4EC2-953D-C52DE05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61B32-3EA7-4722-898E-155280CF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48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04364" y="1143001"/>
            <a:ext cx="3879273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54999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1031626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8023063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13618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E91-9D62-41FD-A913-46DBD388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0097C-3BB5-4AED-9528-F7918E54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03CB-67BE-4282-BBDA-4415F483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4AE39-F2D1-4D4E-BD09-C32C07A3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828F8-1E06-4546-A6AF-21BC8365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4C34-7643-4C3C-80B0-CE3D2F0F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E309C-47A1-43DD-8230-234E97B9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2DC7-B45C-4CE4-86FC-5A621C9C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B99F-90E9-4246-86AB-F3149FD9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FFBE1-8C69-408E-B08F-3A025BB39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7051-0802-42DC-A871-9BCA7D22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E897E-71C4-41A4-992A-17011322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DBEB-1BFB-43FB-9193-FDAE60F8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CD42-978C-4133-8695-8B60EDCA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828DE-1FA7-410A-9D6A-79DC0599D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A2CF3-4651-4FA6-85BB-F4E9E941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EBAB-F40D-4D85-94A3-DEBA29AF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4781-83AE-4BAD-8379-D2018DF3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7283-50D8-4BB6-BC25-106CE2CE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1C5A0-54EF-4027-9854-18B64EBC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F5A5-0D7E-4F18-B6F5-E8F42095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9E97-41BA-4621-81BB-33D6901D9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F894-05CF-42DE-B8D8-AF4DDC50BA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31D0-5974-4EB9-8D5E-E09382EA2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6A55-A14D-4BA2-8BEF-131632D1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B38C-75DC-48DC-8AFB-7659EF45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29291" y="3402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www.websitename.com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647892" y="417023"/>
            <a:ext cx="554182" cy="21159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7892" y="340258"/>
            <a:ext cx="554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0" b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72C24A95-05C1-4CD5-A1C1-BD3EB71AA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</p:sldLayoutIdLst>
  <p:hf hdr="0" dt="0"/>
  <p:txStyles>
    <p:titleStyle>
      <a:lvl1pPr algn="l" defTabSz="886749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687" indent="-221687" algn="l" defTabSz="886749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5" kern="1200">
          <a:solidFill>
            <a:schemeClr val="tx1"/>
          </a:solidFill>
          <a:latin typeface="+mn-lt"/>
          <a:ea typeface="+mn-ea"/>
          <a:cs typeface="+mn-cs"/>
        </a:defRPr>
      </a:lvl1pPr>
      <a:lvl2pPr marL="665061" indent="-221687" algn="l" defTabSz="886749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7" kern="1200">
          <a:solidFill>
            <a:schemeClr val="tx1"/>
          </a:solidFill>
          <a:latin typeface="+mn-lt"/>
          <a:ea typeface="+mn-ea"/>
          <a:cs typeface="+mn-cs"/>
        </a:defRPr>
      </a:lvl2pPr>
      <a:lvl3pPr marL="1108436" indent="-221687" algn="l" defTabSz="886749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3pPr>
      <a:lvl4pPr marL="1551810" indent="-221687" algn="l" defTabSz="886749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995184" indent="-221687" algn="l" defTabSz="886749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438558" indent="-221687" algn="l" defTabSz="886749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881933" indent="-221687" algn="l" defTabSz="886749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325307" indent="-221687" algn="l" defTabSz="886749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768681" indent="-221687" algn="l" defTabSz="886749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443374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86749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3pPr>
      <a:lvl4pPr marL="1330123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773497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216871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660246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103620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546994" algn="l" defTabSz="88674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9312" y="2620824"/>
            <a:ext cx="5138999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 CÁO BÀI TẬP LỚN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ỨNG DỤNG YOLO VÀO BÀI TOÁN</a:t>
            </a:r>
          </a:p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 DETECTION</a:t>
            </a:r>
          </a:p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vi-V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Lê Minh Hưng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vi-V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Dương Ngọc Hảo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E9FCD0-F354-4A2B-8846-5F85F99B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5" y="2620824"/>
            <a:ext cx="1405165" cy="1162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8C6B2-3925-41CB-84AE-F4531E568D57}"/>
              </a:ext>
            </a:extLst>
          </p:cNvPr>
          <p:cNvSpPr txBox="1"/>
          <p:nvPr/>
        </p:nvSpPr>
        <p:spPr>
          <a:xfrm>
            <a:off x="3733767" y="2255472"/>
            <a:ext cx="2200358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UIT</a:t>
            </a:r>
          </a:p>
        </p:txBody>
      </p:sp>
    </p:spTree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6900D-68CF-4675-A6F0-FEDE8D66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7B0F28-8781-45FA-A4A7-7AF540CE9ABB}"/>
              </a:ext>
            </a:extLst>
          </p:cNvPr>
          <p:cNvCxnSpPr/>
          <p:nvPr/>
        </p:nvCxnSpPr>
        <p:spPr>
          <a:xfrm>
            <a:off x="8065492" y="3430423"/>
            <a:ext cx="387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A8ABE77-56D3-4F1F-AB30-1AD0297EC232}"/>
              </a:ext>
            </a:extLst>
          </p:cNvPr>
          <p:cNvSpPr/>
          <p:nvPr/>
        </p:nvSpPr>
        <p:spPr>
          <a:xfrm>
            <a:off x="861133" y="1258409"/>
            <a:ext cx="4599714" cy="4179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823F7-17F5-45D5-BFBA-9D7434EDFC34}"/>
              </a:ext>
            </a:extLst>
          </p:cNvPr>
          <p:cNvSpPr txBox="1"/>
          <p:nvPr/>
        </p:nvSpPr>
        <p:spPr>
          <a:xfrm>
            <a:off x="8591234" y="1326471"/>
            <a:ext cx="2909771" cy="595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3" dirty="0">
                <a:solidFill>
                  <a:schemeClr val="bg2"/>
                </a:solidFill>
                <a:latin typeface="Lora" panose="02000503000000020004" pitchFamily="2" charset="0"/>
              </a:rPr>
              <a:t>4. Loss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BF461-FFF4-4889-A651-AD47D23A5236}"/>
              </a:ext>
            </a:extLst>
          </p:cNvPr>
          <p:cNvSpPr/>
          <p:nvPr/>
        </p:nvSpPr>
        <p:spPr>
          <a:xfrm>
            <a:off x="7748573" y="1857279"/>
            <a:ext cx="4849826" cy="231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vi-VN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Hàm lỗi trong YOLO được tính trên việc dự đoán và </a:t>
            </a:r>
            <a:endParaRPr lang="en-US" sz="1400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vi-VN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nhãn mô hình. Cụ thể hơn nó là tổng độ lỗi của 2 </a:t>
            </a:r>
            <a:endParaRPr lang="en-US" sz="1400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vi-VN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thành phần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Classification loss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là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độ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lỗi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của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việc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dự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đoán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loại</a:t>
            </a:r>
            <a:endParaRPr lang="en-US" sz="1400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  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nhãn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của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object.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Localization loss (IOU loss)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là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hàm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mất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mát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của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bounding box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dự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báo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so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với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thực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tế</a:t>
            </a:r>
            <a:r>
              <a:rPr lang="en-US" sz="14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9F4156-AE42-47A3-B65E-38FD999FB460}"/>
              </a:ext>
            </a:extLst>
          </p:cNvPr>
          <p:cNvCxnSpPr/>
          <p:nvPr/>
        </p:nvCxnSpPr>
        <p:spPr>
          <a:xfrm>
            <a:off x="8697272" y="3952781"/>
            <a:ext cx="387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828602-B89E-42E9-B668-588A7048DCBA}"/>
              </a:ext>
            </a:extLst>
          </p:cNvPr>
          <p:cNvSpPr txBox="1"/>
          <p:nvPr/>
        </p:nvSpPr>
        <p:spPr>
          <a:xfrm>
            <a:off x="987640" y="1420111"/>
            <a:ext cx="6289828" cy="595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73" dirty="0">
                <a:solidFill>
                  <a:srgbClr val="F2F6F7"/>
                </a:solidFill>
                <a:latin typeface="Lora" panose="02000503000000020004" pitchFamily="2" charset="0"/>
              </a:rPr>
              <a:t>5</a:t>
            </a:r>
            <a:r>
              <a:rPr kumimoji="0" lang="en-US" sz="3273" b="0" i="0" u="none" strike="noStrike" kern="1200" cap="none" spc="0" normalizeH="0" baseline="0" noProof="0" dirty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Lora" panose="02000503000000020004" pitchFamily="2" charset="0"/>
                <a:ea typeface="+mn-ea"/>
                <a:cs typeface="+mn-cs"/>
              </a:rPr>
              <a:t>. Non-max suppression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27B83-3D3B-4758-B3FD-057A5590FCC5}"/>
              </a:ext>
            </a:extLst>
          </p:cNvPr>
          <p:cNvSpPr txBox="1"/>
          <p:nvPr/>
        </p:nvSpPr>
        <p:spPr>
          <a:xfrm>
            <a:off x="987640" y="2082320"/>
            <a:ext cx="5120196" cy="286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Do dự báo ra nhiều bounding box trên một bức ảnh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nên đối với những cell có vị trí gần nhau,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có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khả năng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các khung hình bị overlap. 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on-max suppression để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giảm bớt số lượng các khung hình được sinh ra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Lọc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bỏ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toàn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bộ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bounding box </a:t>
            </a:r>
            <a:r>
              <a:rPr lang="vi-VN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có xác suất chứa </a:t>
            </a:r>
            <a:endParaRPr lang="en-US" sz="1400" dirty="0">
              <a:solidFill>
                <a:srgbClr val="F2F6F7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    </a:t>
            </a:r>
            <a:r>
              <a:rPr lang="vi-VN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vật thể nhỏ hơn một ngưỡng threshold nào đó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  <a:defRPr/>
            </a:pP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Đối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với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các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bounding box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giao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nhau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sẽ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lựa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chọn</a:t>
            </a:r>
            <a:endParaRPr lang="en-US" sz="1400" dirty="0">
              <a:solidFill>
                <a:srgbClr val="F2F6F7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    ra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một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bounding box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có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xác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xuất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chứa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vật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thể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là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   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lớn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nhất</a:t>
            </a:r>
            <a:r>
              <a:rPr lang="en-US" sz="1400" dirty="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D7D21394-4586-4159-8EE0-7150ECB4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15"/>
          <a:stretch/>
        </p:blipFill>
        <p:spPr>
          <a:xfrm>
            <a:off x="5460845" y="3377106"/>
            <a:ext cx="5938842" cy="2060783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A751BBB-3F12-44DC-9632-D3FECF14F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9" t="23813" r="29318" b="48069"/>
          <a:stretch/>
        </p:blipFill>
        <p:spPr>
          <a:xfrm>
            <a:off x="5460846" y="1131983"/>
            <a:ext cx="5938843" cy="22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F52230A-BA40-421E-A9D4-01681CDCA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>
          <a:xfrm>
            <a:off x="382588" y="522288"/>
            <a:ext cx="5486400" cy="2743200"/>
          </a:xfrm>
        </p:spPr>
      </p:pic>
      <p:pic>
        <p:nvPicPr>
          <p:cNvPr id="27" name="Picture Placeholder 26" descr="Sunburst chart&#10;&#10;Description automatically generated">
            <a:extLst>
              <a:ext uri="{FF2B5EF4-FFF2-40B4-BE49-F238E27FC236}">
                <a16:creationId xmlns:a16="http://schemas.microsoft.com/office/drawing/2014/main" id="{C1996144-2FCA-4DD2-985F-4B1F33195E7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b="1398"/>
          <a:stretch>
            <a:fillRect/>
          </a:stretch>
        </p:blipFill>
        <p:spPr>
          <a:xfrm>
            <a:off x="382588" y="3465513"/>
            <a:ext cx="3009900" cy="2925762"/>
          </a:xfrm>
        </p:spPr>
      </p:pic>
      <p:pic>
        <p:nvPicPr>
          <p:cNvPr id="29" name="Picture Placeholder 28" descr="Diagram&#10;&#10;Description automatically generated">
            <a:extLst>
              <a:ext uri="{FF2B5EF4-FFF2-40B4-BE49-F238E27FC236}">
                <a16:creationId xmlns:a16="http://schemas.microsoft.com/office/drawing/2014/main" id="{AC40060C-DDB5-4D74-B16A-0930DC899C4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r="2136"/>
          <a:stretch>
            <a:fillRect/>
          </a:stretch>
        </p:blipFill>
        <p:spPr>
          <a:xfrm>
            <a:off x="3582988" y="3464980"/>
            <a:ext cx="4992687" cy="2933700"/>
          </a:xfrm>
        </p:spPr>
      </p:pic>
      <p:pic>
        <p:nvPicPr>
          <p:cNvPr id="25" name="Picture Placeholder 24" descr="A picture containing text, tree, outdoor, person&#10;&#10;Description automatically generated">
            <a:extLst>
              <a:ext uri="{FF2B5EF4-FFF2-40B4-BE49-F238E27FC236}">
                <a16:creationId xmlns:a16="http://schemas.microsoft.com/office/drawing/2014/main" id="{952B49F1-28AC-4F61-B7AB-7201ECCA26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r="1951"/>
          <a:stretch>
            <a:fillRect/>
          </a:stretch>
        </p:blipFill>
        <p:spPr>
          <a:xfrm>
            <a:off x="5956300" y="539750"/>
            <a:ext cx="2619375" cy="2725738"/>
          </a:xfrm>
        </p:spPr>
      </p:pic>
      <p:pic>
        <p:nvPicPr>
          <p:cNvPr id="32" name="Picture Placeholder 31" descr="Map&#10;&#10;Description automatically generated">
            <a:extLst>
              <a:ext uri="{FF2B5EF4-FFF2-40B4-BE49-F238E27FC236}">
                <a16:creationId xmlns:a16="http://schemas.microsoft.com/office/drawing/2014/main" id="{6C5C5066-8234-470D-8DC5-B28F683F455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" b="3819"/>
          <a:stretch>
            <a:fillRect/>
          </a:stretch>
        </p:blipFill>
        <p:spPr>
          <a:xfrm>
            <a:off x="8740775" y="539750"/>
            <a:ext cx="2951163" cy="2725738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A2E66D-BE66-44AD-81C2-6803C13DD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0062" y="3448489"/>
            <a:ext cx="2950720" cy="28697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FA77FB-824A-439C-8AB8-A1FAFD0433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6" t="17979" r="32896" b="14123"/>
          <a:stretch/>
        </p:blipFill>
        <p:spPr>
          <a:xfrm>
            <a:off x="8743365" y="3429000"/>
            <a:ext cx="2947417" cy="28892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6977E94-44EA-4421-803B-6BAEC652F31F}"/>
              </a:ext>
            </a:extLst>
          </p:cNvPr>
          <p:cNvSpPr/>
          <p:nvPr/>
        </p:nvSpPr>
        <p:spPr>
          <a:xfrm>
            <a:off x="-1" y="124287"/>
            <a:ext cx="1633491" cy="342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ora" panose="02000503000000020004"/>
              </a:rPr>
              <a:t>    III. </a:t>
            </a:r>
            <a:r>
              <a:rPr lang="en-US" sz="2000" dirty="0" err="1">
                <a:latin typeface="Lora" panose="02000503000000020004"/>
              </a:rPr>
              <a:t>Kết</a:t>
            </a:r>
            <a:r>
              <a:rPr lang="en-US" sz="2000" dirty="0">
                <a:latin typeface="Lora" panose="02000503000000020004"/>
              </a:rPr>
              <a:t> </a:t>
            </a:r>
            <a:r>
              <a:rPr lang="en-US" sz="2000" dirty="0" err="1">
                <a:latin typeface="Lora" panose="02000503000000020004"/>
              </a:rPr>
              <a:t>quả</a:t>
            </a:r>
            <a:endParaRPr lang="en-US" sz="2000" dirty="0">
              <a:latin typeface="Lora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70960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343FD8-317A-4A4D-A912-1B190DEC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0C0D2-168B-4C83-B342-AA63951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91342-CFA9-4747-BD68-B79AECD4F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text, tree, outdoor, person&#10;&#10;Description automatically generated">
            <a:extLst>
              <a:ext uri="{FF2B5EF4-FFF2-40B4-BE49-F238E27FC236}">
                <a16:creationId xmlns:a16="http://schemas.microsoft.com/office/drawing/2014/main" id="{534606FE-1D0D-4B61-BF1D-1AD73A94A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04F4209-F67A-4350-BA27-6981369A33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DB780-0951-4660-8996-E7F369F6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www.websitename.com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8A8BF-D466-4CBE-B99E-7BD08983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2C24A95-05C1-4CD5-A1C1-BD3EB71AABA9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34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496F9A-0D55-4FC4-A275-0173B651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360A5-A06D-4D8E-A59A-969AECA1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5AE776-DAA8-4E5F-AB90-CA1ED3666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85BB4D-0027-4FE8-91AC-D9A33070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CB717-E970-4434-AFC6-F654282F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16E97-8F27-4FD2-964A-4F527342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0" y="0"/>
            <a:ext cx="10322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nburst chart&#10;&#10;Description automatically generated">
            <a:extLst>
              <a:ext uri="{FF2B5EF4-FFF2-40B4-BE49-F238E27FC236}">
                <a16:creationId xmlns:a16="http://schemas.microsoft.com/office/drawing/2014/main" id="{438C80B4-0778-48DE-A1F2-695DD48A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6" y="484632"/>
            <a:ext cx="5888737" cy="5888737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5D79CE6B-402A-42E4-A382-1F176EF8D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5" y="484632"/>
            <a:ext cx="4166281" cy="5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8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7A88793-FFFD-4F68-9434-E97B7206A0BB}"/>
              </a:ext>
            </a:extLst>
          </p:cNvPr>
          <p:cNvSpPr/>
          <p:nvPr/>
        </p:nvSpPr>
        <p:spPr>
          <a:xfrm>
            <a:off x="0" y="-22135"/>
            <a:ext cx="12192000" cy="332509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484"/>
            <a:endParaRPr lang="en-US" sz="178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3325091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484"/>
            <a:endParaRPr lang="en-US" sz="178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64" y="4537364"/>
            <a:ext cx="2216727" cy="41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484"/>
            <a:endParaRPr lang="en-US" sz="17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50435" y="4567025"/>
            <a:ext cx="2216727" cy="41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484"/>
            <a:endParaRPr lang="en-US" sz="17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48719" y="4544553"/>
            <a:ext cx="2216727" cy="4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484"/>
            <a:endParaRPr lang="en-US" sz="17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4854" y="1098194"/>
            <a:ext cx="2342308" cy="595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04484"/>
            <a:r>
              <a:rPr lang="en-US" sz="3273" dirty="0">
                <a:solidFill>
                  <a:srgbClr val="F2F6F7"/>
                </a:solidFill>
                <a:latin typeface="Lora" panose="02000503000000020004" pitchFamily="2" charset="0"/>
              </a:rPr>
              <a:t>THÀNH VIÊN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8744" y="4816967"/>
            <a:ext cx="2115967" cy="767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4484">
              <a:lnSpc>
                <a:spcPct val="130000"/>
              </a:lnSpc>
            </a:pPr>
            <a:r>
              <a:rPr lang="en-US" sz="1940" b="1" dirty="0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Phan Tung</a:t>
            </a:r>
          </a:p>
          <a:p>
            <a:pPr algn="ctr" defTabSz="904484">
              <a:lnSpc>
                <a:spcPct val="130000"/>
              </a:lnSpc>
            </a:pPr>
            <a:r>
              <a:rPr lang="en-US" sz="1600" dirty="0">
                <a:solidFill>
                  <a:srgbClr val="2B2E36">
                    <a:lumMod val="75000"/>
                    <a:lumOff val="25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19522495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2241" y="4824156"/>
            <a:ext cx="2747045" cy="767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4484">
              <a:lnSpc>
                <a:spcPct val="130000"/>
              </a:lnSpc>
            </a:pPr>
            <a:r>
              <a:rPr lang="en-US" sz="1940" b="1" dirty="0" err="1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Huỳnh</a:t>
            </a:r>
            <a:r>
              <a:rPr lang="en-US" sz="1940" b="1" dirty="0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40" b="1" dirty="0" err="1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sz="1940" b="1" dirty="0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40" b="1" dirty="0" err="1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Mỹ</a:t>
            </a:r>
            <a:r>
              <a:rPr lang="en-US" sz="1940" b="1" dirty="0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40" b="1" dirty="0" err="1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Duyên</a:t>
            </a:r>
            <a:endParaRPr lang="en-US" sz="1940" b="1" dirty="0">
              <a:solidFill>
                <a:srgbClr val="2B2E36">
                  <a:lumMod val="75000"/>
                  <a:lumOff val="25000"/>
                </a:srgb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904484">
              <a:lnSpc>
                <a:spcPct val="130000"/>
              </a:lnSpc>
            </a:pPr>
            <a:r>
              <a:rPr lang="en-US" sz="1600" dirty="0">
                <a:solidFill>
                  <a:srgbClr val="2B2E36">
                    <a:lumMod val="75000"/>
                    <a:lumOff val="25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19521438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94912" y="4816967"/>
            <a:ext cx="2670851" cy="767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4484">
              <a:lnSpc>
                <a:spcPct val="130000"/>
              </a:lnSpc>
            </a:pPr>
            <a:r>
              <a:rPr lang="en-US" sz="1940" b="1" dirty="0">
                <a:solidFill>
                  <a:srgbClr val="2B2E36">
                    <a:lumMod val="75000"/>
                    <a:lumOff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Nguyễn Thành Công</a:t>
            </a:r>
          </a:p>
          <a:p>
            <a:pPr algn="ctr" defTabSz="904484">
              <a:lnSpc>
                <a:spcPct val="130000"/>
              </a:lnSpc>
            </a:pPr>
            <a:r>
              <a:rPr lang="en-US" sz="1600" dirty="0">
                <a:solidFill>
                  <a:srgbClr val="2B2E36">
                    <a:lumMod val="75000"/>
                    <a:lumOff val="25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19521294</a:t>
            </a:r>
          </a:p>
        </p:txBody>
      </p:sp>
      <p:pic>
        <p:nvPicPr>
          <p:cNvPr id="15" name="Picture Placeholder 14" descr="A person wearing a backpack and headphones on a football field at night&#10;&#10;Description automatically generated with low confidence">
            <a:extLst>
              <a:ext uri="{FF2B5EF4-FFF2-40B4-BE49-F238E27FC236}">
                <a16:creationId xmlns:a16="http://schemas.microsoft.com/office/drawing/2014/main" id="{39C1A531-C659-4440-8C7C-A5F74DDD2D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r="1493"/>
          <a:stretch>
            <a:fillRect/>
          </a:stretch>
        </p:blipFill>
        <p:spPr>
          <a:xfrm>
            <a:off x="1108364" y="2322513"/>
            <a:ext cx="2216727" cy="2286000"/>
          </a:xfrm>
        </p:spPr>
      </p:pic>
      <p:pic>
        <p:nvPicPr>
          <p:cNvPr id="33" name="Picture Placeholder 32" descr="A perso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4CDAB5B0-43A1-4852-BEE7-7E9F7F0013D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" b="1862"/>
          <a:stretch>
            <a:fillRect/>
          </a:stretch>
        </p:blipFill>
        <p:spPr>
          <a:xfrm>
            <a:off x="8748713" y="2322513"/>
            <a:ext cx="2216150" cy="2286000"/>
          </a:xfrm>
        </p:spPr>
      </p:pic>
      <p:pic>
        <p:nvPicPr>
          <p:cNvPr id="37" name="Picture Placeholder 36" descr="A person holding up a sign&#10;&#10;Description automatically generated with low confidence">
            <a:extLst>
              <a:ext uri="{FF2B5EF4-FFF2-40B4-BE49-F238E27FC236}">
                <a16:creationId xmlns:a16="http://schemas.microsoft.com/office/drawing/2014/main" id="{947A4480-E602-4872-8A0E-AF6F19ACF7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r="1493"/>
          <a:stretch>
            <a:fillRect/>
          </a:stretch>
        </p:blipFill>
        <p:spPr>
          <a:xfrm>
            <a:off x="5049838" y="2322513"/>
            <a:ext cx="2217737" cy="2286000"/>
          </a:xfr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E2F765A-529D-4A25-933D-D08AF977966B}"/>
              </a:ext>
            </a:extLst>
          </p:cNvPr>
          <p:cNvSpPr/>
          <p:nvPr/>
        </p:nvSpPr>
        <p:spPr>
          <a:xfrm flipV="1">
            <a:off x="1108364" y="4563503"/>
            <a:ext cx="221615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E4EE7-D44F-476F-9618-A75B8C2EA84C}"/>
              </a:ext>
            </a:extLst>
          </p:cNvPr>
          <p:cNvSpPr/>
          <p:nvPr/>
        </p:nvSpPr>
        <p:spPr>
          <a:xfrm flipV="1">
            <a:off x="5049838" y="4608513"/>
            <a:ext cx="221615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8F25A2-FB55-4748-9FBD-8911424E72B2}"/>
              </a:ext>
            </a:extLst>
          </p:cNvPr>
          <p:cNvSpPr/>
          <p:nvPr/>
        </p:nvSpPr>
        <p:spPr>
          <a:xfrm flipV="1">
            <a:off x="8748713" y="4608513"/>
            <a:ext cx="221615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9" grpId="0"/>
      <p:bldP spid="10" grpId="0"/>
      <p:bldP spid="11" grpId="0"/>
      <p:bldP spid="46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11138" y="1098194"/>
            <a:ext cx="1369735" cy="595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73" dirty="0">
                <a:solidFill>
                  <a:schemeClr val="tx2">
                    <a:lumMod val="75000"/>
                    <a:lumOff val="25000"/>
                  </a:schemeClr>
                </a:solidFill>
                <a:latin typeface="Lora" panose="02000503000000020004" pitchFamily="2" charset="0"/>
              </a:rPr>
              <a:t>I.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6135" y="1604318"/>
            <a:ext cx="3939730" cy="38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Nhận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diện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6 classes</a:t>
            </a:r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02037" y="2332134"/>
            <a:ext cx="38792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60270" y="5098472"/>
            <a:ext cx="6871461" cy="699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vi-V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Data được lấy từ cuộc thi UIT AI Challenge 2020. Sau đó, thực hiện thủ công data labeling - quá trình phát hiện và gắn thẻ các mẫu dữ liệu. </a:t>
            </a:r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7949" y="4400563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Logo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trường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Công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nghệ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thông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5344" y="4400563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Logo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hội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sinh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viên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  <a:p>
            <a:pPr algn="ctr"/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Việt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Nam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8664" y="4400563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Logo khoa 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khoa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học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máy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tính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2860" y="4400563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Logo Khoa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Công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nghệ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phần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mềm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9296" y="4400563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Logo Khoa</a:t>
            </a:r>
          </a:p>
          <a:p>
            <a:pPr algn="ctr"/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Kỹ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thuật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máy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tính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3078" y="4400563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Logo Khoa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Khoa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học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  <a:p>
            <a:pPr algn="ctr"/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và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Kỹ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thuật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thông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tin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23" name="Picture Placeholder 22" descr="Logo&#10;&#10;Description automatically generated">
            <a:extLst>
              <a:ext uri="{FF2B5EF4-FFF2-40B4-BE49-F238E27FC236}">
                <a16:creationId xmlns:a16="http://schemas.microsoft.com/office/drawing/2014/main" id="{A0150C1D-54EC-4AAB-A0F9-CAF0736ADF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r="1507"/>
          <a:stretch>
            <a:fillRect/>
          </a:stretch>
        </p:blipFill>
        <p:spPr/>
      </p:pic>
      <p:pic>
        <p:nvPicPr>
          <p:cNvPr id="25" name="Picture Placeholder 24" descr="Logo&#10;&#10;Description automatically generated">
            <a:extLst>
              <a:ext uri="{FF2B5EF4-FFF2-40B4-BE49-F238E27FC236}">
                <a16:creationId xmlns:a16="http://schemas.microsoft.com/office/drawing/2014/main" id="{853B4FF4-F46E-4D97-8F90-849E37875A8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r="1507"/>
          <a:stretch>
            <a:fillRect/>
          </a:stretch>
        </p:blipFill>
        <p:spPr/>
      </p:pic>
      <p:pic>
        <p:nvPicPr>
          <p:cNvPr id="45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339DC556-1D57-46F1-8CF2-A923A7874F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r="1507"/>
          <a:stretch>
            <a:fillRect/>
          </a:stretch>
        </p:blipFill>
        <p:spPr/>
      </p:pic>
      <p:pic>
        <p:nvPicPr>
          <p:cNvPr id="47" name="Picture Placeholder 46" descr="Text&#10;&#10;Description automatically generated">
            <a:extLst>
              <a:ext uri="{FF2B5EF4-FFF2-40B4-BE49-F238E27FC236}">
                <a16:creationId xmlns:a16="http://schemas.microsoft.com/office/drawing/2014/main" id="{52233CCD-9421-4C11-B0FC-71ED240D5368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r="1507"/>
          <a:stretch>
            <a:fillRect/>
          </a:stretch>
        </p:blipFill>
        <p:spPr/>
      </p:pic>
      <p:pic>
        <p:nvPicPr>
          <p:cNvPr id="39" name="Picture Placeholder 38" descr="Logo&#10;&#10;Description automatically generated">
            <a:extLst>
              <a:ext uri="{FF2B5EF4-FFF2-40B4-BE49-F238E27FC236}">
                <a16:creationId xmlns:a16="http://schemas.microsoft.com/office/drawing/2014/main" id="{33EF2B8E-71F6-460E-B522-F1BF816B030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r="1507"/>
          <a:stretch>
            <a:fillRect/>
          </a:stretch>
        </p:blipFill>
        <p:spPr/>
      </p:pic>
      <p:pic>
        <p:nvPicPr>
          <p:cNvPr id="43" name="Picture Placeholder 42" descr="Logo&#10;&#10;Description automatically generated">
            <a:extLst>
              <a:ext uri="{FF2B5EF4-FFF2-40B4-BE49-F238E27FC236}">
                <a16:creationId xmlns:a16="http://schemas.microsoft.com/office/drawing/2014/main" id="{CB419EF0-8A31-476B-8505-61BD8D7F44C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r="1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22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879273" cy="6857999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9" name="Rectangle 8"/>
          <p:cNvSpPr/>
          <p:nvPr/>
        </p:nvSpPr>
        <p:spPr>
          <a:xfrm>
            <a:off x="870012" y="1594064"/>
            <a:ext cx="2671975" cy="1162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3200" b="1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II.Thuật</a:t>
            </a:r>
            <a:r>
              <a:rPr lang="en-US" sz="3200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endParaRPr lang="en-US" sz="3200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30000"/>
              </a:lnSpc>
            </a:pPr>
            <a:r>
              <a:rPr lang="en-US" sz="2400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YOLOv4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3962" y="2233470"/>
            <a:ext cx="2809674" cy="102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Họ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các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mô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hình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RCNN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để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giải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quyết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các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bài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toán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về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định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vị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và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nhận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diện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vật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thể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80794" y="1063490"/>
            <a:ext cx="3402842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buAutoNum type="arabicPeriod"/>
            </a:pP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YOLO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YOLO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thuộc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một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trong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hai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nhóm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của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bài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toán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Object Detection:</a:t>
            </a:r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srgbClr val="2B2E36">
                  <a:lumMod val="75000"/>
                  <a:lumOff val="25000"/>
                </a:srgbClr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>
              <a:lnSpc>
                <a:spcPct val="130000"/>
              </a:lnSpc>
            </a:pPr>
            <a:endParaRPr lang="en-US" sz="1940" b="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vi-VN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76BB92-EA73-403A-A467-2259814C4E84}"/>
              </a:ext>
            </a:extLst>
          </p:cNvPr>
          <p:cNvSpPr/>
          <p:nvPr/>
        </p:nvSpPr>
        <p:spPr>
          <a:xfrm>
            <a:off x="7680794" y="2233470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1E3975-E686-4649-9767-1AB7B14AE256}"/>
              </a:ext>
            </a:extLst>
          </p:cNvPr>
          <p:cNvSpPr/>
          <p:nvPr/>
        </p:nvSpPr>
        <p:spPr>
          <a:xfrm>
            <a:off x="8273962" y="3077584"/>
            <a:ext cx="2809674" cy="102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vi-VN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Họ các mô hình về YOLO dùng để nhận dạng đối tượng được thiết kế để nhận diện các vật thể real-time.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ECE4B1-BF36-44D3-8E81-075C89679521}"/>
              </a:ext>
            </a:extLst>
          </p:cNvPr>
          <p:cNvSpPr/>
          <p:nvPr/>
        </p:nvSpPr>
        <p:spPr>
          <a:xfrm>
            <a:off x="7680794" y="3077584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</p:txBody>
      </p:sp>
      <p:pic>
        <p:nvPicPr>
          <p:cNvPr id="44" name="Picture Placeholder 43" descr="Logo, company name&#10;&#10;Description automatically generated">
            <a:extLst>
              <a:ext uri="{FF2B5EF4-FFF2-40B4-BE49-F238E27FC236}">
                <a16:creationId xmlns:a16="http://schemas.microsoft.com/office/drawing/2014/main" id="{01AF9C1F-B1B1-4BF1-8101-CD29275AEB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r="17645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2477FE-C41B-4DE9-B254-ED7937B5B127}"/>
              </a:ext>
            </a:extLst>
          </p:cNvPr>
          <p:cNvSpPr txBox="1"/>
          <p:nvPr/>
        </p:nvSpPr>
        <p:spPr>
          <a:xfrm>
            <a:off x="7680794" y="4123648"/>
            <a:ext cx="4370812" cy="150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YOLO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là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Một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 </a:t>
            </a: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mô hình mạng CNN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(</a:t>
            </a: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Mạng nơ-ron tích chập)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B2E36">
                  <a:lumMod val="75000"/>
                  <a:lumOff val="25000"/>
                </a:srgbClr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cho việc phát hiện, nhận dạng, phân loại đối tượng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K</a:t>
            </a: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ết hợp giữa các convolutional layers và connected layers.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B2E36">
                  <a:lumMod val="75000"/>
                  <a:lumOff val="25000"/>
                </a:srgbClr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Trong đó các convolutional layers sẽ trích xuất ra các feature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B2E36">
                  <a:lumMod val="75000"/>
                  <a:lumOff val="25000"/>
                </a:srgbClr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của ảnh, còn full – connected layers sẽ dự đoán ra xác suất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B2E36">
                  <a:lumMod val="75000"/>
                  <a:lumOff val="25000"/>
                </a:srgbClr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rgbClr val="2B2E3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và tọa độ của đối tượng.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B2E36">
                  <a:lumMod val="75000"/>
                  <a:lumOff val="25000"/>
                </a:srgbClr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67A73-4DAF-444B-AF76-FBF83E26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2128-67DE-46EA-9107-F7896571C545}"/>
              </a:ext>
            </a:extLst>
          </p:cNvPr>
          <p:cNvSpPr txBox="1"/>
          <p:nvPr/>
        </p:nvSpPr>
        <p:spPr>
          <a:xfrm>
            <a:off x="7139728" y="1662451"/>
            <a:ext cx="2591222" cy="595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3">
                <a:solidFill>
                  <a:schemeClr val="bg2"/>
                </a:solidFill>
                <a:latin typeface="Lora" panose="02000503000000020004" pitchFamily="2" charset="0"/>
              </a:rPr>
              <a:t>Creative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CB37E-E4C5-4D0E-B6D9-70D76E3B9C28}"/>
              </a:ext>
            </a:extLst>
          </p:cNvPr>
          <p:cNvSpPr/>
          <p:nvPr/>
        </p:nvSpPr>
        <p:spPr>
          <a:xfrm>
            <a:off x="7139729" y="2168575"/>
            <a:ext cx="3939730" cy="46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7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Intrinsicly leverage existing end-to-end resources after long-term high-impact total linkage. </a:t>
            </a:r>
            <a:endParaRPr lang="en-US" sz="970">
              <a:solidFill>
                <a:schemeClr val="bg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3252B1-5ADA-40E9-9E9D-534476B32DD7}"/>
              </a:ext>
            </a:extLst>
          </p:cNvPr>
          <p:cNvCxnSpPr/>
          <p:nvPr/>
        </p:nvCxnSpPr>
        <p:spPr>
          <a:xfrm>
            <a:off x="7200181" y="2896392"/>
            <a:ext cx="387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B03C357-151E-4961-8563-B60E9891B1DF}"/>
              </a:ext>
            </a:extLst>
          </p:cNvPr>
          <p:cNvSpPr/>
          <p:nvPr/>
        </p:nvSpPr>
        <p:spPr>
          <a:xfrm>
            <a:off x="7143907" y="3518587"/>
            <a:ext cx="3939730" cy="1042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70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Intrinsicly</a:t>
            </a:r>
            <a:r>
              <a:rPr lang="en-US" sz="97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leverage existing end-to-end resources after long-term high-impact total linkage. Globally administrate dynamic resources after economically sound growth strategies. Credibly whiteboard global human capital for cross-media platforms. Dynamically optimize team driven.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819FC-DFED-48BA-B259-77BFEC659049}"/>
              </a:ext>
            </a:extLst>
          </p:cNvPr>
          <p:cNvGrpSpPr/>
          <p:nvPr/>
        </p:nvGrpSpPr>
        <p:grpSpPr>
          <a:xfrm>
            <a:off x="7200181" y="4656974"/>
            <a:ext cx="1205840" cy="179233"/>
            <a:chOff x="5052927" y="893575"/>
            <a:chExt cx="1989636" cy="295734"/>
          </a:xfrm>
        </p:grpSpPr>
        <p:sp>
          <p:nvSpPr>
            <p:cNvPr id="9" name="Shape 2715">
              <a:extLst>
                <a:ext uri="{FF2B5EF4-FFF2-40B4-BE49-F238E27FC236}">
                  <a16:creationId xmlns:a16="http://schemas.microsoft.com/office/drawing/2014/main" id="{BCAEAB4C-05E8-4BFE-A3BC-EA9BF759B1DE}"/>
                </a:ext>
              </a:extLst>
            </p:cNvPr>
            <p:cNvSpPr/>
            <p:nvPr/>
          </p:nvSpPr>
          <p:spPr>
            <a:xfrm>
              <a:off x="5052927" y="893575"/>
              <a:ext cx="295757" cy="29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2167" tIns="22167" rIns="22167" bIns="22167" anchor="ctr"/>
            <a:lstStyle/>
            <a:p>
              <a:pPr algn="ctr" defTabSz="26601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18"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Shape 2716">
              <a:extLst>
                <a:ext uri="{FF2B5EF4-FFF2-40B4-BE49-F238E27FC236}">
                  <a16:creationId xmlns:a16="http://schemas.microsoft.com/office/drawing/2014/main" id="{0E69F16E-8732-4089-8E67-D6E19E5E776C}"/>
                </a:ext>
              </a:extLst>
            </p:cNvPr>
            <p:cNvSpPr/>
            <p:nvPr/>
          </p:nvSpPr>
          <p:spPr>
            <a:xfrm>
              <a:off x="5617553" y="893575"/>
              <a:ext cx="295757" cy="29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2167" tIns="22167" rIns="22167" bIns="22167" anchor="ctr"/>
            <a:lstStyle/>
            <a:p>
              <a:pPr algn="ctr" defTabSz="26601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18"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Shape 2719">
              <a:extLst>
                <a:ext uri="{FF2B5EF4-FFF2-40B4-BE49-F238E27FC236}">
                  <a16:creationId xmlns:a16="http://schemas.microsoft.com/office/drawing/2014/main" id="{12E60A2B-0451-4F57-9B73-AD0A8F3869D3}"/>
                </a:ext>
              </a:extLst>
            </p:cNvPr>
            <p:cNvSpPr/>
            <p:nvPr/>
          </p:nvSpPr>
          <p:spPr>
            <a:xfrm>
              <a:off x="6182179" y="893575"/>
              <a:ext cx="295757" cy="29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81" y="6871"/>
                  </a:moveTo>
                  <a:cubicBezTo>
                    <a:pt x="12915" y="6830"/>
                    <a:pt x="11990" y="7537"/>
                    <a:pt x="11505" y="8992"/>
                  </a:cubicBezTo>
                  <a:cubicBezTo>
                    <a:pt x="11754" y="8897"/>
                    <a:pt x="11998" y="8849"/>
                    <a:pt x="12232" y="8849"/>
                  </a:cubicBezTo>
                  <a:cubicBezTo>
                    <a:pt x="12732" y="8849"/>
                    <a:pt x="12952" y="9108"/>
                    <a:pt x="12893" y="9624"/>
                  </a:cubicBezTo>
                  <a:cubicBezTo>
                    <a:pt x="12863" y="9937"/>
                    <a:pt x="12643" y="10393"/>
                    <a:pt x="12232" y="10991"/>
                  </a:cubicBezTo>
                  <a:cubicBezTo>
                    <a:pt x="11821" y="11589"/>
                    <a:pt x="11512" y="11888"/>
                    <a:pt x="11307" y="11888"/>
                  </a:cubicBezTo>
                  <a:cubicBezTo>
                    <a:pt x="11043" y="11888"/>
                    <a:pt x="10800" y="11426"/>
                    <a:pt x="10580" y="10502"/>
                  </a:cubicBezTo>
                  <a:cubicBezTo>
                    <a:pt x="10506" y="10230"/>
                    <a:pt x="10374" y="9536"/>
                    <a:pt x="10183" y="8421"/>
                  </a:cubicBezTo>
                  <a:cubicBezTo>
                    <a:pt x="10007" y="7388"/>
                    <a:pt x="9537" y="6904"/>
                    <a:pt x="8773" y="6972"/>
                  </a:cubicBezTo>
                  <a:cubicBezTo>
                    <a:pt x="8450" y="7000"/>
                    <a:pt x="7966" y="7272"/>
                    <a:pt x="7320" y="7788"/>
                  </a:cubicBezTo>
                  <a:cubicBezTo>
                    <a:pt x="6849" y="8183"/>
                    <a:pt x="6372" y="8577"/>
                    <a:pt x="5887" y="8972"/>
                  </a:cubicBezTo>
                  <a:lnTo>
                    <a:pt x="6350" y="9522"/>
                  </a:lnTo>
                  <a:cubicBezTo>
                    <a:pt x="6790" y="9237"/>
                    <a:pt x="7047" y="9094"/>
                    <a:pt x="7121" y="9094"/>
                  </a:cubicBezTo>
                  <a:cubicBezTo>
                    <a:pt x="7459" y="9094"/>
                    <a:pt x="7774" y="9583"/>
                    <a:pt x="8068" y="10563"/>
                  </a:cubicBezTo>
                  <a:cubicBezTo>
                    <a:pt x="8333" y="11461"/>
                    <a:pt x="8597" y="12358"/>
                    <a:pt x="8861" y="13255"/>
                  </a:cubicBezTo>
                  <a:cubicBezTo>
                    <a:pt x="9258" y="14234"/>
                    <a:pt x="9743" y="14723"/>
                    <a:pt x="10316" y="14723"/>
                  </a:cubicBezTo>
                  <a:cubicBezTo>
                    <a:pt x="11241" y="14723"/>
                    <a:pt x="12371" y="13921"/>
                    <a:pt x="13709" y="12317"/>
                  </a:cubicBezTo>
                  <a:cubicBezTo>
                    <a:pt x="15001" y="10780"/>
                    <a:pt x="15669" y="9570"/>
                    <a:pt x="15713" y="8686"/>
                  </a:cubicBezTo>
                  <a:cubicBezTo>
                    <a:pt x="15772" y="7503"/>
                    <a:pt x="15295" y="6899"/>
                    <a:pt x="14281" y="6871"/>
                  </a:cubicBezTo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2167" tIns="22167" rIns="22167" bIns="22167" anchor="ctr"/>
            <a:lstStyle/>
            <a:p>
              <a:pPr algn="ctr" defTabSz="26601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18"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Shape 2721">
              <a:extLst>
                <a:ext uri="{FF2B5EF4-FFF2-40B4-BE49-F238E27FC236}">
                  <a16:creationId xmlns:a16="http://schemas.microsoft.com/office/drawing/2014/main" id="{0E63A3D7-29F7-454C-A157-8AD2E8AE7320}"/>
                </a:ext>
              </a:extLst>
            </p:cNvPr>
            <p:cNvSpPr/>
            <p:nvPr/>
          </p:nvSpPr>
          <p:spPr>
            <a:xfrm>
              <a:off x="6746806" y="893575"/>
              <a:ext cx="295757" cy="29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2167" tIns="22167" rIns="22167" bIns="22167" anchor="ctr"/>
            <a:lstStyle/>
            <a:p>
              <a:pPr algn="ctr" defTabSz="26601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18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13" name="Picture Placeholder 19" descr="Chart&#10;&#10;Description automatically generated">
            <a:extLst>
              <a:ext uri="{FF2B5EF4-FFF2-40B4-BE49-F238E27FC236}">
                <a16:creationId xmlns:a16="http://schemas.microsoft.com/office/drawing/2014/main" id="{3D8CEF76-1505-4AA2-B785-169DC7BA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89787"/>
            <a:ext cx="7315200" cy="3657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ABC1D3-5ADE-4F82-BFF5-0996D9B10C5E}"/>
              </a:ext>
            </a:extLst>
          </p:cNvPr>
          <p:cNvSpPr/>
          <p:nvPr/>
        </p:nvSpPr>
        <p:spPr>
          <a:xfrm>
            <a:off x="7253056" y="1689787"/>
            <a:ext cx="4876800" cy="365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Roboto Condensed Light" panose="020000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F0E00-99E5-4D79-B318-81E22963DA95}"/>
              </a:ext>
            </a:extLst>
          </p:cNvPr>
          <p:cNvSpPr txBox="1"/>
          <p:nvPr/>
        </p:nvSpPr>
        <p:spPr>
          <a:xfrm>
            <a:off x="7450486" y="1786386"/>
            <a:ext cx="2383281" cy="595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3" dirty="0">
                <a:solidFill>
                  <a:schemeClr val="bg2"/>
                </a:solidFill>
                <a:latin typeface="Lora" panose="02000503000000020004" pitchFamily="2" charset="0"/>
              </a:rPr>
              <a:t>2. </a:t>
            </a:r>
            <a:r>
              <a:rPr lang="en-US" sz="3273" dirty="0" err="1">
                <a:solidFill>
                  <a:schemeClr val="bg2"/>
                </a:solidFill>
                <a:latin typeface="Lora" panose="02000503000000020004" pitchFamily="2" charset="0"/>
              </a:rPr>
              <a:t>Hoạt</a:t>
            </a:r>
            <a:r>
              <a:rPr lang="en-US" sz="3273" dirty="0">
                <a:solidFill>
                  <a:schemeClr val="bg2"/>
                </a:solidFill>
                <a:latin typeface="Lora" panose="02000503000000020004" pitchFamily="2" charset="0"/>
              </a:rPr>
              <a:t> </a:t>
            </a:r>
            <a:r>
              <a:rPr lang="en-US" sz="3273" dirty="0" err="1">
                <a:solidFill>
                  <a:schemeClr val="bg2"/>
                </a:solidFill>
                <a:latin typeface="Lora" panose="02000503000000020004" pitchFamily="2" charset="0"/>
              </a:rPr>
              <a:t>động</a:t>
            </a:r>
            <a:endParaRPr lang="en-US" sz="3273" dirty="0">
              <a:solidFill>
                <a:schemeClr val="bg2"/>
              </a:solidFill>
              <a:latin typeface="Lora" panose="02000503000000020004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3569F3-7969-4F60-A0E5-A80F17996B65}"/>
              </a:ext>
            </a:extLst>
          </p:cNvPr>
          <p:cNvCxnSpPr/>
          <p:nvPr/>
        </p:nvCxnSpPr>
        <p:spPr>
          <a:xfrm>
            <a:off x="7869859" y="4984443"/>
            <a:ext cx="387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45DC3A-1855-4B14-8016-29402173CDBC}"/>
              </a:ext>
            </a:extLst>
          </p:cNvPr>
          <p:cNvSpPr txBox="1"/>
          <p:nvPr/>
        </p:nvSpPr>
        <p:spPr>
          <a:xfrm>
            <a:off x="7486493" y="2414688"/>
            <a:ext cx="6098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Đầu vào của mô hình là một ảnh, mô hình sẽ nhận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 Light" panose="0200000000000000000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Roboto Condensed Light" panose="02000000000000000000"/>
              </a:rPr>
              <a:t>      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dạng ảnh đó có đối tượng nào hay không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Ảnh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đầu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Roboto Condensed Light" panose="02000000000000000000"/>
              </a:rPr>
              <a:t>      </a:t>
            </a:r>
            <a:r>
              <a:rPr lang="en-US" sz="1400" dirty="0" err="1">
                <a:solidFill>
                  <a:prstClr val="white"/>
                </a:solidFill>
                <a:latin typeface="Roboto Condensed Light" panose="02000000000000000000"/>
              </a:rPr>
              <a:t>vào</a:t>
            </a:r>
            <a:r>
              <a:rPr lang="en-US" sz="1400" dirty="0">
                <a:solidFill>
                  <a:prstClr val="white"/>
                </a:solidFill>
                <a:latin typeface="Roboto Condensed Light" panose="02000000000000000000"/>
              </a:rPr>
              <a:t> chia </a:t>
            </a:r>
            <a:r>
              <a:rPr lang="en-US" sz="1400" dirty="0" err="1">
                <a:solidFill>
                  <a:prstClr val="white"/>
                </a:solidFill>
                <a:latin typeface="Roboto Condensed Light" panose="02000000000000000000"/>
              </a:rPr>
              <a:t>thành</a:t>
            </a:r>
            <a:r>
              <a:rPr lang="en-US" sz="1400" dirty="0">
                <a:solidFill>
                  <a:prstClr val="white"/>
                </a:solidFill>
                <a:latin typeface="Roboto Condensed Light" panose="02000000000000000000"/>
              </a:rPr>
              <a:t> S x S ô.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DA43B-35B7-44DB-BE74-C37369AABD9D}"/>
              </a:ext>
            </a:extLst>
          </p:cNvPr>
          <p:cNvSpPr txBox="1"/>
          <p:nvPr/>
        </p:nvSpPr>
        <p:spPr>
          <a:xfrm>
            <a:off x="7486493" y="3125579"/>
            <a:ext cx="60989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Với Input là 1 ảnh, đầu ra mô hình là một ma trận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 Light" panose="0200000000000000000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Roboto Condensed Light" panose="02000000000000000000"/>
              </a:rPr>
              <a:t>      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3 chiều có kích thước S × S × (5 × N + M)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 Light" panose="0200000000000000000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      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với số lượng tham số mỗi ô là (5×N+M)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 Light" panose="0200000000000000000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      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với N và M lần lượt là số lượng Box và Class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 Light" panose="0200000000000000000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      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anose="02000000000000000000"/>
                <a:ea typeface="+mn-ea"/>
                <a:cs typeface="+mn-cs"/>
              </a:rPr>
              <a:t>mà mỗi ô cần dự đoán. </a:t>
            </a:r>
          </a:p>
        </p:txBody>
      </p:sp>
    </p:spTree>
    <p:extLst>
      <p:ext uri="{BB962C8B-B14F-4D97-AF65-F5344CB8AC3E}">
        <p14:creationId xmlns:p14="http://schemas.microsoft.com/office/powerpoint/2010/main" val="197043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917" y="1098194"/>
            <a:ext cx="2916183" cy="595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3" dirty="0">
                <a:solidFill>
                  <a:schemeClr val="tx2">
                    <a:lumMod val="75000"/>
                    <a:lumOff val="25000"/>
                  </a:schemeClr>
                </a:solidFill>
                <a:latin typeface="Lora" panose="02000503000000020004" pitchFamily="2" charset="0"/>
              </a:rPr>
              <a:t>3. </a:t>
            </a:r>
            <a:r>
              <a:rPr lang="en-US" sz="3273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Lora" panose="02000503000000020004" pitchFamily="2" charset="0"/>
              </a:rPr>
              <a:t>Hàm</a:t>
            </a:r>
            <a:r>
              <a:rPr lang="en-US" sz="3273" dirty="0">
                <a:solidFill>
                  <a:schemeClr val="tx2">
                    <a:lumMod val="75000"/>
                    <a:lumOff val="25000"/>
                  </a:schemeClr>
                </a:solidFill>
                <a:latin typeface="Lora" panose="02000503000000020004" pitchFamily="2" charset="0"/>
              </a:rPr>
              <a:t> </a:t>
            </a:r>
            <a:r>
              <a:rPr lang="en-US" sz="3273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Lora" panose="02000503000000020004" pitchFamily="2" charset="0"/>
              </a:rPr>
              <a:t>tính</a:t>
            </a:r>
            <a:r>
              <a:rPr lang="en-US" sz="3273" dirty="0">
                <a:solidFill>
                  <a:schemeClr val="tx2">
                    <a:lumMod val="75000"/>
                    <a:lumOff val="25000"/>
                  </a:schemeClr>
                </a:solidFill>
                <a:latin typeface="Lora" panose="02000503000000020004" pitchFamily="2" charset="0"/>
              </a:rPr>
              <a:t> IOU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917" y="1604318"/>
            <a:ext cx="3939730" cy="90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IOU (INTERSECTION OVER UNION)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hàm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đánh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giá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độ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chính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xác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của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object detector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trên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tập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dữ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liệu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cụ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thể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33474" y="2589587"/>
            <a:ext cx="38792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48094" y="2954329"/>
            <a:ext cx="3939730" cy="17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Area of Overlap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là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diện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tích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phần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giao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nhau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giữa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predicted bounding box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với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ground-truth bounding box 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Area of Union là diện tích phần hợp giữa predicted bounding box với ground-truth bounding box được đánh nhãn bằng tay trong tập training set và test set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IOU &gt; 0.5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thì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prediction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tốt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A21EF4-6513-49A7-9176-2EE7299F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6" y="1126948"/>
            <a:ext cx="4987636" cy="387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3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6900D-68CF-4675-A6F0-FEDE8D66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7B0F28-8781-45FA-A4A7-7AF540CE9ABB}"/>
              </a:ext>
            </a:extLst>
          </p:cNvPr>
          <p:cNvCxnSpPr/>
          <p:nvPr/>
        </p:nvCxnSpPr>
        <p:spPr>
          <a:xfrm>
            <a:off x="7204359" y="3430423"/>
            <a:ext cx="387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D823F7-17F5-45D5-BFBA-9D7434EDFC34}"/>
              </a:ext>
            </a:extLst>
          </p:cNvPr>
          <p:cNvSpPr txBox="1"/>
          <p:nvPr/>
        </p:nvSpPr>
        <p:spPr>
          <a:xfrm>
            <a:off x="7730101" y="1326471"/>
            <a:ext cx="2909771" cy="595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3" dirty="0">
                <a:solidFill>
                  <a:schemeClr val="bg2"/>
                </a:solidFill>
                <a:latin typeface="Lora" panose="02000503000000020004" pitchFamily="2" charset="0"/>
              </a:rPr>
              <a:t>4. Loss Function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9F4156-AE42-47A3-B65E-38FD999FB460}"/>
              </a:ext>
            </a:extLst>
          </p:cNvPr>
          <p:cNvCxnSpPr/>
          <p:nvPr/>
        </p:nvCxnSpPr>
        <p:spPr>
          <a:xfrm>
            <a:off x="7836139" y="3952781"/>
            <a:ext cx="387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96E8B86B-593B-4259-8BEB-C723F98B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5" y="2855847"/>
            <a:ext cx="6008528" cy="339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A3B5F92-CF4E-4DF4-BB2E-C18216F0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524" y="405274"/>
            <a:ext cx="59245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443765D-AD24-4D23-9CCC-84B958EC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03" y="2855847"/>
            <a:ext cx="5578021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2D8DB-EBEB-4E6B-8068-FAD931E364CF}"/>
              </a:ext>
            </a:extLst>
          </p:cNvPr>
          <p:cNvSpPr/>
          <p:nvPr/>
        </p:nvSpPr>
        <p:spPr>
          <a:xfrm>
            <a:off x="352975" y="405274"/>
            <a:ext cx="5924549" cy="24505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ora" panose="02000503000000020004"/>
              </a:rPr>
              <a:t>5.Loss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AA450F-6967-4343-A1B2-F3B60EC823C8}"/>
              </a:ext>
            </a:extLst>
          </p:cNvPr>
          <p:cNvSpPr/>
          <p:nvPr/>
        </p:nvSpPr>
        <p:spPr>
          <a:xfrm>
            <a:off x="5578378" y="5995526"/>
            <a:ext cx="6361146" cy="259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308E4-1398-490F-AA53-22B95C21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8260"/>
            <a:ext cx="5294716" cy="528147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bar chart, scatter chart&#10;&#10;Description automatically generated">
            <a:extLst>
              <a:ext uri="{FF2B5EF4-FFF2-40B4-BE49-F238E27FC236}">
                <a16:creationId xmlns:a16="http://schemas.microsoft.com/office/drawing/2014/main" id="{BCDF32F8-0579-430A-B967-CBF35CCFB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0784C-DFE1-4564-A306-71D40FB1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AF693-E256-4579-A7B5-3B3712C8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2C24A95-05C1-4CD5-A1C1-BD3EB71AABA9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8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767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7CAE5-D015-417B-98D7-B3F1830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www.websitename.com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E77DB9-D3F7-4A2C-9D5B-4B63291D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D2E3E3-891E-4B56-B122-BB562560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2" y="705383"/>
            <a:ext cx="11441363" cy="58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1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onix Single Blue 01">
      <a:dk1>
        <a:sysClr val="windowText" lastClr="000000"/>
      </a:dk1>
      <a:lt1>
        <a:sysClr val="window" lastClr="FFFFFF"/>
      </a:lt1>
      <a:dk2>
        <a:srgbClr val="2B2E36"/>
      </a:dk2>
      <a:lt2>
        <a:srgbClr val="F2F6F7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AAB2BD"/>
      </a:accent6>
      <a:hlink>
        <a:srgbClr val="E33D49"/>
      </a:hlink>
      <a:folHlink>
        <a:srgbClr val="6899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698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Lora</vt:lpstr>
      <vt:lpstr>Roboto</vt:lpstr>
      <vt:lpstr>Roboto Condensed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Thành Công</dc:creator>
  <cp:lastModifiedBy>Huỳnh Thị Mỹ Duyên</cp:lastModifiedBy>
  <cp:revision>19</cp:revision>
  <dcterms:created xsi:type="dcterms:W3CDTF">2020-12-30T04:55:07Z</dcterms:created>
  <dcterms:modified xsi:type="dcterms:W3CDTF">2021-01-07T02:16:37Z</dcterms:modified>
</cp:coreProperties>
</file>