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 id="275" r:id="rId22"/>
    <p:sldId id="276" r:id="rId23"/>
    <p:sldId id="277" r:id="rId24"/>
    <p:sldId id="278" r:id="rId25"/>
    <p:sldId id="280" r:id="rId26"/>
    <p:sldId id="281" r:id="rId27"/>
    <p:sldId id="282" r:id="rId28"/>
    <p:sldId id="283" r:id="rId29"/>
    <p:sldId id="284" r:id="rId30"/>
    <p:sldId id="285"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0150D-BFFF-8CA9-D3CD-1820BC1F5EF3}" v="3" dt="2023-09-14T15:34:06.293"/>
    <p1510:client id="{48DE9551-5B34-4563-B8D4-D4A5372D707B}" v="1" dt="2023-09-15T01:09:33.767"/>
    <p1510:client id="{89A50E03-1315-D095-6B16-55246683387D}" v="2" dt="2023-09-14T14:01:50.103"/>
    <p1510:client id="{8A7A4777-5E35-5F22-825A-9996988B395A}" v="1" dt="2023-09-14T14:14:49.443"/>
    <p1510:client id="{A672D383-676D-4F25-B6BB-3C4E9D8C52B2}" v="2" dt="2023-12-14T13:20:26.902"/>
    <p1510:client id="{AA32D3C3-6968-45CE-BFC6-ECC026009561}" vWet="4" dt="2023-09-15T00:54:23.717"/>
    <p1510:client id="{BAF495C8-6831-8A3A-5C51-571EFBCA6622}" v="2" dt="2023-09-15T00:17:29.963"/>
    <p1510:client id="{BB8F15CF-91DE-440C-B64A-9AB4CCE300CF}" v="7" dt="2023-12-15T16:28:36.243"/>
    <p1510:client id="{C20B2D3F-F9BD-4A96-AEC6-D10992141FE4}" v="1" dt="2023-09-15T00:46:19.725"/>
    <p1510:client id="{C7B44AAA-53DB-4DCE-B999-B71A5B15B06F}" v="2" dt="2023-09-15T00:34:54.825"/>
    <p1510:client id="{E7EEC631-FD12-431B-9AA5-6FDA31BDDDD0}" v="2" dt="2023-09-29T01:11:01.572"/>
    <p1510:client id="{F14A762B-E56C-4555-9A85-B53BF6E8EEAE}" v="14" dt="2023-12-15T08:36:42.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UẤN ĐẠT" userId="S::dat221432435@lms.utc.edu.vn::2150c2ef-708f-4917-a05e-6338145ba13f" providerId="AD" clId="Web-{BB8F15CF-91DE-440C-B64A-9AB4CCE300CF}"/>
    <pc:docChg chg="modSld">
      <pc:chgData name="NGUYỄN TUẤN ĐẠT" userId="S::dat221432435@lms.utc.edu.vn::2150c2ef-708f-4917-a05e-6338145ba13f" providerId="AD" clId="Web-{BB8F15CF-91DE-440C-B64A-9AB4CCE300CF}" dt="2023-12-15T16:28:36.243" v="6"/>
      <pc:docMkLst>
        <pc:docMk/>
      </pc:docMkLst>
      <pc:sldChg chg="modSp">
        <pc:chgData name="NGUYỄN TUẤN ĐẠT" userId="S::dat221432435@lms.utc.edu.vn::2150c2ef-708f-4917-a05e-6338145ba13f" providerId="AD" clId="Web-{BB8F15CF-91DE-440C-B64A-9AB4CCE300CF}" dt="2023-12-15T16:28:36.243" v="6"/>
        <pc:sldMkLst>
          <pc:docMk/>
          <pc:sldMk cId="3716239107" sldId="259"/>
        </pc:sldMkLst>
        <pc:graphicFrameChg chg="modGraphic">
          <ac:chgData name="NGUYỄN TUẤN ĐẠT" userId="S::dat221432435@lms.utc.edu.vn::2150c2ef-708f-4917-a05e-6338145ba13f" providerId="AD" clId="Web-{BB8F15CF-91DE-440C-B64A-9AB4CCE300CF}" dt="2023-12-15T16:28:36.243" v="6"/>
          <ac:graphicFrameMkLst>
            <pc:docMk/>
            <pc:sldMk cId="3716239107" sldId="259"/>
            <ac:graphicFrameMk id="5" creationId="{00000000-0000-0000-0000-000000000000}"/>
          </ac:graphicFrameMkLst>
        </pc:graphicFrameChg>
      </pc:sldChg>
    </pc:docChg>
  </pc:docChgLst>
  <pc:docChgLst>
    <pc:chgData name="BÙI DUY THỌ" userId="S::tho221432608@lms.utc.edu.vn::7c341492-37e4-4dae-9194-a0ef3bb0cb05" providerId="AD" clId="Web-{48DE9551-5B34-4563-B8D4-D4A5372D707B}"/>
    <pc:docChg chg="modSld">
      <pc:chgData name="BÙI DUY THỌ" userId="S::tho221432608@lms.utc.edu.vn::7c341492-37e4-4dae-9194-a0ef3bb0cb05" providerId="AD" clId="Web-{48DE9551-5B34-4563-B8D4-D4A5372D707B}" dt="2023-09-15T01:09:33.767" v="0" actId="1076"/>
      <pc:docMkLst>
        <pc:docMk/>
      </pc:docMkLst>
      <pc:sldChg chg="modSp">
        <pc:chgData name="BÙI DUY THỌ" userId="S::tho221432608@lms.utc.edu.vn::7c341492-37e4-4dae-9194-a0ef3bb0cb05" providerId="AD" clId="Web-{48DE9551-5B34-4563-B8D4-D4A5372D707B}" dt="2023-09-15T01:09:33.767" v="0" actId="1076"/>
        <pc:sldMkLst>
          <pc:docMk/>
          <pc:sldMk cId="695124060" sldId="273"/>
        </pc:sldMkLst>
        <pc:picChg chg="mod">
          <ac:chgData name="BÙI DUY THỌ" userId="S::tho221432608@lms.utc.edu.vn::7c341492-37e4-4dae-9194-a0ef3bb0cb05" providerId="AD" clId="Web-{48DE9551-5B34-4563-B8D4-D4A5372D707B}" dt="2023-09-15T01:09:33.767" v="0" actId="1076"/>
          <ac:picMkLst>
            <pc:docMk/>
            <pc:sldMk cId="695124060" sldId="273"/>
            <ac:picMk id="3" creationId="{00000000-0000-0000-0000-000000000000}"/>
          </ac:picMkLst>
        </pc:picChg>
      </pc:sldChg>
    </pc:docChg>
  </pc:docChgLst>
  <pc:docChgLst>
    <pc:chgData name="Nguyễn Xuân Dương" userId="S::duong221432419@lms.utc.edu.vn::294eab6e-8b20-44f6-bffe-ee9e053e8a3b" providerId="AD" clId="Web-{E7EEC631-FD12-431B-9AA5-6FDA31BDDDD0}"/>
    <pc:docChg chg="modSld">
      <pc:chgData name="Nguyễn Xuân Dương" userId="S::duong221432419@lms.utc.edu.vn::294eab6e-8b20-44f6-bffe-ee9e053e8a3b" providerId="AD" clId="Web-{E7EEC631-FD12-431B-9AA5-6FDA31BDDDD0}" dt="2023-09-29T01:11:01.572" v="1" actId="1076"/>
      <pc:docMkLst>
        <pc:docMk/>
      </pc:docMkLst>
      <pc:sldChg chg="modSp">
        <pc:chgData name="Nguyễn Xuân Dương" userId="S::duong221432419@lms.utc.edu.vn::294eab6e-8b20-44f6-bffe-ee9e053e8a3b" providerId="AD" clId="Web-{E7EEC631-FD12-431B-9AA5-6FDA31BDDDD0}" dt="2023-09-29T01:11:01.572" v="1" actId="1076"/>
        <pc:sldMkLst>
          <pc:docMk/>
          <pc:sldMk cId="2641625757" sldId="274"/>
        </pc:sldMkLst>
        <pc:picChg chg="mod">
          <ac:chgData name="Nguyễn Xuân Dương" userId="S::duong221432419@lms.utc.edu.vn::294eab6e-8b20-44f6-bffe-ee9e053e8a3b" providerId="AD" clId="Web-{E7EEC631-FD12-431B-9AA5-6FDA31BDDDD0}" dt="2023-09-29T01:11:01.572" v="1" actId="1076"/>
          <ac:picMkLst>
            <pc:docMk/>
            <pc:sldMk cId="2641625757" sldId="274"/>
            <ac:picMk id="6" creationId="{00000000-0000-0000-0000-000000000000}"/>
          </ac:picMkLst>
        </pc:picChg>
      </pc:sldChg>
    </pc:docChg>
  </pc:docChgLst>
  <pc:docChgLst>
    <pc:chgData name="PHAN VĂN TRANH" userId="S::tranh221432628@lms.utc.edu.vn::cbe968c2-5c5e-43d7-b8ae-38e4ce787869" providerId="AD" clId="Web-{A672D383-676D-4F25-B6BB-3C4E9D8C52B2}"/>
    <pc:docChg chg="modSld">
      <pc:chgData name="PHAN VĂN TRANH" userId="S::tranh221432628@lms.utc.edu.vn::cbe968c2-5c5e-43d7-b8ae-38e4ce787869" providerId="AD" clId="Web-{A672D383-676D-4F25-B6BB-3C4E9D8C52B2}" dt="2023-12-14T13:20:26.902" v="1" actId="1076"/>
      <pc:docMkLst>
        <pc:docMk/>
      </pc:docMkLst>
      <pc:sldChg chg="modSp">
        <pc:chgData name="PHAN VĂN TRANH" userId="S::tranh221432628@lms.utc.edu.vn::cbe968c2-5c5e-43d7-b8ae-38e4ce787869" providerId="AD" clId="Web-{A672D383-676D-4F25-B6BB-3C4E9D8C52B2}" dt="2023-12-14T13:20:26.902" v="1" actId="1076"/>
        <pc:sldMkLst>
          <pc:docMk/>
          <pc:sldMk cId="3172579253" sldId="262"/>
        </pc:sldMkLst>
        <pc:picChg chg="mod">
          <ac:chgData name="PHAN VĂN TRANH" userId="S::tranh221432628@lms.utc.edu.vn::cbe968c2-5c5e-43d7-b8ae-38e4ce787869" providerId="AD" clId="Web-{A672D383-676D-4F25-B6BB-3C4E9D8C52B2}" dt="2023-12-14T13:20:26.902" v="1" actId="1076"/>
          <ac:picMkLst>
            <pc:docMk/>
            <pc:sldMk cId="3172579253" sldId="262"/>
            <ac:picMk id="6" creationId="{00000000-0000-0000-0000-000000000000}"/>
          </ac:picMkLst>
        </pc:picChg>
        <pc:picChg chg="mod">
          <ac:chgData name="PHAN VĂN TRANH" userId="S::tranh221432628@lms.utc.edu.vn::cbe968c2-5c5e-43d7-b8ae-38e4ce787869" providerId="AD" clId="Web-{A672D383-676D-4F25-B6BB-3C4E9D8C52B2}" dt="2023-12-14T13:20:22.449" v="0" actId="1076"/>
          <ac:picMkLst>
            <pc:docMk/>
            <pc:sldMk cId="3172579253" sldId="262"/>
            <ac:picMk id="9" creationId="{00000000-0000-0000-0000-000000000000}"/>
          </ac:picMkLst>
        </pc:picChg>
      </pc:sldChg>
    </pc:docChg>
  </pc:docChgLst>
  <pc:docChgLst>
    <pc:chgData name="LÊ ĐĂNG TÙNG" userId="S::tung221432642@lms.utc.edu.vn::11dcb77d-10f6-406e-963d-1c35d98de44e" providerId="AD" clId="Web-{BAF495C8-6831-8A3A-5C51-571EFBCA6622}"/>
    <pc:docChg chg="modSld">
      <pc:chgData name="LÊ ĐĂNG TÙNG" userId="S::tung221432642@lms.utc.edu.vn::11dcb77d-10f6-406e-963d-1c35d98de44e" providerId="AD" clId="Web-{BAF495C8-6831-8A3A-5C51-571EFBCA6622}" dt="2023-09-15T00:17:29.963" v="1" actId="1076"/>
      <pc:docMkLst>
        <pc:docMk/>
      </pc:docMkLst>
      <pc:sldChg chg="modSp">
        <pc:chgData name="LÊ ĐĂNG TÙNG" userId="S::tung221432642@lms.utc.edu.vn::11dcb77d-10f6-406e-963d-1c35d98de44e" providerId="AD" clId="Web-{BAF495C8-6831-8A3A-5C51-571EFBCA6622}" dt="2023-09-15T00:17:29.963" v="1" actId="1076"/>
        <pc:sldMkLst>
          <pc:docMk/>
          <pc:sldMk cId="3121652158" sldId="269"/>
        </pc:sldMkLst>
        <pc:spChg chg="mod">
          <ac:chgData name="LÊ ĐĂNG TÙNG" userId="S::tung221432642@lms.utc.edu.vn::11dcb77d-10f6-406e-963d-1c35d98de44e" providerId="AD" clId="Web-{BAF495C8-6831-8A3A-5C51-571EFBCA6622}" dt="2023-09-15T00:17:29.963" v="1" actId="1076"/>
          <ac:spMkLst>
            <pc:docMk/>
            <pc:sldMk cId="3121652158" sldId="269"/>
            <ac:spMk id="7" creationId="{00000000-0000-0000-0000-000000000000}"/>
          </ac:spMkLst>
        </pc:spChg>
      </pc:sldChg>
    </pc:docChg>
  </pc:docChgLst>
  <pc:docChgLst>
    <pc:chgData name="TRỊNH QUỐC HỒI" userId="S::hoi221432482@lms.utc.edu.vn::f49864bc-4302-40cf-83cd-7ff9c71edc68" providerId="AD" clId="Web-{1F60150D-BFFF-8CA9-D3CD-1820BC1F5EF3}"/>
    <pc:docChg chg="modSld">
      <pc:chgData name="TRỊNH QUỐC HỒI" userId="S::hoi221432482@lms.utc.edu.vn::f49864bc-4302-40cf-83cd-7ff9c71edc68" providerId="AD" clId="Web-{1F60150D-BFFF-8CA9-D3CD-1820BC1F5EF3}" dt="2023-09-14T15:34:06.293" v="2" actId="1076"/>
      <pc:docMkLst>
        <pc:docMk/>
      </pc:docMkLst>
      <pc:sldChg chg="modSp">
        <pc:chgData name="TRỊNH QUỐC HỒI" userId="S::hoi221432482@lms.utc.edu.vn::f49864bc-4302-40cf-83cd-7ff9c71edc68" providerId="AD" clId="Web-{1F60150D-BFFF-8CA9-D3CD-1820BC1F5EF3}" dt="2023-09-14T15:34:06.293" v="2" actId="1076"/>
        <pc:sldMkLst>
          <pc:docMk/>
          <pc:sldMk cId="2238199604" sldId="260"/>
        </pc:sldMkLst>
        <pc:picChg chg="mod">
          <ac:chgData name="TRỊNH QUỐC HỒI" userId="S::hoi221432482@lms.utc.edu.vn::f49864bc-4302-40cf-83cd-7ff9c71edc68" providerId="AD" clId="Web-{1F60150D-BFFF-8CA9-D3CD-1820BC1F5EF3}" dt="2023-09-14T15:34:06.293" v="2" actId="1076"/>
          <ac:picMkLst>
            <pc:docMk/>
            <pc:sldMk cId="2238199604" sldId="260"/>
            <ac:picMk id="6" creationId="{00000000-0000-0000-0000-000000000000}"/>
          </ac:picMkLst>
        </pc:picChg>
      </pc:sldChg>
    </pc:docChg>
  </pc:docChgLst>
  <pc:docChgLst>
    <pc:chgData name="TRẦN KIM TIẾN" userId="S::tien221432620@lms.utc.edu.vn::e45aea2c-b52f-456e-89af-a9aaff00fa48" providerId="AD" clId="Web-{C7B44AAA-53DB-4DCE-B999-B71A5B15B06F}"/>
    <pc:docChg chg="modSld sldOrd">
      <pc:chgData name="TRẦN KIM TIẾN" userId="S::tien221432620@lms.utc.edu.vn::e45aea2c-b52f-456e-89af-a9aaff00fa48" providerId="AD" clId="Web-{C7B44AAA-53DB-4DCE-B999-B71A5B15B06F}" dt="2023-09-15T00:34:54.825" v="1" actId="1076"/>
      <pc:docMkLst>
        <pc:docMk/>
      </pc:docMkLst>
      <pc:sldChg chg="modSp ord">
        <pc:chgData name="TRẦN KIM TIẾN" userId="S::tien221432620@lms.utc.edu.vn::e45aea2c-b52f-456e-89af-a9aaff00fa48" providerId="AD" clId="Web-{C7B44AAA-53DB-4DCE-B999-B71A5B15B06F}" dt="2023-09-15T00:34:54.825" v="1" actId="1076"/>
        <pc:sldMkLst>
          <pc:docMk/>
          <pc:sldMk cId="695124060" sldId="273"/>
        </pc:sldMkLst>
        <pc:picChg chg="mod">
          <ac:chgData name="TRẦN KIM TIẾN" userId="S::tien221432620@lms.utc.edu.vn::e45aea2c-b52f-456e-89af-a9aaff00fa48" providerId="AD" clId="Web-{C7B44AAA-53DB-4DCE-B999-B71A5B15B06F}" dt="2023-09-15T00:34:54.825" v="1" actId="1076"/>
          <ac:picMkLst>
            <pc:docMk/>
            <pc:sldMk cId="695124060" sldId="273"/>
            <ac:picMk id="3" creationId="{00000000-0000-0000-0000-000000000000}"/>
          </ac:picMkLst>
        </pc:picChg>
      </pc:sldChg>
    </pc:docChg>
  </pc:docChgLst>
  <pc:docChgLst>
    <pc:chgData name="TRẦN KIM TIẾN" userId="S::tien221432620@lms.utc.edu.vn::e45aea2c-b52f-456e-89af-a9aaff00fa48" providerId="AD" clId="Web-{8A7A4777-5E35-5F22-825A-9996988B395A}"/>
    <pc:docChg chg="delSld">
      <pc:chgData name="TRẦN KIM TIẾN" userId="S::tien221432620@lms.utc.edu.vn::e45aea2c-b52f-456e-89af-a9aaff00fa48" providerId="AD" clId="Web-{8A7A4777-5E35-5F22-825A-9996988B395A}" dt="2023-09-14T14:14:49.443" v="0"/>
      <pc:docMkLst>
        <pc:docMk/>
      </pc:docMkLst>
      <pc:sldChg chg="del">
        <pc:chgData name="TRẦN KIM TIẾN" userId="S::tien221432620@lms.utc.edu.vn::e45aea2c-b52f-456e-89af-a9aaff00fa48" providerId="AD" clId="Web-{8A7A4777-5E35-5F22-825A-9996988B395A}" dt="2023-09-14T14:14:49.443" v="0"/>
        <pc:sldMkLst>
          <pc:docMk/>
          <pc:sldMk cId="1569629461" sldId="286"/>
        </pc:sldMkLst>
      </pc:sldChg>
    </pc:docChg>
  </pc:docChgLst>
  <pc:docChgLst>
    <pc:chgData name="BÙI DUY THỌ" userId="S::tho221432608@lms.utc.edu.vn::7c341492-37e4-4dae-9194-a0ef3bb0cb05" providerId="AD" clId="Web-{C20B2D3F-F9BD-4A96-AEC6-D10992141FE4}"/>
    <pc:docChg chg="modSld">
      <pc:chgData name="BÙI DUY THỌ" userId="S::tho221432608@lms.utc.edu.vn::7c341492-37e4-4dae-9194-a0ef3bb0cb05" providerId="AD" clId="Web-{C20B2D3F-F9BD-4A96-AEC6-D10992141FE4}" dt="2023-09-15T00:46:19.725" v="0" actId="1076"/>
      <pc:docMkLst>
        <pc:docMk/>
      </pc:docMkLst>
      <pc:sldChg chg="modSp">
        <pc:chgData name="BÙI DUY THỌ" userId="S::tho221432608@lms.utc.edu.vn::7c341492-37e4-4dae-9194-a0ef3bb0cb05" providerId="AD" clId="Web-{C20B2D3F-F9BD-4A96-AEC6-D10992141FE4}" dt="2023-09-15T00:46:19.725" v="0" actId="1076"/>
        <pc:sldMkLst>
          <pc:docMk/>
          <pc:sldMk cId="3804508945" sldId="279"/>
        </pc:sldMkLst>
        <pc:spChg chg="mod">
          <ac:chgData name="BÙI DUY THỌ" userId="S::tho221432608@lms.utc.edu.vn::7c341492-37e4-4dae-9194-a0ef3bb0cb05" providerId="AD" clId="Web-{C20B2D3F-F9BD-4A96-AEC6-D10992141FE4}" dt="2023-09-15T00:46:19.725" v="0" actId="1076"/>
          <ac:spMkLst>
            <pc:docMk/>
            <pc:sldMk cId="3804508945" sldId="279"/>
            <ac:spMk id="3" creationId="{00000000-0000-0000-0000-000000000000}"/>
          </ac:spMkLst>
        </pc:spChg>
      </pc:sldChg>
    </pc:docChg>
  </pc:docChgLst>
  <pc:docChgLst>
    <pc:chgData name="PHAN VĂN TRANH" userId="S::tranh221432628@lms.utc.edu.vn::cbe968c2-5c5e-43d7-b8ae-38e4ce787869" providerId="AD" clId="Web-{F14A762B-E56C-4555-9A85-B53BF6E8EEAE}"/>
    <pc:docChg chg="modSld">
      <pc:chgData name="PHAN VĂN TRANH" userId="S::tranh221432628@lms.utc.edu.vn::cbe968c2-5c5e-43d7-b8ae-38e4ce787869" providerId="AD" clId="Web-{F14A762B-E56C-4555-9A85-B53BF6E8EEAE}" dt="2023-12-15T08:36:42.352" v="8" actId="1076"/>
      <pc:docMkLst>
        <pc:docMk/>
      </pc:docMkLst>
      <pc:sldChg chg="modSp">
        <pc:chgData name="PHAN VĂN TRANH" userId="S::tranh221432628@lms.utc.edu.vn::cbe968c2-5c5e-43d7-b8ae-38e4ce787869" providerId="AD" clId="Web-{F14A762B-E56C-4555-9A85-B53BF6E8EEAE}" dt="2023-12-15T08:21:01.833" v="1" actId="20577"/>
        <pc:sldMkLst>
          <pc:docMk/>
          <pc:sldMk cId="3423269120" sldId="268"/>
        </pc:sldMkLst>
        <pc:spChg chg="mod">
          <ac:chgData name="PHAN VĂN TRANH" userId="S::tranh221432628@lms.utc.edu.vn::cbe968c2-5c5e-43d7-b8ae-38e4ce787869" providerId="AD" clId="Web-{F14A762B-E56C-4555-9A85-B53BF6E8EEAE}" dt="2023-12-15T08:21:01.833" v="1" actId="20577"/>
          <ac:spMkLst>
            <pc:docMk/>
            <pc:sldMk cId="3423269120" sldId="268"/>
            <ac:spMk id="10" creationId="{00000000-0000-0000-0000-000000000000}"/>
          </ac:spMkLst>
        </pc:spChg>
      </pc:sldChg>
      <pc:sldChg chg="modSp">
        <pc:chgData name="PHAN VĂN TRANH" userId="S::tranh221432628@lms.utc.edu.vn::cbe968c2-5c5e-43d7-b8ae-38e4ce787869" providerId="AD" clId="Web-{F14A762B-E56C-4555-9A85-B53BF6E8EEAE}" dt="2023-12-15T08:25:56.105" v="3" actId="20577"/>
        <pc:sldMkLst>
          <pc:docMk/>
          <pc:sldMk cId="3121652158" sldId="269"/>
        </pc:sldMkLst>
        <pc:spChg chg="mod">
          <ac:chgData name="PHAN VĂN TRANH" userId="S::tranh221432628@lms.utc.edu.vn::cbe968c2-5c5e-43d7-b8ae-38e4ce787869" providerId="AD" clId="Web-{F14A762B-E56C-4555-9A85-B53BF6E8EEAE}" dt="2023-12-15T08:25:56.105" v="3" actId="20577"/>
          <ac:spMkLst>
            <pc:docMk/>
            <pc:sldMk cId="3121652158" sldId="269"/>
            <ac:spMk id="7" creationId="{00000000-0000-0000-0000-000000000000}"/>
          </ac:spMkLst>
        </pc:spChg>
      </pc:sldChg>
      <pc:sldChg chg="modSp">
        <pc:chgData name="PHAN VĂN TRANH" userId="S::tranh221432628@lms.utc.edu.vn::cbe968c2-5c5e-43d7-b8ae-38e4ce787869" providerId="AD" clId="Web-{F14A762B-E56C-4555-9A85-B53BF6E8EEAE}" dt="2023-12-15T08:28:01.810" v="5" actId="1076"/>
        <pc:sldMkLst>
          <pc:docMk/>
          <pc:sldMk cId="2386355625" sldId="270"/>
        </pc:sldMkLst>
        <pc:spChg chg="mod">
          <ac:chgData name="PHAN VĂN TRANH" userId="S::tranh221432628@lms.utc.edu.vn::cbe968c2-5c5e-43d7-b8ae-38e4ce787869" providerId="AD" clId="Web-{F14A762B-E56C-4555-9A85-B53BF6E8EEAE}" dt="2023-12-15T08:27:56.185" v="4" actId="1076"/>
          <ac:spMkLst>
            <pc:docMk/>
            <pc:sldMk cId="2386355625" sldId="270"/>
            <ac:spMk id="2" creationId="{00000000-0000-0000-0000-000000000000}"/>
          </ac:spMkLst>
        </pc:spChg>
        <pc:graphicFrameChg chg="mod">
          <ac:chgData name="PHAN VĂN TRANH" userId="S::tranh221432628@lms.utc.edu.vn::cbe968c2-5c5e-43d7-b8ae-38e4ce787869" providerId="AD" clId="Web-{F14A762B-E56C-4555-9A85-B53BF6E8EEAE}" dt="2023-12-15T08:28:01.810" v="5" actId="1076"/>
          <ac:graphicFrameMkLst>
            <pc:docMk/>
            <pc:sldMk cId="2386355625" sldId="270"/>
            <ac:graphicFrameMk id="10" creationId="{00000000-0000-0000-0000-000000000000}"/>
          </ac:graphicFrameMkLst>
        </pc:graphicFrameChg>
      </pc:sldChg>
      <pc:sldChg chg="modSp">
        <pc:chgData name="PHAN VĂN TRANH" userId="S::tranh221432628@lms.utc.edu.vn::cbe968c2-5c5e-43d7-b8ae-38e4ce787869" providerId="AD" clId="Web-{F14A762B-E56C-4555-9A85-B53BF6E8EEAE}" dt="2023-12-15T08:33:10.754" v="6" actId="1076"/>
        <pc:sldMkLst>
          <pc:docMk/>
          <pc:sldMk cId="2702505130" sldId="271"/>
        </pc:sldMkLst>
        <pc:picChg chg="mod">
          <ac:chgData name="PHAN VĂN TRANH" userId="S::tranh221432628@lms.utc.edu.vn::cbe968c2-5c5e-43d7-b8ae-38e4ce787869" providerId="AD" clId="Web-{F14A762B-E56C-4555-9A85-B53BF6E8EEAE}" dt="2023-12-15T08:33:10.754" v="6" actId="1076"/>
          <ac:picMkLst>
            <pc:docMk/>
            <pc:sldMk cId="2702505130" sldId="271"/>
            <ac:picMk id="3" creationId="{00000000-0000-0000-0000-000000000000}"/>
          </ac:picMkLst>
        </pc:picChg>
      </pc:sldChg>
      <pc:sldChg chg="modSp">
        <pc:chgData name="PHAN VĂN TRANH" userId="S::tranh221432628@lms.utc.edu.vn::cbe968c2-5c5e-43d7-b8ae-38e4ce787869" providerId="AD" clId="Web-{F14A762B-E56C-4555-9A85-B53BF6E8EEAE}" dt="2023-12-15T08:36:42.352" v="8" actId="1076"/>
        <pc:sldMkLst>
          <pc:docMk/>
          <pc:sldMk cId="2641625757" sldId="274"/>
        </pc:sldMkLst>
        <pc:picChg chg="mod">
          <ac:chgData name="PHAN VĂN TRANH" userId="S::tranh221432628@lms.utc.edu.vn::cbe968c2-5c5e-43d7-b8ae-38e4ce787869" providerId="AD" clId="Web-{F14A762B-E56C-4555-9A85-B53BF6E8EEAE}" dt="2023-12-15T08:36:42.352" v="8" actId="1076"/>
          <ac:picMkLst>
            <pc:docMk/>
            <pc:sldMk cId="2641625757" sldId="274"/>
            <ac:picMk id="6" creationId="{00000000-0000-0000-0000-000000000000}"/>
          </ac:picMkLst>
        </pc:picChg>
      </pc:sldChg>
    </pc:docChg>
  </pc:docChgLst>
  <pc:docChgLst>
    <pc:chgData name="TRẦN KIM TIẾN" userId="S::tien221432620@lms.utc.edu.vn::e45aea2c-b52f-456e-89af-a9aaff00fa48" providerId="AD" clId="Web-{89A50E03-1315-D095-6B16-55246683387D}"/>
    <pc:docChg chg="addSld modSld">
      <pc:chgData name="TRẦN KIM TIẾN" userId="S::tien221432620@lms.utc.edu.vn::e45aea2c-b52f-456e-89af-a9aaff00fa48" providerId="AD" clId="Web-{89A50E03-1315-D095-6B16-55246683387D}" dt="2023-09-14T14:01:50.103" v="1"/>
      <pc:docMkLst>
        <pc:docMk/>
      </pc:docMkLst>
      <pc:sldChg chg="modSp">
        <pc:chgData name="TRẦN KIM TIẾN" userId="S::tien221432620@lms.utc.edu.vn::e45aea2c-b52f-456e-89af-a9aaff00fa48" providerId="AD" clId="Web-{89A50E03-1315-D095-6B16-55246683387D}" dt="2023-09-14T13:44:22.273" v="0" actId="1076"/>
        <pc:sldMkLst>
          <pc:docMk/>
          <pc:sldMk cId="3172579253" sldId="262"/>
        </pc:sldMkLst>
        <pc:spChg chg="mod">
          <ac:chgData name="TRẦN KIM TIẾN" userId="S::tien221432620@lms.utc.edu.vn::e45aea2c-b52f-456e-89af-a9aaff00fa48" providerId="AD" clId="Web-{89A50E03-1315-D095-6B16-55246683387D}" dt="2023-09-14T13:44:22.273" v="0" actId="1076"/>
          <ac:spMkLst>
            <pc:docMk/>
            <pc:sldMk cId="3172579253" sldId="262"/>
            <ac:spMk id="3" creationId="{00000000-0000-0000-0000-000000000000}"/>
          </ac:spMkLst>
        </pc:spChg>
      </pc:sldChg>
      <pc:sldChg chg="new">
        <pc:chgData name="TRẦN KIM TIẾN" userId="S::tien221432620@lms.utc.edu.vn::e45aea2c-b52f-456e-89af-a9aaff00fa48" providerId="AD" clId="Web-{89A50E03-1315-D095-6B16-55246683387D}" dt="2023-09-14T14:01:50.103" v="1"/>
        <pc:sldMkLst>
          <pc:docMk/>
          <pc:sldMk cId="1569629461"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6D8A1-6C37-4CB5-922D-86AA622D67AB}"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D12BB-1DF4-4419-8E9E-382AADCA5D76}" type="slidenum">
              <a:rPr lang="en-US" smtClean="0"/>
              <a:t>‹#›</a:t>
            </a:fld>
            <a:endParaRPr lang="en-US"/>
          </a:p>
        </p:txBody>
      </p:sp>
    </p:spTree>
    <p:extLst>
      <p:ext uri="{BB962C8B-B14F-4D97-AF65-F5344CB8AC3E}">
        <p14:creationId xmlns:p14="http://schemas.microsoft.com/office/powerpoint/2010/main" val="27962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CA9C4E-712A-4887-BBA9-6710AAEFA0A0}"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89112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2DC03-0BB3-4DEB-B83D-1CCC0AD9073D}"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356113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C00601-8745-4488-945C-BF4A62F8009E}"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88659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29EAD2-62B5-43DE-9C48-A3BEA570B9CB}"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5510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11B1C-08A9-479F-BA3F-C1D48C0C4CBB}"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52808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5E9716-1CFE-45EF-A777-A77706624553}" type="datetime1">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00322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8E87F7-DE0F-46F2-9D84-3616D521CB6E}" type="datetime1">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91483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0AEA8B-CB02-4958-9E9C-FA49DC33D69A}" type="datetime1">
              <a:rPr lang="en-US" smtClean="0"/>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79449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B3C57-4505-46E6-83AB-7959A9E6BFCB}" type="datetime1">
              <a:rPr lang="en-US" smtClean="0"/>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353952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8E8C8E-111A-4946-95BA-0F91B4E391CB}" type="datetime1">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37052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3E80D4-A519-4D6D-94EA-F074BD22E9B6}" type="datetime1">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18183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7F58D-4EBD-4287-8E63-CA8176EB6BB3}" type="datetime1">
              <a:rPr lang="en-US" smtClean="0"/>
              <a:t>12/15/2023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B4896-9D61-4099-92B0-4A60F9062D14}" type="slidenum">
              <a:rPr lang="en-US" smtClean="0"/>
              <a:t>‹#›</a:t>
            </a:fld>
            <a:endParaRPr lang="en-US"/>
          </a:p>
        </p:txBody>
      </p:sp>
    </p:spTree>
    <p:extLst>
      <p:ext uri="{BB962C8B-B14F-4D97-AF65-F5344CB8AC3E}">
        <p14:creationId xmlns:p14="http://schemas.microsoft.com/office/powerpoint/2010/main" val="194953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Nội dung các buổi học</a:t>
            </a:r>
          </a:p>
        </p:txBody>
      </p:sp>
      <p:sp>
        <p:nvSpPr>
          <p:cNvPr id="3" name="Content Placeholder 2"/>
          <p:cNvSpPr>
            <a:spLocks noGrp="1"/>
          </p:cNvSpPr>
          <p:nvPr>
            <p:ph idx="1"/>
          </p:nvPr>
        </p:nvSpPr>
        <p:spPr>
          <a:xfrm>
            <a:off x="838200" y="1825625"/>
            <a:ext cx="10515600" cy="4351338"/>
          </a:xfrm>
        </p:spPr>
        <p:txBody>
          <a:bodyPr>
            <a:normAutofit/>
          </a:bodyPr>
          <a:lstStyle/>
          <a:p>
            <a:r>
              <a:rPr lang="en-US">
                <a:latin typeface="Arial" panose="020B0604020202020204" pitchFamily="34" charset="0"/>
                <a:cs typeface="Arial" panose="020B0604020202020204" pitchFamily="34" charset="0"/>
              </a:rPr>
              <a:t>Phần Lý thuyết</a:t>
            </a:r>
          </a:p>
          <a:p>
            <a:pPr marL="914400" lvl="1" indent="-457200">
              <a:buFont typeface="+mj-lt"/>
              <a:buAutoNum type="arabicPeriod"/>
            </a:pPr>
            <a:r>
              <a:rPr lang="en-US">
                <a:latin typeface="Arial" panose="020B0604020202020204" pitchFamily="34" charset="0"/>
                <a:cs typeface="Arial" panose="020B0604020202020204" pitchFamily="34" charset="0"/>
              </a:rPr>
              <a:t>Giới thiệu về Lập trình Python và công cụ lập trình</a:t>
            </a:r>
          </a:p>
          <a:p>
            <a:pPr marL="914400" lvl="1" indent="-457200">
              <a:buFont typeface="+mj-lt"/>
              <a:buAutoNum type="arabicPeriod"/>
            </a:pPr>
            <a:r>
              <a:rPr lang="en-US">
                <a:latin typeface="Arial" panose="020B0604020202020204" pitchFamily="34" charset="0"/>
                <a:cs typeface="Arial" panose="020B0604020202020204" pitchFamily="34" charset="0"/>
              </a:rPr>
              <a:t>Các khái niệm cơ bản</a:t>
            </a:r>
          </a:p>
          <a:p>
            <a:pPr marL="914400" lvl="1" indent="-457200">
              <a:buFont typeface="+mj-lt"/>
              <a:buAutoNum type="arabicPeriod"/>
            </a:pPr>
            <a:r>
              <a:rPr lang="en-US">
                <a:latin typeface="Arial" panose="020B0604020202020204" pitchFamily="34" charset="0"/>
                <a:cs typeface="Arial" panose="020B0604020202020204" pitchFamily="34" charset="0"/>
              </a:rPr>
              <a:t>Vẽ đồ thị</a:t>
            </a:r>
          </a:p>
          <a:p>
            <a:pPr marL="914400" lvl="1" indent="-457200">
              <a:buFont typeface="+mj-lt"/>
              <a:buAutoNum type="arabicPeriod"/>
            </a:pPr>
            <a:r>
              <a:rPr lang="en-US">
                <a:latin typeface="Arial" panose="020B0604020202020204" pitchFamily="34" charset="0"/>
                <a:cs typeface="Arial" panose="020B0604020202020204" pitchFamily="34" charset="0"/>
              </a:rPr>
              <a:t>Các biểu thức điều kiện và vòng lặp</a:t>
            </a:r>
          </a:p>
          <a:p>
            <a:pPr marL="914400" lvl="1" indent="-457200">
              <a:buFont typeface="+mj-lt"/>
              <a:buAutoNum type="arabicPeriod"/>
            </a:pPr>
            <a:r>
              <a:rPr lang="en-US">
                <a:latin typeface="Arial" panose="020B0604020202020204" pitchFamily="34" charset="0"/>
                <a:cs typeface="Arial" panose="020B0604020202020204" pitchFamily="34" charset="0"/>
              </a:rPr>
              <a:t>Hàm trong Python</a:t>
            </a:r>
          </a:p>
          <a:p>
            <a:pPr marL="914400" lvl="1" indent="-457200">
              <a:buFont typeface="+mj-lt"/>
              <a:buAutoNum type="arabicPeriod"/>
            </a:pPr>
            <a:r>
              <a:rPr lang="en-US">
                <a:latin typeface="Arial" panose="020B0604020202020204" pitchFamily="34" charset="0"/>
                <a:cs typeface="Arial" panose="020B0604020202020204" pitchFamily="34" charset="0"/>
              </a:rPr>
              <a:t>Xử lý chuỗi dữ liệu và tập tin</a:t>
            </a:r>
          </a:p>
          <a:p>
            <a:pPr marL="914400" lvl="1" indent="-457200">
              <a:buFont typeface="+mj-lt"/>
              <a:buAutoNum type="arabicPeriod"/>
            </a:pPr>
            <a:r>
              <a:rPr lang="en-US">
                <a:latin typeface="Arial" panose="020B0604020202020204" pitchFamily="34" charset="0"/>
                <a:cs typeface="Arial" panose="020B0604020202020204" pitchFamily="34" charset="0"/>
              </a:rPr>
              <a:t>Ứng dụng trong xử lý tín hiệu</a:t>
            </a:r>
          </a:p>
          <a:p>
            <a:pPr marL="914400" lvl="1" indent="-457200">
              <a:buFont typeface="+mj-lt"/>
              <a:buAutoNum type="arabicPeriod"/>
            </a:pPr>
            <a:r>
              <a:rPr lang="en-US">
                <a:latin typeface="Arial" panose="020B0604020202020204" pitchFamily="34" charset="0"/>
                <a:cs typeface="Arial" panose="020B0604020202020204" pitchFamily="34" charset="0"/>
              </a:rPr>
              <a:t>Ứng dụng trong xử lý ảnh</a:t>
            </a:r>
          </a:p>
          <a:p>
            <a:pPr marL="914400" lvl="1" indent="-457200">
              <a:buFont typeface="+mj-lt"/>
              <a:buAutoNum type="arabicPeriod"/>
            </a:pPr>
            <a:r>
              <a:rPr lang="en-US" err="1">
                <a:latin typeface="Arial" panose="020B0604020202020204" pitchFamily="34" charset="0"/>
                <a:cs typeface="Arial" panose="020B0604020202020204" pitchFamily="34" charset="0"/>
              </a:rPr>
              <a:t>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mô</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phỏng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thống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tử</a:t>
            </a:r>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9FB4896-9D61-4099-92B0-4A60F9062D14}" type="slidenum">
              <a:rPr lang="en-US" smtClean="0"/>
              <a:t>1</a:t>
            </a:fld>
            <a:endParaRPr lang="en-US"/>
          </a:p>
        </p:txBody>
      </p:sp>
    </p:spTree>
    <p:extLst>
      <p:ext uri="{BB962C8B-B14F-4D97-AF65-F5344CB8AC3E}">
        <p14:creationId xmlns:p14="http://schemas.microsoft.com/office/powerpoint/2010/main" val="145343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Đối tượng plt.figure()</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10</a:t>
            </a:fld>
            <a:endParaRPr lang="en-US">
              <a:latin typeface="Arial" panose="020B0604020202020204" pitchFamily="34" charset="0"/>
              <a:cs typeface="Arial" panose="020B0604020202020204" pitchFamily="34" charset="0"/>
            </a:endParaRPr>
          </a:p>
        </p:txBody>
      </p:sp>
      <p:sp>
        <p:nvSpPr>
          <p:cNvPr id="6" name="TextBox 5"/>
          <p:cNvSpPr txBox="1"/>
          <p:nvPr/>
        </p:nvSpPr>
        <p:spPr>
          <a:xfrm>
            <a:off x="1613249" y="1325563"/>
            <a:ext cx="9382539" cy="830997"/>
          </a:xfrm>
          <a:prstGeom prst="rect">
            <a:avLst/>
          </a:prstGeom>
          <a:noFill/>
        </p:spPr>
        <p:txBody>
          <a:bodyPr wrap="square" rtlCol="0">
            <a:spAutoFit/>
          </a:bodyPr>
          <a:lstStyle/>
          <a:p>
            <a:pPr algn="l"/>
            <a:r>
              <a:rPr lang="en-US" sz="2400">
                <a:latin typeface="Arial" panose="020B0604020202020204" pitchFamily="34" charset="0"/>
                <a:cs typeface="Arial" panose="020B0604020202020204" pitchFamily="34" charset="0"/>
              </a:rPr>
              <a:t>Đây là đối tượng được khai báo trong lớp matplotlib.figure và được tạo bởi hàm </a:t>
            </a:r>
            <a:r>
              <a:rPr lang="en-US" sz="2400">
                <a:solidFill>
                  <a:srgbClr val="0000FF"/>
                </a:solidFill>
                <a:latin typeface="Arial" panose="020B0604020202020204" pitchFamily="34" charset="0"/>
                <a:cs typeface="Arial" panose="020B0604020202020204" pitchFamily="34" charset="0"/>
              </a:rPr>
              <a:t>figure()</a:t>
            </a:r>
          </a:p>
        </p:txBody>
      </p:sp>
      <p:sp>
        <p:nvSpPr>
          <p:cNvPr id="7" name="TextBox 6"/>
          <p:cNvSpPr txBox="1"/>
          <p:nvPr/>
        </p:nvSpPr>
        <p:spPr>
          <a:xfrm>
            <a:off x="1613249" y="2225128"/>
            <a:ext cx="9382539" cy="1200329"/>
          </a:xfrm>
          <a:prstGeom prst="rect">
            <a:avLst/>
          </a:prstGeom>
          <a:noFill/>
        </p:spPr>
        <p:txBody>
          <a:bodyPr wrap="square" rtlCol="0">
            <a:spAutoFit/>
          </a:bodyPr>
          <a:lstStyle/>
          <a:p>
            <a:pPr algn="l"/>
            <a:r>
              <a:rPr lang="en-US" sz="2400">
                <a:latin typeface="Arial" panose="020B0604020202020204" pitchFamily="34" charset="0"/>
                <a:cs typeface="Arial" panose="020B0604020202020204" pitchFamily="34" charset="0"/>
              </a:rPr>
              <a:t>Khai báo đối tượng </a:t>
            </a:r>
          </a:p>
          <a:p>
            <a:pPr algn="l"/>
            <a:r>
              <a:rPr lang="en-US" sz="2400">
                <a:latin typeface="Arial" panose="020B0604020202020204" pitchFamily="34" charset="0"/>
                <a:cs typeface="Arial" panose="020B0604020202020204" pitchFamily="34" charset="0"/>
              </a:rPr>
              <a:t>		</a:t>
            </a:r>
            <a:r>
              <a:rPr lang="en-US" sz="2400" b="0">
                <a:solidFill>
                  <a:srgbClr val="0000FF"/>
                </a:solidFill>
                <a:latin typeface="Arial" panose="020B0604020202020204" pitchFamily="34" charset="0"/>
                <a:cs typeface="Arial" panose="020B0604020202020204" pitchFamily="34" charset="0"/>
              </a:rPr>
              <a:t>import</a:t>
            </a:r>
            <a:r>
              <a:rPr lang="en-US" sz="2400" b="0">
                <a:latin typeface="Arial" panose="020B0604020202020204" pitchFamily="34" charset="0"/>
                <a:cs typeface="Arial" panose="020B0604020202020204" pitchFamily="34" charset="0"/>
              </a:rPr>
              <a:t> matplotlib.pyplot </a:t>
            </a:r>
            <a:r>
              <a:rPr lang="en-US" sz="2400" b="0">
                <a:solidFill>
                  <a:srgbClr val="0000FF"/>
                </a:solidFill>
                <a:latin typeface="Arial" panose="020B0604020202020204" pitchFamily="34" charset="0"/>
                <a:cs typeface="Arial" panose="020B0604020202020204" pitchFamily="34" charset="0"/>
              </a:rPr>
              <a:t>as</a:t>
            </a:r>
            <a:r>
              <a:rPr lang="en-US" sz="2400" b="0">
                <a:latin typeface="Arial" panose="020B0604020202020204" pitchFamily="34" charset="0"/>
                <a:cs typeface="Arial" panose="020B0604020202020204" pitchFamily="34" charset="0"/>
              </a:rPr>
              <a:t> plt</a:t>
            </a:r>
          </a:p>
          <a:p>
            <a:pPr algn="l"/>
            <a:r>
              <a:rPr lang="en-US" sz="2400" b="0">
                <a:latin typeface="Arial" panose="020B0604020202020204" pitchFamily="34" charset="0"/>
                <a:cs typeface="Arial" panose="020B0604020202020204" pitchFamily="34" charset="0"/>
              </a:rPr>
              <a:t>		tên_đối_tượng_figure=plt.</a:t>
            </a:r>
            <a:r>
              <a:rPr lang="en-US" sz="2400" b="0">
                <a:solidFill>
                  <a:srgbClr val="0000FF"/>
                </a:solidFill>
                <a:latin typeface="Arial" panose="020B0604020202020204" pitchFamily="34" charset="0"/>
                <a:cs typeface="Arial" panose="020B0604020202020204" pitchFamily="34" charset="0"/>
              </a:rPr>
              <a:t>figure()</a:t>
            </a:r>
          </a:p>
        </p:txBody>
      </p:sp>
      <p:graphicFrame>
        <p:nvGraphicFramePr>
          <p:cNvPr id="8" name="Table 7"/>
          <p:cNvGraphicFramePr>
            <a:graphicFrameLocks noGrp="1"/>
          </p:cNvGraphicFramePr>
          <p:nvPr>
            <p:extLst>
              <p:ext uri="{D42A27DB-BD31-4B8C-83A1-F6EECF244321}">
                <p14:modId xmlns:p14="http://schemas.microsoft.com/office/powerpoint/2010/main" val="1567132413"/>
              </p:ext>
            </p:extLst>
          </p:nvPr>
        </p:nvGraphicFramePr>
        <p:xfrm>
          <a:off x="1761066" y="3778383"/>
          <a:ext cx="8669868" cy="2225040"/>
        </p:xfrm>
        <a:graphic>
          <a:graphicData uri="http://schemas.openxmlformats.org/drawingml/2006/table">
            <a:tbl>
              <a:tblPr firstRow="1" bandRow="1">
                <a:tableStyleId>{5940675A-B579-460E-94D1-54222C63F5DA}</a:tableStyleId>
              </a:tblPr>
              <a:tblGrid>
                <a:gridCol w="2285265">
                  <a:extLst>
                    <a:ext uri="{9D8B030D-6E8A-4147-A177-3AD203B41FA5}">
                      <a16:colId xmlns:a16="http://schemas.microsoft.com/office/drawing/2014/main" val="870712126"/>
                    </a:ext>
                  </a:extLst>
                </a:gridCol>
                <a:gridCol w="6384603">
                  <a:extLst>
                    <a:ext uri="{9D8B030D-6E8A-4147-A177-3AD203B41FA5}">
                      <a16:colId xmlns:a16="http://schemas.microsoft.com/office/drawing/2014/main" val="3753201860"/>
                    </a:ext>
                  </a:extLst>
                </a:gridCol>
              </a:tblGrid>
              <a:tr h="370840">
                <a:tc gridSpan="2">
                  <a:txBody>
                    <a:bodyPr/>
                    <a:lstStyle/>
                    <a:p>
                      <a:pPr algn="ctr"/>
                      <a:r>
                        <a:rPr lang="en-US">
                          <a:latin typeface="Arial" panose="020B0604020202020204" pitchFamily="34" charset="0"/>
                          <a:cs typeface="Arial" panose="020B0604020202020204" pitchFamily="34" charset="0"/>
                        </a:rPr>
                        <a:t>Các</a:t>
                      </a:r>
                      <a:r>
                        <a:rPr lang="en-US" baseline="0">
                          <a:latin typeface="Arial" panose="020B0604020202020204" pitchFamily="34" charset="0"/>
                          <a:cs typeface="Arial" panose="020B0604020202020204" pitchFamily="34" charset="0"/>
                        </a:rPr>
                        <a:t> đối số của hàm </a:t>
                      </a:r>
                      <a:r>
                        <a:rPr lang="en-US" baseline="0">
                          <a:solidFill>
                            <a:srgbClr val="0000FF"/>
                          </a:solidFill>
                          <a:latin typeface="Arial" panose="020B0604020202020204" pitchFamily="34" charset="0"/>
                          <a:cs typeface="Arial" panose="020B0604020202020204" pitchFamily="34" charset="0"/>
                        </a:rPr>
                        <a:t>figure()</a:t>
                      </a:r>
                      <a:endParaRPr lang="en-US">
                        <a:solidFill>
                          <a:srgbClr val="0000FF"/>
                        </a:solidFill>
                        <a:latin typeface="Arial" panose="020B0604020202020204" pitchFamily="34" charset="0"/>
                        <a:cs typeface="Arial" panose="020B0604020202020204" pitchFamily="34" charset="0"/>
                      </a:endParaRPr>
                    </a:p>
                  </a:txBody>
                  <a:tcPr/>
                </a:tc>
                <a:tc hMerge="1">
                  <a:txBody>
                    <a:bodyPr/>
                    <a:lstStyle/>
                    <a:p>
                      <a:endParaRPr lang="en-US"/>
                    </a:p>
                  </a:txBody>
                  <a:tcPr/>
                </a:tc>
                <a:extLst>
                  <a:ext uri="{0D108BD9-81ED-4DB2-BD59-A6C34878D82A}">
                    <a16:rowId xmlns:a16="http://schemas.microsoft.com/office/drawing/2014/main" val="1050118427"/>
                  </a:ext>
                </a:extLst>
              </a:tr>
              <a:tr h="370840">
                <a:tc>
                  <a:txBody>
                    <a:bodyPr/>
                    <a:lstStyle/>
                    <a:p>
                      <a:pPr algn="ctr"/>
                      <a:r>
                        <a:rPr lang="en-US">
                          <a:latin typeface="Arial" panose="020B0604020202020204" pitchFamily="34" charset="0"/>
                          <a:cs typeface="Arial" panose="020B0604020202020204" pitchFamily="34" charset="0"/>
                        </a:rPr>
                        <a:t>Figsize</a:t>
                      </a:r>
                    </a:p>
                  </a:txBody>
                  <a:tcPr/>
                </a:tc>
                <a:tc>
                  <a:txBody>
                    <a:bodyPr/>
                    <a:lstStyle/>
                    <a:p>
                      <a:pPr algn="ctr"/>
                      <a:r>
                        <a:rPr lang="en-US">
                          <a:latin typeface="Arial" panose="020B0604020202020204" pitchFamily="34" charset="0"/>
                          <a:cs typeface="Arial" panose="020B0604020202020204" pitchFamily="34" charset="0"/>
                        </a:rPr>
                        <a:t>(chiều</a:t>
                      </a:r>
                      <a:r>
                        <a:rPr lang="en-US" baseline="0">
                          <a:latin typeface="Arial" panose="020B0604020202020204" pitchFamily="34" charset="0"/>
                          <a:cs typeface="Arial" panose="020B0604020202020204" pitchFamily="34" charset="0"/>
                        </a:rPr>
                        <a:t> rộng, chiều cao) tính theo inch</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5990175"/>
                  </a:ext>
                </a:extLst>
              </a:tr>
              <a:tr h="370840">
                <a:tc>
                  <a:txBody>
                    <a:bodyPr/>
                    <a:lstStyle/>
                    <a:p>
                      <a:pPr algn="ctr"/>
                      <a:r>
                        <a:rPr lang="en-US">
                          <a:latin typeface="Arial" panose="020B0604020202020204" pitchFamily="34" charset="0"/>
                          <a:cs typeface="Arial" panose="020B0604020202020204" pitchFamily="34" charset="0"/>
                        </a:rPr>
                        <a:t>Dpi</a:t>
                      </a:r>
                    </a:p>
                  </a:txBody>
                  <a:tcPr/>
                </a:tc>
                <a:tc>
                  <a:txBody>
                    <a:bodyPr/>
                    <a:lstStyle/>
                    <a:p>
                      <a:pPr algn="ctr"/>
                      <a:r>
                        <a:rPr lang="en-US">
                          <a:latin typeface="Arial" panose="020B0604020202020204" pitchFamily="34" charset="0"/>
                          <a:cs typeface="Arial" panose="020B0604020202020204" pitchFamily="34" charset="0"/>
                        </a:rPr>
                        <a:t>Dots</a:t>
                      </a:r>
                      <a:r>
                        <a:rPr lang="en-US" baseline="0">
                          <a:latin typeface="Arial" panose="020B0604020202020204" pitchFamily="34" charset="0"/>
                          <a:cs typeface="Arial" panose="020B0604020202020204" pitchFamily="34" charset="0"/>
                        </a:rPr>
                        <a:t> per inch</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11291215"/>
                  </a:ext>
                </a:extLst>
              </a:tr>
              <a:tr h="370840">
                <a:tc>
                  <a:txBody>
                    <a:bodyPr/>
                    <a:lstStyle/>
                    <a:p>
                      <a:pPr algn="ctr"/>
                      <a:r>
                        <a:rPr lang="en-US">
                          <a:latin typeface="Arial" panose="020B0604020202020204" pitchFamily="34" charset="0"/>
                          <a:cs typeface="Arial" panose="020B0604020202020204" pitchFamily="34" charset="0"/>
                        </a:rPr>
                        <a:t>facecolor</a:t>
                      </a:r>
                    </a:p>
                  </a:txBody>
                  <a:tcPr/>
                </a:tc>
                <a:tc>
                  <a:txBody>
                    <a:bodyPr/>
                    <a:lstStyle/>
                    <a:p>
                      <a:pPr algn="ctr"/>
                      <a:r>
                        <a:rPr lang="en-US">
                          <a:latin typeface="Arial" panose="020B0604020202020204" pitchFamily="34" charset="0"/>
                          <a:cs typeface="Arial" panose="020B0604020202020204" pitchFamily="34" charset="0"/>
                        </a:rPr>
                        <a:t>Màu</a:t>
                      </a:r>
                      <a:r>
                        <a:rPr lang="en-US" baseline="0">
                          <a:latin typeface="Arial" panose="020B0604020202020204" pitchFamily="34" charset="0"/>
                          <a:cs typeface="Arial" panose="020B0604020202020204" pitchFamily="34" charset="0"/>
                        </a:rPr>
                        <a:t> của khung hình</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24247646"/>
                  </a:ext>
                </a:extLst>
              </a:tr>
              <a:tr h="370840">
                <a:tc>
                  <a:txBody>
                    <a:bodyPr/>
                    <a:lstStyle/>
                    <a:p>
                      <a:pPr algn="ctr"/>
                      <a:r>
                        <a:rPr lang="en-US">
                          <a:latin typeface="Arial" panose="020B0604020202020204" pitchFamily="34" charset="0"/>
                          <a:cs typeface="Arial" panose="020B0604020202020204" pitchFamily="34" charset="0"/>
                        </a:rPr>
                        <a:t>Edgecolor</a:t>
                      </a:r>
                    </a:p>
                  </a:txBody>
                  <a:tcPr/>
                </a:tc>
                <a:tc>
                  <a:txBody>
                    <a:bodyPr/>
                    <a:lstStyle/>
                    <a:p>
                      <a:pPr algn="ctr"/>
                      <a:r>
                        <a:rPr lang="en-US">
                          <a:latin typeface="Arial" panose="020B0604020202020204" pitchFamily="34" charset="0"/>
                          <a:cs typeface="Arial" panose="020B0604020202020204" pitchFamily="34" charset="0"/>
                        </a:rPr>
                        <a:t>Màu</a:t>
                      </a:r>
                      <a:r>
                        <a:rPr lang="en-US" baseline="0">
                          <a:latin typeface="Arial" panose="020B0604020202020204" pitchFamily="34" charset="0"/>
                          <a:cs typeface="Arial" panose="020B0604020202020204" pitchFamily="34" charset="0"/>
                        </a:rPr>
                        <a:t> của viền khung hình</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38422573"/>
                  </a:ext>
                </a:extLst>
              </a:tr>
              <a:tr h="370840">
                <a:tc>
                  <a:txBody>
                    <a:bodyPr/>
                    <a:lstStyle/>
                    <a:p>
                      <a:pPr algn="ctr"/>
                      <a:r>
                        <a:rPr lang="en-US">
                          <a:latin typeface="Arial" panose="020B0604020202020204" pitchFamily="34" charset="0"/>
                          <a:cs typeface="Arial" panose="020B0604020202020204" pitchFamily="34" charset="0"/>
                        </a:rPr>
                        <a:t>Linewwidth</a:t>
                      </a:r>
                    </a:p>
                  </a:txBody>
                  <a:tcPr/>
                </a:tc>
                <a:tc>
                  <a:txBody>
                    <a:bodyPr/>
                    <a:lstStyle/>
                    <a:p>
                      <a:pPr algn="ctr"/>
                      <a:r>
                        <a:rPr lang="en-US">
                          <a:latin typeface="Arial" panose="020B0604020202020204" pitchFamily="34" charset="0"/>
                          <a:cs typeface="Arial" panose="020B0604020202020204" pitchFamily="34" charset="0"/>
                        </a:rPr>
                        <a:t>Chiều dày</a:t>
                      </a:r>
                      <a:r>
                        <a:rPr lang="en-US" baseline="0">
                          <a:latin typeface="Arial" panose="020B0604020202020204" pitchFamily="34" charset="0"/>
                          <a:cs typeface="Arial" panose="020B0604020202020204" pitchFamily="34" charset="0"/>
                        </a:rPr>
                        <a:t> của đường viền</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95001842"/>
                  </a:ext>
                </a:extLst>
              </a:tr>
            </a:tbl>
          </a:graphicData>
        </a:graphic>
      </p:graphicFrame>
    </p:spTree>
    <p:extLst>
      <p:ext uri="{BB962C8B-B14F-4D97-AF65-F5344CB8AC3E}">
        <p14:creationId xmlns:p14="http://schemas.microsoft.com/office/powerpoint/2010/main" val="33461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Đối tượng axes()</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11</a:t>
            </a:fld>
            <a:endParaRPr lang="en-US">
              <a:latin typeface="Arial" panose="020B0604020202020204" pitchFamily="34" charset="0"/>
              <a:cs typeface="Arial" panose="020B0604020202020204" pitchFamily="34" charset="0"/>
            </a:endParaRPr>
          </a:p>
        </p:txBody>
      </p:sp>
      <p:sp>
        <p:nvSpPr>
          <p:cNvPr id="9" name="TextBox 8"/>
          <p:cNvSpPr txBox="1"/>
          <p:nvPr/>
        </p:nvSpPr>
        <p:spPr>
          <a:xfrm>
            <a:off x="1245246" y="1325563"/>
            <a:ext cx="9759874" cy="400110"/>
          </a:xfrm>
          <a:prstGeom prst="rect">
            <a:avLst/>
          </a:prstGeom>
          <a:noFill/>
        </p:spPr>
        <p:txBody>
          <a:bodyPr wrap="square" rtlCol="0">
            <a:spAutoFit/>
          </a:bodyPr>
          <a:lstStyle/>
          <a:p>
            <a:pPr algn="l"/>
            <a:r>
              <a:rPr lang="en-US" sz="2000">
                <a:latin typeface="Arial" panose="020B0604020202020204" pitchFamily="34" charset="0"/>
                <a:cs typeface="Arial" panose="020B0604020202020204" pitchFamily="34" charset="0"/>
              </a:rPr>
              <a:t>Đây là đối tượng được khai báo để tạo ra một trục đồ thị trên đối tượng figure()</a:t>
            </a:r>
            <a:endParaRPr lang="en-US" sz="2000">
              <a:solidFill>
                <a:srgbClr val="0000FF"/>
              </a:solidFill>
              <a:latin typeface="Arial" panose="020B0604020202020204" pitchFamily="34" charset="0"/>
              <a:cs typeface="Arial" panose="020B0604020202020204" pitchFamily="34" charset="0"/>
            </a:endParaRPr>
          </a:p>
        </p:txBody>
      </p:sp>
      <p:sp>
        <p:nvSpPr>
          <p:cNvPr id="10" name="TextBox 9"/>
          <p:cNvSpPr txBox="1"/>
          <p:nvPr/>
        </p:nvSpPr>
        <p:spPr>
          <a:xfrm>
            <a:off x="620934" y="2473637"/>
            <a:ext cx="11541520" cy="1323439"/>
          </a:xfrm>
          <a:prstGeom prst="rect">
            <a:avLst/>
          </a:prstGeom>
          <a:noFill/>
        </p:spPr>
        <p:txBody>
          <a:bodyPr wrap="square" lIns="91440" tIns="45720" rIns="91440" bIns="45720" rtlCol="0" anchor="t">
            <a:spAutoFit/>
          </a:bodyPr>
          <a:lstStyle/>
          <a:p>
            <a:r>
              <a:rPr lang="en-US" sz="2000" dirty="0">
                <a:latin typeface="Arial"/>
                <a:cs typeface="Arial"/>
              </a:rPr>
              <a:t>Khai </a:t>
            </a:r>
            <a:r>
              <a:rPr lang="en-US" sz="2000" dirty="0" err="1">
                <a:latin typeface="Arial"/>
                <a:cs typeface="Arial"/>
              </a:rPr>
              <a:t>báo</a:t>
            </a:r>
            <a:r>
              <a:rPr lang="en-US" sz="2000" dirty="0">
                <a:latin typeface="Arial"/>
                <a:cs typeface="Arial"/>
              </a:rPr>
              <a:t> </a:t>
            </a:r>
            <a:r>
              <a:rPr lang="en-US" sz="2000" dirty="0" err="1">
                <a:latin typeface="Arial"/>
                <a:cs typeface="Arial"/>
              </a:rPr>
              <a:t>đối</a:t>
            </a:r>
            <a:r>
              <a:rPr lang="en-US" sz="2000" dirty="0">
                <a:latin typeface="Arial"/>
                <a:cs typeface="Arial"/>
              </a:rPr>
              <a:t> </a:t>
            </a:r>
            <a:r>
              <a:rPr lang="en-US" sz="2000" dirty="0" err="1">
                <a:latin typeface="Arial"/>
                <a:cs typeface="Arial"/>
              </a:rPr>
              <a:t>tượng</a:t>
            </a:r>
            <a:r>
              <a:rPr lang="en-US" sz="2000" dirty="0">
                <a:latin typeface="Arial"/>
                <a:cs typeface="Arial"/>
              </a:rPr>
              <a:t> axes() </a:t>
            </a:r>
            <a:endParaRPr lang="en-US" sz="2000">
              <a:latin typeface="Arial" panose="020B0604020202020204" pitchFamily="34" charset="0"/>
              <a:cs typeface="Arial" panose="020B0604020202020204" pitchFamily="34" charset="0"/>
            </a:endParaRPr>
          </a:p>
          <a:p>
            <a:pPr algn="l"/>
            <a:r>
              <a:rPr lang="en-US" sz="2000" dirty="0">
                <a:latin typeface="Arial"/>
                <a:cs typeface="Arial"/>
              </a:rPr>
              <a:t>		</a:t>
            </a:r>
            <a:r>
              <a:rPr lang="en-US" sz="2000" b="0" dirty="0">
                <a:solidFill>
                  <a:srgbClr val="0000FF"/>
                </a:solidFill>
                <a:latin typeface="Arial"/>
                <a:cs typeface="Arial"/>
              </a:rPr>
              <a:t>import</a:t>
            </a:r>
            <a:r>
              <a:rPr lang="en-US" sz="2000" b="0" dirty="0">
                <a:latin typeface="Arial"/>
                <a:cs typeface="Arial"/>
              </a:rPr>
              <a:t> </a:t>
            </a:r>
            <a:r>
              <a:rPr lang="en-US" sz="2000" dirty="0" err="1">
                <a:latin typeface="Arial"/>
                <a:cs typeface="Arial"/>
              </a:rPr>
              <a:t>matplotlib</a:t>
            </a:r>
            <a:r>
              <a:rPr lang="en-US" sz="2000" b="0" dirty="0" err="1">
                <a:latin typeface="Arial"/>
                <a:cs typeface="Arial"/>
              </a:rPr>
              <a:t>.pyplot</a:t>
            </a:r>
            <a:r>
              <a:rPr lang="en-US" sz="2000" b="0" dirty="0">
                <a:latin typeface="Arial"/>
                <a:cs typeface="Arial"/>
              </a:rPr>
              <a:t> </a:t>
            </a:r>
            <a:r>
              <a:rPr lang="en-US" sz="2000" b="0" dirty="0">
                <a:solidFill>
                  <a:srgbClr val="0000FF"/>
                </a:solidFill>
                <a:latin typeface="Arial"/>
                <a:cs typeface="Arial"/>
              </a:rPr>
              <a:t>as</a:t>
            </a:r>
            <a:r>
              <a:rPr lang="en-US" sz="2000" b="0" dirty="0">
                <a:latin typeface="Arial"/>
                <a:cs typeface="Arial"/>
              </a:rPr>
              <a:t> </a:t>
            </a:r>
            <a:r>
              <a:rPr lang="en-US" sz="2000" b="0" dirty="0" err="1">
                <a:latin typeface="Arial"/>
                <a:cs typeface="Arial"/>
              </a:rPr>
              <a:t>plt</a:t>
            </a:r>
            <a:endParaRPr lang="en-US" sz="2000" b="0" dirty="0">
              <a:latin typeface="Arial"/>
              <a:cs typeface="Arial"/>
            </a:endParaRPr>
          </a:p>
          <a:p>
            <a:pPr algn="l"/>
            <a:r>
              <a:rPr lang="en-US" sz="2000" b="0" dirty="0">
                <a:latin typeface="Arial"/>
                <a:cs typeface="Arial"/>
              </a:rPr>
              <a:t>		</a:t>
            </a:r>
            <a:r>
              <a:rPr lang="en-US" sz="2000" b="0" dirty="0" err="1">
                <a:latin typeface="Arial"/>
                <a:cs typeface="Arial"/>
              </a:rPr>
              <a:t>tên_đối_tượng_figure</a:t>
            </a:r>
            <a:r>
              <a:rPr lang="en-US" sz="2000" b="0" dirty="0">
                <a:latin typeface="Arial"/>
                <a:cs typeface="Arial"/>
              </a:rPr>
              <a:t>=</a:t>
            </a:r>
            <a:r>
              <a:rPr lang="en-US" sz="2000" b="0" dirty="0" err="1">
                <a:latin typeface="Arial"/>
                <a:cs typeface="Arial"/>
              </a:rPr>
              <a:t>plt.</a:t>
            </a:r>
            <a:r>
              <a:rPr lang="en-US" sz="2000" b="0" dirty="0" err="1">
                <a:solidFill>
                  <a:srgbClr val="0000FF"/>
                </a:solidFill>
                <a:latin typeface="Arial"/>
                <a:cs typeface="Arial"/>
              </a:rPr>
              <a:t>figure</a:t>
            </a:r>
            <a:r>
              <a:rPr lang="en-US" sz="2000" b="0" dirty="0">
                <a:solidFill>
                  <a:srgbClr val="0000FF"/>
                </a:solidFill>
                <a:latin typeface="Arial"/>
                <a:cs typeface="Arial"/>
              </a:rPr>
              <a:t>()</a:t>
            </a:r>
          </a:p>
          <a:p>
            <a:pPr algn="l"/>
            <a:r>
              <a:rPr lang="en-US" sz="2000" b="0" dirty="0">
                <a:solidFill>
                  <a:srgbClr val="0000FF"/>
                </a:solidFill>
                <a:latin typeface="Arial"/>
                <a:cs typeface="Arial"/>
              </a:rPr>
              <a:t>		</a:t>
            </a:r>
            <a:r>
              <a:rPr lang="en-US" sz="2000" b="0" dirty="0" err="1">
                <a:latin typeface="Arial"/>
                <a:cs typeface="Arial"/>
              </a:rPr>
              <a:t>tên_đối_tượng_axes</a:t>
            </a:r>
            <a:r>
              <a:rPr lang="en-US" sz="2000" b="0" dirty="0">
                <a:latin typeface="Arial"/>
                <a:cs typeface="Arial"/>
              </a:rPr>
              <a:t>=</a:t>
            </a:r>
            <a:r>
              <a:rPr lang="en-US" sz="2000" b="0" dirty="0" err="1">
                <a:latin typeface="Arial"/>
                <a:cs typeface="Arial"/>
              </a:rPr>
              <a:t>tên_đối_tượng_figure</a:t>
            </a:r>
            <a:r>
              <a:rPr lang="en-US" sz="2000" dirty="0" err="1">
                <a:solidFill>
                  <a:srgbClr val="0000FF"/>
                </a:solidFill>
                <a:latin typeface="Arial"/>
                <a:cs typeface="Arial"/>
              </a:rPr>
              <a:t>.add_axes</a:t>
            </a:r>
            <a:r>
              <a:rPr lang="en-US" sz="2000" b="0" dirty="0">
                <a:latin typeface="Arial"/>
                <a:cs typeface="Arial"/>
              </a:rPr>
              <a:t>([</a:t>
            </a:r>
            <a:r>
              <a:rPr lang="en-US" sz="2000" b="0" dirty="0" err="1">
                <a:latin typeface="Arial"/>
                <a:cs typeface="Arial"/>
              </a:rPr>
              <a:t>trái,dưới</a:t>
            </a:r>
            <a:r>
              <a:rPr lang="en-US" sz="2000" b="0" dirty="0">
                <a:latin typeface="Arial"/>
                <a:cs typeface="Arial"/>
              </a:rPr>
              <a:t>, </a:t>
            </a:r>
            <a:r>
              <a:rPr lang="en-US" sz="2000" b="0" dirty="0" err="1">
                <a:latin typeface="Arial"/>
                <a:cs typeface="Arial"/>
              </a:rPr>
              <a:t>rộng,cao</a:t>
            </a:r>
            <a:r>
              <a:rPr lang="en-US" sz="2000" b="0" dirty="0">
                <a:latin typeface="Arial"/>
                <a:cs typeface="Arial"/>
              </a:rPr>
              <a:t>])</a:t>
            </a:r>
          </a:p>
        </p:txBody>
      </p:sp>
      <p:sp>
        <p:nvSpPr>
          <p:cNvPr id="11" name="TextBox 10"/>
          <p:cNvSpPr txBox="1"/>
          <p:nvPr/>
        </p:nvSpPr>
        <p:spPr>
          <a:xfrm>
            <a:off x="1054359" y="4722770"/>
            <a:ext cx="9116008" cy="707886"/>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Trên các trục này, ta có thể dùng hàm plot để vẽ các đường nét trên trục tương ứng (xem ví dụ slide số 8-9)</a:t>
            </a:r>
            <a:endParaRPr lang="en-US" sz="200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326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Đối tượng legend()</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12</a:t>
            </a:fld>
            <a:endParaRPr lang="en-US">
              <a:latin typeface="Arial" panose="020B0604020202020204" pitchFamily="34" charset="0"/>
              <a:cs typeface="Arial" panose="020B0604020202020204" pitchFamily="34" charset="0"/>
            </a:endParaRPr>
          </a:p>
        </p:txBody>
      </p:sp>
      <p:sp>
        <p:nvSpPr>
          <p:cNvPr id="9" name="TextBox 8"/>
          <p:cNvSpPr txBox="1"/>
          <p:nvPr/>
        </p:nvSpPr>
        <p:spPr>
          <a:xfrm>
            <a:off x="1245246" y="1325563"/>
            <a:ext cx="9759874" cy="400110"/>
          </a:xfrm>
          <a:prstGeom prst="rect">
            <a:avLst/>
          </a:prstGeom>
          <a:noFill/>
        </p:spPr>
        <p:txBody>
          <a:bodyPr wrap="square" rtlCol="0">
            <a:spAutoFit/>
          </a:bodyPr>
          <a:lstStyle/>
          <a:p>
            <a:pPr algn="l"/>
            <a:r>
              <a:rPr lang="en-US" sz="2000">
                <a:latin typeface="Arial" panose="020B0604020202020204" pitchFamily="34" charset="0"/>
                <a:cs typeface="Arial" panose="020B0604020202020204" pitchFamily="34" charset="0"/>
              </a:rPr>
              <a:t>Đây là đối tượng được khai báo để tạo chú giải</a:t>
            </a:r>
            <a:endParaRPr lang="en-US" sz="2000">
              <a:solidFill>
                <a:srgbClr val="0000FF"/>
              </a:solidFill>
              <a:latin typeface="Arial" panose="020B0604020202020204" pitchFamily="34" charset="0"/>
              <a:cs typeface="Arial" panose="020B0604020202020204" pitchFamily="34" charset="0"/>
            </a:endParaRPr>
          </a:p>
        </p:txBody>
      </p:sp>
      <p:sp>
        <p:nvSpPr>
          <p:cNvPr id="7" name="TextBox 6"/>
          <p:cNvSpPr txBox="1"/>
          <p:nvPr/>
        </p:nvSpPr>
        <p:spPr>
          <a:xfrm>
            <a:off x="-577645" y="1791351"/>
            <a:ext cx="11933151" cy="1477328"/>
          </a:xfrm>
          <a:prstGeom prst="rect">
            <a:avLst/>
          </a:prstGeom>
          <a:noFill/>
        </p:spPr>
        <p:txBody>
          <a:bodyPr wrap="square" lIns="91440" tIns="45720" rIns="91440" bIns="45720" rtlCol="0" anchor="t">
            <a:spAutoFit/>
          </a:bodyPr>
          <a:lstStyle/>
          <a:p>
            <a:pPr algn="l"/>
            <a:r>
              <a:rPr lang="en-US" dirty="0"/>
              <a:t>		</a:t>
            </a:r>
            <a:r>
              <a:rPr lang="en-US" b="0" dirty="0">
                <a:solidFill>
                  <a:srgbClr val="0000FF"/>
                </a:solidFill>
                <a:latin typeface="Arial"/>
                <a:cs typeface="Arial"/>
              </a:rPr>
              <a:t>import</a:t>
            </a:r>
            <a:r>
              <a:rPr lang="en-US" b="0" dirty="0">
                <a:latin typeface="Arial"/>
                <a:cs typeface="Arial"/>
              </a:rPr>
              <a:t> </a:t>
            </a:r>
            <a:r>
              <a:rPr lang="en-US" dirty="0" err="1">
                <a:latin typeface="Arial"/>
                <a:cs typeface="Arial"/>
              </a:rPr>
              <a:t>matplotlib</a:t>
            </a:r>
            <a:r>
              <a:rPr lang="en-US" b="0" dirty="0" err="1">
                <a:latin typeface="Arial"/>
                <a:cs typeface="Arial"/>
              </a:rPr>
              <a:t>.pyplot</a:t>
            </a:r>
            <a:r>
              <a:rPr lang="en-US" b="0" dirty="0">
                <a:latin typeface="Arial"/>
                <a:cs typeface="Arial"/>
              </a:rPr>
              <a:t> </a:t>
            </a:r>
            <a:r>
              <a:rPr lang="en-US" b="0" dirty="0">
                <a:solidFill>
                  <a:srgbClr val="0000FF"/>
                </a:solidFill>
                <a:latin typeface="Arial"/>
                <a:cs typeface="Arial"/>
              </a:rPr>
              <a:t>as</a:t>
            </a:r>
            <a:r>
              <a:rPr lang="en-US" b="0" dirty="0">
                <a:latin typeface="Arial"/>
                <a:cs typeface="Arial"/>
              </a:rPr>
              <a:t> </a:t>
            </a:r>
            <a:r>
              <a:rPr lang="en-US" b="0" dirty="0" err="1">
                <a:latin typeface="Arial"/>
                <a:cs typeface="Arial"/>
              </a:rPr>
              <a:t>plt</a:t>
            </a:r>
            <a:endParaRPr lang="en-US" b="0">
              <a:latin typeface="Arial"/>
              <a:cs typeface="Arial"/>
            </a:endParaRPr>
          </a:p>
          <a:p>
            <a:pPr algn="l"/>
            <a:r>
              <a:rPr lang="en-US" b="0" dirty="0">
                <a:latin typeface="Arial"/>
                <a:cs typeface="Arial"/>
              </a:rPr>
              <a:t>		</a:t>
            </a:r>
            <a:r>
              <a:rPr lang="en-US" b="0" dirty="0" err="1">
                <a:latin typeface="Arial"/>
                <a:cs typeface="Arial"/>
              </a:rPr>
              <a:t>tên_đối_tượng_figure</a:t>
            </a:r>
            <a:r>
              <a:rPr lang="en-US" b="0" dirty="0">
                <a:latin typeface="Arial"/>
                <a:cs typeface="Arial"/>
              </a:rPr>
              <a:t>=</a:t>
            </a:r>
            <a:r>
              <a:rPr lang="en-US" b="0" dirty="0" err="1">
                <a:latin typeface="Arial"/>
                <a:cs typeface="Arial"/>
              </a:rPr>
              <a:t>plt.</a:t>
            </a:r>
            <a:r>
              <a:rPr lang="en-US" b="0" dirty="0" err="1">
                <a:solidFill>
                  <a:srgbClr val="0000FF"/>
                </a:solidFill>
                <a:latin typeface="Arial"/>
                <a:cs typeface="Arial"/>
              </a:rPr>
              <a:t>figure</a:t>
            </a:r>
            <a:r>
              <a:rPr lang="en-US" b="0" dirty="0">
                <a:solidFill>
                  <a:srgbClr val="0000FF"/>
                </a:solidFill>
                <a:latin typeface="Arial"/>
                <a:cs typeface="Arial"/>
              </a:rPr>
              <a:t>()</a:t>
            </a:r>
          </a:p>
          <a:p>
            <a:pPr algn="l"/>
            <a:r>
              <a:rPr lang="en-US" b="0" dirty="0">
                <a:solidFill>
                  <a:srgbClr val="0000FF"/>
                </a:solidFill>
                <a:latin typeface="Arial"/>
                <a:cs typeface="Arial"/>
              </a:rPr>
              <a:t>		</a:t>
            </a:r>
            <a:r>
              <a:rPr lang="en-US" b="0" dirty="0" err="1">
                <a:latin typeface="Arial"/>
                <a:cs typeface="Arial"/>
              </a:rPr>
              <a:t>tên_đối_tượng_axes</a:t>
            </a:r>
            <a:r>
              <a:rPr lang="en-US" b="0" dirty="0">
                <a:latin typeface="Arial"/>
                <a:cs typeface="Arial"/>
              </a:rPr>
              <a:t>=</a:t>
            </a:r>
            <a:r>
              <a:rPr lang="en-US" b="0" dirty="0" err="1">
                <a:latin typeface="Arial"/>
                <a:cs typeface="Arial"/>
              </a:rPr>
              <a:t>tên_đối_tượng_figure</a:t>
            </a:r>
            <a:r>
              <a:rPr lang="en-US" dirty="0" err="1">
                <a:solidFill>
                  <a:srgbClr val="0000FF"/>
                </a:solidFill>
                <a:latin typeface="Arial"/>
                <a:cs typeface="Arial"/>
              </a:rPr>
              <a:t>.add_axes</a:t>
            </a:r>
            <a:r>
              <a:rPr lang="en-US" b="0" dirty="0">
                <a:latin typeface="Arial"/>
                <a:cs typeface="Arial"/>
              </a:rPr>
              <a:t>([</a:t>
            </a:r>
            <a:r>
              <a:rPr lang="en-US" b="0" dirty="0" err="1">
                <a:latin typeface="Arial"/>
                <a:cs typeface="Arial"/>
              </a:rPr>
              <a:t>trái,dưới</a:t>
            </a:r>
            <a:r>
              <a:rPr lang="en-US" b="0" dirty="0">
                <a:latin typeface="Arial"/>
                <a:cs typeface="Arial"/>
              </a:rPr>
              <a:t>, </a:t>
            </a:r>
            <a:r>
              <a:rPr lang="en-US" b="0" dirty="0" err="1">
                <a:latin typeface="Arial"/>
                <a:cs typeface="Arial"/>
              </a:rPr>
              <a:t>rộng,cao</a:t>
            </a:r>
            <a:r>
              <a:rPr lang="en-US" b="0" dirty="0">
                <a:latin typeface="Arial"/>
                <a:cs typeface="Arial"/>
              </a:rPr>
              <a:t>])</a:t>
            </a:r>
          </a:p>
          <a:p>
            <a:pPr algn="l"/>
            <a:endParaRPr lang="en-US" b="0">
              <a:solidFill>
                <a:schemeClr val="tx1"/>
              </a:solidFill>
              <a:latin typeface="Arial" panose="020B0604020202020204" pitchFamily="34" charset="0"/>
              <a:cs typeface="Arial" panose="020B0604020202020204" pitchFamily="34" charset="0"/>
            </a:endParaRPr>
          </a:p>
          <a:p>
            <a:pPr algn="l"/>
            <a:r>
              <a:rPr lang="en-US" b="0" dirty="0">
                <a:latin typeface="Arial"/>
                <a:cs typeface="Arial"/>
              </a:rPr>
              <a:t>		</a:t>
            </a:r>
            <a:r>
              <a:rPr lang="en-US" b="0" dirty="0" err="1">
                <a:latin typeface="Arial"/>
                <a:cs typeface="Arial"/>
              </a:rPr>
              <a:t>tên_đối_tượng_axes</a:t>
            </a:r>
            <a:r>
              <a:rPr lang="en-US" dirty="0" err="1">
                <a:solidFill>
                  <a:srgbClr val="0000FF"/>
                </a:solidFill>
                <a:latin typeface="Arial"/>
                <a:cs typeface="Arial"/>
              </a:rPr>
              <a:t>.legend</a:t>
            </a:r>
            <a:r>
              <a:rPr lang="en-US" b="0" dirty="0">
                <a:latin typeface="Arial"/>
                <a:cs typeface="Arial"/>
              </a:rPr>
              <a:t>(labels=(</a:t>
            </a:r>
            <a:r>
              <a:rPr lang="en-US" b="0" dirty="0">
                <a:solidFill>
                  <a:srgbClr val="00A44A"/>
                </a:solidFill>
                <a:latin typeface="Arial"/>
                <a:cs typeface="Arial"/>
              </a:rPr>
              <a:t>‘</a:t>
            </a:r>
            <a:r>
              <a:rPr lang="en-US" b="0" dirty="0" err="1">
                <a:solidFill>
                  <a:srgbClr val="00A44A"/>
                </a:solidFill>
                <a:latin typeface="Arial"/>
                <a:cs typeface="Arial"/>
              </a:rPr>
              <a:t>Nhãn</a:t>
            </a:r>
            <a:r>
              <a:rPr lang="en-US" b="0" dirty="0">
                <a:solidFill>
                  <a:srgbClr val="00A44A"/>
                </a:solidFill>
                <a:latin typeface="Arial"/>
                <a:cs typeface="Arial"/>
              </a:rPr>
              <a:t> 1’,’Nhãn 2’</a:t>
            </a:r>
            <a:r>
              <a:rPr lang="en-US" b="0" dirty="0">
                <a:latin typeface="Arial"/>
                <a:cs typeface="Arial"/>
              </a:rPr>
              <a:t>), loc=</a:t>
            </a:r>
            <a:r>
              <a:rPr lang="en-US" b="0" dirty="0">
                <a:solidFill>
                  <a:srgbClr val="FF0000"/>
                </a:solidFill>
                <a:latin typeface="Arial"/>
                <a:cs typeface="Arial"/>
              </a:rPr>
              <a:t>‘</a:t>
            </a:r>
            <a:r>
              <a:rPr lang="en-US" b="0" dirty="0" err="1">
                <a:solidFill>
                  <a:srgbClr val="FF0000"/>
                </a:solidFill>
                <a:latin typeface="Arial"/>
                <a:cs typeface="Arial"/>
              </a:rPr>
              <a:t>chuỗi</a:t>
            </a:r>
            <a:r>
              <a:rPr lang="en-US" b="0" dirty="0">
                <a:solidFill>
                  <a:srgbClr val="FF0000"/>
                </a:solidFill>
                <a:latin typeface="Arial"/>
                <a:cs typeface="Arial"/>
              </a:rPr>
              <a:t> </a:t>
            </a:r>
            <a:r>
              <a:rPr lang="en-US" b="0" dirty="0" err="1">
                <a:solidFill>
                  <a:srgbClr val="FF0000"/>
                </a:solidFill>
                <a:latin typeface="Arial"/>
                <a:cs typeface="Arial"/>
              </a:rPr>
              <a:t>tọa</a:t>
            </a:r>
            <a:r>
              <a:rPr lang="en-US" b="0" dirty="0">
                <a:solidFill>
                  <a:srgbClr val="FF0000"/>
                </a:solidFill>
                <a:latin typeface="Arial"/>
                <a:cs typeface="Arial"/>
              </a:rPr>
              <a:t> </a:t>
            </a:r>
            <a:r>
              <a:rPr lang="en-US" b="0" dirty="0" err="1">
                <a:solidFill>
                  <a:srgbClr val="FF0000"/>
                </a:solidFill>
                <a:latin typeface="Arial"/>
                <a:cs typeface="Arial"/>
              </a:rPr>
              <a:t>độ</a:t>
            </a:r>
            <a:r>
              <a:rPr lang="en-US" b="0" dirty="0">
                <a:solidFill>
                  <a:srgbClr val="FF0000"/>
                </a:solidFill>
                <a:latin typeface="Arial"/>
                <a:cs typeface="Arial"/>
              </a:rPr>
              <a:t>’</a:t>
            </a:r>
            <a:r>
              <a:rPr lang="en-US" b="0" dirty="0">
                <a:latin typeface="Arial"/>
                <a:cs typeface="Arial"/>
              </a:rPr>
              <a:t>)</a:t>
            </a:r>
          </a:p>
        </p:txBody>
      </p:sp>
      <p:graphicFrame>
        <p:nvGraphicFramePr>
          <p:cNvPr id="8" name="Table 7"/>
          <p:cNvGraphicFramePr>
            <a:graphicFrameLocks noGrp="1"/>
          </p:cNvGraphicFramePr>
          <p:nvPr>
            <p:extLst>
              <p:ext uri="{D42A27DB-BD31-4B8C-83A1-F6EECF244321}">
                <p14:modId xmlns:p14="http://schemas.microsoft.com/office/powerpoint/2010/main" val="3140473181"/>
              </p:ext>
            </p:extLst>
          </p:nvPr>
        </p:nvGraphicFramePr>
        <p:xfrm>
          <a:off x="1159717" y="3608090"/>
          <a:ext cx="9613716" cy="2595880"/>
        </p:xfrm>
        <a:graphic>
          <a:graphicData uri="http://schemas.openxmlformats.org/drawingml/2006/table">
            <a:tbl>
              <a:tblPr firstRow="1" bandRow="1">
                <a:tableStyleId>{5940675A-B579-460E-94D1-54222C63F5DA}</a:tableStyleId>
              </a:tblPr>
              <a:tblGrid>
                <a:gridCol w="2403429">
                  <a:extLst>
                    <a:ext uri="{9D8B030D-6E8A-4147-A177-3AD203B41FA5}">
                      <a16:colId xmlns:a16="http://schemas.microsoft.com/office/drawing/2014/main" val="574643526"/>
                    </a:ext>
                  </a:extLst>
                </a:gridCol>
                <a:gridCol w="2403429">
                  <a:extLst>
                    <a:ext uri="{9D8B030D-6E8A-4147-A177-3AD203B41FA5}">
                      <a16:colId xmlns:a16="http://schemas.microsoft.com/office/drawing/2014/main" val="981612212"/>
                    </a:ext>
                  </a:extLst>
                </a:gridCol>
                <a:gridCol w="2403429">
                  <a:extLst>
                    <a:ext uri="{9D8B030D-6E8A-4147-A177-3AD203B41FA5}">
                      <a16:colId xmlns:a16="http://schemas.microsoft.com/office/drawing/2014/main" val="1448704646"/>
                    </a:ext>
                  </a:extLst>
                </a:gridCol>
                <a:gridCol w="2403429">
                  <a:extLst>
                    <a:ext uri="{9D8B030D-6E8A-4147-A177-3AD203B41FA5}">
                      <a16:colId xmlns:a16="http://schemas.microsoft.com/office/drawing/2014/main" val="207907042"/>
                    </a:ext>
                  </a:extLst>
                </a:gridCol>
              </a:tblGrid>
              <a:tr h="370840">
                <a:tc>
                  <a:txBody>
                    <a:bodyPr/>
                    <a:lstStyle/>
                    <a:p>
                      <a:r>
                        <a:rPr lang="en-US" b="1"/>
                        <a:t>Chuỗi</a:t>
                      </a:r>
                      <a:r>
                        <a:rPr lang="en-US" b="1" baseline="0"/>
                        <a:t> tọa độ</a:t>
                      </a:r>
                      <a:endParaRPr lang="en-US" b="1"/>
                    </a:p>
                  </a:txBody>
                  <a:tcPr/>
                </a:tc>
                <a:tc>
                  <a:txBody>
                    <a:bodyPr/>
                    <a:lstStyle/>
                    <a:p>
                      <a:pPr algn="ctr"/>
                      <a:r>
                        <a:rPr lang="en-US" b="1"/>
                        <a:t>Mã</a:t>
                      </a:r>
                      <a:r>
                        <a:rPr lang="en-US" b="1" baseline="0"/>
                        <a:t> code</a:t>
                      </a:r>
                      <a:endParaRPr lang="en-US" b="1"/>
                    </a:p>
                  </a:txBody>
                  <a:tcPr/>
                </a:tc>
                <a:tc>
                  <a:txBody>
                    <a:bodyPr/>
                    <a:lstStyle/>
                    <a:p>
                      <a:r>
                        <a:rPr lang="en-US" b="1"/>
                        <a:t>Chuỗi</a:t>
                      </a:r>
                      <a:r>
                        <a:rPr lang="en-US" b="1" baseline="0"/>
                        <a:t> tọa độ</a:t>
                      </a:r>
                      <a:endParaRPr lang="en-US" b="1"/>
                    </a:p>
                  </a:txBody>
                  <a:tcPr/>
                </a:tc>
                <a:tc>
                  <a:txBody>
                    <a:bodyPr/>
                    <a:lstStyle/>
                    <a:p>
                      <a:pPr algn="ctr"/>
                      <a:r>
                        <a:rPr lang="en-US" b="1"/>
                        <a:t>Mã</a:t>
                      </a:r>
                      <a:r>
                        <a:rPr lang="en-US" b="1" baseline="0"/>
                        <a:t> code</a:t>
                      </a:r>
                      <a:endParaRPr lang="en-US" b="1"/>
                    </a:p>
                  </a:txBody>
                  <a:tcPr/>
                </a:tc>
                <a:extLst>
                  <a:ext uri="{0D108BD9-81ED-4DB2-BD59-A6C34878D82A}">
                    <a16:rowId xmlns:a16="http://schemas.microsoft.com/office/drawing/2014/main" val="3048983173"/>
                  </a:ext>
                </a:extLst>
              </a:tr>
              <a:tr h="370840">
                <a:tc>
                  <a:txBody>
                    <a:bodyPr/>
                    <a:lstStyle/>
                    <a:p>
                      <a:r>
                        <a:rPr lang="en-US"/>
                        <a:t>Best</a:t>
                      </a:r>
                    </a:p>
                  </a:txBody>
                  <a:tcPr/>
                </a:tc>
                <a:tc>
                  <a:txBody>
                    <a:bodyPr/>
                    <a:lstStyle/>
                    <a:p>
                      <a:pPr algn="ctr"/>
                      <a:r>
                        <a:rPr lang="en-US"/>
                        <a:t>0</a:t>
                      </a:r>
                    </a:p>
                  </a:txBody>
                  <a:tcPr/>
                </a:tc>
                <a:tc>
                  <a:txBody>
                    <a:bodyPr/>
                    <a:lstStyle/>
                    <a:p>
                      <a:r>
                        <a:rPr lang="en-US"/>
                        <a:t>Center left</a:t>
                      </a:r>
                    </a:p>
                  </a:txBody>
                  <a:tcPr/>
                </a:tc>
                <a:tc>
                  <a:txBody>
                    <a:bodyPr/>
                    <a:lstStyle/>
                    <a:p>
                      <a:pPr algn="ctr"/>
                      <a:r>
                        <a:rPr lang="en-US"/>
                        <a:t>6</a:t>
                      </a:r>
                    </a:p>
                  </a:txBody>
                  <a:tcPr/>
                </a:tc>
                <a:extLst>
                  <a:ext uri="{0D108BD9-81ED-4DB2-BD59-A6C34878D82A}">
                    <a16:rowId xmlns:a16="http://schemas.microsoft.com/office/drawing/2014/main" val="2222835852"/>
                  </a:ext>
                </a:extLst>
              </a:tr>
              <a:tr h="370840">
                <a:tc>
                  <a:txBody>
                    <a:bodyPr/>
                    <a:lstStyle/>
                    <a:p>
                      <a:r>
                        <a:rPr lang="en-US"/>
                        <a:t>Upper right</a:t>
                      </a:r>
                    </a:p>
                  </a:txBody>
                  <a:tcPr/>
                </a:tc>
                <a:tc>
                  <a:txBody>
                    <a:bodyPr/>
                    <a:lstStyle/>
                    <a:p>
                      <a:pPr algn="ctr"/>
                      <a:r>
                        <a:rPr lang="en-US"/>
                        <a:t>1</a:t>
                      </a:r>
                    </a:p>
                  </a:txBody>
                  <a:tcPr/>
                </a:tc>
                <a:tc>
                  <a:txBody>
                    <a:bodyPr/>
                    <a:lstStyle/>
                    <a:p>
                      <a:r>
                        <a:rPr lang="en-US"/>
                        <a:t>Center right</a:t>
                      </a:r>
                    </a:p>
                  </a:txBody>
                  <a:tcPr/>
                </a:tc>
                <a:tc>
                  <a:txBody>
                    <a:bodyPr/>
                    <a:lstStyle/>
                    <a:p>
                      <a:pPr algn="ctr"/>
                      <a:r>
                        <a:rPr lang="en-US"/>
                        <a:t>7</a:t>
                      </a:r>
                    </a:p>
                  </a:txBody>
                  <a:tcPr/>
                </a:tc>
                <a:extLst>
                  <a:ext uri="{0D108BD9-81ED-4DB2-BD59-A6C34878D82A}">
                    <a16:rowId xmlns:a16="http://schemas.microsoft.com/office/drawing/2014/main" val="474918371"/>
                  </a:ext>
                </a:extLst>
              </a:tr>
              <a:tr h="370840">
                <a:tc>
                  <a:txBody>
                    <a:bodyPr/>
                    <a:lstStyle/>
                    <a:p>
                      <a:r>
                        <a:rPr lang="en-US"/>
                        <a:t>Upper left</a:t>
                      </a:r>
                    </a:p>
                  </a:txBody>
                  <a:tcPr/>
                </a:tc>
                <a:tc>
                  <a:txBody>
                    <a:bodyPr/>
                    <a:lstStyle/>
                    <a:p>
                      <a:pPr algn="ctr"/>
                      <a:r>
                        <a:rPr lang="en-US"/>
                        <a:t>2</a:t>
                      </a:r>
                    </a:p>
                  </a:txBody>
                  <a:tcPr/>
                </a:tc>
                <a:tc>
                  <a:txBody>
                    <a:bodyPr/>
                    <a:lstStyle/>
                    <a:p>
                      <a:r>
                        <a:rPr lang="en-US"/>
                        <a:t>Lower</a:t>
                      </a:r>
                      <a:r>
                        <a:rPr lang="en-US" baseline="0"/>
                        <a:t> center</a:t>
                      </a:r>
                      <a:endParaRPr lang="en-US"/>
                    </a:p>
                  </a:txBody>
                  <a:tcPr/>
                </a:tc>
                <a:tc>
                  <a:txBody>
                    <a:bodyPr/>
                    <a:lstStyle/>
                    <a:p>
                      <a:pPr algn="ctr"/>
                      <a:r>
                        <a:rPr lang="en-US"/>
                        <a:t>8</a:t>
                      </a:r>
                    </a:p>
                  </a:txBody>
                  <a:tcPr/>
                </a:tc>
                <a:extLst>
                  <a:ext uri="{0D108BD9-81ED-4DB2-BD59-A6C34878D82A}">
                    <a16:rowId xmlns:a16="http://schemas.microsoft.com/office/drawing/2014/main" val="3637295015"/>
                  </a:ext>
                </a:extLst>
              </a:tr>
              <a:tr h="370840">
                <a:tc>
                  <a:txBody>
                    <a:bodyPr/>
                    <a:lstStyle/>
                    <a:p>
                      <a:r>
                        <a:rPr lang="en-US"/>
                        <a:t>Lower</a:t>
                      </a:r>
                      <a:r>
                        <a:rPr lang="en-US" baseline="0"/>
                        <a:t> left</a:t>
                      </a:r>
                      <a:endParaRPr lang="en-US"/>
                    </a:p>
                  </a:txBody>
                  <a:tcPr/>
                </a:tc>
                <a:tc>
                  <a:txBody>
                    <a:bodyPr/>
                    <a:lstStyle/>
                    <a:p>
                      <a:pPr algn="ctr"/>
                      <a:r>
                        <a:rPr lang="en-US"/>
                        <a:t>3</a:t>
                      </a:r>
                    </a:p>
                  </a:txBody>
                  <a:tcPr/>
                </a:tc>
                <a:tc>
                  <a:txBody>
                    <a:bodyPr/>
                    <a:lstStyle/>
                    <a:p>
                      <a:r>
                        <a:rPr lang="en-US"/>
                        <a:t>Upper center</a:t>
                      </a:r>
                    </a:p>
                  </a:txBody>
                  <a:tcPr/>
                </a:tc>
                <a:tc>
                  <a:txBody>
                    <a:bodyPr/>
                    <a:lstStyle/>
                    <a:p>
                      <a:pPr algn="ctr"/>
                      <a:r>
                        <a:rPr lang="en-US"/>
                        <a:t>9</a:t>
                      </a:r>
                    </a:p>
                  </a:txBody>
                  <a:tcPr/>
                </a:tc>
                <a:extLst>
                  <a:ext uri="{0D108BD9-81ED-4DB2-BD59-A6C34878D82A}">
                    <a16:rowId xmlns:a16="http://schemas.microsoft.com/office/drawing/2014/main" val="1953973495"/>
                  </a:ext>
                </a:extLst>
              </a:tr>
              <a:tr h="370840">
                <a:tc>
                  <a:txBody>
                    <a:bodyPr/>
                    <a:lstStyle/>
                    <a:p>
                      <a:r>
                        <a:rPr lang="en-US"/>
                        <a:t>Lower</a:t>
                      </a:r>
                      <a:r>
                        <a:rPr lang="en-US" baseline="0"/>
                        <a:t> </a:t>
                      </a:r>
                      <a:r>
                        <a:rPr lang="en-US"/>
                        <a:t>right</a:t>
                      </a:r>
                    </a:p>
                  </a:txBody>
                  <a:tcPr/>
                </a:tc>
                <a:tc>
                  <a:txBody>
                    <a:bodyPr/>
                    <a:lstStyle/>
                    <a:p>
                      <a:pPr algn="ctr"/>
                      <a:r>
                        <a:rPr lang="en-US"/>
                        <a:t>4</a:t>
                      </a:r>
                    </a:p>
                  </a:txBody>
                  <a:tcPr/>
                </a:tc>
                <a:tc>
                  <a:txBody>
                    <a:bodyPr/>
                    <a:lstStyle/>
                    <a:p>
                      <a:r>
                        <a:rPr lang="en-US"/>
                        <a:t>center</a:t>
                      </a:r>
                    </a:p>
                  </a:txBody>
                  <a:tcPr/>
                </a:tc>
                <a:tc>
                  <a:txBody>
                    <a:bodyPr/>
                    <a:lstStyle/>
                    <a:p>
                      <a:pPr algn="ctr"/>
                      <a:r>
                        <a:rPr lang="en-US"/>
                        <a:t>10</a:t>
                      </a:r>
                    </a:p>
                  </a:txBody>
                  <a:tcPr/>
                </a:tc>
                <a:extLst>
                  <a:ext uri="{0D108BD9-81ED-4DB2-BD59-A6C34878D82A}">
                    <a16:rowId xmlns:a16="http://schemas.microsoft.com/office/drawing/2014/main" val="2026378914"/>
                  </a:ext>
                </a:extLst>
              </a:tr>
              <a:tr h="370840">
                <a:tc>
                  <a:txBody>
                    <a:bodyPr/>
                    <a:lstStyle/>
                    <a:p>
                      <a:r>
                        <a:rPr lang="en-US"/>
                        <a:t>Right</a:t>
                      </a:r>
                    </a:p>
                  </a:txBody>
                  <a:tcPr/>
                </a:tc>
                <a:tc>
                  <a:txBody>
                    <a:bodyPr/>
                    <a:lstStyle/>
                    <a:p>
                      <a:pPr algn="ctr"/>
                      <a:r>
                        <a:rPr lang="en-US"/>
                        <a:t>5</a:t>
                      </a:r>
                    </a:p>
                  </a:txBody>
                  <a:tcPr/>
                </a:tc>
                <a:tc>
                  <a:txBody>
                    <a:bodyPr/>
                    <a:lstStyle/>
                    <a:p>
                      <a:endParaRPr lang="en-US"/>
                    </a:p>
                  </a:txBody>
                  <a:tcPr/>
                </a:tc>
                <a:tc>
                  <a:txBody>
                    <a:bodyPr/>
                    <a:lstStyle/>
                    <a:p>
                      <a:pPr algn="ctr"/>
                      <a:endParaRPr lang="en-US"/>
                    </a:p>
                  </a:txBody>
                  <a:tcPr/>
                </a:tc>
                <a:extLst>
                  <a:ext uri="{0D108BD9-81ED-4DB2-BD59-A6C34878D82A}">
                    <a16:rowId xmlns:a16="http://schemas.microsoft.com/office/drawing/2014/main" val="1903204541"/>
                  </a:ext>
                </a:extLst>
              </a:tr>
            </a:tbl>
          </a:graphicData>
        </a:graphic>
      </p:graphicFrame>
      <p:sp>
        <p:nvSpPr>
          <p:cNvPr id="12" name="TextBox 11"/>
          <p:cNvSpPr txBox="1"/>
          <p:nvPr/>
        </p:nvSpPr>
        <p:spPr>
          <a:xfrm>
            <a:off x="3740426" y="6412190"/>
            <a:ext cx="6241774" cy="369332"/>
          </a:xfrm>
          <a:prstGeom prst="rect">
            <a:avLst/>
          </a:prstGeom>
          <a:noFill/>
        </p:spPr>
        <p:txBody>
          <a:bodyPr wrap="square" rtlCol="0">
            <a:spAutoFit/>
          </a:bodyPr>
          <a:lstStyle/>
          <a:p>
            <a:r>
              <a:rPr lang="en-US"/>
              <a:t>Tham khảo ví dụ slide số 8</a:t>
            </a:r>
          </a:p>
        </p:txBody>
      </p:sp>
    </p:spTree>
    <p:extLst>
      <p:ext uri="{BB962C8B-B14F-4D97-AF65-F5344CB8AC3E}">
        <p14:creationId xmlns:p14="http://schemas.microsoft.com/office/powerpoint/2010/main" val="3121652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5275"/>
            <a:ext cx="12192000" cy="1325563"/>
          </a:xfrm>
        </p:spPr>
        <p:txBody>
          <a:bodyPr/>
          <a:lstStyle/>
          <a:p>
            <a:r>
              <a:rPr lang="en-US">
                <a:latin typeface="Arial" panose="020B0604020202020204" pitchFamily="34" charset="0"/>
                <a:cs typeface="Arial" panose="020B0604020202020204" pitchFamily="34" charset="0"/>
              </a:rPr>
              <a:t>Một số đối tượng khác</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13</a:t>
            </a:fld>
            <a:endParaRPr lang="en-US">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823748494"/>
              </p:ext>
            </p:extLst>
          </p:nvPr>
        </p:nvGraphicFramePr>
        <p:xfrm>
          <a:off x="881270" y="689610"/>
          <a:ext cx="10429460" cy="5882640"/>
        </p:xfrm>
        <a:graphic>
          <a:graphicData uri="http://schemas.openxmlformats.org/drawingml/2006/table">
            <a:tbl>
              <a:tblPr firstRow="1" bandRow="1">
                <a:tableStyleId>{5940675A-B579-460E-94D1-54222C63F5DA}</a:tableStyleId>
              </a:tblPr>
              <a:tblGrid>
                <a:gridCol w="3418624">
                  <a:extLst>
                    <a:ext uri="{9D8B030D-6E8A-4147-A177-3AD203B41FA5}">
                      <a16:colId xmlns:a16="http://schemas.microsoft.com/office/drawing/2014/main" val="3234563757"/>
                    </a:ext>
                  </a:extLst>
                </a:gridCol>
                <a:gridCol w="7010836">
                  <a:extLst>
                    <a:ext uri="{9D8B030D-6E8A-4147-A177-3AD203B41FA5}">
                      <a16:colId xmlns:a16="http://schemas.microsoft.com/office/drawing/2014/main" val="1325387433"/>
                    </a:ext>
                  </a:extLst>
                </a:gridCol>
              </a:tblGrid>
              <a:tr h="370840">
                <a:tc>
                  <a:txBody>
                    <a:bodyPr/>
                    <a:lstStyle/>
                    <a:p>
                      <a:pPr algn="ctr"/>
                      <a:r>
                        <a:rPr lang="en-US" sz="2000" b="1">
                          <a:latin typeface="Arial" panose="020B0604020202020204" pitchFamily="34" charset="0"/>
                          <a:cs typeface="Arial" panose="020B0604020202020204" pitchFamily="34" charset="0"/>
                        </a:rPr>
                        <a:t>Đối</a:t>
                      </a:r>
                      <a:r>
                        <a:rPr lang="en-US" sz="2000" b="1" baseline="0">
                          <a:latin typeface="Arial" panose="020B0604020202020204" pitchFamily="34" charset="0"/>
                          <a:cs typeface="Arial" panose="020B0604020202020204" pitchFamily="34" charset="0"/>
                        </a:rPr>
                        <a:t> tượng</a:t>
                      </a:r>
                      <a:endParaRPr lang="en-US" sz="2000" b="1">
                        <a:latin typeface="Arial" panose="020B0604020202020204" pitchFamily="34" charset="0"/>
                        <a:cs typeface="Arial" panose="020B0604020202020204" pitchFamily="34" charset="0"/>
                      </a:endParaRPr>
                    </a:p>
                  </a:txBody>
                  <a:tcPr/>
                </a:tc>
                <a:tc>
                  <a:txBody>
                    <a:bodyPr/>
                    <a:lstStyle/>
                    <a:p>
                      <a:pPr algn="ctr"/>
                      <a:r>
                        <a:rPr lang="en-US" sz="2000" b="1">
                          <a:latin typeface="Arial" panose="020B0604020202020204" pitchFamily="34" charset="0"/>
                          <a:cs typeface="Arial" panose="020B0604020202020204" pitchFamily="34" charset="0"/>
                        </a:rPr>
                        <a:t>Mục</a:t>
                      </a:r>
                      <a:r>
                        <a:rPr lang="en-US" sz="2000" b="1" baseline="0">
                          <a:latin typeface="Arial" panose="020B0604020202020204" pitchFamily="34" charset="0"/>
                          <a:cs typeface="Arial" panose="020B0604020202020204" pitchFamily="34" charset="0"/>
                        </a:rPr>
                        <a:t> đích</a:t>
                      </a:r>
                      <a:endParaRPr lang="en-US" sz="2000" b="1">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76650486"/>
                  </a:ext>
                </a:extLst>
              </a:tr>
              <a:tr h="370840">
                <a:tc>
                  <a:txBody>
                    <a:bodyPr/>
                    <a:lstStyle/>
                    <a:p>
                      <a:r>
                        <a:rPr lang="en-US" sz="2000">
                          <a:latin typeface="Arial" panose="020B0604020202020204" pitchFamily="34" charset="0"/>
                          <a:cs typeface="Arial" panose="020B0604020202020204" pitchFamily="34" charset="0"/>
                        </a:rPr>
                        <a:t>Set_title()</a:t>
                      </a:r>
                    </a:p>
                  </a:txBody>
                  <a:tcPr/>
                </a:tc>
                <a:tc>
                  <a:txBody>
                    <a:bodyPr/>
                    <a:lstStyle/>
                    <a:p>
                      <a:r>
                        <a:rPr lang="en-US" sz="2000">
                          <a:latin typeface="Arial" panose="020B0604020202020204" pitchFamily="34" charset="0"/>
                          <a:cs typeface="Arial" panose="020B0604020202020204" pitchFamily="34" charset="0"/>
                        </a:rPr>
                        <a:t>Ghi nhãn</a:t>
                      </a:r>
                      <a:r>
                        <a:rPr lang="en-US" sz="2000" baseline="0">
                          <a:latin typeface="Arial" panose="020B0604020202020204" pitchFamily="34" charset="0"/>
                          <a:cs typeface="Arial" panose="020B0604020202020204" pitchFamily="34" charset="0"/>
                        </a:rPr>
                        <a:t> đối tượng hình vẽ</a:t>
                      </a:r>
                      <a:endParaRPr lang="en-US" sz="20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02587236"/>
                  </a:ext>
                </a:extLst>
              </a:tr>
              <a:tr h="370840">
                <a:tc>
                  <a:txBody>
                    <a:bodyPr/>
                    <a:lstStyle/>
                    <a:p>
                      <a:r>
                        <a:rPr lang="en-US" sz="2000">
                          <a:latin typeface="Arial" panose="020B0604020202020204" pitchFamily="34" charset="0"/>
                          <a:cs typeface="Arial" panose="020B0604020202020204" pitchFamily="34" charset="0"/>
                        </a:rPr>
                        <a:t>Set_xlabel()</a:t>
                      </a:r>
                    </a:p>
                  </a:txBody>
                  <a:tcPr/>
                </a:tc>
                <a:tc>
                  <a:txBody>
                    <a:bodyPr/>
                    <a:lstStyle/>
                    <a:p>
                      <a:r>
                        <a:rPr lang="en-US" sz="2000">
                          <a:latin typeface="Arial" panose="020B0604020202020204" pitchFamily="34" charset="0"/>
                          <a:cs typeface="Arial" panose="020B0604020202020204" pitchFamily="34" charset="0"/>
                        </a:rPr>
                        <a:t>Nhãn</a:t>
                      </a:r>
                      <a:r>
                        <a:rPr lang="en-US" sz="2000" baseline="0">
                          <a:latin typeface="Arial" panose="020B0604020202020204" pitchFamily="34" charset="0"/>
                          <a:cs typeface="Arial" panose="020B0604020202020204" pitchFamily="34" charset="0"/>
                        </a:rPr>
                        <a:t> trục x</a:t>
                      </a:r>
                      <a:endParaRPr lang="en-US" sz="20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40516126"/>
                  </a:ext>
                </a:extLst>
              </a:tr>
              <a:tr h="370840">
                <a:tc>
                  <a:txBody>
                    <a:bodyPr/>
                    <a:lstStyle/>
                    <a:p>
                      <a:r>
                        <a:rPr lang="en-US" sz="2000">
                          <a:latin typeface="Arial" panose="020B0604020202020204" pitchFamily="34" charset="0"/>
                          <a:cs typeface="Arial" panose="020B0604020202020204" pitchFamily="34" charset="0"/>
                        </a:rPr>
                        <a:t>Set_ylabel()</a:t>
                      </a:r>
                    </a:p>
                  </a:txBody>
                  <a:tcPr/>
                </a:tc>
                <a:tc>
                  <a:txBody>
                    <a:bodyPr/>
                    <a:lstStyle/>
                    <a:p>
                      <a:r>
                        <a:rPr lang="en-US" sz="2000">
                          <a:latin typeface="Arial" panose="020B0604020202020204" pitchFamily="34" charset="0"/>
                          <a:cs typeface="Arial" panose="020B0604020202020204" pitchFamily="34" charset="0"/>
                        </a:rPr>
                        <a:t>Nhãn</a:t>
                      </a:r>
                      <a:r>
                        <a:rPr lang="en-US" sz="2000" baseline="0">
                          <a:latin typeface="Arial" panose="020B0604020202020204" pitchFamily="34" charset="0"/>
                          <a:cs typeface="Arial" panose="020B0604020202020204" pitchFamily="34" charset="0"/>
                        </a:rPr>
                        <a:t> trục y</a:t>
                      </a:r>
                      <a:endParaRPr lang="en-US" sz="20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45612225"/>
                  </a:ext>
                </a:extLst>
              </a:tr>
              <a:tr h="370840">
                <a:tc>
                  <a:txBody>
                    <a:bodyPr/>
                    <a:lstStyle/>
                    <a:p>
                      <a:r>
                        <a:rPr lang="en-US" sz="2000">
                          <a:latin typeface="Arial" panose="020B0604020202020204" pitchFamily="34" charset="0"/>
                          <a:cs typeface="Arial" panose="020B0604020202020204" pitchFamily="34" charset="0"/>
                        </a:rPr>
                        <a:t>Set_xticks()</a:t>
                      </a:r>
                    </a:p>
                  </a:txBody>
                  <a:tcPr/>
                </a:tc>
                <a:tc>
                  <a:txBody>
                    <a:bodyPr/>
                    <a:lstStyle/>
                    <a:p>
                      <a:r>
                        <a:rPr lang="en-US" sz="2000">
                          <a:latin typeface="Arial" panose="020B0604020202020204" pitchFamily="34" charset="0"/>
                          <a:cs typeface="Arial" panose="020B0604020202020204" pitchFamily="34" charset="0"/>
                        </a:rPr>
                        <a:t>Gắn</a:t>
                      </a:r>
                      <a:r>
                        <a:rPr lang="en-US" sz="2000" baseline="0">
                          <a:latin typeface="Arial" panose="020B0604020202020204" pitchFamily="34" charset="0"/>
                          <a:cs typeface="Arial" panose="020B0604020202020204" pitchFamily="34" charset="0"/>
                        </a:rPr>
                        <a:t> đánh số trục x</a:t>
                      </a:r>
                    </a:p>
                    <a:p>
                      <a:r>
                        <a:rPr lang="en-US" sz="2000" kern="1200">
                          <a:solidFill>
                            <a:srgbClr val="0000FF"/>
                          </a:solidFill>
                          <a:effectLst/>
                          <a:latin typeface="Arial" panose="020B0604020202020204" pitchFamily="34" charset="0"/>
                          <a:ea typeface="+mn-ea"/>
                          <a:cs typeface="Arial" panose="020B0604020202020204" pitchFamily="34" charset="0"/>
                        </a:rPr>
                        <a:t>ax.set_xticks([0,2,4,6])</a:t>
                      </a:r>
                      <a:endParaRPr lang="en-US" sz="2000">
                        <a:solidFill>
                          <a:srgbClr val="0000FF"/>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56963398"/>
                  </a:ext>
                </a:extLst>
              </a:tr>
              <a:tr h="370840">
                <a:tc>
                  <a:txBody>
                    <a:bodyPr/>
                    <a:lstStyle/>
                    <a:p>
                      <a:r>
                        <a:rPr lang="en-US" sz="2000">
                          <a:latin typeface="Arial" panose="020B0604020202020204" pitchFamily="34" charset="0"/>
                          <a:cs typeface="Arial" panose="020B0604020202020204" pitchFamily="34" charset="0"/>
                        </a:rPr>
                        <a:t>Set_yticks()</a:t>
                      </a:r>
                    </a:p>
                  </a:txBody>
                  <a:tcPr/>
                </a:tc>
                <a:tc>
                  <a:txBody>
                    <a:bodyPr/>
                    <a:lstStyle/>
                    <a:p>
                      <a:r>
                        <a:rPr lang="en-US" sz="2000">
                          <a:latin typeface="Arial" panose="020B0604020202020204" pitchFamily="34" charset="0"/>
                          <a:cs typeface="Arial" panose="020B0604020202020204" pitchFamily="34" charset="0"/>
                        </a:rPr>
                        <a:t>Gắn</a:t>
                      </a:r>
                      <a:r>
                        <a:rPr lang="en-US" sz="2000" baseline="0">
                          <a:latin typeface="Arial" panose="020B0604020202020204" pitchFamily="34" charset="0"/>
                          <a:cs typeface="Arial" panose="020B0604020202020204" pitchFamily="34" charset="0"/>
                        </a:rPr>
                        <a:t> đánh số trục y</a:t>
                      </a:r>
                    </a:p>
                    <a:p>
                      <a:r>
                        <a:rPr lang="en-US" sz="2000" kern="1200">
                          <a:solidFill>
                            <a:srgbClr val="0000FF"/>
                          </a:solidFill>
                          <a:effectLst/>
                          <a:latin typeface="Arial" panose="020B0604020202020204" pitchFamily="34" charset="0"/>
                          <a:ea typeface="+mn-ea"/>
                          <a:cs typeface="Arial" panose="020B0604020202020204" pitchFamily="34" charset="0"/>
                        </a:rPr>
                        <a:t>ax.set_yticks([0,2,4,6])</a:t>
                      </a:r>
                      <a:endParaRPr lang="en-US" sz="2000">
                        <a:solidFill>
                          <a:srgbClr val="0000FF"/>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11627827"/>
                  </a:ext>
                </a:extLst>
              </a:tr>
              <a:tr h="370840">
                <a:tc>
                  <a:txBody>
                    <a:bodyPr/>
                    <a:lstStyle/>
                    <a:p>
                      <a:r>
                        <a:rPr lang="en-US" sz="2000">
                          <a:latin typeface="Arial" panose="020B0604020202020204" pitchFamily="34" charset="0"/>
                          <a:cs typeface="Arial" panose="020B0604020202020204" pitchFamily="34" charset="0"/>
                        </a:rPr>
                        <a:t>Set.xticklabels()</a:t>
                      </a:r>
                    </a:p>
                  </a:txBody>
                  <a:tcPr/>
                </a:tc>
                <a:tc>
                  <a:txBody>
                    <a:bodyPr/>
                    <a:lstStyle/>
                    <a:p>
                      <a:r>
                        <a:rPr lang="en-US" sz="2000">
                          <a:latin typeface="Arial" panose="020B0604020202020204" pitchFamily="34" charset="0"/>
                          <a:cs typeface="Arial" panose="020B0604020202020204" pitchFamily="34" charset="0"/>
                        </a:rPr>
                        <a:t>Đánh</a:t>
                      </a:r>
                      <a:r>
                        <a:rPr lang="en-US" sz="2000" baseline="0">
                          <a:latin typeface="Arial" panose="020B0604020202020204" pitchFamily="34" charset="0"/>
                          <a:cs typeface="Arial" panose="020B0604020202020204" pitchFamily="34" charset="0"/>
                        </a:rPr>
                        <a:t> nhãn trục x</a:t>
                      </a:r>
                    </a:p>
                    <a:p>
                      <a:r>
                        <a:rPr lang="en-US" sz="2000" kern="1200">
                          <a:solidFill>
                            <a:srgbClr val="0000FF"/>
                          </a:solidFill>
                          <a:effectLst/>
                          <a:latin typeface="Arial" panose="020B0604020202020204" pitchFamily="34" charset="0"/>
                          <a:ea typeface="+mn-ea"/>
                          <a:cs typeface="Arial" panose="020B0604020202020204" pitchFamily="34" charset="0"/>
                        </a:rPr>
                        <a:t>ax.set_xticklabels(['zero','two','four','six'])</a:t>
                      </a:r>
                      <a:endParaRPr lang="en-US" sz="2000">
                        <a:solidFill>
                          <a:srgbClr val="0000FF"/>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87417985"/>
                  </a:ext>
                </a:extLst>
              </a:tr>
              <a:tr h="370840">
                <a:tc>
                  <a:txBody>
                    <a:bodyPr/>
                    <a:lstStyle/>
                    <a:p>
                      <a:r>
                        <a:rPr lang="en-US" sz="2000">
                          <a:latin typeface="Arial" panose="020B0604020202020204" pitchFamily="34" charset="0"/>
                          <a:cs typeface="Arial" panose="020B0604020202020204" pitchFamily="34" charset="0"/>
                        </a:rPr>
                        <a:t>Set.yticklabels()</a:t>
                      </a:r>
                    </a:p>
                  </a:txBody>
                  <a:tcPr/>
                </a:tc>
                <a:tc>
                  <a:txBody>
                    <a:bodyPr/>
                    <a:lstStyle/>
                    <a:p>
                      <a:r>
                        <a:rPr lang="en-US" sz="2000">
                          <a:latin typeface="Arial" panose="020B0604020202020204" pitchFamily="34" charset="0"/>
                          <a:cs typeface="Arial" panose="020B0604020202020204" pitchFamily="34" charset="0"/>
                        </a:rPr>
                        <a:t>Đánh</a:t>
                      </a:r>
                      <a:r>
                        <a:rPr lang="en-US" sz="2000" baseline="0">
                          <a:latin typeface="Arial" panose="020B0604020202020204" pitchFamily="34" charset="0"/>
                          <a:cs typeface="Arial" panose="020B0604020202020204" pitchFamily="34" charset="0"/>
                        </a:rPr>
                        <a:t> nhãn trục y</a:t>
                      </a:r>
                    </a:p>
                    <a:p>
                      <a:r>
                        <a:rPr lang="en-US" sz="2000" kern="1200">
                          <a:solidFill>
                            <a:srgbClr val="0000FF"/>
                          </a:solidFill>
                          <a:effectLst/>
                          <a:latin typeface="Arial" panose="020B0604020202020204" pitchFamily="34" charset="0"/>
                          <a:ea typeface="+mn-ea"/>
                          <a:cs typeface="Arial" panose="020B0604020202020204" pitchFamily="34" charset="0"/>
                        </a:rPr>
                        <a:t>ax.set_yticklabels(['zero','two','four','six'])</a:t>
                      </a:r>
                      <a:endParaRPr lang="en-US" sz="2000">
                        <a:solidFill>
                          <a:srgbClr val="0000FF"/>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23720331"/>
                  </a:ext>
                </a:extLst>
              </a:tr>
              <a:tr h="370840">
                <a:tc>
                  <a:txBody>
                    <a:bodyPr/>
                    <a:lstStyle/>
                    <a:p>
                      <a:r>
                        <a:rPr lang="en-US" sz="2000">
                          <a:latin typeface="Arial" panose="020B0604020202020204" pitchFamily="34" charset="0"/>
                          <a:cs typeface="Arial" panose="020B0604020202020204" pitchFamily="34" charset="0"/>
                        </a:rPr>
                        <a:t>Set_xlim(min,max)</a:t>
                      </a:r>
                    </a:p>
                  </a:txBody>
                  <a:tcPr/>
                </a:tc>
                <a:tc>
                  <a:txBody>
                    <a:bodyPr/>
                    <a:lstStyle/>
                    <a:p>
                      <a:r>
                        <a:rPr lang="en-US" sz="2000">
                          <a:solidFill>
                            <a:schemeClr val="tx1"/>
                          </a:solidFill>
                          <a:latin typeface="Arial" panose="020B0604020202020204" pitchFamily="34" charset="0"/>
                          <a:cs typeface="Arial" panose="020B0604020202020204" pitchFamily="34" charset="0"/>
                        </a:rPr>
                        <a:t>Set giá</a:t>
                      </a:r>
                      <a:r>
                        <a:rPr lang="en-US" sz="2000" baseline="0">
                          <a:solidFill>
                            <a:schemeClr val="tx1"/>
                          </a:solidFill>
                          <a:latin typeface="Arial" panose="020B0604020202020204" pitchFamily="34" charset="0"/>
                          <a:cs typeface="Arial" panose="020B0604020202020204" pitchFamily="34" charset="0"/>
                        </a:rPr>
                        <a:t> trị min max cho trục x</a:t>
                      </a:r>
                      <a:endParaRPr lang="en-US" sz="200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70765802"/>
                  </a:ext>
                </a:extLst>
              </a:tr>
              <a:tr h="370840">
                <a:tc>
                  <a:txBody>
                    <a:bodyPr/>
                    <a:lstStyle/>
                    <a:p>
                      <a:r>
                        <a:rPr lang="en-US" sz="2000">
                          <a:latin typeface="Arial" panose="020B0604020202020204" pitchFamily="34" charset="0"/>
                          <a:cs typeface="Arial" panose="020B0604020202020204" pitchFamily="34" charset="0"/>
                        </a:rPr>
                        <a:t>Set_ylim(min,max)</a:t>
                      </a:r>
                    </a:p>
                  </a:txBody>
                  <a:tcPr/>
                </a:tc>
                <a:tc>
                  <a:txBody>
                    <a:bodyPr/>
                    <a:lstStyle/>
                    <a:p>
                      <a:pPr marL="0" marR="0" indent="0" algn="l" defTabSz="650230" rtl="0" eaLnBrk="1" fontAlgn="auto" latinLnBrk="0" hangingPunct="1">
                        <a:lnSpc>
                          <a:spcPct val="100000"/>
                        </a:lnSpc>
                        <a:spcBef>
                          <a:spcPts val="0"/>
                        </a:spcBef>
                        <a:spcAft>
                          <a:spcPts val="0"/>
                        </a:spcAft>
                        <a:buClrTx/>
                        <a:buSzTx/>
                        <a:buFontTx/>
                        <a:buNone/>
                        <a:tabLst/>
                        <a:defRPr/>
                      </a:pPr>
                      <a:r>
                        <a:rPr lang="en-US" sz="2000">
                          <a:solidFill>
                            <a:schemeClr val="tx1"/>
                          </a:solidFill>
                          <a:latin typeface="Arial" panose="020B0604020202020204" pitchFamily="34" charset="0"/>
                          <a:cs typeface="Arial" panose="020B0604020202020204" pitchFamily="34" charset="0"/>
                        </a:rPr>
                        <a:t>Set giá</a:t>
                      </a:r>
                      <a:r>
                        <a:rPr lang="en-US" sz="2000" baseline="0">
                          <a:solidFill>
                            <a:schemeClr val="tx1"/>
                          </a:solidFill>
                          <a:latin typeface="Arial" panose="020B0604020202020204" pitchFamily="34" charset="0"/>
                          <a:cs typeface="Arial" panose="020B0604020202020204" pitchFamily="34" charset="0"/>
                        </a:rPr>
                        <a:t> trị min max cho trục y</a:t>
                      </a:r>
                      <a:endParaRPr lang="en-US" sz="200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71491303"/>
                  </a:ext>
                </a:extLst>
              </a:tr>
              <a:tr h="370840">
                <a:tc>
                  <a:txBody>
                    <a:bodyPr/>
                    <a:lstStyle/>
                    <a:p>
                      <a:r>
                        <a:rPr lang="en-US" sz="2000">
                          <a:latin typeface="Arial" panose="020B0604020202020204" pitchFamily="34" charset="0"/>
                          <a:cs typeface="Arial" panose="020B0604020202020204" pitchFamily="34" charset="0"/>
                        </a:rPr>
                        <a:t>Text()</a:t>
                      </a:r>
                    </a:p>
                  </a:txBody>
                  <a:tcPr/>
                </a:tc>
                <a:tc>
                  <a:txBody>
                    <a:bodyPr/>
                    <a:lstStyle/>
                    <a:p>
                      <a:pPr marL="0" marR="0" indent="0" algn="l" defTabSz="650230" rtl="0" eaLnBrk="1" fontAlgn="auto" latinLnBrk="0" hangingPunct="1">
                        <a:lnSpc>
                          <a:spcPct val="100000"/>
                        </a:lnSpc>
                        <a:spcBef>
                          <a:spcPts val="0"/>
                        </a:spcBef>
                        <a:spcAft>
                          <a:spcPts val="0"/>
                        </a:spcAft>
                        <a:buClrTx/>
                        <a:buSzTx/>
                        <a:buFontTx/>
                        <a:buNone/>
                        <a:tabLst/>
                        <a:defRPr/>
                      </a:pPr>
                      <a:r>
                        <a:rPr lang="en-US" sz="2000">
                          <a:solidFill>
                            <a:schemeClr val="tx1"/>
                          </a:solidFill>
                          <a:latin typeface="Arial" panose="020B0604020202020204" pitchFamily="34" charset="0"/>
                          <a:cs typeface="Arial" panose="020B0604020202020204" pitchFamily="34" charset="0"/>
                        </a:rPr>
                        <a:t>Ghi text</a:t>
                      </a:r>
                      <a:r>
                        <a:rPr lang="en-US" sz="2000" baseline="0">
                          <a:solidFill>
                            <a:schemeClr val="tx1"/>
                          </a:solidFill>
                          <a:latin typeface="Arial" panose="020B0604020202020204" pitchFamily="34" charset="0"/>
                          <a:cs typeface="Arial" panose="020B0604020202020204" pitchFamily="34" charset="0"/>
                        </a:rPr>
                        <a:t> vào đồ thị</a:t>
                      </a:r>
                    </a:p>
                    <a:p>
                      <a:pPr marL="0" marR="0" indent="0" algn="l" defTabSz="650230" rtl="0" eaLnBrk="1" fontAlgn="auto" latinLnBrk="0" hangingPunct="1">
                        <a:lnSpc>
                          <a:spcPct val="100000"/>
                        </a:lnSpc>
                        <a:spcBef>
                          <a:spcPts val="0"/>
                        </a:spcBef>
                        <a:spcAft>
                          <a:spcPts val="0"/>
                        </a:spcAft>
                        <a:buClrTx/>
                        <a:buSzTx/>
                        <a:buFontTx/>
                        <a:buNone/>
                        <a:tabLst/>
                        <a:defRPr/>
                      </a:pPr>
                      <a:r>
                        <a:rPr lang="en-US" sz="2000">
                          <a:solidFill>
                            <a:srgbClr val="0000FF"/>
                          </a:solidFill>
                          <a:latin typeface="Arial" panose="020B0604020202020204" pitchFamily="34" charset="0"/>
                          <a:cs typeface="Arial" panose="020B0604020202020204" pitchFamily="34" charset="0"/>
                        </a:rPr>
                        <a:t>axes.text(x,y,"my label") </a:t>
                      </a:r>
                    </a:p>
                  </a:txBody>
                  <a:tcPr/>
                </a:tc>
                <a:extLst>
                  <a:ext uri="{0D108BD9-81ED-4DB2-BD59-A6C34878D82A}">
                    <a16:rowId xmlns:a16="http://schemas.microsoft.com/office/drawing/2014/main" val="680683557"/>
                  </a:ext>
                </a:extLst>
              </a:tr>
            </a:tbl>
          </a:graphicData>
        </a:graphic>
      </p:graphicFrame>
    </p:spTree>
    <p:extLst>
      <p:ext uri="{BB962C8B-B14F-4D97-AF65-F5344CB8AC3E}">
        <p14:creationId xmlns:p14="http://schemas.microsoft.com/office/powerpoint/2010/main" val="238635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Vẽ 2 trục đồ thị trên cùng một figure</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14</a:t>
            </a:fld>
            <a:endParaRPr lang="en-US">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0" y="1270104"/>
            <a:ext cx="12192000" cy="4776819"/>
          </a:xfrm>
          <a:prstGeom prst="rect">
            <a:avLst/>
          </a:prstGeom>
        </p:spPr>
      </p:pic>
    </p:spTree>
    <p:extLst>
      <p:ext uri="{BB962C8B-B14F-4D97-AF65-F5344CB8AC3E}">
        <p14:creationId xmlns:p14="http://schemas.microsoft.com/office/powerpoint/2010/main" val="2702505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Hàm subplot()</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15</a:t>
            </a:fld>
            <a:endParaRPr lang="en-US">
              <a:latin typeface="Arial" panose="020B0604020202020204" pitchFamily="34" charset="0"/>
              <a:cs typeface="Arial" panose="020B0604020202020204" pitchFamily="34" charset="0"/>
            </a:endParaRPr>
          </a:p>
        </p:txBody>
      </p:sp>
      <p:sp>
        <p:nvSpPr>
          <p:cNvPr id="5" name="Rectangle 4"/>
          <p:cNvSpPr/>
          <p:nvPr/>
        </p:nvSpPr>
        <p:spPr>
          <a:xfrm>
            <a:off x="3642051" y="1125508"/>
            <a:ext cx="3414717" cy="400110"/>
          </a:xfrm>
          <a:prstGeom prst="rect">
            <a:avLst/>
          </a:prstGeom>
        </p:spPr>
        <p:txBody>
          <a:bodyPr wrap="none">
            <a:spAutoFit/>
          </a:bodyPr>
          <a:lstStyle/>
          <a:p>
            <a:r>
              <a:rPr lang="en-US" sz="2000">
                <a:latin typeface="Arial" panose="020B0604020202020204" pitchFamily="34" charset="0"/>
                <a:cs typeface="Arial" panose="020B0604020202020204" pitchFamily="34" charset="0"/>
              </a:rPr>
              <a:t>subplot(hàng,cột,vị trí đồ thị)</a:t>
            </a:r>
            <a:endParaRPr lang="en-US" sz="2000"/>
          </a:p>
        </p:txBody>
      </p:sp>
      <p:pic>
        <p:nvPicPr>
          <p:cNvPr id="6" name="Picture 5"/>
          <p:cNvPicPr>
            <a:picLocks noChangeAspect="1"/>
          </p:cNvPicPr>
          <p:nvPr/>
        </p:nvPicPr>
        <p:blipFill>
          <a:blip r:embed="rId2"/>
          <a:stretch>
            <a:fillRect/>
          </a:stretch>
        </p:blipFill>
        <p:spPr>
          <a:xfrm>
            <a:off x="813804" y="1607365"/>
            <a:ext cx="10303133" cy="5250635"/>
          </a:xfrm>
          <a:prstGeom prst="rect">
            <a:avLst/>
          </a:prstGeom>
        </p:spPr>
      </p:pic>
      <p:cxnSp>
        <p:nvCxnSpPr>
          <p:cNvPr id="8" name="Straight Arrow Connector 7"/>
          <p:cNvCxnSpPr/>
          <p:nvPr/>
        </p:nvCxnSpPr>
        <p:spPr>
          <a:xfrm flipV="1">
            <a:off x="3642051" y="3275045"/>
            <a:ext cx="1592422" cy="66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526971" y="5365102"/>
            <a:ext cx="1772817" cy="373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56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Đồ thị bar</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16</a:t>
            </a:fld>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733514" y="1058578"/>
            <a:ext cx="10416254" cy="5736006"/>
          </a:xfrm>
          <a:prstGeom prst="rect">
            <a:avLst/>
          </a:prstGeom>
        </p:spPr>
      </p:pic>
    </p:spTree>
    <p:extLst>
      <p:ext uri="{BB962C8B-B14F-4D97-AF65-F5344CB8AC3E}">
        <p14:creationId xmlns:p14="http://schemas.microsoft.com/office/powerpoint/2010/main" val="2641625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Hàm subplot()</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17</a:t>
            </a:fld>
            <a:endParaRPr lang="en-US">
              <a:latin typeface="Arial" panose="020B0604020202020204" pitchFamily="34" charset="0"/>
              <a:cs typeface="Arial" panose="020B0604020202020204" pitchFamily="34" charset="0"/>
            </a:endParaRPr>
          </a:p>
        </p:txBody>
      </p:sp>
      <p:sp>
        <p:nvSpPr>
          <p:cNvPr id="5" name="Rectangle 4"/>
          <p:cNvSpPr/>
          <p:nvPr/>
        </p:nvSpPr>
        <p:spPr>
          <a:xfrm>
            <a:off x="4388641" y="462726"/>
            <a:ext cx="3414717" cy="400110"/>
          </a:xfrm>
          <a:prstGeom prst="rect">
            <a:avLst/>
          </a:prstGeom>
        </p:spPr>
        <p:txBody>
          <a:bodyPr wrap="none">
            <a:spAutoFit/>
          </a:bodyPr>
          <a:lstStyle/>
          <a:p>
            <a:r>
              <a:rPr lang="en-US" sz="2000">
                <a:latin typeface="Arial" panose="020B0604020202020204" pitchFamily="34" charset="0"/>
                <a:cs typeface="Arial" panose="020B0604020202020204" pitchFamily="34" charset="0"/>
              </a:rPr>
              <a:t>subplot(hàng,cột,vị trí đồ thị)</a:t>
            </a:r>
            <a:endParaRPr lang="en-US" sz="2000"/>
          </a:p>
        </p:txBody>
      </p:sp>
      <p:pic>
        <p:nvPicPr>
          <p:cNvPr id="3" name="Picture 2"/>
          <p:cNvPicPr>
            <a:picLocks noChangeAspect="1"/>
          </p:cNvPicPr>
          <p:nvPr/>
        </p:nvPicPr>
        <p:blipFill>
          <a:blip r:embed="rId2"/>
          <a:stretch>
            <a:fillRect/>
          </a:stretch>
        </p:blipFill>
        <p:spPr>
          <a:xfrm>
            <a:off x="1761798" y="964435"/>
            <a:ext cx="8179061" cy="5894446"/>
          </a:xfrm>
          <a:prstGeom prst="rect">
            <a:avLst/>
          </a:prstGeom>
        </p:spPr>
      </p:pic>
      <p:sp>
        <p:nvSpPr>
          <p:cNvPr id="7" name="TextBox 6"/>
          <p:cNvSpPr txBox="1"/>
          <p:nvPr/>
        </p:nvSpPr>
        <p:spPr>
          <a:xfrm>
            <a:off x="5038530" y="2099388"/>
            <a:ext cx="1548881" cy="369332"/>
          </a:xfrm>
          <a:prstGeom prst="rect">
            <a:avLst/>
          </a:prstGeom>
          <a:noFill/>
        </p:spPr>
        <p:txBody>
          <a:bodyPr wrap="square" rtlCol="0">
            <a:spAutoFit/>
          </a:bodyPr>
          <a:lstStyle/>
          <a:p>
            <a:r>
              <a:rPr lang="en-US"/>
              <a:t>Subplot(2,3,1)</a:t>
            </a:r>
          </a:p>
        </p:txBody>
      </p:sp>
      <p:sp>
        <p:nvSpPr>
          <p:cNvPr id="11" name="TextBox 10"/>
          <p:cNvSpPr txBox="1"/>
          <p:nvPr/>
        </p:nvSpPr>
        <p:spPr>
          <a:xfrm>
            <a:off x="8027436" y="2099388"/>
            <a:ext cx="1548881" cy="369332"/>
          </a:xfrm>
          <a:prstGeom prst="rect">
            <a:avLst/>
          </a:prstGeom>
          <a:noFill/>
        </p:spPr>
        <p:txBody>
          <a:bodyPr wrap="square" rtlCol="0">
            <a:spAutoFit/>
          </a:bodyPr>
          <a:lstStyle/>
          <a:p>
            <a:r>
              <a:rPr lang="en-US"/>
              <a:t>Subplot(2,3,3)</a:t>
            </a:r>
          </a:p>
        </p:txBody>
      </p:sp>
      <p:sp>
        <p:nvSpPr>
          <p:cNvPr id="12" name="TextBox 11"/>
          <p:cNvSpPr txBox="1"/>
          <p:nvPr/>
        </p:nvSpPr>
        <p:spPr>
          <a:xfrm>
            <a:off x="8027436" y="5850493"/>
            <a:ext cx="1548881" cy="369332"/>
          </a:xfrm>
          <a:prstGeom prst="rect">
            <a:avLst/>
          </a:prstGeom>
          <a:noFill/>
        </p:spPr>
        <p:txBody>
          <a:bodyPr wrap="square" rtlCol="0">
            <a:spAutoFit/>
          </a:bodyPr>
          <a:lstStyle/>
          <a:p>
            <a:r>
              <a:rPr lang="en-US"/>
              <a:t>Subplot(2,3,6)</a:t>
            </a:r>
          </a:p>
        </p:txBody>
      </p:sp>
    </p:spTree>
    <p:extLst>
      <p:ext uri="{BB962C8B-B14F-4D97-AF65-F5344CB8AC3E}">
        <p14:creationId xmlns:p14="http://schemas.microsoft.com/office/powerpoint/2010/main" val="695124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Đồ thị bar theo chiều ngang</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18</a:t>
            </a:fld>
            <a:endParaRPr lang="en-US">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70936" y="1098094"/>
            <a:ext cx="11850127" cy="5258256"/>
          </a:xfrm>
          <a:prstGeom prst="rect">
            <a:avLst/>
          </a:prstGeom>
        </p:spPr>
      </p:pic>
    </p:spTree>
    <p:extLst>
      <p:ext uri="{BB962C8B-B14F-4D97-AF65-F5344CB8AC3E}">
        <p14:creationId xmlns:p14="http://schemas.microsoft.com/office/powerpoint/2010/main" val="273325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Đồ thị bar</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19</a:t>
            </a:fld>
            <a:endParaRPr lang="en-US">
              <a:latin typeface="Arial" panose="020B0604020202020204" pitchFamily="34" charset="0"/>
              <a:cs typeface="Arial" panose="020B0604020202020204" pitchFamily="34" charset="0"/>
            </a:endParaRPr>
          </a:p>
        </p:txBody>
      </p:sp>
      <p:sp>
        <p:nvSpPr>
          <p:cNvPr id="5" name="Rectangle 4"/>
          <p:cNvSpPr/>
          <p:nvPr/>
        </p:nvSpPr>
        <p:spPr>
          <a:xfrm>
            <a:off x="1063677" y="2963794"/>
            <a:ext cx="9451626" cy="584775"/>
          </a:xfrm>
          <a:prstGeom prst="rect">
            <a:avLst/>
          </a:prstGeom>
        </p:spPr>
        <p:txBody>
          <a:bodyPr wrap="none">
            <a:spAutoFit/>
          </a:bodyPr>
          <a:lstStyle/>
          <a:p>
            <a:r>
              <a:rPr lang="en-US" sz="3200">
                <a:solidFill>
                  <a:srgbClr val="000000"/>
                </a:solidFill>
                <a:latin typeface="Consolas" panose="020B0609020204030204" pitchFamily="49" charset="0"/>
              </a:rPr>
              <a:t>plt.bar(x, y, color = “red”, width = </a:t>
            </a:r>
            <a:r>
              <a:rPr lang="en-US" sz="3200">
                <a:solidFill>
                  <a:srgbClr val="FF0000"/>
                </a:solidFill>
                <a:latin typeface="Consolas" panose="020B0609020204030204" pitchFamily="49" charset="0"/>
              </a:rPr>
              <a:t>0.1</a:t>
            </a:r>
            <a:r>
              <a:rPr lang="en-US" sz="3200">
                <a:solidFill>
                  <a:srgbClr val="000000"/>
                </a:solidFill>
                <a:latin typeface="Consolas" panose="020B0609020204030204" pitchFamily="49" charset="0"/>
              </a:rPr>
              <a:t>)</a:t>
            </a:r>
            <a:endParaRPr lang="en-US" sz="3200"/>
          </a:p>
        </p:txBody>
      </p:sp>
      <p:sp>
        <p:nvSpPr>
          <p:cNvPr id="6" name="TextBox 5"/>
          <p:cNvSpPr txBox="1"/>
          <p:nvPr/>
        </p:nvSpPr>
        <p:spPr>
          <a:xfrm>
            <a:off x="2640563" y="1200351"/>
            <a:ext cx="3676261"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Dữ liệu trục x</a:t>
            </a:r>
          </a:p>
        </p:txBody>
      </p:sp>
      <p:sp>
        <p:nvSpPr>
          <p:cNvPr id="7" name="TextBox 6"/>
          <p:cNvSpPr txBox="1"/>
          <p:nvPr/>
        </p:nvSpPr>
        <p:spPr>
          <a:xfrm>
            <a:off x="3418115" y="1998471"/>
            <a:ext cx="3676261"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Dữ liệu trục x</a:t>
            </a:r>
          </a:p>
        </p:txBody>
      </p:sp>
      <p:cxnSp>
        <p:nvCxnSpPr>
          <p:cNvPr id="9" name="Straight Arrow Connector 8"/>
          <p:cNvCxnSpPr/>
          <p:nvPr/>
        </p:nvCxnSpPr>
        <p:spPr>
          <a:xfrm flipV="1">
            <a:off x="3088433" y="1735494"/>
            <a:ext cx="0" cy="13062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22914" y="2460136"/>
            <a:ext cx="9331" cy="60030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35959" y="5268338"/>
            <a:ext cx="3676261"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Màu của ô bar</a:t>
            </a:r>
          </a:p>
        </p:txBody>
      </p:sp>
      <p:sp>
        <p:nvSpPr>
          <p:cNvPr id="13" name="TextBox 12"/>
          <p:cNvSpPr txBox="1"/>
          <p:nvPr/>
        </p:nvSpPr>
        <p:spPr>
          <a:xfrm>
            <a:off x="7554685" y="4133344"/>
            <a:ext cx="3676261"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Độ rộng của chân ô bar</a:t>
            </a:r>
          </a:p>
        </p:txBody>
      </p:sp>
      <p:cxnSp>
        <p:nvCxnSpPr>
          <p:cNvPr id="15" name="Straight Arrow Connector 14"/>
          <p:cNvCxnSpPr/>
          <p:nvPr/>
        </p:nvCxnSpPr>
        <p:spPr>
          <a:xfrm>
            <a:off x="6671388" y="3666931"/>
            <a:ext cx="9330" cy="145557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154955" y="3680666"/>
            <a:ext cx="0" cy="49923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86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thư viện thường được sử dụng</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17839346"/>
              </p:ext>
            </p:extLst>
          </p:nvPr>
        </p:nvGraphicFramePr>
        <p:xfrm>
          <a:off x="553660" y="1633246"/>
          <a:ext cx="11084674" cy="2865120"/>
        </p:xfrm>
        <a:graphic>
          <a:graphicData uri="http://schemas.openxmlformats.org/drawingml/2006/table">
            <a:tbl>
              <a:tblPr firstRow="1" bandRow="1">
                <a:tableStyleId>{5940675A-B579-460E-94D1-54222C63F5DA}</a:tableStyleId>
              </a:tblPr>
              <a:tblGrid>
                <a:gridCol w="1501051">
                  <a:extLst>
                    <a:ext uri="{9D8B030D-6E8A-4147-A177-3AD203B41FA5}">
                      <a16:colId xmlns:a16="http://schemas.microsoft.com/office/drawing/2014/main" val="1763349644"/>
                    </a:ext>
                  </a:extLst>
                </a:gridCol>
                <a:gridCol w="1627909">
                  <a:extLst>
                    <a:ext uri="{9D8B030D-6E8A-4147-A177-3AD203B41FA5}">
                      <a16:colId xmlns:a16="http://schemas.microsoft.com/office/drawing/2014/main" val="1618278826"/>
                    </a:ext>
                  </a:extLst>
                </a:gridCol>
                <a:gridCol w="7955714">
                  <a:extLst>
                    <a:ext uri="{9D8B030D-6E8A-4147-A177-3AD203B41FA5}">
                      <a16:colId xmlns:a16="http://schemas.microsoft.com/office/drawing/2014/main" val="3539235731"/>
                    </a:ext>
                  </a:extLst>
                </a:gridCol>
              </a:tblGrid>
              <a:tr h="370840">
                <a:tc>
                  <a:txBody>
                    <a:bodyPr/>
                    <a:lstStyle/>
                    <a:p>
                      <a:pPr algn="ctr"/>
                      <a:r>
                        <a:rPr lang="en-US" b="1">
                          <a:latin typeface="Arial" panose="020B0604020202020204" pitchFamily="34" charset="0"/>
                          <a:cs typeface="Arial" panose="020B0604020202020204" pitchFamily="34" charset="0"/>
                        </a:rPr>
                        <a:t>Số</a:t>
                      </a:r>
                      <a:r>
                        <a:rPr lang="en-US" b="1" baseline="0">
                          <a:latin typeface="Arial" panose="020B0604020202020204" pitchFamily="34" charset="0"/>
                          <a:cs typeface="Arial" panose="020B0604020202020204" pitchFamily="34" charset="0"/>
                        </a:rPr>
                        <a:t> TT</a:t>
                      </a:r>
                      <a:endParaRPr lang="en-US" b="1">
                        <a:latin typeface="Arial" panose="020B0604020202020204" pitchFamily="34" charset="0"/>
                        <a:cs typeface="Arial" panose="020B0604020202020204" pitchFamily="34" charset="0"/>
                      </a:endParaRPr>
                    </a:p>
                  </a:txBody>
                  <a:tcPr/>
                </a:tc>
                <a:tc>
                  <a:txBody>
                    <a:bodyPr/>
                    <a:lstStyle/>
                    <a:p>
                      <a:pPr algn="ctr"/>
                      <a:r>
                        <a:rPr lang="en-US" b="1">
                          <a:latin typeface="Arial" panose="020B0604020202020204" pitchFamily="34" charset="0"/>
                          <a:cs typeface="Arial" panose="020B0604020202020204" pitchFamily="34" charset="0"/>
                        </a:rPr>
                        <a:t>Tên</a:t>
                      </a:r>
                      <a:r>
                        <a:rPr lang="en-US" b="1" baseline="0">
                          <a:latin typeface="Arial" panose="020B0604020202020204" pitchFamily="34" charset="0"/>
                          <a:cs typeface="Arial" panose="020B0604020202020204" pitchFamily="34" charset="0"/>
                        </a:rPr>
                        <a:t> thư viện</a:t>
                      </a:r>
                      <a:endParaRPr lang="en-US" b="1">
                        <a:latin typeface="Arial" panose="020B0604020202020204" pitchFamily="34" charset="0"/>
                        <a:cs typeface="Arial" panose="020B0604020202020204" pitchFamily="34" charset="0"/>
                      </a:endParaRPr>
                    </a:p>
                  </a:txBody>
                  <a:tcPr/>
                </a:tc>
                <a:tc>
                  <a:txBody>
                    <a:bodyPr/>
                    <a:lstStyle/>
                    <a:p>
                      <a:pPr algn="ctr"/>
                      <a:r>
                        <a:rPr lang="en-US" b="1">
                          <a:latin typeface="Arial" panose="020B0604020202020204" pitchFamily="34" charset="0"/>
                          <a:cs typeface="Arial" panose="020B0604020202020204" pitchFamily="34" charset="0"/>
                        </a:rPr>
                        <a:t>Chức</a:t>
                      </a:r>
                      <a:r>
                        <a:rPr lang="en-US" b="1" baseline="0">
                          <a:latin typeface="Arial" panose="020B0604020202020204" pitchFamily="34" charset="0"/>
                          <a:cs typeface="Arial" panose="020B0604020202020204" pitchFamily="34" charset="0"/>
                        </a:rPr>
                        <a:t> năng</a:t>
                      </a:r>
                      <a:endParaRPr lang="en-US" b="1">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10346300"/>
                  </a:ext>
                </a:extLst>
              </a:tr>
              <a:tr h="370840">
                <a:tc>
                  <a:txBody>
                    <a:bodyPr/>
                    <a:lstStyle/>
                    <a:p>
                      <a:pPr algn="ctr"/>
                      <a:r>
                        <a:rPr lang="en-US">
                          <a:latin typeface="Arial" panose="020B0604020202020204" pitchFamily="34" charset="0"/>
                          <a:cs typeface="Arial" panose="020B0604020202020204" pitchFamily="34" charset="0"/>
                        </a:rPr>
                        <a:t>1</a:t>
                      </a:r>
                    </a:p>
                  </a:txBody>
                  <a:tcPr/>
                </a:tc>
                <a:tc>
                  <a:txBody>
                    <a:bodyPr/>
                    <a:lstStyle/>
                    <a:p>
                      <a:pPr algn="ctr"/>
                      <a:r>
                        <a:rPr lang="en-US">
                          <a:latin typeface="Arial" panose="020B0604020202020204" pitchFamily="34" charset="0"/>
                          <a:cs typeface="Arial" panose="020B0604020202020204" pitchFamily="34" charset="0"/>
                        </a:rPr>
                        <a:t>Numpy</a:t>
                      </a:r>
                    </a:p>
                  </a:txBody>
                  <a:tcPr/>
                </a:tc>
                <a:tc>
                  <a:txBody>
                    <a:bodyPr/>
                    <a:lstStyle/>
                    <a:p>
                      <a:pPr algn="l"/>
                      <a:r>
                        <a:rPr lang="en-US">
                          <a:latin typeface="Arial" panose="020B0604020202020204" pitchFamily="34" charset="0"/>
                          <a:cs typeface="Arial" panose="020B0604020202020204" pitchFamily="34" charset="0"/>
                        </a:rPr>
                        <a:t>Xử lý</a:t>
                      </a:r>
                      <a:r>
                        <a:rPr lang="en-US" baseline="0">
                          <a:latin typeface="Arial" panose="020B0604020202020204" pitchFamily="34" charset="0"/>
                          <a:cs typeface="Arial" panose="020B0604020202020204" pitchFamily="34" charset="0"/>
                        </a:rPr>
                        <a:t> các dữ liệu kiểu mảng, ma trận đa chiều, các hàm toán học,...</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46843145"/>
                  </a:ext>
                </a:extLst>
              </a:tr>
              <a:tr h="370840">
                <a:tc>
                  <a:txBody>
                    <a:bodyPr/>
                    <a:lstStyle/>
                    <a:p>
                      <a:pPr algn="ctr"/>
                      <a:r>
                        <a:rPr lang="en-US">
                          <a:latin typeface="Arial" panose="020B0604020202020204" pitchFamily="34" charset="0"/>
                          <a:cs typeface="Arial" panose="020B0604020202020204" pitchFamily="34" charset="0"/>
                        </a:rPr>
                        <a:t>2</a:t>
                      </a:r>
                    </a:p>
                  </a:txBody>
                  <a:tcPr/>
                </a:tc>
                <a:tc>
                  <a:txBody>
                    <a:bodyPr/>
                    <a:lstStyle/>
                    <a:p>
                      <a:pPr algn="ctr"/>
                      <a:r>
                        <a:rPr lang="en-US">
                          <a:latin typeface="Arial" panose="020B0604020202020204" pitchFamily="34" charset="0"/>
                          <a:cs typeface="Arial" panose="020B0604020202020204" pitchFamily="34" charset="0"/>
                        </a:rPr>
                        <a:t>Scipy</a:t>
                      </a:r>
                    </a:p>
                  </a:txBody>
                  <a:tcPr/>
                </a:tc>
                <a:tc>
                  <a:txBody>
                    <a:bodyPr/>
                    <a:lstStyle/>
                    <a:p>
                      <a:pPr algn="l"/>
                      <a:r>
                        <a:rPr lang="en-US">
                          <a:latin typeface="Arial" panose="020B0604020202020204" pitchFamily="34" charset="0"/>
                          <a:cs typeface="Arial" panose="020B0604020202020204" pitchFamily="34" charset="0"/>
                        </a:rPr>
                        <a:t>Được</a:t>
                      </a:r>
                      <a:r>
                        <a:rPr lang="en-US" baseline="0">
                          <a:latin typeface="Arial" panose="020B0604020202020204" pitchFamily="34" charset="0"/>
                          <a:cs typeface="Arial" panose="020B0604020202020204" pitchFamily="34" charset="0"/>
                        </a:rPr>
                        <a:t> xây dựng trên cơ sở numpy, cung cấp công cụ để xử lý các bài toán đại số tuyến tính, tối ưu, tích hợp, thống kê,...</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43214075"/>
                  </a:ext>
                </a:extLst>
              </a:tr>
              <a:tr h="370840">
                <a:tc>
                  <a:txBody>
                    <a:bodyPr/>
                    <a:lstStyle/>
                    <a:p>
                      <a:pPr algn="ctr"/>
                      <a:r>
                        <a:rPr lang="en-US">
                          <a:latin typeface="Arial" panose="020B0604020202020204" pitchFamily="34" charset="0"/>
                          <a:cs typeface="Arial" panose="020B0604020202020204" pitchFamily="34" charset="0"/>
                        </a:rPr>
                        <a:t>3</a:t>
                      </a:r>
                    </a:p>
                  </a:txBody>
                  <a:tcPr/>
                </a:tc>
                <a:tc>
                  <a:txBody>
                    <a:bodyPr/>
                    <a:lstStyle/>
                    <a:p>
                      <a:pPr algn="ctr"/>
                      <a:r>
                        <a:rPr lang="en-US">
                          <a:latin typeface="Arial" panose="020B0604020202020204" pitchFamily="34" charset="0"/>
                          <a:cs typeface="Arial" panose="020B0604020202020204" pitchFamily="34" charset="0"/>
                        </a:rPr>
                        <a:t>Matplotlib</a:t>
                      </a:r>
                    </a:p>
                  </a:txBody>
                  <a:tcPr/>
                </a:tc>
                <a:tc>
                  <a:txBody>
                    <a:bodyPr/>
                    <a:lstStyle/>
                    <a:p>
                      <a:pPr algn="l"/>
                      <a:r>
                        <a:rPr lang="en-US">
                          <a:latin typeface="Arial" panose="020B0604020202020204" pitchFamily="34" charset="0"/>
                          <a:cs typeface="Arial" panose="020B0604020202020204" pitchFamily="34" charset="0"/>
                        </a:rPr>
                        <a:t>Vẽ đồ</a:t>
                      </a:r>
                      <a:r>
                        <a:rPr lang="en-US" baseline="0">
                          <a:latin typeface="Arial" panose="020B0604020202020204" pitchFamily="34" charset="0"/>
                          <a:cs typeface="Arial" panose="020B0604020202020204" pitchFamily="34" charset="0"/>
                        </a:rPr>
                        <a:t> thị 2D, 3D trong toán học và khoa học dữ liệu</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61487399"/>
                  </a:ext>
                </a:extLst>
              </a:tr>
              <a:tr h="370840">
                <a:tc>
                  <a:txBody>
                    <a:bodyPr/>
                    <a:lstStyle/>
                    <a:p>
                      <a:pPr algn="ctr"/>
                      <a:r>
                        <a:rPr lang="en-US">
                          <a:latin typeface="Arial" panose="020B0604020202020204" pitchFamily="34" charset="0"/>
                          <a:cs typeface="Arial" panose="020B0604020202020204" pitchFamily="34" charset="0"/>
                        </a:rPr>
                        <a:t>4</a:t>
                      </a:r>
                    </a:p>
                  </a:txBody>
                  <a:tcPr/>
                </a:tc>
                <a:tc>
                  <a:txBody>
                    <a:bodyPr/>
                    <a:lstStyle/>
                    <a:p>
                      <a:pPr algn="ctr"/>
                      <a:r>
                        <a:rPr lang="en-US">
                          <a:latin typeface="Arial" panose="020B0604020202020204" pitchFamily="34" charset="0"/>
                          <a:cs typeface="Arial" panose="020B0604020202020204" pitchFamily="34" charset="0"/>
                        </a:rPr>
                        <a:t>Opencv</a:t>
                      </a:r>
                    </a:p>
                  </a:txBody>
                  <a:tcPr/>
                </a:tc>
                <a:tc>
                  <a:txBody>
                    <a:bodyPr/>
                    <a:lstStyle/>
                    <a:p>
                      <a:pPr algn="l"/>
                      <a:r>
                        <a:rPr lang="en-US">
                          <a:latin typeface="Arial" panose="020B0604020202020204" pitchFamily="34" charset="0"/>
                          <a:cs typeface="Arial" panose="020B0604020202020204" pitchFamily="34" charset="0"/>
                        </a:rPr>
                        <a:t>Xử lý</a:t>
                      </a:r>
                      <a:r>
                        <a:rPr lang="en-US" baseline="0">
                          <a:latin typeface="Arial" panose="020B0604020202020204" pitchFamily="34" charset="0"/>
                          <a:cs typeface="Arial" panose="020B0604020202020204" pitchFamily="34" charset="0"/>
                        </a:rPr>
                        <a:t> ảnh, thị giác máy tính</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64564248"/>
                  </a:ext>
                </a:extLst>
              </a:tr>
              <a:tr h="370840">
                <a:tc>
                  <a:txBody>
                    <a:bodyPr/>
                    <a:lstStyle/>
                    <a:p>
                      <a:pPr algn="ctr"/>
                      <a:r>
                        <a:rPr lang="en-US">
                          <a:latin typeface="Arial" panose="020B0604020202020204" pitchFamily="34" charset="0"/>
                          <a:cs typeface="Arial" panose="020B0604020202020204" pitchFamily="34" charset="0"/>
                        </a:rPr>
                        <a:t>5</a:t>
                      </a:r>
                    </a:p>
                  </a:txBody>
                  <a:tcPr/>
                </a:tc>
                <a:tc>
                  <a:txBody>
                    <a:bodyPr/>
                    <a:lstStyle/>
                    <a:p>
                      <a:pPr algn="ctr"/>
                      <a:r>
                        <a:rPr lang="en-US">
                          <a:latin typeface="Arial" panose="020B0604020202020204" pitchFamily="34" charset="0"/>
                          <a:cs typeface="Arial" panose="020B0604020202020204" pitchFamily="34" charset="0"/>
                        </a:rPr>
                        <a:t>Requests</a:t>
                      </a:r>
                    </a:p>
                  </a:txBody>
                  <a:tcPr/>
                </a:tc>
                <a:tc>
                  <a:txBody>
                    <a:bodyPr/>
                    <a:lstStyle/>
                    <a:p>
                      <a:pPr algn="l"/>
                      <a:r>
                        <a:rPr lang="en-US">
                          <a:latin typeface="Arial" panose="020B0604020202020204" pitchFamily="34" charset="0"/>
                          <a:cs typeface="Arial" panose="020B0604020202020204" pitchFamily="34" charset="0"/>
                        </a:rPr>
                        <a:t>Được tạo</a:t>
                      </a:r>
                      <a:r>
                        <a:rPr lang="en-US" baseline="0">
                          <a:latin typeface="Arial" panose="020B0604020202020204" pitchFamily="34" charset="0"/>
                          <a:cs typeface="Arial" panose="020B0604020202020204" pitchFamily="34" charset="0"/>
                        </a:rPr>
                        <a:t> ra nhằm mục đích tập trung vào các yêu cầu HTTP</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37948142"/>
                  </a:ext>
                </a:extLst>
              </a:tr>
              <a:tr h="370840">
                <a:tc>
                  <a:txBody>
                    <a:bodyPr/>
                    <a:lstStyle/>
                    <a:p>
                      <a:pPr algn="ctr"/>
                      <a:r>
                        <a:rPr lang="en-US">
                          <a:latin typeface="Arial" panose="020B0604020202020204" pitchFamily="34" charset="0"/>
                          <a:cs typeface="Arial" panose="020B0604020202020204" pitchFamily="34" charset="0"/>
                        </a:rPr>
                        <a:t>6</a:t>
                      </a:r>
                    </a:p>
                  </a:txBody>
                  <a:tcPr/>
                </a:tc>
                <a:tc>
                  <a:txBody>
                    <a:bodyPr/>
                    <a:lstStyle/>
                    <a:p>
                      <a:pPr algn="ctr"/>
                      <a:r>
                        <a:rPr lang="en-US">
                          <a:latin typeface="Arial" panose="020B0604020202020204" pitchFamily="34" charset="0"/>
                          <a:cs typeface="Arial" panose="020B0604020202020204" pitchFamily="34" charset="0"/>
                        </a:rPr>
                        <a:t>Keras</a:t>
                      </a:r>
                    </a:p>
                  </a:txBody>
                  <a:tcPr/>
                </a:tc>
                <a:tc>
                  <a:txBody>
                    <a:bodyPr/>
                    <a:lstStyle/>
                    <a:p>
                      <a:pPr algn="l"/>
                      <a:r>
                        <a:rPr lang="en-US">
                          <a:latin typeface="Arial" panose="020B0604020202020204" pitchFamily="34" charset="0"/>
                          <a:cs typeface="Arial" panose="020B0604020202020204" pitchFamily="34" charset="0"/>
                        </a:rPr>
                        <a:t>Liên</a:t>
                      </a:r>
                      <a:r>
                        <a:rPr lang="en-US" baseline="0">
                          <a:latin typeface="Arial" panose="020B0604020202020204" pitchFamily="34" charset="0"/>
                          <a:cs typeface="Arial" panose="020B0604020202020204" pitchFamily="34" charset="0"/>
                        </a:rPr>
                        <a:t> quan tới mạng neuron, deep learning, học máy, trí tuệ nhân tạo</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81991629"/>
                  </a:ext>
                </a:extLst>
              </a:tr>
            </a:tbl>
          </a:graphicData>
        </a:graphic>
      </p:graphicFrame>
      <p:sp>
        <p:nvSpPr>
          <p:cNvPr id="3" name="TextBox 2"/>
          <p:cNvSpPr txBox="1"/>
          <p:nvPr/>
        </p:nvSpPr>
        <p:spPr>
          <a:xfrm>
            <a:off x="553660" y="4792717"/>
            <a:ext cx="11084680" cy="1446550"/>
          </a:xfrm>
          <a:prstGeom prst="rect">
            <a:avLst/>
          </a:prstGeom>
          <a:noFill/>
        </p:spPr>
        <p:txBody>
          <a:bodyPr wrap="square" rtlCol="0">
            <a:spAutoFit/>
          </a:bodyPr>
          <a:lstStyle/>
          <a:p>
            <a:r>
              <a:rPr lang="en-US" sz="2200" u="sng">
                <a:latin typeface="Arial" panose="020B0604020202020204" pitchFamily="34" charset="0"/>
                <a:cs typeface="Arial" panose="020B0604020202020204" pitchFamily="34" charset="0"/>
              </a:rPr>
              <a:t>Cài đặt:</a:t>
            </a:r>
            <a:r>
              <a:rPr lang="en-US" sz="2200">
                <a:latin typeface="Arial" panose="020B0604020202020204" pitchFamily="34" charset="0"/>
                <a:cs typeface="Arial" panose="020B0604020202020204" pitchFamily="34" charset="0"/>
              </a:rPr>
              <a:t>	</a:t>
            </a:r>
          </a:p>
          <a:p>
            <a:r>
              <a:rPr lang="en-US" sz="2200">
                <a:latin typeface="Arial" panose="020B0604020202020204" pitchFamily="34" charset="0"/>
                <a:cs typeface="Arial" panose="020B0604020202020204" pitchFamily="34" charset="0"/>
              </a:rPr>
              <a:t>	- Vào cửa sổ Command Promt</a:t>
            </a:r>
          </a:p>
          <a:p>
            <a:endParaRPr lang="en-US" sz="2200">
              <a:latin typeface="Arial" panose="020B0604020202020204" pitchFamily="34" charset="0"/>
              <a:cs typeface="Arial" panose="020B0604020202020204" pitchFamily="34" charset="0"/>
            </a:endParaRPr>
          </a:p>
          <a:p>
            <a:r>
              <a:rPr lang="en-US" sz="2200">
                <a:latin typeface="Arial" panose="020B0604020202020204" pitchFamily="34" charset="0"/>
                <a:cs typeface="Arial" panose="020B0604020202020204" pitchFamily="34" charset="0"/>
              </a:rPr>
              <a:t>	- Gõ lệnh </a:t>
            </a:r>
            <a:r>
              <a:rPr lang="en-US" sz="2200" b="1">
                <a:latin typeface="Arial" panose="020B0604020202020204" pitchFamily="34" charset="0"/>
                <a:cs typeface="Arial" panose="020B0604020202020204" pitchFamily="34" charset="0"/>
              </a:rPr>
              <a:t>pip install matplotlib</a:t>
            </a:r>
          </a:p>
        </p:txBody>
      </p:sp>
    </p:spTree>
    <p:extLst>
      <p:ext uri="{BB962C8B-B14F-4D97-AF65-F5344CB8AC3E}">
        <p14:creationId xmlns:p14="http://schemas.microsoft.com/office/powerpoint/2010/main" val="371623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Đồ thị multi-bar – thực chất là vẽ nhiều bar</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20</a:t>
            </a:fld>
            <a:endParaRPr lang="en-US">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574831" y="1234691"/>
            <a:ext cx="11042337" cy="5212532"/>
          </a:xfrm>
          <a:prstGeom prst="rect">
            <a:avLst/>
          </a:prstGeom>
        </p:spPr>
      </p:pic>
    </p:spTree>
    <p:extLst>
      <p:ext uri="{BB962C8B-B14F-4D97-AF65-F5344CB8AC3E}">
        <p14:creationId xmlns:p14="http://schemas.microsoft.com/office/powerpoint/2010/main" val="3453865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Đồ thị multi-bar – thực chất là vẽ nhiều bar</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21</a:t>
            </a:fld>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36643" y="1098094"/>
            <a:ext cx="11918713" cy="5258256"/>
          </a:xfrm>
          <a:prstGeom prst="rect">
            <a:avLst/>
          </a:prstGeom>
        </p:spPr>
      </p:pic>
      <p:sp>
        <p:nvSpPr>
          <p:cNvPr id="6" name="TextBox 5"/>
          <p:cNvSpPr txBox="1"/>
          <p:nvPr/>
        </p:nvSpPr>
        <p:spPr>
          <a:xfrm>
            <a:off x="2341983" y="6482772"/>
            <a:ext cx="6830008"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Đồ thị Y2 được vẽ từ đỉnh của đồ thị Y1</a:t>
            </a:r>
          </a:p>
        </p:txBody>
      </p:sp>
      <p:cxnSp>
        <p:nvCxnSpPr>
          <p:cNvPr id="8" name="Straight Arrow Connector 7"/>
          <p:cNvCxnSpPr/>
          <p:nvPr/>
        </p:nvCxnSpPr>
        <p:spPr>
          <a:xfrm flipH="1" flipV="1">
            <a:off x="2528596" y="3727222"/>
            <a:ext cx="27992" cy="28116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276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Đồ thị pie</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22</a:t>
            </a:fld>
            <a:endParaRPr lang="en-US">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70901" y="1037748"/>
            <a:ext cx="11650197" cy="4977417"/>
          </a:xfrm>
          <a:prstGeom prst="rect">
            <a:avLst/>
          </a:prstGeom>
        </p:spPr>
      </p:pic>
      <p:sp>
        <p:nvSpPr>
          <p:cNvPr id="9" name="TextBox 8"/>
          <p:cNvSpPr txBox="1"/>
          <p:nvPr/>
        </p:nvSpPr>
        <p:spPr>
          <a:xfrm>
            <a:off x="2578466" y="6300210"/>
            <a:ext cx="8775334"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Hiển thị tỉ lệ phần trăm tự động tính, kiểu số float, lấy 2 số sau dấu phẩy</a:t>
            </a:r>
          </a:p>
        </p:txBody>
      </p:sp>
      <p:cxnSp>
        <p:nvCxnSpPr>
          <p:cNvPr id="10" name="Straight Arrow Connector 9"/>
          <p:cNvCxnSpPr/>
          <p:nvPr/>
        </p:nvCxnSpPr>
        <p:spPr>
          <a:xfrm flipH="1" flipV="1">
            <a:off x="2765079" y="3544660"/>
            <a:ext cx="27992" cy="28116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55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Đồ thị box</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23</a:t>
            </a:fld>
            <a:endParaRPr lang="en-US">
              <a:latin typeface="Arial" panose="020B0604020202020204" pitchFamily="34" charset="0"/>
              <a:cs typeface="Arial" panose="020B0604020202020204" pitchFamily="34" charset="0"/>
            </a:endParaRPr>
          </a:p>
        </p:txBody>
      </p:sp>
      <p:sp>
        <p:nvSpPr>
          <p:cNvPr id="9" name="TextBox 8"/>
          <p:cNvSpPr txBox="1"/>
          <p:nvPr/>
        </p:nvSpPr>
        <p:spPr>
          <a:xfrm>
            <a:off x="0" y="1140896"/>
            <a:ext cx="7756634" cy="1200329"/>
          </a:xfrm>
          <a:prstGeom prst="rect">
            <a:avLst/>
          </a:prstGeom>
          <a:noFill/>
        </p:spPr>
        <p:txBody>
          <a:bodyPr wrap="square" rtlCol="0">
            <a:spAutoFit/>
          </a:bodyPr>
          <a:lstStyle/>
          <a:p>
            <a:pPr algn="just"/>
            <a:r>
              <a:rPr lang="en-US" sz="2400">
                <a:latin typeface="Arial" panose="020B0604020202020204" pitchFamily="34" charset="0"/>
                <a:cs typeface="Arial" panose="020B0604020202020204" pitchFamily="34" charset="0"/>
              </a:rPr>
              <a:t>Là loại đồ thị mô tả một tập dữ liệu gồm </a:t>
            </a:r>
            <a:r>
              <a:rPr lang="en-US" sz="2400">
                <a:solidFill>
                  <a:srgbClr val="FF0000"/>
                </a:solidFill>
                <a:latin typeface="Arial" panose="020B0604020202020204" pitchFamily="34" charset="0"/>
                <a:cs typeface="Arial" panose="020B0604020202020204" pitchFamily="34" charset="0"/>
              </a:rPr>
              <a:t>min</a:t>
            </a:r>
            <a:r>
              <a:rPr lang="en-US" sz="2400">
                <a:latin typeface="Arial" panose="020B0604020202020204" pitchFamily="34" charset="0"/>
                <a:cs typeface="Arial" panose="020B0604020202020204" pitchFamily="34" charset="0"/>
              </a:rPr>
              <a:t>, tứ phân vị thứ nhất </a:t>
            </a:r>
            <a:r>
              <a:rPr lang="en-US" sz="2400">
                <a:solidFill>
                  <a:srgbClr val="FF0000"/>
                </a:solidFill>
                <a:latin typeface="Arial" panose="020B0604020202020204" pitchFamily="34" charset="0"/>
                <a:cs typeface="Arial" panose="020B0604020202020204" pitchFamily="34" charset="0"/>
              </a:rPr>
              <a:t>Q1</a:t>
            </a:r>
            <a:r>
              <a:rPr lang="en-US" sz="2400">
                <a:latin typeface="Arial" panose="020B0604020202020204" pitchFamily="34" charset="0"/>
                <a:cs typeface="Arial" panose="020B0604020202020204" pitchFamily="34" charset="0"/>
              </a:rPr>
              <a:t> (trung vị phần dưới), giá trị trung bình </a:t>
            </a:r>
            <a:r>
              <a:rPr lang="en-US" sz="2400">
                <a:solidFill>
                  <a:srgbClr val="FF0000"/>
                </a:solidFill>
                <a:latin typeface="Arial" panose="020B0604020202020204" pitchFamily="34" charset="0"/>
                <a:cs typeface="Arial" panose="020B0604020202020204" pitchFamily="34" charset="0"/>
              </a:rPr>
              <a:t>median</a:t>
            </a:r>
            <a:r>
              <a:rPr lang="en-US" sz="2400">
                <a:latin typeface="Arial" panose="020B0604020202020204" pitchFamily="34" charset="0"/>
                <a:cs typeface="Arial" panose="020B0604020202020204" pitchFamily="34" charset="0"/>
              </a:rPr>
              <a:t>, tứ phân vị thứ ba </a:t>
            </a:r>
            <a:r>
              <a:rPr lang="en-US" sz="2400">
                <a:solidFill>
                  <a:srgbClr val="FF0000"/>
                </a:solidFill>
                <a:latin typeface="Arial" panose="020B0604020202020204" pitchFamily="34" charset="0"/>
                <a:cs typeface="Arial" panose="020B0604020202020204" pitchFamily="34" charset="0"/>
              </a:rPr>
              <a:t>Q3</a:t>
            </a:r>
            <a:r>
              <a:rPr lang="en-US" sz="2400">
                <a:latin typeface="Arial" panose="020B0604020202020204" pitchFamily="34" charset="0"/>
                <a:cs typeface="Arial" panose="020B0604020202020204" pitchFamily="34" charset="0"/>
              </a:rPr>
              <a:t> (trung vị phần trên), </a:t>
            </a:r>
            <a:r>
              <a:rPr lang="en-US" sz="2400">
                <a:solidFill>
                  <a:srgbClr val="FF0000"/>
                </a:solidFill>
                <a:latin typeface="Arial" panose="020B0604020202020204" pitchFamily="34" charset="0"/>
                <a:cs typeface="Arial" panose="020B0604020202020204" pitchFamily="34" charset="0"/>
              </a:rPr>
              <a:t>max</a:t>
            </a:r>
            <a:r>
              <a:rPr lang="en-US" sz="2400">
                <a:latin typeface="Arial" panose="020B0604020202020204" pitchFamily="34" charset="0"/>
                <a:cs typeface="Arial" panose="020B0604020202020204" pitchFamily="34"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450" y="732639"/>
            <a:ext cx="4543550" cy="1608586"/>
          </a:xfrm>
          <a:prstGeom prst="rect">
            <a:avLst/>
          </a:prstGeom>
        </p:spPr>
      </p:pic>
      <p:pic>
        <p:nvPicPr>
          <p:cNvPr id="5" name="Picture 4"/>
          <p:cNvPicPr>
            <a:picLocks noChangeAspect="1"/>
          </p:cNvPicPr>
          <p:nvPr/>
        </p:nvPicPr>
        <p:blipFill>
          <a:blip r:embed="rId3"/>
          <a:stretch>
            <a:fillRect/>
          </a:stretch>
        </p:blipFill>
        <p:spPr>
          <a:xfrm>
            <a:off x="1454820" y="2341225"/>
            <a:ext cx="9282359" cy="4493788"/>
          </a:xfrm>
          <a:prstGeom prst="rect">
            <a:avLst/>
          </a:prstGeom>
        </p:spPr>
      </p:pic>
    </p:spTree>
    <p:extLst>
      <p:ext uri="{BB962C8B-B14F-4D97-AF65-F5344CB8AC3E}">
        <p14:creationId xmlns:p14="http://schemas.microsoft.com/office/powerpoint/2010/main" val="2313376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Đồ thị violin</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24</a:t>
            </a:fld>
            <a:endParaRPr lang="en-US">
              <a:latin typeface="Arial" panose="020B0604020202020204" pitchFamily="34" charset="0"/>
              <a:cs typeface="Arial" panose="020B0604020202020204" pitchFamily="34" charset="0"/>
            </a:endParaRPr>
          </a:p>
        </p:txBody>
      </p:sp>
      <p:sp>
        <p:nvSpPr>
          <p:cNvPr id="9" name="TextBox 8"/>
          <p:cNvSpPr txBox="1"/>
          <p:nvPr/>
        </p:nvSpPr>
        <p:spPr>
          <a:xfrm>
            <a:off x="0" y="1140896"/>
            <a:ext cx="12076386" cy="461665"/>
          </a:xfrm>
          <a:prstGeom prst="rect">
            <a:avLst/>
          </a:prstGeom>
          <a:noFill/>
        </p:spPr>
        <p:txBody>
          <a:bodyPr wrap="square" rtlCol="0">
            <a:spAutoFit/>
          </a:bodyPr>
          <a:lstStyle/>
          <a:p>
            <a:pPr algn="just"/>
            <a:r>
              <a:rPr lang="en-US" sz="2400">
                <a:latin typeface="Arial" panose="020B0604020202020204" pitchFamily="34" charset="0"/>
                <a:cs typeface="Arial" panose="020B0604020202020204" pitchFamily="34" charset="0"/>
              </a:rPr>
              <a:t>Giá trị biểu diễn tương tự đồ thị box nhưng tường minh về số lượng hơn</a:t>
            </a:r>
          </a:p>
        </p:txBody>
      </p:sp>
      <p:pic>
        <p:nvPicPr>
          <p:cNvPr id="3" name="Picture 2"/>
          <p:cNvPicPr>
            <a:picLocks noChangeAspect="1"/>
          </p:cNvPicPr>
          <p:nvPr/>
        </p:nvPicPr>
        <p:blipFill>
          <a:blip r:embed="rId2"/>
          <a:stretch>
            <a:fillRect/>
          </a:stretch>
        </p:blipFill>
        <p:spPr>
          <a:xfrm>
            <a:off x="651038" y="1602561"/>
            <a:ext cx="10889924" cy="5243014"/>
          </a:xfrm>
          <a:prstGeom prst="rect">
            <a:avLst/>
          </a:prstGeom>
        </p:spPr>
      </p:pic>
    </p:spTree>
    <p:extLst>
      <p:ext uri="{BB962C8B-B14F-4D97-AF65-F5344CB8AC3E}">
        <p14:creationId xmlns:p14="http://schemas.microsoft.com/office/powerpoint/2010/main" val="1660933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Đồ thị scatter</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25</a:t>
            </a:fld>
            <a:endParaRPr lang="en-US">
              <a:latin typeface="Arial" panose="020B0604020202020204" pitchFamily="34" charset="0"/>
              <a:cs typeface="Arial" panose="020B0604020202020204" pitchFamily="34" charset="0"/>
            </a:endParaRPr>
          </a:p>
        </p:txBody>
      </p:sp>
      <p:sp>
        <p:nvSpPr>
          <p:cNvPr id="9" name="TextBox 8"/>
          <p:cNvSpPr txBox="1"/>
          <p:nvPr/>
        </p:nvSpPr>
        <p:spPr>
          <a:xfrm>
            <a:off x="0" y="1140896"/>
            <a:ext cx="12192000" cy="1631216"/>
          </a:xfrm>
          <a:prstGeom prst="rect">
            <a:avLst/>
          </a:prstGeom>
          <a:noFill/>
        </p:spPr>
        <p:txBody>
          <a:bodyPr wrap="square" rtlCol="0">
            <a:spAutoFit/>
          </a:bodyPr>
          <a:lstStyle/>
          <a:p>
            <a:pPr algn="just"/>
            <a:r>
              <a:rPr lang="en-US" sz="2000">
                <a:latin typeface="Arial" panose="020B0604020202020204" pitchFamily="34" charset="0"/>
                <a:cs typeface="Arial" panose="020B0604020202020204" pitchFamily="34" charset="0"/>
              </a:rPr>
              <a:t>Đồ thị Scatter </a:t>
            </a:r>
            <a:r>
              <a:rPr lang="vi-VN" sz="2000">
                <a:latin typeface="Arial" panose="020B0604020202020204" pitchFamily="34" charset="0"/>
                <a:cs typeface="Arial" panose="020B0604020202020204" pitchFamily="34" charset="0"/>
              </a:rPr>
              <a:t>được sử dụng để vẽ các điểm dữ liệu trên trục hoành và trục tung để thể hiện mức độ ảnh hưởng của một biến này bởi biến khác. Mỗi hàng trong bảng dữ liệu được biểu thị bằng một điểm đánh dấu, vị trí phụ thuộc vào giá trị của nó trong các cột được đặt trên trục X và Y. Một biến thứ ba có thể được đặt để tương ứng với màu sắc hoặc kích thước của các điểm đánh dấu, do đó thêm một chiều khác vào biểu đồ.</a:t>
            </a:r>
            <a:endParaRPr lang="en-US" sz="200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455878" y="2772112"/>
            <a:ext cx="4226480" cy="4075893"/>
          </a:xfrm>
          <a:prstGeom prst="rect">
            <a:avLst/>
          </a:prstGeom>
        </p:spPr>
      </p:pic>
      <p:pic>
        <p:nvPicPr>
          <p:cNvPr id="7" name="Picture 6"/>
          <p:cNvPicPr>
            <a:picLocks noChangeAspect="1"/>
          </p:cNvPicPr>
          <p:nvPr/>
        </p:nvPicPr>
        <p:blipFill>
          <a:blip r:embed="rId3"/>
          <a:stretch>
            <a:fillRect/>
          </a:stretch>
        </p:blipFill>
        <p:spPr>
          <a:xfrm>
            <a:off x="5815371" y="2777880"/>
            <a:ext cx="4779057" cy="4080120"/>
          </a:xfrm>
          <a:prstGeom prst="rect">
            <a:avLst/>
          </a:prstGeom>
        </p:spPr>
      </p:pic>
    </p:spTree>
    <p:extLst>
      <p:ext uri="{BB962C8B-B14F-4D97-AF65-F5344CB8AC3E}">
        <p14:creationId xmlns:p14="http://schemas.microsoft.com/office/powerpoint/2010/main" val="851098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Đồ thị 3D</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26</a:t>
            </a:fld>
            <a:endParaRPr lang="en-US">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95746" y="1090474"/>
            <a:ext cx="11400508" cy="5265876"/>
          </a:xfrm>
          <a:prstGeom prst="rect">
            <a:avLst/>
          </a:prstGeom>
        </p:spPr>
      </p:pic>
    </p:spTree>
    <p:extLst>
      <p:ext uri="{BB962C8B-B14F-4D97-AF65-F5344CB8AC3E}">
        <p14:creationId xmlns:p14="http://schemas.microsoft.com/office/powerpoint/2010/main" val="342116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Đồ thị 3D</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27</a:t>
            </a:fld>
            <a:endParaRPr lang="en-US">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426228" y="1159060"/>
            <a:ext cx="11339543" cy="5197290"/>
          </a:xfrm>
          <a:prstGeom prst="rect">
            <a:avLst/>
          </a:prstGeom>
        </p:spPr>
      </p:pic>
    </p:spTree>
    <p:extLst>
      <p:ext uri="{BB962C8B-B14F-4D97-AF65-F5344CB8AC3E}">
        <p14:creationId xmlns:p14="http://schemas.microsoft.com/office/powerpoint/2010/main" val="2434683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Bài tập làm nhanh</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28</a:t>
            </a:fld>
            <a:endParaRPr 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506249" y="1325563"/>
                <a:ext cx="11177751" cy="4093428"/>
              </a:xfrm>
              <a:prstGeom prst="rect">
                <a:avLst/>
              </a:prstGeom>
              <a:noFill/>
            </p:spPr>
            <p:txBody>
              <a:bodyPr wrap="square" rtlCol="0">
                <a:spAutoFit/>
              </a:bodyPr>
              <a:lstStyle/>
              <a:p>
                <a:pPr marL="342900" indent="-342900">
                  <a:buAutoNum type="arabicPeriod"/>
                </a:pPr>
                <a:r>
                  <a:rPr lang="en-US" sz="2000">
                    <a:latin typeface="Arial" panose="020B0604020202020204" pitchFamily="34" charset="0"/>
                    <a:cs typeface="Arial" panose="020B0604020202020204" pitchFamily="34" charset="0"/>
                  </a:rPr>
                  <a:t>Một cửa hàng có doanh số bán hàng được liệt kê trong bảng dưới đây. Chọn và vẽ loại đồ thị phù hợp để thể hiện sự tăng trưởng của sản xuất </a:t>
                </a:r>
              </a:p>
              <a:p>
                <a:pPr marL="342900" indent="-342900">
                  <a:buAutoNum type="arabicPeriod"/>
                </a:pPr>
                <a:endParaRPr lang="en-US" sz="2000">
                  <a:latin typeface="Arial" panose="020B0604020202020204" pitchFamily="34" charset="0"/>
                  <a:cs typeface="Arial" panose="020B0604020202020204" pitchFamily="34" charset="0"/>
                </a:endParaRPr>
              </a:p>
              <a:p>
                <a:pPr marL="342900" indent="-342900">
                  <a:buAutoNum type="arabicPeriod"/>
                </a:pPr>
                <a:endParaRPr lang="en-US" sz="2000">
                  <a:latin typeface="Arial" panose="020B0604020202020204" pitchFamily="34" charset="0"/>
                  <a:cs typeface="Arial" panose="020B0604020202020204" pitchFamily="34" charset="0"/>
                </a:endParaRPr>
              </a:p>
              <a:p>
                <a:pPr marL="342900" indent="-342900">
                  <a:buAutoNum type="arabicPeriod"/>
                </a:pPr>
                <a:endParaRPr lang="en-US" sz="2000">
                  <a:latin typeface="Arial" panose="020B0604020202020204" pitchFamily="34" charset="0"/>
                  <a:cs typeface="Arial" panose="020B0604020202020204" pitchFamily="34" charset="0"/>
                </a:endParaRPr>
              </a:p>
              <a:p>
                <a:pPr marL="342900" indent="-342900">
                  <a:buAutoNum type="arabicPeriod"/>
                </a:pPr>
                <a:endParaRPr lang="en-US" sz="2000">
                  <a:latin typeface="Arial" panose="020B0604020202020204" pitchFamily="34" charset="0"/>
                  <a:cs typeface="Arial" panose="020B0604020202020204" pitchFamily="34" charset="0"/>
                </a:endParaRPr>
              </a:p>
              <a:p>
                <a:pPr marL="342900" indent="-342900">
                  <a:buAutoNum type="arabicPeriod"/>
                </a:pPr>
                <a:endParaRPr lang="en-US" sz="2000">
                  <a:latin typeface="Arial" panose="020B0604020202020204" pitchFamily="34" charset="0"/>
                  <a:cs typeface="Arial" panose="020B0604020202020204" pitchFamily="34" charset="0"/>
                </a:endParaRPr>
              </a:p>
              <a:p>
                <a:pPr marL="342900" indent="-342900">
                  <a:buAutoNum type="arabicPeriod"/>
                </a:pPr>
                <a:r>
                  <a:rPr lang="en-US" sz="2000">
                    <a:latin typeface="Arial" panose="020B0604020202020204" pitchFamily="34" charset="0"/>
                    <a:cs typeface="Arial" panose="020B0604020202020204" pitchFamily="34" charset="0"/>
                  </a:rPr>
                  <a:t>Vẽ trên cùng một cửa sổ đồ thị các hàm số sau, yêu cầu dùng subplot để chia thành các ô riêng biệt:</a:t>
                </a:r>
              </a:p>
              <a:p>
                <a:pPr marL="800100" lvl="1" indent="-342900">
                  <a:buFont typeface="Arial" panose="020B0604020202020204" pitchFamily="34" charset="0"/>
                  <a:buChar char="•"/>
                </a:pPr>
                <a:r>
                  <a:rPr lang="en-US" sz="2000">
                    <a:latin typeface="Arial" panose="020B0604020202020204" pitchFamily="34" charset="0"/>
                    <a:cs typeface="Arial" panose="020B0604020202020204" pitchFamily="34" charset="0"/>
                  </a:rPr>
                  <a:t>Đồ thị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=3</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+0.5</m:t>
                    </m:r>
                  </m:oMath>
                </a14:m>
                <a:r>
                  <a:rPr lang="en-US" sz="2000">
                    <a:latin typeface="Arial" panose="020B0604020202020204" pitchFamily="34" charset="0"/>
                    <a:cs typeface="Arial" panose="020B0604020202020204" pitchFamily="34" charset="0"/>
                  </a:rPr>
                  <a:t> với x từ -10 đến 10</a:t>
                </a:r>
              </a:p>
              <a:p>
                <a:pPr marL="800100" lvl="1" indent="-342900">
                  <a:buFont typeface="Arial" panose="020B0604020202020204" pitchFamily="34" charset="0"/>
                  <a:buChar char="•"/>
                </a:pPr>
                <a:r>
                  <a:rPr lang="en-US" sz="2000">
                    <a:latin typeface="Arial" panose="020B0604020202020204" pitchFamily="34" charset="0"/>
                    <a:cs typeface="Arial" panose="020B0604020202020204" pitchFamily="34" charset="0"/>
                  </a:rPr>
                  <a:t>Đồ thị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=4</m:t>
                    </m:r>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sin</m:t>
                        </m:r>
                        <m:r>
                          <a:rPr lang="en-US" sz="2000" b="0" i="1" smtClean="0">
                            <a:latin typeface="Cambria Math" panose="02040503050406030204" pitchFamily="18" charset="0"/>
                          </a:rPr>
                          <m:t>⁡(</m:t>
                        </m:r>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𝑡𝑎𝑛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𝑥</m:t>
                    </m:r>
                  </m:oMath>
                </a14:m>
                <a:r>
                  <a:rPr lang="en-US" sz="2000">
                    <a:latin typeface="Arial" panose="020B0604020202020204" pitchFamily="34" charset="0"/>
                    <a:cs typeface="Arial" panose="020B0604020202020204" pitchFamily="34" charset="0"/>
                  </a:rPr>
                  <a:t> với x từ -10 đến 10</a:t>
                </a:r>
              </a:p>
              <a:p>
                <a:pPr marL="800100" lvl="1" indent="-342900">
                  <a:buFont typeface="Arial" panose="020B0604020202020204" pitchFamily="34" charset="0"/>
                  <a:buChar char="•"/>
                </a:pPr>
                <a:r>
                  <a:rPr lang="en-US" sz="2000">
                    <a:latin typeface="Arial" panose="020B0604020202020204" pitchFamily="34" charset="0"/>
                    <a:cs typeface="Arial" panose="020B0604020202020204" pitchFamily="34" charset="0"/>
                  </a:rPr>
                  <a:t>Đồ thị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+1 </m:t>
                    </m:r>
                  </m:oMath>
                </a14:m>
                <a:r>
                  <a:rPr lang="en-US" sz="2000">
                    <a:latin typeface="Arial" panose="020B0604020202020204" pitchFamily="34" charset="0"/>
                    <a:cs typeface="Arial" panose="020B0604020202020204" pitchFamily="34" charset="0"/>
                  </a:rPr>
                  <a:t>với x từ -10 đến 10</a:t>
                </a:r>
              </a:p>
              <a:p>
                <a:pPr marL="800100" lvl="1" indent="-342900">
                  <a:buFont typeface="Arial" panose="020B0604020202020204" pitchFamily="34" charset="0"/>
                  <a:buChar char="•"/>
                </a:pPr>
                <a:r>
                  <a:rPr lang="en-US" sz="2000">
                    <a:latin typeface="Arial" panose="020B0604020202020204" pitchFamily="34" charset="0"/>
                    <a:cs typeface="Arial" panose="020B0604020202020204" pitchFamily="34" charset="0"/>
                  </a:rPr>
                  <a:t>Đồ thị của bài 1</a:t>
                </a:r>
              </a:p>
            </p:txBody>
          </p:sp>
        </mc:Choice>
        <mc:Fallback xmlns="">
          <p:sp>
            <p:nvSpPr>
              <p:cNvPr id="3" name="TextBox 2"/>
              <p:cNvSpPr txBox="1">
                <a:spLocks noRot="1" noChangeAspect="1" noMove="1" noResize="1" noEditPoints="1" noAdjustHandles="1" noChangeArrowheads="1" noChangeShapeType="1" noTextEdit="1"/>
              </p:cNvSpPr>
              <p:nvPr/>
            </p:nvSpPr>
            <p:spPr>
              <a:xfrm>
                <a:off x="506249" y="1325563"/>
                <a:ext cx="11177751" cy="4093428"/>
              </a:xfrm>
              <a:prstGeom prst="rect">
                <a:avLst/>
              </a:prstGeom>
              <a:blipFill>
                <a:blip r:embed="rId2"/>
                <a:stretch>
                  <a:fillRect l="-491" t="-595" b="-1786"/>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14294553"/>
              </p:ext>
            </p:extLst>
          </p:nvPr>
        </p:nvGraphicFramePr>
        <p:xfrm>
          <a:off x="993226" y="2198350"/>
          <a:ext cx="9301656" cy="1010920"/>
        </p:xfrm>
        <a:graphic>
          <a:graphicData uri="http://schemas.openxmlformats.org/drawingml/2006/table">
            <a:tbl>
              <a:tblPr firstRow="1" bandRow="1">
                <a:tableStyleId>{5940675A-B579-460E-94D1-54222C63F5DA}</a:tableStyleId>
              </a:tblPr>
              <a:tblGrid>
                <a:gridCol w="1318213">
                  <a:extLst>
                    <a:ext uri="{9D8B030D-6E8A-4147-A177-3AD203B41FA5}">
                      <a16:colId xmlns:a16="http://schemas.microsoft.com/office/drawing/2014/main" val="737339397"/>
                    </a:ext>
                  </a:extLst>
                </a:gridCol>
                <a:gridCol w="873195">
                  <a:extLst>
                    <a:ext uri="{9D8B030D-6E8A-4147-A177-3AD203B41FA5}">
                      <a16:colId xmlns:a16="http://schemas.microsoft.com/office/drawing/2014/main" val="2145698309"/>
                    </a:ext>
                  </a:extLst>
                </a:gridCol>
                <a:gridCol w="882869">
                  <a:extLst>
                    <a:ext uri="{9D8B030D-6E8A-4147-A177-3AD203B41FA5}">
                      <a16:colId xmlns:a16="http://schemas.microsoft.com/office/drawing/2014/main" val="67779698"/>
                    </a:ext>
                  </a:extLst>
                </a:gridCol>
                <a:gridCol w="867104">
                  <a:extLst>
                    <a:ext uri="{9D8B030D-6E8A-4147-A177-3AD203B41FA5}">
                      <a16:colId xmlns:a16="http://schemas.microsoft.com/office/drawing/2014/main" val="444515739"/>
                    </a:ext>
                  </a:extLst>
                </a:gridCol>
                <a:gridCol w="914400">
                  <a:extLst>
                    <a:ext uri="{9D8B030D-6E8A-4147-A177-3AD203B41FA5}">
                      <a16:colId xmlns:a16="http://schemas.microsoft.com/office/drawing/2014/main" val="553317408"/>
                    </a:ext>
                  </a:extLst>
                </a:gridCol>
                <a:gridCol w="898634">
                  <a:extLst>
                    <a:ext uri="{9D8B030D-6E8A-4147-A177-3AD203B41FA5}">
                      <a16:colId xmlns:a16="http://schemas.microsoft.com/office/drawing/2014/main" val="2031899869"/>
                    </a:ext>
                  </a:extLst>
                </a:gridCol>
                <a:gridCol w="898635">
                  <a:extLst>
                    <a:ext uri="{9D8B030D-6E8A-4147-A177-3AD203B41FA5}">
                      <a16:colId xmlns:a16="http://schemas.microsoft.com/office/drawing/2014/main" val="2667865009"/>
                    </a:ext>
                  </a:extLst>
                </a:gridCol>
                <a:gridCol w="851338">
                  <a:extLst>
                    <a:ext uri="{9D8B030D-6E8A-4147-A177-3AD203B41FA5}">
                      <a16:colId xmlns:a16="http://schemas.microsoft.com/office/drawing/2014/main" val="3898370320"/>
                    </a:ext>
                  </a:extLst>
                </a:gridCol>
                <a:gridCol w="930165">
                  <a:extLst>
                    <a:ext uri="{9D8B030D-6E8A-4147-A177-3AD203B41FA5}">
                      <a16:colId xmlns:a16="http://schemas.microsoft.com/office/drawing/2014/main" val="3424161555"/>
                    </a:ext>
                  </a:extLst>
                </a:gridCol>
                <a:gridCol w="867103">
                  <a:extLst>
                    <a:ext uri="{9D8B030D-6E8A-4147-A177-3AD203B41FA5}">
                      <a16:colId xmlns:a16="http://schemas.microsoft.com/office/drawing/2014/main" val="2549449515"/>
                    </a:ext>
                  </a:extLst>
                </a:gridCol>
              </a:tblGrid>
              <a:tr h="370840">
                <a:tc>
                  <a:txBody>
                    <a:bodyPr/>
                    <a:lstStyle/>
                    <a:p>
                      <a:r>
                        <a:rPr lang="en-US"/>
                        <a:t>Tháng</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r>
                        <a:rPr lang="en-US"/>
                        <a:t>9</a:t>
                      </a:r>
                    </a:p>
                  </a:txBody>
                  <a:tcPr/>
                </a:tc>
                <a:extLst>
                  <a:ext uri="{0D108BD9-81ED-4DB2-BD59-A6C34878D82A}">
                    <a16:rowId xmlns:a16="http://schemas.microsoft.com/office/drawing/2014/main" val="2681822840"/>
                  </a:ext>
                </a:extLst>
              </a:tr>
              <a:tr h="370840">
                <a:tc>
                  <a:txBody>
                    <a:bodyPr/>
                    <a:lstStyle/>
                    <a:p>
                      <a:r>
                        <a:rPr lang="en-US"/>
                        <a:t>Doanh số</a:t>
                      </a:r>
                      <a:r>
                        <a:rPr lang="en-US" baseline="0"/>
                        <a:t> (triệu)</a:t>
                      </a:r>
                      <a:endParaRPr lang="en-US"/>
                    </a:p>
                  </a:txBody>
                  <a:tcPr/>
                </a:tc>
                <a:tc>
                  <a:txBody>
                    <a:bodyPr/>
                    <a:lstStyle/>
                    <a:p>
                      <a:r>
                        <a:rPr lang="en-US"/>
                        <a:t>2363,6</a:t>
                      </a:r>
                    </a:p>
                  </a:txBody>
                  <a:tcPr/>
                </a:tc>
                <a:tc>
                  <a:txBody>
                    <a:bodyPr/>
                    <a:lstStyle/>
                    <a:p>
                      <a:r>
                        <a:rPr lang="en-US"/>
                        <a:t>2390.9</a:t>
                      </a:r>
                    </a:p>
                  </a:txBody>
                  <a:tcPr/>
                </a:tc>
                <a:tc>
                  <a:txBody>
                    <a:bodyPr/>
                    <a:lstStyle/>
                    <a:p>
                      <a:r>
                        <a:rPr lang="en-US"/>
                        <a:t>2452</a:t>
                      </a:r>
                    </a:p>
                  </a:txBody>
                  <a:tcPr/>
                </a:tc>
                <a:tc>
                  <a:txBody>
                    <a:bodyPr/>
                    <a:lstStyle/>
                    <a:p>
                      <a:r>
                        <a:rPr lang="en-US"/>
                        <a:t>2753</a:t>
                      </a:r>
                    </a:p>
                  </a:txBody>
                  <a:tcPr/>
                </a:tc>
                <a:tc>
                  <a:txBody>
                    <a:bodyPr/>
                    <a:lstStyle/>
                    <a:p>
                      <a:r>
                        <a:rPr lang="en-US"/>
                        <a:t>2953</a:t>
                      </a:r>
                    </a:p>
                  </a:txBody>
                  <a:tcPr/>
                </a:tc>
                <a:tc>
                  <a:txBody>
                    <a:bodyPr/>
                    <a:lstStyle/>
                    <a:p>
                      <a:r>
                        <a:rPr lang="en-US"/>
                        <a:t>2476.8</a:t>
                      </a:r>
                    </a:p>
                  </a:txBody>
                  <a:tcPr/>
                </a:tc>
                <a:tc>
                  <a:txBody>
                    <a:bodyPr/>
                    <a:lstStyle/>
                    <a:p>
                      <a:r>
                        <a:rPr lang="en-US"/>
                        <a:t>2563.7</a:t>
                      </a:r>
                    </a:p>
                  </a:txBody>
                  <a:tcPr/>
                </a:tc>
                <a:tc>
                  <a:txBody>
                    <a:bodyPr/>
                    <a:lstStyle/>
                    <a:p>
                      <a:r>
                        <a:rPr lang="en-US"/>
                        <a:t>2835</a:t>
                      </a:r>
                    </a:p>
                  </a:txBody>
                  <a:tcPr/>
                </a:tc>
                <a:tc>
                  <a:txBody>
                    <a:bodyPr/>
                    <a:lstStyle/>
                    <a:p>
                      <a:r>
                        <a:rPr lang="en-US"/>
                        <a:t>2735.4</a:t>
                      </a:r>
                    </a:p>
                  </a:txBody>
                  <a:tcPr/>
                </a:tc>
                <a:extLst>
                  <a:ext uri="{0D108BD9-81ED-4DB2-BD59-A6C34878D82A}">
                    <a16:rowId xmlns:a16="http://schemas.microsoft.com/office/drawing/2014/main" val="3812898306"/>
                  </a:ext>
                </a:extLst>
              </a:tr>
            </a:tbl>
          </a:graphicData>
        </a:graphic>
      </p:graphicFrame>
    </p:spTree>
    <p:extLst>
      <p:ext uri="{BB962C8B-B14F-4D97-AF65-F5344CB8AC3E}">
        <p14:creationId xmlns:p14="http://schemas.microsoft.com/office/powerpoint/2010/main" val="380450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Vẽ một đường nét</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15281" y="1046076"/>
            <a:ext cx="10806096" cy="5441152"/>
          </a:xfrm>
          <a:prstGeom prst="rect">
            <a:avLst/>
          </a:prstGeom>
        </p:spPr>
      </p:pic>
    </p:spTree>
    <p:extLst>
      <p:ext uri="{BB962C8B-B14F-4D97-AF65-F5344CB8AC3E}">
        <p14:creationId xmlns:p14="http://schemas.microsoft.com/office/powerpoint/2010/main" val="223819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Vẽ một đường nét</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sp>
        <p:nvSpPr>
          <p:cNvPr id="3" name="TextBox 2"/>
          <p:cNvSpPr txBox="1"/>
          <p:nvPr/>
        </p:nvSpPr>
        <p:spPr>
          <a:xfrm>
            <a:off x="0" y="1325563"/>
            <a:ext cx="12192000"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Tích hợp thư viện vào chương trình</a:t>
            </a:r>
          </a:p>
        </p:txBody>
      </p:sp>
      <p:sp>
        <p:nvSpPr>
          <p:cNvPr id="7" name="TextBox 6"/>
          <p:cNvSpPr txBox="1"/>
          <p:nvPr/>
        </p:nvSpPr>
        <p:spPr>
          <a:xfrm>
            <a:off x="1650124" y="1809630"/>
            <a:ext cx="4445876" cy="1200329"/>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import matplotlib.pyplot as plt</a:t>
            </a:r>
          </a:p>
          <a:p>
            <a:r>
              <a:rPr lang="en-US" sz="2400">
                <a:latin typeface="Arial" panose="020B0604020202020204" pitchFamily="34" charset="0"/>
                <a:cs typeface="Arial" panose="020B0604020202020204" pitchFamily="34" charset="0"/>
              </a:rPr>
              <a:t>import numpy as np</a:t>
            </a:r>
          </a:p>
          <a:p>
            <a:r>
              <a:rPr lang="en-US" sz="2400">
                <a:latin typeface="Arial" panose="020B0604020202020204" pitchFamily="34" charset="0"/>
                <a:cs typeface="Arial" panose="020B0604020202020204" pitchFamily="34" charset="0"/>
              </a:rPr>
              <a:t>import math</a:t>
            </a:r>
          </a:p>
        </p:txBody>
      </p:sp>
      <p:sp>
        <p:nvSpPr>
          <p:cNvPr id="8" name="TextBox 7"/>
          <p:cNvSpPr txBox="1"/>
          <p:nvPr/>
        </p:nvSpPr>
        <p:spPr>
          <a:xfrm>
            <a:off x="888123" y="3471624"/>
            <a:ext cx="9990083" cy="3046988"/>
          </a:xfrm>
          <a:prstGeom prst="rect">
            <a:avLst/>
          </a:prstGeom>
          <a:noFill/>
        </p:spPr>
        <p:txBody>
          <a:bodyPr wrap="square" rtlCol="0">
            <a:spAutoFit/>
          </a:bodyPr>
          <a:lstStyle/>
          <a:p>
            <a:pPr marL="342900" indent="-342900">
              <a:buFontTx/>
              <a:buChar char="-"/>
            </a:pPr>
            <a:r>
              <a:rPr lang="en-US" sz="2400">
                <a:latin typeface="Arial" panose="020B0604020202020204" pitchFamily="34" charset="0"/>
                <a:cs typeface="Arial" panose="020B0604020202020204" pitchFamily="34" charset="0"/>
              </a:rPr>
              <a:t>Các thư viện cần được cài đặt vào Python để có thể sử dụng.</a:t>
            </a:r>
          </a:p>
          <a:p>
            <a:pPr marL="342900" indent="-342900">
              <a:buFontTx/>
              <a:buChar char="-"/>
            </a:pPr>
            <a:r>
              <a:rPr lang="en-US" sz="2400">
                <a:latin typeface="Arial" panose="020B0604020202020204" pitchFamily="34" charset="0"/>
                <a:cs typeface="Arial" panose="020B0604020202020204" pitchFamily="34" charset="0"/>
              </a:rPr>
              <a:t>Mặc dù được cài đặt, các thư viện cần được khai báo.</a:t>
            </a:r>
          </a:p>
          <a:p>
            <a:pPr marL="342900" indent="-342900">
              <a:buFontTx/>
              <a:buChar char="-"/>
            </a:pPr>
            <a:r>
              <a:rPr lang="en-US" sz="2400">
                <a:latin typeface="Arial" panose="020B0604020202020204" pitchFamily="34" charset="0"/>
                <a:cs typeface="Arial" panose="020B0604020202020204" pitchFamily="34" charset="0"/>
              </a:rPr>
              <a:t>Sau khi khai báo, thư viện được gán tên tương ứng sẽ được coi là 1 đối tượng (hàm) để có thể sử dụng.</a:t>
            </a:r>
          </a:p>
          <a:p>
            <a:pPr marL="342900" indent="-342900">
              <a:buFontTx/>
              <a:buChar char="-"/>
            </a:pPr>
            <a:r>
              <a:rPr lang="en-US" sz="2400">
                <a:latin typeface="Arial" panose="020B0604020202020204" pitchFamily="34" charset="0"/>
                <a:cs typeface="Arial" panose="020B0604020202020204" pitchFamily="34" charset="0"/>
              </a:rPr>
              <a:t>Trong các câu lệnh trên, thư viện </a:t>
            </a:r>
            <a:r>
              <a:rPr lang="en-US" sz="2400" b="1">
                <a:latin typeface="Arial" panose="020B0604020202020204" pitchFamily="34" charset="0"/>
                <a:cs typeface="Arial" panose="020B0604020202020204" pitchFamily="34" charset="0"/>
              </a:rPr>
              <a:t>math</a:t>
            </a:r>
            <a:r>
              <a:rPr lang="en-US" sz="2400">
                <a:latin typeface="Arial" panose="020B0604020202020204" pitchFamily="34" charset="0"/>
                <a:cs typeface="Arial" panose="020B0604020202020204" pitchFamily="34" charset="0"/>
              </a:rPr>
              <a:t> bổ sung thêm một số phép tính còn thiếu trong Python cơ sở. Thư viện matplotlib.pyplot sẽ được coi là đối tượng </a:t>
            </a:r>
            <a:r>
              <a:rPr lang="en-US" sz="2400" b="1">
                <a:latin typeface="Arial" panose="020B0604020202020204" pitchFamily="34" charset="0"/>
                <a:cs typeface="Arial" panose="020B0604020202020204" pitchFamily="34" charset="0"/>
              </a:rPr>
              <a:t>plt</a:t>
            </a:r>
            <a:r>
              <a:rPr lang="en-US" sz="2400">
                <a:latin typeface="Arial" panose="020B0604020202020204" pitchFamily="34" charset="0"/>
                <a:cs typeface="Arial" panose="020B0604020202020204" pitchFamily="34" charset="0"/>
              </a:rPr>
              <a:t>. Thư viện numpy được coi là </a:t>
            </a:r>
            <a:r>
              <a:rPr lang="en-US" sz="2400" b="1">
                <a:latin typeface="Arial" panose="020B0604020202020204" pitchFamily="34" charset="0"/>
                <a:cs typeface="Arial" panose="020B0604020202020204" pitchFamily="34" charset="0"/>
              </a:rPr>
              <a:t>np</a:t>
            </a:r>
            <a:r>
              <a:rPr lang="en-US" sz="2400">
                <a:latin typeface="Arial" panose="020B0604020202020204" pitchFamily="34" charset="0"/>
                <a:cs typeface="Arial" panose="020B0604020202020204" pitchFamily="34" charset="0"/>
              </a:rPr>
              <a:t>. Các tên plt hoặc np có thể được đặt bằng tên khác.</a:t>
            </a:r>
          </a:p>
        </p:txBody>
      </p:sp>
    </p:spTree>
    <p:extLst>
      <p:ext uri="{BB962C8B-B14F-4D97-AF65-F5344CB8AC3E}">
        <p14:creationId xmlns:p14="http://schemas.microsoft.com/office/powerpoint/2010/main" val="161498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Vẽ một đường nét</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sp>
        <p:nvSpPr>
          <p:cNvPr id="3" name="TextBox 2"/>
          <p:cNvSpPr txBox="1"/>
          <p:nvPr/>
        </p:nvSpPr>
        <p:spPr>
          <a:xfrm>
            <a:off x="-35034" y="1185425"/>
            <a:ext cx="12192000"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Hàm toán học trong thư viện numpy</a:t>
            </a:r>
          </a:p>
        </p:txBody>
      </p:sp>
      <p:sp>
        <p:nvSpPr>
          <p:cNvPr id="8" name="TextBox 7"/>
          <p:cNvSpPr txBox="1"/>
          <p:nvPr/>
        </p:nvSpPr>
        <p:spPr>
          <a:xfrm>
            <a:off x="6260840" y="1978908"/>
            <a:ext cx="5708618" cy="1631216"/>
          </a:xfrm>
          <a:prstGeom prst="rect">
            <a:avLst/>
          </a:prstGeom>
          <a:noFill/>
        </p:spPr>
        <p:txBody>
          <a:bodyPr wrap="square" rtlCol="0">
            <a:spAutoFit/>
          </a:bodyPr>
          <a:lstStyle/>
          <a:p>
            <a:pPr marL="342900" indent="-342900">
              <a:buFontTx/>
              <a:buChar char="-"/>
            </a:pPr>
            <a:r>
              <a:rPr lang="en-US" sz="2000">
                <a:latin typeface="Arial" panose="020B0604020202020204" pitchFamily="34" charset="0"/>
                <a:cs typeface="Arial" panose="020B0604020202020204" pitchFamily="34" charset="0"/>
              </a:rPr>
              <a:t>Start: Khoảng giá trị bắt đầu, mặc định là 0.</a:t>
            </a:r>
          </a:p>
          <a:p>
            <a:pPr marL="342900" indent="-342900">
              <a:buFontTx/>
              <a:buChar char="-"/>
            </a:pPr>
            <a:r>
              <a:rPr lang="en-US" sz="2000">
                <a:latin typeface="Arial" panose="020B0604020202020204" pitchFamily="34" charset="0"/>
                <a:cs typeface="Arial" panose="020B0604020202020204" pitchFamily="34" charset="0"/>
              </a:rPr>
              <a:t>Stop: Khoảng giá trị kết thúc.</a:t>
            </a:r>
          </a:p>
          <a:p>
            <a:pPr marL="342900" indent="-342900">
              <a:buFontTx/>
              <a:buChar char="-"/>
            </a:pPr>
            <a:r>
              <a:rPr lang="en-US" sz="2000">
                <a:latin typeface="Arial" panose="020B0604020202020204" pitchFamily="34" charset="0"/>
                <a:cs typeface="Arial" panose="020B0604020202020204" pitchFamily="34" charset="0"/>
              </a:rPr>
              <a:t>Step: Khoảng cách giữa các giá trị, mặc định là 1.</a:t>
            </a:r>
          </a:p>
          <a:p>
            <a:pPr marL="342900" indent="-342900">
              <a:buFontTx/>
              <a:buChar char="-"/>
            </a:pPr>
            <a:r>
              <a:rPr lang="en-US" sz="2000">
                <a:latin typeface="Arial" panose="020B0604020202020204" pitchFamily="34" charset="0"/>
                <a:cs typeface="Arial" panose="020B0604020202020204" pitchFamily="34" charset="0"/>
              </a:rPr>
              <a:t>Dtype: Kiểu dữ liệu của kết quả</a:t>
            </a:r>
          </a:p>
        </p:txBody>
      </p:sp>
      <p:sp>
        <p:nvSpPr>
          <p:cNvPr id="5" name="Rectangle 4"/>
          <p:cNvSpPr/>
          <p:nvPr/>
        </p:nvSpPr>
        <p:spPr>
          <a:xfrm>
            <a:off x="486907" y="2034511"/>
            <a:ext cx="5142626" cy="430887"/>
          </a:xfrm>
          <a:prstGeom prst="rect">
            <a:avLst/>
          </a:prstGeom>
        </p:spPr>
        <p:txBody>
          <a:bodyPr wrap="none">
            <a:spAutoFit/>
          </a:bodyPr>
          <a:lstStyle/>
          <a:p>
            <a:r>
              <a:rPr lang="en-US" sz="2200" b="1">
                <a:solidFill>
                  <a:srgbClr val="111111"/>
                </a:solidFill>
                <a:latin typeface="Roboto"/>
              </a:rPr>
              <a:t>numpy.arange</a:t>
            </a:r>
            <a:r>
              <a:rPr lang="en-US" sz="2200">
                <a:solidFill>
                  <a:srgbClr val="111111"/>
                </a:solidFill>
                <a:latin typeface="Roboto"/>
              </a:rPr>
              <a:t> (start, stop, step, dtype)</a:t>
            </a:r>
            <a:endParaRPr lang="en-US" sz="2200"/>
          </a:p>
        </p:txBody>
      </p:sp>
      <p:pic>
        <p:nvPicPr>
          <p:cNvPr id="6" name="Picture 5"/>
          <p:cNvPicPr>
            <a:picLocks noChangeAspect="1"/>
          </p:cNvPicPr>
          <p:nvPr/>
        </p:nvPicPr>
        <p:blipFill>
          <a:blip r:embed="rId2"/>
          <a:stretch>
            <a:fillRect/>
          </a:stretch>
        </p:blipFill>
        <p:spPr>
          <a:xfrm>
            <a:off x="491304" y="2842141"/>
            <a:ext cx="5128704" cy="3254022"/>
          </a:xfrm>
          <a:prstGeom prst="rect">
            <a:avLst/>
          </a:prstGeom>
        </p:spPr>
      </p:pic>
      <p:pic>
        <p:nvPicPr>
          <p:cNvPr id="9" name="Picture 8"/>
          <p:cNvPicPr>
            <a:picLocks noChangeAspect="1"/>
          </p:cNvPicPr>
          <p:nvPr/>
        </p:nvPicPr>
        <p:blipFill>
          <a:blip r:embed="rId3"/>
          <a:stretch>
            <a:fillRect/>
          </a:stretch>
        </p:blipFill>
        <p:spPr>
          <a:xfrm>
            <a:off x="6489527" y="4756948"/>
            <a:ext cx="5251029" cy="1386840"/>
          </a:xfrm>
          <a:prstGeom prst="rect">
            <a:avLst/>
          </a:prstGeom>
        </p:spPr>
      </p:pic>
    </p:spTree>
    <p:extLst>
      <p:ext uri="{BB962C8B-B14F-4D97-AF65-F5344CB8AC3E}">
        <p14:creationId xmlns:p14="http://schemas.microsoft.com/office/powerpoint/2010/main" val="317257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Vẽ một đường nét</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6</a:t>
            </a:fld>
            <a:endParaRPr lang="en-US">
              <a:latin typeface="Arial" panose="020B0604020202020204" pitchFamily="34" charset="0"/>
              <a:cs typeface="Arial" panose="020B0604020202020204" pitchFamily="34" charset="0"/>
            </a:endParaRPr>
          </a:p>
        </p:txBody>
      </p:sp>
      <p:sp>
        <p:nvSpPr>
          <p:cNvPr id="3" name="TextBox 2"/>
          <p:cNvSpPr txBox="1"/>
          <p:nvPr/>
        </p:nvSpPr>
        <p:spPr>
          <a:xfrm>
            <a:off x="0" y="1325563"/>
            <a:ext cx="12192000"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Hàm toán học trong thư viện numpy</a:t>
            </a:r>
          </a:p>
        </p:txBody>
      </p:sp>
      <p:sp>
        <p:nvSpPr>
          <p:cNvPr id="8" name="TextBox 7"/>
          <p:cNvSpPr txBox="1"/>
          <p:nvPr/>
        </p:nvSpPr>
        <p:spPr>
          <a:xfrm>
            <a:off x="6483382" y="2021022"/>
            <a:ext cx="5708618" cy="2831544"/>
          </a:xfrm>
          <a:prstGeom prst="rect">
            <a:avLst/>
          </a:prstGeom>
          <a:noFill/>
        </p:spPr>
        <p:txBody>
          <a:bodyPr wrap="square" rtlCol="0">
            <a:spAutoFit/>
          </a:bodyPr>
          <a:lstStyle/>
          <a:p>
            <a:pPr marL="342900" indent="-342900">
              <a:buFontTx/>
              <a:buChar char="-"/>
            </a:pPr>
            <a:r>
              <a:rPr lang="en-US" sz="2000" b="1">
                <a:latin typeface="Arial" panose="020B0604020202020204" pitchFamily="34" charset="0"/>
                <a:cs typeface="Arial" panose="020B0604020202020204" pitchFamily="34" charset="0"/>
              </a:rPr>
              <a:t>Start</a:t>
            </a:r>
            <a:r>
              <a:rPr lang="en-US" sz="2000">
                <a:latin typeface="Arial" panose="020B0604020202020204" pitchFamily="34" charset="0"/>
                <a:cs typeface="Arial" panose="020B0604020202020204" pitchFamily="34" charset="0"/>
              </a:rPr>
              <a:t>: Khoảng giá trị bắt đầu, mặc định là 0.</a:t>
            </a:r>
          </a:p>
          <a:p>
            <a:pPr marL="342900" indent="-342900">
              <a:buFontTx/>
              <a:buChar char="-"/>
            </a:pPr>
            <a:r>
              <a:rPr lang="en-US" sz="2000" b="1">
                <a:latin typeface="Arial" panose="020B0604020202020204" pitchFamily="34" charset="0"/>
                <a:cs typeface="Arial" panose="020B0604020202020204" pitchFamily="34" charset="0"/>
              </a:rPr>
              <a:t>Stop</a:t>
            </a:r>
            <a:r>
              <a:rPr lang="en-US" sz="2000">
                <a:latin typeface="Arial" panose="020B0604020202020204" pitchFamily="34" charset="0"/>
                <a:cs typeface="Arial" panose="020B0604020202020204" pitchFamily="34" charset="0"/>
              </a:rPr>
              <a:t>: Khoảng giá trị kết thúc.</a:t>
            </a:r>
          </a:p>
          <a:p>
            <a:pPr marL="342900" indent="-342900">
              <a:buFontTx/>
              <a:buChar char="-"/>
            </a:pPr>
            <a:r>
              <a:rPr lang="en-US" sz="2000" b="1">
                <a:latin typeface="Arial" panose="020B0604020202020204" pitchFamily="34" charset="0"/>
                <a:cs typeface="Arial" panose="020B0604020202020204" pitchFamily="34" charset="0"/>
              </a:rPr>
              <a:t>Num</a:t>
            </a:r>
            <a:r>
              <a:rPr lang="en-US" sz="2000">
                <a:latin typeface="Arial" panose="020B0604020202020204" pitchFamily="34" charset="0"/>
                <a:cs typeface="Arial" panose="020B0604020202020204" pitchFamily="34" charset="0"/>
              </a:rPr>
              <a:t>: số lượng mẫu cách đều sẽ được tạo ra</a:t>
            </a:r>
          </a:p>
          <a:p>
            <a:pPr marL="342900" indent="-342900">
              <a:buFontTx/>
              <a:buChar char="-"/>
            </a:pPr>
            <a:r>
              <a:rPr lang="en-US" sz="2000" b="1">
                <a:latin typeface="Arial" panose="020B0604020202020204" pitchFamily="34" charset="0"/>
                <a:cs typeface="Arial" panose="020B0604020202020204" pitchFamily="34" charset="0"/>
              </a:rPr>
              <a:t>Endpoint</a:t>
            </a:r>
            <a:r>
              <a:rPr lang="en-US" sz="2000">
                <a:latin typeface="Arial" panose="020B0604020202020204" pitchFamily="34" charset="0"/>
                <a:cs typeface="Arial" panose="020B0604020202020204" pitchFamily="34" charset="0"/>
              </a:rPr>
              <a:t>: </a:t>
            </a:r>
            <a:r>
              <a:rPr lang="vi-VN" sz="2000"/>
              <a:t>Mặc định là true, do đó giá trị dừng được bao gồm trong chuỗi. Nếu sai, nó không có giá trị dùng</a:t>
            </a:r>
            <a:r>
              <a:rPr lang="en-US" sz="2000"/>
              <a:t>.</a:t>
            </a:r>
          </a:p>
          <a:p>
            <a:pPr marL="342900" indent="-342900">
              <a:buFontTx/>
              <a:buChar char="-"/>
            </a:pPr>
            <a:r>
              <a:rPr lang="en-US" sz="2000" b="1">
                <a:latin typeface="Arial" panose="020B0604020202020204" pitchFamily="34" charset="0"/>
                <a:cs typeface="Arial" panose="020B0604020202020204" pitchFamily="34" charset="0"/>
              </a:rPr>
              <a:t>Rerstep</a:t>
            </a:r>
            <a:r>
              <a:rPr lang="en-US" sz="2000">
                <a:latin typeface="Arial" panose="020B0604020202020204" pitchFamily="34" charset="0"/>
                <a:cs typeface="Arial" panose="020B0604020202020204" pitchFamily="34" charset="0"/>
              </a:rPr>
              <a:t>: </a:t>
            </a:r>
            <a:r>
              <a:rPr lang="vi-VN"/>
              <a:t>Nếu đúng, trả về các giá trị mẫu và bước giữa các số liên tiếp</a:t>
            </a:r>
            <a:endParaRPr lang="en-US" sz="2000">
              <a:latin typeface="Arial" panose="020B0604020202020204" pitchFamily="34" charset="0"/>
              <a:cs typeface="Arial" panose="020B0604020202020204" pitchFamily="34" charset="0"/>
            </a:endParaRPr>
          </a:p>
          <a:p>
            <a:pPr marL="342900" indent="-342900">
              <a:buFontTx/>
              <a:buChar char="-"/>
            </a:pPr>
            <a:r>
              <a:rPr lang="en-US" sz="2000" b="1">
                <a:latin typeface="Arial" panose="020B0604020202020204" pitchFamily="34" charset="0"/>
                <a:cs typeface="Arial" panose="020B0604020202020204" pitchFamily="34" charset="0"/>
              </a:rPr>
              <a:t>Dtype</a:t>
            </a:r>
            <a:r>
              <a:rPr lang="en-US" sz="2000">
                <a:latin typeface="Arial" panose="020B0604020202020204" pitchFamily="34" charset="0"/>
                <a:cs typeface="Arial" panose="020B0604020202020204" pitchFamily="34" charset="0"/>
              </a:rPr>
              <a:t>: Kiểu dữ liệu của kết quả</a:t>
            </a:r>
          </a:p>
        </p:txBody>
      </p:sp>
      <p:sp>
        <p:nvSpPr>
          <p:cNvPr id="5" name="Rectangle 4"/>
          <p:cNvSpPr/>
          <p:nvPr/>
        </p:nvSpPr>
        <p:spPr>
          <a:xfrm>
            <a:off x="0" y="1979979"/>
            <a:ext cx="6296852" cy="400110"/>
          </a:xfrm>
          <a:prstGeom prst="rect">
            <a:avLst/>
          </a:prstGeom>
        </p:spPr>
        <p:txBody>
          <a:bodyPr wrap="none">
            <a:spAutoFit/>
          </a:bodyPr>
          <a:lstStyle/>
          <a:p>
            <a:r>
              <a:rPr lang="en-US" sz="2000"/>
              <a:t>numpy.linspace(</a:t>
            </a:r>
            <a:r>
              <a:rPr lang="en-US" sz="2000" b="1"/>
              <a:t>start</a:t>
            </a:r>
            <a:r>
              <a:rPr lang="en-US" sz="2000"/>
              <a:t>, </a:t>
            </a:r>
            <a:r>
              <a:rPr lang="en-US" sz="2000" b="1"/>
              <a:t>stop</a:t>
            </a:r>
            <a:r>
              <a:rPr lang="en-US" sz="2000"/>
              <a:t>, </a:t>
            </a:r>
            <a:r>
              <a:rPr lang="en-US" sz="2000" b="1"/>
              <a:t>num</a:t>
            </a:r>
            <a:r>
              <a:rPr lang="en-US" sz="2000"/>
              <a:t>, endpoint, retstep, dtype)</a:t>
            </a:r>
          </a:p>
        </p:txBody>
      </p:sp>
      <p:sp>
        <p:nvSpPr>
          <p:cNvPr id="10" name="Rectangle 9"/>
          <p:cNvSpPr/>
          <p:nvPr/>
        </p:nvSpPr>
        <p:spPr>
          <a:xfrm>
            <a:off x="0" y="2627959"/>
            <a:ext cx="6339043" cy="400110"/>
          </a:xfrm>
          <a:prstGeom prst="rect">
            <a:avLst/>
          </a:prstGeom>
        </p:spPr>
        <p:txBody>
          <a:bodyPr wrap="none">
            <a:spAutoFit/>
          </a:bodyPr>
          <a:lstStyle/>
          <a:p>
            <a:r>
              <a:rPr lang="en-US" sz="2000"/>
              <a:t>Tương tự như arange nhưng có thể xác định số lượng bước </a:t>
            </a:r>
          </a:p>
        </p:txBody>
      </p:sp>
      <p:pic>
        <p:nvPicPr>
          <p:cNvPr id="7" name="Picture 6"/>
          <p:cNvPicPr>
            <a:picLocks noChangeAspect="1"/>
          </p:cNvPicPr>
          <p:nvPr/>
        </p:nvPicPr>
        <p:blipFill>
          <a:blip r:embed="rId2"/>
          <a:stretch>
            <a:fillRect/>
          </a:stretch>
        </p:blipFill>
        <p:spPr>
          <a:xfrm>
            <a:off x="507867" y="3368717"/>
            <a:ext cx="5281118" cy="3170195"/>
          </a:xfrm>
          <a:prstGeom prst="rect">
            <a:avLst/>
          </a:prstGeom>
        </p:spPr>
      </p:pic>
      <p:pic>
        <p:nvPicPr>
          <p:cNvPr id="11" name="Picture 10"/>
          <p:cNvPicPr>
            <a:picLocks noChangeAspect="1"/>
          </p:cNvPicPr>
          <p:nvPr/>
        </p:nvPicPr>
        <p:blipFill>
          <a:blip r:embed="rId3"/>
          <a:stretch>
            <a:fillRect/>
          </a:stretch>
        </p:blipFill>
        <p:spPr>
          <a:xfrm>
            <a:off x="6695358" y="5271796"/>
            <a:ext cx="5325781" cy="1221357"/>
          </a:xfrm>
          <a:prstGeom prst="rect">
            <a:avLst/>
          </a:prstGeom>
        </p:spPr>
      </p:pic>
    </p:spTree>
    <p:extLst>
      <p:ext uri="{BB962C8B-B14F-4D97-AF65-F5344CB8AC3E}">
        <p14:creationId xmlns:p14="http://schemas.microsoft.com/office/powerpoint/2010/main" val="157744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Vẽ một đường nét</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7</a:t>
            </a:fld>
            <a:endParaRPr lang="en-US">
              <a:latin typeface="Arial" panose="020B0604020202020204" pitchFamily="34" charset="0"/>
              <a:cs typeface="Arial" panose="020B0604020202020204" pitchFamily="34" charset="0"/>
            </a:endParaRPr>
          </a:p>
        </p:txBody>
      </p:sp>
      <p:sp>
        <p:nvSpPr>
          <p:cNvPr id="3" name="TextBox 2"/>
          <p:cNvSpPr txBox="1"/>
          <p:nvPr/>
        </p:nvSpPr>
        <p:spPr>
          <a:xfrm>
            <a:off x="0" y="1325563"/>
            <a:ext cx="12192000"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Hàm toán học trong thư viện numpy</a:t>
            </a:r>
          </a:p>
        </p:txBody>
      </p:sp>
      <p:sp>
        <p:nvSpPr>
          <p:cNvPr id="8" name="TextBox 7"/>
          <p:cNvSpPr txBox="1"/>
          <p:nvPr/>
        </p:nvSpPr>
        <p:spPr>
          <a:xfrm>
            <a:off x="6483382" y="2021022"/>
            <a:ext cx="5708618" cy="3170099"/>
          </a:xfrm>
          <a:prstGeom prst="rect">
            <a:avLst/>
          </a:prstGeom>
          <a:noFill/>
        </p:spPr>
        <p:txBody>
          <a:bodyPr wrap="square" rtlCol="0">
            <a:spAutoFit/>
          </a:bodyPr>
          <a:lstStyle/>
          <a:p>
            <a:pPr marL="342900" indent="-342900">
              <a:buFontTx/>
              <a:buChar char="-"/>
            </a:pPr>
            <a:r>
              <a:rPr lang="en-US" sz="2000" b="1">
                <a:latin typeface="Arial" panose="020B0604020202020204" pitchFamily="34" charset="0"/>
                <a:cs typeface="Arial" panose="020B0604020202020204" pitchFamily="34" charset="0"/>
              </a:rPr>
              <a:t>Start</a:t>
            </a:r>
            <a:r>
              <a:rPr lang="en-US" sz="2000">
                <a:latin typeface="Arial" panose="020B0604020202020204" pitchFamily="34" charset="0"/>
                <a:cs typeface="Arial" panose="020B0604020202020204" pitchFamily="34" charset="0"/>
              </a:rPr>
              <a:t>: Khoảng giá trị bắt đầu, mặc định là 0.</a:t>
            </a:r>
          </a:p>
          <a:p>
            <a:pPr marL="342900" indent="-342900">
              <a:buFontTx/>
              <a:buChar char="-"/>
            </a:pPr>
            <a:r>
              <a:rPr lang="en-US" sz="2000" b="1">
                <a:latin typeface="Arial" panose="020B0604020202020204" pitchFamily="34" charset="0"/>
                <a:cs typeface="Arial" panose="020B0604020202020204" pitchFamily="34" charset="0"/>
              </a:rPr>
              <a:t>Stop</a:t>
            </a:r>
            <a:r>
              <a:rPr lang="en-US" sz="2000">
                <a:latin typeface="Arial" panose="020B0604020202020204" pitchFamily="34" charset="0"/>
                <a:cs typeface="Arial" panose="020B0604020202020204" pitchFamily="34" charset="0"/>
              </a:rPr>
              <a:t>: Khoảng giá trị kết thúc.</a:t>
            </a:r>
          </a:p>
          <a:p>
            <a:pPr marL="342900" indent="-342900">
              <a:buFontTx/>
              <a:buChar char="-"/>
            </a:pPr>
            <a:r>
              <a:rPr lang="en-US" sz="2000" b="1">
                <a:latin typeface="Arial" panose="020B0604020202020204" pitchFamily="34" charset="0"/>
                <a:cs typeface="Arial" panose="020B0604020202020204" pitchFamily="34" charset="0"/>
              </a:rPr>
              <a:t>Num</a:t>
            </a:r>
            <a:r>
              <a:rPr lang="en-US" sz="2000">
                <a:latin typeface="Arial" panose="020B0604020202020204" pitchFamily="34" charset="0"/>
                <a:cs typeface="Arial" panose="020B0604020202020204" pitchFamily="34" charset="0"/>
              </a:rPr>
              <a:t>: </a:t>
            </a:r>
            <a:r>
              <a:rPr lang="vi-VN" sz="2000"/>
              <a:t>Số lượng mẫu cách đều nhau sẽ được tạo ra. Mặc định là 50</a:t>
            </a:r>
            <a:endParaRPr lang="en-US" sz="2000">
              <a:latin typeface="Arial" panose="020B0604020202020204" pitchFamily="34" charset="0"/>
              <a:cs typeface="Arial" panose="020B0604020202020204" pitchFamily="34" charset="0"/>
            </a:endParaRPr>
          </a:p>
          <a:p>
            <a:pPr marL="342900" indent="-342900">
              <a:buFontTx/>
              <a:buChar char="-"/>
            </a:pPr>
            <a:r>
              <a:rPr lang="en-US" sz="2000" b="1">
                <a:latin typeface="Arial" panose="020B0604020202020204" pitchFamily="34" charset="0"/>
                <a:cs typeface="Arial" panose="020B0604020202020204" pitchFamily="34" charset="0"/>
              </a:rPr>
              <a:t>Endpoint</a:t>
            </a:r>
            <a:r>
              <a:rPr lang="en-US" sz="2000">
                <a:latin typeface="Arial" panose="020B0604020202020204" pitchFamily="34" charset="0"/>
                <a:cs typeface="Arial" panose="020B0604020202020204" pitchFamily="34" charset="0"/>
              </a:rPr>
              <a:t>: </a:t>
            </a:r>
            <a:r>
              <a:rPr lang="vi-VN" sz="2000"/>
              <a:t>Mặc định là true, do đó giá trị dừng được bao gồm trong chuỗi. Nếu sai, nó không có giá trị dùng</a:t>
            </a:r>
            <a:r>
              <a:rPr lang="en-US" sz="2000"/>
              <a:t>.</a:t>
            </a:r>
          </a:p>
          <a:p>
            <a:pPr marL="342900" indent="-342900">
              <a:buFontTx/>
              <a:buChar char="-"/>
            </a:pPr>
            <a:r>
              <a:rPr lang="en-US" sz="2000" b="1">
                <a:latin typeface="Arial" panose="020B0604020202020204" pitchFamily="34" charset="0"/>
                <a:cs typeface="Arial" panose="020B0604020202020204" pitchFamily="34" charset="0"/>
              </a:rPr>
              <a:t>base</a:t>
            </a:r>
            <a:r>
              <a:rPr lang="en-US" sz="2000">
                <a:latin typeface="Arial" panose="020B0604020202020204" pitchFamily="34" charset="0"/>
                <a:cs typeface="Arial" panose="020B0604020202020204" pitchFamily="34" charset="0"/>
              </a:rPr>
              <a:t>: </a:t>
            </a:r>
            <a:r>
              <a:rPr lang="en-US" sz="2000"/>
              <a:t>Cơ sở của không gian tính toán, mặc định 10</a:t>
            </a:r>
            <a:endParaRPr lang="en-US" sz="2000">
              <a:latin typeface="Arial" panose="020B0604020202020204" pitchFamily="34" charset="0"/>
              <a:cs typeface="Arial" panose="020B0604020202020204" pitchFamily="34" charset="0"/>
            </a:endParaRPr>
          </a:p>
          <a:p>
            <a:pPr marL="342900" indent="-342900">
              <a:buFontTx/>
              <a:buChar char="-"/>
            </a:pPr>
            <a:r>
              <a:rPr lang="en-US" sz="2000" b="1">
                <a:latin typeface="Arial" panose="020B0604020202020204" pitchFamily="34" charset="0"/>
                <a:cs typeface="Arial" panose="020B0604020202020204" pitchFamily="34" charset="0"/>
              </a:rPr>
              <a:t>Dtype</a:t>
            </a:r>
            <a:r>
              <a:rPr lang="en-US" sz="2000">
                <a:latin typeface="Arial" panose="020B0604020202020204" pitchFamily="34" charset="0"/>
                <a:cs typeface="Arial" panose="020B0604020202020204" pitchFamily="34" charset="0"/>
              </a:rPr>
              <a:t>: Kiểu dữ liệu của kết quả</a:t>
            </a:r>
          </a:p>
        </p:txBody>
      </p:sp>
      <p:sp>
        <p:nvSpPr>
          <p:cNvPr id="5" name="Rectangle 4"/>
          <p:cNvSpPr/>
          <p:nvPr/>
        </p:nvSpPr>
        <p:spPr>
          <a:xfrm>
            <a:off x="0" y="1979979"/>
            <a:ext cx="6357766" cy="400110"/>
          </a:xfrm>
          <a:prstGeom prst="rect">
            <a:avLst/>
          </a:prstGeom>
        </p:spPr>
        <p:txBody>
          <a:bodyPr wrap="none">
            <a:spAutoFit/>
          </a:bodyPr>
          <a:lstStyle/>
          <a:p>
            <a:r>
              <a:rPr lang="en-US" sz="2000"/>
              <a:t>numpy.logspace(</a:t>
            </a:r>
            <a:r>
              <a:rPr lang="en-US" sz="2000" b="1"/>
              <a:t>start</a:t>
            </a:r>
            <a:r>
              <a:rPr lang="en-US" sz="2000"/>
              <a:t>, </a:t>
            </a:r>
            <a:r>
              <a:rPr lang="en-US" sz="2000" b="1"/>
              <a:t>stop</a:t>
            </a:r>
            <a:r>
              <a:rPr lang="en-US" sz="2000"/>
              <a:t>, </a:t>
            </a:r>
            <a:r>
              <a:rPr lang="en-US" sz="2000" b="1"/>
              <a:t>num</a:t>
            </a:r>
            <a:r>
              <a:rPr lang="en-US" sz="2000"/>
              <a:t>, endpoint, retstep, dtype)</a:t>
            </a:r>
          </a:p>
        </p:txBody>
      </p:sp>
      <p:sp>
        <p:nvSpPr>
          <p:cNvPr id="10" name="Rectangle 9"/>
          <p:cNvSpPr/>
          <p:nvPr/>
        </p:nvSpPr>
        <p:spPr>
          <a:xfrm>
            <a:off x="0" y="2627959"/>
            <a:ext cx="6339043" cy="400110"/>
          </a:xfrm>
          <a:prstGeom prst="rect">
            <a:avLst/>
          </a:prstGeom>
        </p:spPr>
        <p:txBody>
          <a:bodyPr wrap="none">
            <a:spAutoFit/>
          </a:bodyPr>
          <a:lstStyle/>
          <a:p>
            <a:r>
              <a:rPr lang="en-US" sz="2000"/>
              <a:t>Tương tự như arange nhưng có thể xác định số lượng bước </a:t>
            </a:r>
          </a:p>
        </p:txBody>
      </p:sp>
      <p:pic>
        <p:nvPicPr>
          <p:cNvPr id="6" name="Picture 5"/>
          <p:cNvPicPr>
            <a:picLocks noChangeAspect="1"/>
          </p:cNvPicPr>
          <p:nvPr/>
        </p:nvPicPr>
        <p:blipFill>
          <a:blip r:embed="rId2"/>
          <a:stretch>
            <a:fillRect/>
          </a:stretch>
        </p:blipFill>
        <p:spPr>
          <a:xfrm>
            <a:off x="207641" y="3415897"/>
            <a:ext cx="6131402" cy="2854273"/>
          </a:xfrm>
          <a:prstGeom prst="rect">
            <a:avLst/>
          </a:prstGeom>
        </p:spPr>
      </p:pic>
      <p:pic>
        <p:nvPicPr>
          <p:cNvPr id="9" name="Picture 8"/>
          <p:cNvPicPr>
            <a:picLocks noChangeAspect="1"/>
          </p:cNvPicPr>
          <p:nvPr/>
        </p:nvPicPr>
        <p:blipFill>
          <a:blip r:embed="rId3"/>
          <a:stretch>
            <a:fillRect/>
          </a:stretch>
        </p:blipFill>
        <p:spPr>
          <a:xfrm>
            <a:off x="6348374" y="5381999"/>
            <a:ext cx="5834234" cy="876783"/>
          </a:xfrm>
          <a:prstGeom prst="rect">
            <a:avLst/>
          </a:prstGeom>
        </p:spPr>
      </p:pic>
    </p:spTree>
    <p:extLst>
      <p:ext uri="{BB962C8B-B14F-4D97-AF65-F5344CB8AC3E}">
        <p14:creationId xmlns:p14="http://schemas.microsoft.com/office/powerpoint/2010/main" val="39885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Vẽ nhiều dữ liệu</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8</a:t>
            </a:fld>
            <a:endParaRPr lang="en-US">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0" y="1092141"/>
            <a:ext cx="12192000" cy="5465126"/>
          </a:xfrm>
          <a:prstGeom prst="rect">
            <a:avLst/>
          </a:prstGeom>
        </p:spPr>
      </p:pic>
    </p:spTree>
    <p:extLst>
      <p:ext uri="{BB962C8B-B14F-4D97-AF65-F5344CB8AC3E}">
        <p14:creationId xmlns:p14="http://schemas.microsoft.com/office/powerpoint/2010/main" val="169245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Vẽ nhiều dữ liệu</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9</a:t>
            </a:fld>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 y="1333818"/>
            <a:ext cx="12192000" cy="4690797"/>
          </a:xfrm>
          <a:prstGeom prst="rect">
            <a:avLst/>
          </a:prstGeom>
        </p:spPr>
      </p:pic>
    </p:spTree>
    <p:extLst>
      <p:ext uri="{BB962C8B-B14F-4D97-AF65-F5344CB8AC3E}">
        <p14:creationId xmlns:p14="http://schemas.microsoft.com/office/powerpoint/2010/main" val="3344879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AA2D86DBF9060C4DAE5891597169C50C" ma:contentTypeVersion="12" ma:contentTypeDescription="Tạo tài liệu mới." ma:contentTypeScope="" ma:versionID="be29e2023483453f12117f59186c00f3">
  <xsd:schema xmlns:xsd="http://www.w3.org/2001/XMLSchema" xmlns:xs="http://www.w3.org/2001/XMLSchema" xmlns:p="http://schemas.microsoft.com/office/2006/metadata/properties" xmlns:ns2="4cb2dcc3-3d34-48e7-823b-35929764ddb5" xmlns:ns3="8568e93a-fd7a-4701-b823-5f1781cceb7c" targetNamespace="http://schemas.microsoft.com/office/2006/metadata/properties" ma:root="true" ma:fieldsID="bba9e2fce0a7ad0f4579af3e13b89957" ns2:_="" ns3:_="">
    <xsd:import namespace="4cb2dcc3-3d34-48e7-823b-35929764ddb5"/>
    <xsd:import namespace="8568e93a-fd7a-4701-b823-5f1781cceb7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2dcc3-3d34-48e7-823b-35929764d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Thẻ Hình ảnh" ma:readOnly="false" ma:fieldId="{5cf76f15-5ced-4ddc-b409-7134ff3c332f}" ma:taxonomyMulti="true" ma:sspId="158d9f12-b085-4db2-abbf-1ae4638ef84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68e93a-fd7a-4701-b823-5f1781cceb7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ade5c498-c291-4366-87f4-bd95aad0c4fc}" ma:internalName="TaxCatchAll" ma:showField="CatchAllData" ma:web="8568e93a-fd7a-4701-b823-5f1781cceb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568e93a-fd7a-4701-b823-5f1781cceb7c" xsi:nil="true"/>
    <lcf76f155ced4ddcb4097134ff3c332f xmlns="4cb2dcc3-3d34-48e7-823b-35929764ddb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86D575-7B3F-4562-961C-D6C1C03FEB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b2dcc3-3d34-48e7-823b-35929764ddb5"/>
    <ds:schemaRef ds:uri="8568e93a-fd7a-4701-b823-5f1781cceb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D640CA-7058-4CBB-8CE5-EA5825369E3A}">
  <ds:schemaRefs>
    <ds:schemaRef ds:uri="http://schemas.microsoft.com/office/2006/metadata/properties"/>
    <ds:schemaRef ds:uri="http://schemas.microsoft.com/office/infopath/2007/PartnerControls"/>
    <ds:schemaRef ds:uri="8568e93a-fd7a-4701-b823-5f1781cceb7c"/>
    <ds:schemaRef ds:uri="4cb2dcc3-3d34-48e7-823b-35929764ddb5"/>
  </ds:schemaRefs>
</ds:datastoreItem>
</file>

<file path=customXml/itemProps3.xml><?xml version="1.0" encoding="utf-8"?>
<ds:datastoreItem xmlns:ds="http://schemas.openxmlformats.org/officeDocument/2006/customXml" ds:itemID="{D66783BE-D2AF-4BA9-8A76-4221C79CB1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Màn hình rộng</PresentationFormat>
  <Slides>28</Slides>
  <Notes>0</Notes>
  <HiddenSlides>0</HiddenSlides>
  <ScaleCrop>false</ScaleCrop>
  <HeadingPairs>
    <vt:vector size="4" baseType="variant">
      <vt:variant>
        <vt:lpstr>Chủ đề</vt:lpstr>
      </vt:variant>
      <vt:variant>
        <vt:i4>1</vt:i4>
      </vt:variant>
      <vt:variant>
        <vt:lpstr>Tiêu đề Bản chiếu</vt:lpstr>
      </vt:variant>
      <vt:variant>
        <vt:i4>28</vt:i4>
      </vt:variant>
    </vt:vector>
  </HeadingPairs>
  <TitlesOfParts>
    <vt:vector size="29" baseType="lpstr">
      <vt:lpstr>Office Theme</vt:lpstr>
      <vt:lpstr>Nội dung các buổi học</vt:lpstr>
      <vt:lpstr>Các thư viện thường được sử dụng</vt:lpstr>
      <vt:lpstr>Vẽ một đường nét</vt:lpstr>
      <vt:lpstr>Vẽ một đường nét</vt:lpstr>
      <vt:lpstr>Vẽ một đường nét</vt:lpstr>
      <vt:lpstr>Vẽ một đường nét</vt:lpstr>
      <vt:lpstr>Vẽ một đường nét</vt:lpstr>
      <vt:lpstr>Vẽ nhiều dữ liệu</vt:lpstr>
      <vt:lpstr>Vẽ nhiều dữ liệu</vt:lpstr>
      <vt:lpstr>Đối tượng plt.figure()</vt:lpstr>
      <vt:lpstr>Đối tượng axes()</vt:lpstr>
      <vt:lpstr>Đối tượng legend()</vt:lpstr>
      <vt:lpstr>Một số đối tượng khác</vt:lpstr>
      <vt:lpstr>Vẽ 2 trục đồ thị trên cùng một figure</vt:lpstr>
      <vt:lpstr>Hàm subplot()</vt:lpstr>
      <vt:lpstr>Đồ thị bar</vt:lpstr>
      <vt:lpstr>Hàm subplot()</vt:lpstr>
      <vt:lpstr>Đồ thị bar theo chiều ngang</vt:lpstr>
      <vt:lpstr>Đồ thị bar</vt:lpstr>
      <vt:lpstr>Đồ thị multi-bar – thực chất là vẽ nhiều bar</vt:lpstr>
      <vt:lpstr>Đồ thị multi-bar – thực chất là vẽ nhiều bar</vt:lpstr>
      <vt:lpstr>Đồ thị pie</vt:lpstr>
      <vt:lpstr>Đồ thị box</vt:lpstr>
      <vt:lpstr>Đồ thị violin</vt:lpstr>
      <vt:lpstr>Đồ thị scatter</vt:lpstr>
      <vt:lpstr>Đồ thị 3D</vt:lpstr>
      <vt:lpstr>Đồ thị 3D</vt:lpstr>
      <vt:lpstr>Bài tập làm nhanh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kỹ thuật  và ứng dụng trong XLTH</dc:title>
  <dc:creator>Admin</dc:creator>
  <cp:revision>18</cp:revision>
  <dcterms:created xsi:type="dcterms:W3CDTF">2023-07-31T02:11:16Z</dcterms:created>
  <dcterms:modified xsi:type="dcterms:W3CDTF">2023-12-15T16:28:42Z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0x010100AA2D86DBF9060C4DAE5891597169C50C</vt:lpwstr>
  </property>
  <property fmtid="{D5CDD505-2E9C-101B-9397-08002B2CF9AE}" pid="3" name="MediaServiceImageTags">
    <vt:lpwstr/>
  </property>
</Properties>
</file>