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sldIdLst>
    <p:sldId id="257" r:id="rId5"/>
    <p:sldId id="280" r:id="rId6"/>
    <p:sldId id="317" r:id="rId7"/>
    <p:sldId id="318" r:id="rId8"/>
    <p:sldId id="319" r:id="rId9"/>
    <p:sldId id="320" r:id="rId10"/>
    <p:sldId id="321" r:id="rId11"/>
    <p:sldId id="322" r:id="rId12"/>
    <p:sldId id="323" r:id="rId13"/>
    <p:sldId id="324" r:id="rId14"/>
    <p:sldId id="325" r:id="rId15"/>
    <p:sldId id="326" r:id="rId16"/>
    <p:sldId id="328" r:id="rId17"/>
    <p:sldId id="329" r:id="rId18"/>
    <p:sldId id="327" r:id="rId19"/>
    <p:sldId id="331" r:id="rId20"/>
    <p:sldId id="332" r:id="rId21"/>
    <p:sldId id="333" r:id="rId22"/>
    <p:sldId id="334" r:id="rId23"/>
    <p:sldId id="336" r:id="rId24"/>
    <p:sldId id="335" r:id="rId25"/>
    <p:sldId id="337" r:id="rId26"/>
    <p:sldId id="31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126B22-2667-453A-8AEA-F8C847668260}" v="2" dt="2023-11-16T08:48:07.869"/>
    <p1510:client id="{928E8F0E-DEC2-48F2-ACA4-C29AEE638D3C}" v="4" dt="2023-10-06T01:07:20.881"/>
    <p1510:client id="{A8D4BE81-15AC-4749-B4D3-68B97B144CE8}" v="5" dt="2023-10-06T01:03:22.0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AN VĂN TRANH" userId="S::tranh221432628@lms.utc.edu.vn::cbe968c2-5c5e-43d7-b8ae-38e4ce787869" providerId="AD" clId="Web-{A8D4BE81-15AC-4749-B4D3-68B97B144CE8}"/>
    <pc:docChg chg="modSld">
      <pc:chgData name="PHAN VĂN TRANH" userId="S::tranh221432628@lms.utc.edu.vn::cbe968c2-5c5e-43d7-b8ae-38e4ce787869" providerId="AD" clId="Web-{A8D4BE81-15AC-4749-B4D3-68B97B144CE8}" dt="2023-10-06T01:03:22.068" v="4" actId="1076"/>
      <pc:docMkLst>
        <pc:docMk/>
      </pc:docMkLst>
      <pc:sldChg chg="modSp">
        <pc:chgData name="PHAN VĂN TRANH" userId="S::tranh221432628@lms.utc.edu.vn::cbe968c2-5c5e-43d7-b8ae-38e4ce787869" providerId="AD" clId="Web-{A8D4BE81-15AC-4749-B4D3-68B97B144CE8}" dt="2023-10-06T01:03:22.068" v="4" actId="1076"/>
        <pc:sldMkLst>
          <pc:docMk/>
          <pc:sldMk cId="949244640" sldId="337"/>
        </pc:sldMkLst>
        <pc:picChg chg="mod">
          <ac:chgData name="PHAN VĂN TRANH" userId="S::tranh221432628@lms.utc.edu.vn::cbe968c2-5c5e-43d7-b8ae-38e4ce787869" providerId="AD" clId="Web-{A8D4BE81-15AC-4749-B4D3-68B97B144CE8}" dt="2023-10-06T00:53:11.064" v="2" actId="1076"/>
          <ac:picMkLst>
            <pc:docMk/>
            <pc:sldMk cId="949244640" sldId="337"/>
            <ac:picMk id="3" creationId="{00000000-0000-0000-0000-000000000000}"/>
          </ac:picMkLst>
        </pc:picChg>
        <pc:picChg chg="mod">
          <ac:chgData name="PHAN VĂN TRANH" userId="S::tranh221432628@lms.utc.edu.vn::cbe968c2-5c5e-43d7-b8ae-38e4ce787869" providerId="AD" clId="Web-{A8D4BE81-15AC-4749-B4D3-68B97B144CE8}" dt="2023-10-06T01:03:22.068" v="4" actId="1076"/>
          <ac:picMkLst>
            <pc:docMk/>
            <pc:sldMk cId="949244640" sldId="337"/>
            <ac:picMk id="6" creationId="{00000000-0000-0000-0000-000000000000}"/>
          </ac:picMkLst>
        </pc:picChg>
      </pc:sldChg>
    </pc:docChg>
  </pc:docChgLst>
  <pc:docChgLst>
    <pc:chgData name="VŨ TẤN THÀNH" userId="S::thanh221432597@lms.utc.edu.vn::3d5370cc-a334-42c9-bd7f-049f522697e3" providerId="AD" clId="Web-{928E8F0E-DEC2-48F2-ACA4-C29AEE638D3C}"/>
    <pc:docChg chg="modSld">
      <pc:chgData name="VŨ TẤN THÀNH" userId="S::thanh221432597@lms.utc.edu.vn::3d5370cc-a334-42c9-bd7f-049f522697e3" providerId="AD" clId="Web-{928E8F0E-DEC2-48F2-ACA4-C29AEE638D3C}" dt="2023-10-06T01:07:20.881" v="3" actId="1076"/>
      <pc:docMkLst>
        <pc:docMk/>
      </pc:docMkLst>
      <pc:sldChg chg="modSp">
        <pc:chgData name="VŨ TẤN THÀNH" userId="S::thanh221432597@lms.utc.edu.vn::3d5370cc-a334-42c9-bd7f-049f522697e3" providerId="AD" clId="Web-{928E8F0E-DEC2-48F2-ACA4-C29AEE638D3C}" dt="2023-10-06T01:07:20.881" v="3" actId="1076"/>
        <pc:sldMkLst>
          <pc:docMk/>
          <pc:sldMk cId="949244640" sldId="337"/>
        </pc:sldMkLst>
        <pc:picChg chg="mod">
          <ac:chgData name="VŨ TẤN THÀNH" userId="S::thanh221432597@lms.utc.edu.vn::3d5370cc-a334-42c9-bd7f-049f522697e3" providerId="AD" clId="Web-{928E8F0E-DEC2-48F2-ACA4-C29AEE638D3C}" dt="2023-10-06T01:07:20.834" v="2" actId="1076"/>
          <ac:picMkLst>
            <pc:docMk/>
            <pc:sldMk cId="949244640" sldId="337"/>
            <ac:picMk id="3" creationId="{00000000-0000-0000-0000-000000000000}"/>
          </ac:picMkLst>
        </pc:picChg>
        <pc:picChg chg="mod">
          <ac:chgData name="VŨ TẤN THÀNH" userId="S::thanh221432597@lms.utc.edu.vn::3d5370cc-a334-42c9-bd7f-049f522697e3" providerId="AD" clId="Web-{928E8F0E-DEC2-48F2-ACA4-C29AEE638D3C}" dt="2023-10-06T01:07:20.881" v="3" actId="1076"/>
          <ac:picMkLst>
            <pc:docMk/>
            <pc:sldMk cId="949244640" sldId="337"/>
            <ac:picMk id="6" creationId="{00000000-0000-0000-0000-000000000000}"/>
          </ac:picMkLst>
        </pc:picChg>
      </pc:sldChg>
    </pc:docChg>
  </pc:docChgLst>
  <pc:docChgLst>
    <pc:chgData name="LÊ THỊ HÀ TRANG" userId="S::trang221432626@lms.utc.edu.vn::d92227cf-ca89-4732-99d4-70b1c2199b67" providerId="AD" clId="Web-{4E126B22-2667-453A-8AEA-F8C847668260}"/>
    <pc:docChg chg="modSld">
      <pc:chgData name="LÊ THỊ HÀ TRANG" userId="S::trang221432626@lms.utc.edu.vn::d92227cf-ca89-4732-99d4-70b1c2199b67" providerId="AD" clId="Web-{4E126B22-2667-453A-8AEA-F8C847668260}" dt="2023-11-16T08:48:07.869" v="1" actId="1076"/>
      <pc:docMkLst>
        <pc:docMk/>
      </pc:docMkLst>
      <pc:sldChg chg="modSp">
        <pc:chgData name="LÊ THỊ HÀ TRANG" userId="S::trang221432626@lms.utc.edu.vn::d92227cf-ca89-4732-99d4-70b1c2199b67" providerId="AD" clId="Web-{4E126B22-2667-453A-8AEA-F8C847668260}" dt="2023-11-16T08:48:07.869" v="1" actId="1076"/>
        <pc:sldMkLst>
          <pc:docMk/>
          <pc:sldMk cId="3654784854" sldId="336"/>
        </pc:sldMkLst>
        <pc:picChg chg="mod">
          <ac:chgData name="LÊ THỊ HÀ TRANG" userId="S::trang221432626@lms.utc.edu.vn::d92227cf-ca89-4732-99d4-70b1c2199b67" providerId="AD" clId="Web-{4E126B22-2667-453A-8AEA-F8C847668260}" dt="2023-11-16T08:48:07.869" v="1" actId="1076"/>
          <ac:picMkLst>
            <pc:docMk/>
            <pc:sldMk cId="3654784854" sldId="336"/>
            <ac:picMk id="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96D8A1-6C37-4CB5-922D-86AA622D67AB}" type="datetimeFigureOut">
              <a:rPr lang="en-US" smtClean="0"/>
              <a:t>11/16/2023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2D12BB-1DF4-4419-8E9E-382AADCA5D76}" type="slidenum">
              <a:rPr lang="en-US" smtClean="0"/>
              <a:t>‹#›</a:t>
            </a:fld>
            <a:endParaRPr lang="en-US"/>
          </a:p>
        </p:txBody>
      </p:sp>
    </p:spTree>
    <p:extLst>
      <p:ext uri="{BB962C8B-B14F-4D97-AF65-F5344CB8AC3E}">
        <p14:creationId xmlns:p14="http://schemas.microsoft.com/office/powerpoint/2010/main" val="279623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5CA9C4E-712A-4887-BBA9-6710AAEFA0A0}" type="datetime1">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B4896-9D61-4099-92B0-4A60F9062D14}" type="slidenum">
              <a:rPr lang="en-US" smtClean="0"/>
              <a:t>‹#›</a:t>
            </a:fld>
            <a:endParaRPr lang="en-US"/>
          </a:p>
        </p:txBody>
      </p:sp>
    </p:spTree>
    <p:extLst>
      <p:ext uri="{BB962C8B-B14F-4D97-AF65-F5344CB8AC3E}">
        <p14:creationId xmlns:p14="http://schemas.microsoft.com/office/powerpoint/2010/main" val="2891125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E2DC03-0BB3-4DEB-B83D-1CCC0AD9073D}" type="datetime1">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B4896-9D61-4099-92B0-4A60F9062D14}" type="slidenum">
              <a:rPr lang="en-US" smtClean="0"/>
              <a:t>‹#›</a:t>
            </a:fld>
            <a:endParaRPr lang="en-US"/>
          </a:p>
        </p:txBody>
      </p:sp>
    </p:spTree>
    <p:extLst>
      <p:ext uri="{BB962C8B-B14F-4D97-AF65-F5344CB8AC3E}">
        <p14:creationId xmlns:p14="http://schemas.microsoft.com/office/powerpoint/2010/main" val="3561132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C00601-8745-4488-945C-BF4A62F8009E}" type="datetime1">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B4896-9D61-4099-92B0-4A60F9062D14}" type="slidenum">
              <a:rPr lang="en-US" smtClean="0"/>
              <a:t>‹#›</a:t>
            </a:fld>
            <a:endParaRPr lang="en-US"/>
          </a:p>
        </p:txBody>
      </p:sp>
    </p:spTree>
    <p:extLst>
      <p:ext uri="{BB962C8B-B14F-4D97-AF65-F5344CB8AC3E}">
        <p14:creationId xmlns:p14="http://schemas.microsoft.com/office/powerpoint/2010/main" val="1886590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29EAD2-62B5-43DE-9C48-A3BEA570B9CB}" type="datetime1">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B4896-9D61-4099-92B0-4A60F9062D14}" type="slidenum">
              <a:rPr lang="en-US" smtClean="0"/>
              <a:t>‹#›</a:t>
            </a:fld>
            <a:endParaRPr lang="en-US"/>
          </a:p>
        </p:txBody>
      </p:sp>
    </p:spTree>
    <p:extLst>
      <p:ext uri="{BB962C8B-B14F-4D97-AF65-F5344CB8AC3E}">
        <p14:creationId xmlns:p14="http://schemas.microsoft.com/office/powerpoint/2010/main" val="155108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2211B1C-08A9-479F-BA3F-C1D48C0C4CBB}" type="datetime1">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B4896-9D61-4099-92B0-4A60F9062D14}" type="slidenum">
              <a:rPr lang="en-US" smtClean="0"/>
              <a:t>‹#›</a:t>
            </a:fld>
            <a:endParaRPr lang="en-US"/>
          </a:p>
        </p:txBody>
      </p:sp>
    </p:spTree>
    <p:extLst>
      <p:ext uri="{BB962C8B-B14F-4D97-AF65-F5344CB8AC3E}">
        <p14:creationId xmlns:p14="http://schemas.microsoft.com/office/powerpoint/2010/main" val="2528081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B5E9716-1CFE-45EF-A777-A77706624553}" type="datetime1">
              <a:rPr lang="en-US" smtClean="0"/>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FB4896-9D61-4099-92B0-4A60F9062D14}" type="slidenum">
              <a:rPr lang="en-US" smtClean="0"/>
              <a:t>‹#›</a:t>
            </a:fld>
            <a:endParaRPr lang="en-US"/>
          </a:p>
        </p:txBody>
      </p:sp>
    </p:spTree>
    <p:extLst>
      <p:ext uri="{BB962C8B-B14F-4D97-AF65-F5344CB8AC3E}">
        <p14:creationId xmlns:p14="http://schemas.microsoft.com/office/powerpoint/2010/main" val="100322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88E87F7-DE0F-46F2-9D84-3616D521CB6E}" type="datetime1">
              <a:rPr lang="en-US" smtClean="0"/>
              <a:t>11/16/2023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FB4896-9D61-4099-92B0-4A60F9062D14}" type="slidenum">
              <a:rPr lang="en-US" smtClean="0"/>
              <a:t>‹#›</a:t>
            </a:fld>
            <a:endParaRPr lang="en-US"/>
          </a:p>
        </p:txBody>
      </p:sp>
    </p:spTree>
    <p:extLst>
      <p:ext uri="{BB962C8B-B14F-4D97-AF65-F5344CB8AC3E}">
        <p14:creationId xmlns:p14="http://schemas.microsoft.com/office/powerpoint/2010/main" val="914834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B0AEA8B-CB02-4958-9E9C-FA49DC33D69A}" type="datetime1">
              <a:rPr lang="en-US" smtClean="0"/>
              <a:t>11/16/2023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FB4896-9D61-4099-92B0-4A60F9062D14}" type="slidenum">
              <a:rPr lang="en-US" smtClean="0"/>
              <a:t>‹#›</a:t>
            </a:fld>
            <a:endParaRPr lang="en-US"/>
          </a:p>
        </p:txBody>
      </p:sp>
    </p:spTree>
    <p:extLst>
      <p:ext uri="{BB962C8B-B14F-4D97-AF65-F5344CB8AC3E}">
        <p14:creationId xmlns:p14="http://schemas.microsoft.com/office/powerpoint/2010/main" val="794498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BB3C57-4505-46E6-83AB-7959A9E6BFCB}" type="datetime1">
              <a:rPr lang="en-US" smtClean="0"/>
              <a:t>11/16/2023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FB4896-9D61-4099-92B0-4A60F9062D14}" type="slidenum">
              <a:rPr lang="en-US" smtClean="0"/>
              <a:t>‹#›</a:t>
            </a:fld>
            <a:endParaRPr lang="en-US"/>
          </a:p>
        </p:txBody>
      </p:sp>
    </p:spTree>
    <p:extLst>
      <p:ext uri="{BB962C8B-B14F-4D97-AF65-F5344CB8AC3E}">
        <p14:creationId xmlns:p14="http://schemas.microsoft.com/office/powerpoint/2010/main" val="3539521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8E8C8E-111A-4946-95BA-0F91B4E391CB}" type="datetime1">
              <a:rPr lang="en-US" smtClean="0"/>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FB4896-9D61-4099-92B0-4A60F9062D14}" type="slidenum">
              <a:rPr lang="en-US" smtClean="0"/>
              <a:t>‹#›</a:t>
            </a:fld>
            <a:endParaRPr lang="en-US"/>
          </a:p>
        </p:txBody>
      </p:sp>
    </p:spTree>
    <p:extLst>
      <p:ext uri="{BB962C8B-B14F-4D97-AF65-F5344CB8AC3E}">
        <p14:creationId xmlns:p14="http://schemas.microsoft.com/office/powerpoint/2010/main" val="1370522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3E80D4-A519-4D6D-94EA-F074BD22E9B6}" type="datetime1">
              <a:rPr lang="en-US" smtClean="0"/>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FB4896-9D61-4099-92B0-4A60F9062D14}" type="slidenum">
              <a:rPr lang="en-US" smtClean="0"/>
              <a:t>‹#›</a:t>
            </a:fld>
            <a:endParaRPr lang="en-US"/>
          </a:p>
        </p:txBody>
      </p:sp>
    </p:spTree>
    <p:extLst>
      <p:ext uri="{BB962C8B-B14F-4D97-AF65-F5344CB8AC3E}">
        <p14:creationId xmlns:p14="http://schemas.microsoft.com/office/powerpoint/2010/main" val="2181831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B7F58D-4EBD-4287-8E63-CA8176EB6BB3}" type="datetime1">
              <a:rPr lang="en-US" smtClean="0"/>
              <a:t>11/16/2023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FB4896-9D61-4099-92B0-4A60F9062D14}" type="slidenum">
              <a:rPr lang="en-US" smtClean="0"/>
              <a:t>‹#›</a:t>
            </a:fld>
            <a:endParaRPr lang="en-US"/>
          </a:p>
        </p:txBody>
      </p:sp>
    </p:spTree>
    <p:extLst>
      <p:ext uri="{BB962C8B-B14F-4D97-AF65-F5344CB8AC3E}">
        <p14:creationId xmlns:p14="http://schemas.microsoft.com/office/powerpoint/2010/main" val="1949536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Nội dung các buổi học</a:t>
            </a:r>
          </a:p>
        </p:txBody>
      </p:sp>
      <p:sp>
        <p:nvSpPr>
          <p:cNvPr id="3" name="Content Placeholder 2"/>
          <p:cNvSpPr>
            <a:spLocks noGrp="1"/>
          </p:cNvSpPr>
          <p:nvPr>
            <p:ph idx="1"/>
          </p:nvPr>
        </p:nvSpPr>
        <p:spPr>
          <a:xfrm>
            <a:off x="838200" y="1825625"/>
            <a:ext cx="10515600" cy="4351338"/>
          </a:xfrm>
        </p:spPr>
        <p:txBody>
          <a:bodyPr>
            <a:normAutofit/>
          </a:bodyPr>
          <a:lstStyle/>
          <a:p>
            <a:r>
              <a:rPr lang="en-US">
                <a:latin typeface="Arial" panose="020B0604020202020204" pitchFamily="34" charset="0"/>
                <a:cs typeface="Arial" panose="020B0604020202020204" pitchFamily="34" charset="0"/>
              </a:rPr>
              <a:t>Phần Lý thuyết</a:t>
            </a:r>
          </a:p>
          <a:p>
            <a:pPr marL="914400" lvl="1" indent="-457200">
              <a:buFont typeface="+mj-lt"/>
              <a:buAutoNum type="arabicPeriod"/>
            </a:pPr>
            <a:r>
              <a:rPr lang="en-US">
                <a:latin typeface="Arial" panose="020B0604020202020204" pitchFamily="34" charset="0"/>
                <a:cs typeface="Arial" panose="020B0604020202020204" pitchFamily="34" charset="0"/>
              </a:rPr>
              <a:t>Giới thiệu về Lập trình Python và công cụ lập trình</a:t>
            </a:r>
          </a:p>
          <a:p>
            <a:pPr marL="914400" lvl="1" indent="-457200">
              <a:buFont typeface="+mj-lt"/>
              <a:buAutoNum type="arabicPeriod"/>
            </a:pPr>
            <a:r>
              <a:rPr lang="en-US">
                <a:latin typeface="Arial" panose="020B0604020202020204" pitchFamily="34" charset="0"/>
                <a:cs typeface="Arial" panose="020B0604020202020204" pitchFamily="34" charset="0"/>
              </a:rPr>
              <a:t>Các khái niệm cơ bản</a:t>
            </a:r>
          </a:p>
          <a:p>
            <a:pPr marL="914400" lvl="1" indent="-457200">
              <a:buFont typeface="+mj-lt"/>
              <a:buAutoNum type="arabicPeriod"/>
            </a:pPr>
            <a:r>
              <a:rPr lang="en-US">
                <a:latin typeface="Arial" panose="020B0604020202020204" pitchFamily="34" charset="0"/>
                <a:cs typeface="Arial" panose="020B0604020202020204" pitchFamily="34" charset="0"/>
              </a:rPr>
              <a:t>Vẽ đồ thị</a:t>
            </a:r>
          </a:p>
          <a:p>
            <a:pPr marL="914400" lvl="1" indent="-457200">
              <a:buFont typeface="+mj-lt"/>
              <a:buAutoNum type="arabicPeriod"/>
            </a:pPr>
            <a:r>
              <a:rPr lang="en-US">
                <a:latin typeface="Arial" panose="020B0604020202020204" pitchFamily="34" charset="0"/>
                <a:cs typeface="Arial" panose="020B0604020202020204" pitchFamily="34" charset="0"/>
              </a:rPr>
              <a:t>Các biểu thức điều kiện và vòng lặp</a:t>
            </a:r>
          </a:p>
          <a:p>
            <a:pPr marL="914400" lvl="1" indent="-457200">
              <a:buFont typeface="+mj-lt"/>
              <a:buAutoNum type="arabicPeriod"/>
            </a:pPr>
            <a:r>
              <a:rPr lang="en-US">
                <a:latin typeface="Arial" panose="020B0604020202020204" pitchFamily="34" charset="0"/>
                <a:cs typeface="Arial" panose="020B0604020202020204" pitchFamily="34" charset="0"/>
              </a:rPr>
              <a:t>Hàm trong Python</a:t>
            </a:r>
          </a:p>
          <a:p>
            <a:pPr marL="914400" lvl="1" indent="-457200">
              <a:buFont typeface="+mj-lt"/>
              <a:buAutoNum type="arabicPeriod"/>
            </a:pPr>
            <a:r>
              <a:rPr lang="en-US">
                <a:latin typeface="Arial" panose="020B0604020202020204" pitchFamily="34" charset="0"/>
                <a:cs typeface="Arial" panose="020B0604020202020204" pitchFamily="34" charset="0"/>
              </a:rPr>
              <a:t>Xử lý chuỗi dữ liệu và tập tin</a:t>
            </a:r>
          </a:p>
          <a:p>
            <a:pPr marL="914400" lvl="1" indent="-457200">
              <a:buFont typeface="+mj-lt"/>
              <a:buAutoNum type="arabicPeriod"/>
            </a:pPr>
            <a:r>
              <a:rPr lang="en-US">
                <a:latin typeface="Arial" panose="020B0604020202020204" pitchFamily="34" charset="0"/>
                <a:cs typeface="Arial" panose="020B0604020202020204" pitchFamily="34" charset="0"/>
              </a:rPr>
              <a:t>Ứng dụng trong xử lý tín hiệu</a:t>
            </a:r>
          </a:p>
          <a:p>
            <a:pPr marL="914400" lvl="1" indent="-457200">
              <a:buFont typeface="+mj-lt"/>
              <a:buAutoNum type="arabicPeriod"/>
            </a:pPr>
            <a:r>
              <a:rPr lang="en-US">
                <a:latin typeface="Arial" panose="020B0604020202020204" pitchFamily="34" charset="0"/>
                <a:cs typeface="Arial" panose="020B0604020202020204" pitchFamily="34" charset="0"/>
              </a:rPr>
              <a:t>Ứng dụng trong xử lý ảnh</a:t>
            </a:r>
          </a:p>
          <a:p>
            <a:pPr marL="914400" lvl="1" indent="-457200">
              <a:buFont typeface="+mj-lt"/>
              <a:buAutoNum type="arabicPeriod"/>
            </a:pPr>
            <a:r>
              <a:rPr lang="en-US">
                <a:latin typeface="Arial" panose="020B0604020202020204" pitchFamily="34" charset="0"/>
                <a:cs typeface="Arial" panose="020B0604020202020204" pitchFamily="34" charset="0"/>
              </a:rPr>
              <a:t>Ứng dụng mô phỏng hệ thống điện tử</a:t>
            </a:r>
          </a:p>
        </p:txBody>
      </p:sp>
      <p:sp>
        <p:nvSpPr>
          <p:cNvPr id="4" name="Slide Number Placeholder 3"/>
          <p:cNvSpPr>
            <a:spLocks noGrp="1"/>
          </p:cNvSpPr>
          <p:nvPr>
            <p:ph type="sldNum" sz="quarter" idx="12"/>
          </p:nvPr>
        </p:nvSpPr>
        <p:spPr/>
        <p:txBody>
          <a:bodyPr/>
          <a:lstStyle/>
          <a:p>
            <a:fld id="{F9FB4896-9D61-4099-92B0-4A60F9062D14}" type="slidenum">
              <a:rPr lang="en-US" smtClean="0"/>
              <a:t>1</a:t>
            </a:fld>
            <a:endParaRPr lang="en-US"/>
          </a:p>
        </p:txBody>
      </p:sp>
    </p:spTree>
    <p:extLst>
      <p:ext uri="{BB962C8B-B14F-4D97-AF65-F5344CB8AC3E}">
        <p14:creationId xmlns:p14="http://schemas.microsoft.com/office/powerpoint/2010/main" val="1453433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06" y="0"/>
            <a:ext cx="12174894" cy="1325563"/>
          </a:xfrm>
        </p:spPr>
        <p:txBody>
          <a:bodyPr/>
          <a:lstStyle/>
          <a:p>
            <a:r>
              <a:rPr lang="en-US">
                <a:latin typeface="Arial" panose="020B0604020202020204" pitchFamily="34" charset="0"/>
                <a:cs typeface="Arial" panose="020B0604020202020204" pitchFamily="34" charset="0"/>
              </a:rPr>
              <a:t>Hàm xử lý chuỗi</a:t>
            </a:r>
          </a:p>
        </p:txBody>
      </p:sp>
      <p:sp>
        <p:nvSpPr>
          <p:cNvPr id="4" name="Slide Number Placeholder 3"/>
          <p:cNvSpPr>
            <a:spLocks noGrp="1"/>
          </p:cNvSpPr>
          <p:nvPr>
            <p:ph type="sldNum" sz="quarter" idx="12"/>
          </p:nvPr>
        </p:nvSpPr>
        <p:spPr/>
        <p:txBody>
          <a:bodyPr/>
          <a:lstStyle/>
          <a:p>
            <a:fld id="{F9FB4896-9D61-4099-92B0-4A60F9062D14}" type="slidenum">
              <a:rPr lang="en-US" smtClean="0">
                <a:latin typeface="Arial" panose="020B0604020202020204" pitchFamily="34" charset="0"/>
                <a:cs typeface="Arial" panose="020B0604020202020204" pitchFamily="34" charset="0"/>
              </a:rPr>
              <a:t>10</a:t>
            </a:fld>
            <a:endParaRPr lang="en-US">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2C135777-4199-4A95-A0C9-9ABC5F41FF17}"/>
              </a:ext>
            </a:extLst>
          </p:cNvPr>
          <p:cNvPicPr>
            <a:picLocks noChangeAspect="1"/>
          </p:cNvPicPr>
          <p:nvPr/>
        </p:nvPicPr>
        <p:blipFill>
          <a:blip r:embed="rId2"/>
          <a:stretch>
            <a:fillRect/>
          </a:stretch>
        </p:blipFill>
        <p:spPr>
          <a:xfrm>
            <a:off x="6897015" y="243681"/>
            <a:ext cx="4991100" cy="838200"/>
          </a:xfrm>
          <a:prstGeom prst="rect">
            <a:avLst/>
          </a:prstGeom>
        </p:spPr>
      </p:pic>
      <p:pic>
        <p:nvPicPr>
          <p:cNvPr id="5" name="Picture 4"/>
          <p:cNvPicPr>
            <a:picLocks noChangeAspect="1"/>
          </p:cNvPicPr>
          <p:nvPr/>
        </p:nvPicPr>
        <p:blipFill>
          <a:blip r:embed="rId3"/>
          <a:stretch>
            <a:fillRect/>
          </a:stretch>
        </p:blipFill>
        <p:spPr>
          <a:xfrm>
            <a:off x="17106" y="1569244"/>
            <a:ext cx="12145049" cy="3892468"/>
          </a:xfrm>
          <a:prstGeom prst="rect">
            <a:avLst/>
          </a:prstGeom>
        </p:spPr>
      </p:pic>
    </p:spTree>
    <p:extLst>
      <p:ext uri="{BB962C8B-B14F-4D97-AF65-F5344CB8AC3E}">
        <p14:creationId xmlns:p14="http://schemas.microsoft.com/office/powerpoint/2010/main" val="3717524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06" y="0"/>
            <a:ext cx="12174894" cy="1325563"/>
          </a:xfrm>
        </p:spPr>
        <p:txBody>
          <a:bodyPr/>
          <a:lstStyle/>
          <a:p>
            <a:r>
              <a:rPr lang="en-US">
                <a:latin typeface="Arial" panose="020B0604020202020204" pitchFamily="34" charset="0"/>
                <a:cs typeface="Arial" panose="020B0604020202020204" pitchFamily="34" charset="0"/>
              </a:rPr>
              <a:t>Hàm xử lý chuỗi</a:t>
            </a:r>
          </a:p>
        </p:txBody>
      </p:sp>
      <p:sp>
        <p:nvSpPr>
          <p:cNvPr id="4" name="Slide Number Placeholder 3"/>
          <p:cNvSpPr>
            <a:spLocks noGrp="1"/>
          </p:cNvSpPr>
          <p:nvPr>
            <p:ph type="sldNum" sz="quarter" idx="12"/>
          </p:nvPr>
        </p:nvSpPr>
        <p:spPr/>
        <p:txBody>
          <a:bodyPr/>
          <a:lstStyle/>
          <a:p>
            <a:fld id="{F9FB4896-9D61-4099-92B0-4A60F9062D14}" type="slidenum">
              <a:rPr lang="en-US" smtClean="0">
                <a:latin typeface="Arial" panose="020B0604020202020204" pitchFamily="34" charset="0"/>
                <a:cs typeface="Arial" panose="020B0604020202020204" pitchFamily="34" charset="0"/>
              </a:rPr>
              <a:t>11</a:t>
            </a:fld>
            <a:endParaRPr lang="en-US">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2C135777-4199-4A95-A0C9-9ABC5F41FF17}"/>
              </a:ext>
            </a:extLst>
          </p:cNvPr>
          <p:cNvPicPr>
            <a:picLocks noChangeAspect="1"/>
          </p:cNvPicPr>
          <p:nvPr/>
        </p:nvPicPr>
        <p:blipFill>
          <a:blip r:embed="rId2"/>
          <a:stretch>
            <a:fillRect/>
          </a:stretch>
        </p:blipFill>
        <p:spPr>
          <a:xfrm>
            <a:off x="6897015" y="243681"/>
            <a:ext cx="4991100" cy="838200"/>
          </a:xfrm>
          <a:prstGeom prst="rect">
            <a:avLst/>
          </a:prstGeom>
        </p:spPr>
      </p:pic>
      <p:pic>
        <p:nvPicPr>
          <p:cNvPr id="7" name="Picture 6"/>
          <p:cNvPicPr>
            <a:picLocks noChangeAspect="1"/>
          </p:cNvPicPr>
          <p:nvPr/>
        </p:nvPicPr>
        <p:blipFill>
          <a:blip r:embed="rId3"/>
          <a:stretch>
            <a:fillRect/>
          </a:stretch>
        </p:blipFill>
        <p:spPr>
          <a:xfrm>
            <a:off x="17106" y="1427835"/>
            <a:ext cx="12174894" cy="4928515"/>
          </a:xfrm>
          <a:prstGeom prst="rect">
            <a:avLst/>
          </a:prstGeom>
        </p:spPr>
      </p:pic>
    </p:spTree>
    <p:extLst>
      <p:ext uri="{BB962C8B-B14F-4D97-AF65-F5344CB8AC3E}">
        <p14:creationId xmlns:p14="http://schemas.microsoft.com/office/powerpoint/2010/main" val="3365138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06" y="0"/>
            <a:ext cx="12174894" cy="1325563"/>
          </a:xfrm>
        </p:spPr>
        <p:txBody>
          <a:bodyPr/>
          <a:lstStyle/>
          <a:p>
            <a:r>
              <a:rPr lang="en-US">
                <a:latin typeface="Arial" panose="020B0604020202020204" pitchFamily="34" charset="0"/>
                <a:cs typeface="Arial" panose="020B0604020202020204" pitchFamily="34" charset="0"/>
              </a:rPr>
              <a:t>Hàm xử lý File – Mở File, đóng File</a:t>
            </a:r>
          </a:p>
        </p:txBody>
      </p:sp>
      <p:sp>
        <p:nvSpPr>
          <p:cNvPr id="4" name="Slide Number Placeholder 3"/>
          <p:cNvSpPr>
            <a:spLocks noGrp="1"/>
          </p:cNvSpPr>
          <p:nvPr>
            <p:ph type="sldNum" sz="quarter" idx="12"/>
          </p:nvPr>
        </p:nvSpPr>
        <p:spPr/>
        <p:txBody>
          <a:bodyPr/>
          <a:lstStyle/>
          <a:p>
            <a:fld id="{F9FB4896-9D61-4099-92B0-4A60F9062D14}" type="slidenum">
              <a:rPr lang="en-US" smtClean="0">
                <a:latin typeface="Arial" panose="020B0604020202020204" pitchFamily="34" charset="0"/>
                <a:cs typeface="Arial" panose="020B0604020202020204" pitchFamily="34" charset="0"/>
              </a:rPr>
              <a:t>12</a:t>
            </a:fld>
            <a:endParaRPr lang="en-US">
              <a:latin typeface="Arial" panose="020B0604020202020204" pitchFamily="34" charset="0"/>
              <a:cs typeface="Arial" panose="020B0604020202020204" pitchFamily="34" charset="0"/>
            </a:endParaRPr>
          </a:p>
        </p:txBody>
      </p:sp>
      <p:sp>
        <p:nvSpPr>
          <p:cNvPr id="3" name="TextBox 2"/>
          <p:cNvSpPr txBox="1"/>
          <p:nvPr/>
        </p:nvSpPr>
        <p:spPr>
          <a:xfrm>
            <a:off x="752152" y="1063953"/>
            <a:ext cx="6542690" cy="523220"/>
          </a:xfrm>
          <a:prstGeom prst="rect">
            <a:avLst/>
          </a:prstGeom>
          <a:noFill/>
        </p:spPr>
        <p:txBody>
          <a:bodyPr wrap="square" rtlCol="0">
            <a:spAutoFit/>
          </a:bodyPr>
          <a:lstStyle/>
          <a:p>
            <a:r>
              <a:rPr lang="en-US" sz="2800">
                <a:solidFill>
                  <a:srgbClr val="0033CC"/>
                </a:solidFill>
                <a:latin typeface="Arial" panose="020B0604020202020204" pitchFamily="34" charset="0"/>
                <a:cs typeface="Arial" panose="020B0604020202020204" pitchFamily="34" charset="0"/>
              </a:rPr>
              <a:t>f=open(file_name,mode,buffer)</a:t>
            </a:r>
          </a:p>
        </p:txBody>
      </p:sp>
      <p:sp>
        <p:nvSpPr>
          <p:cNvPr id="11" name="TextBox 10"/>
          <p:cNvSpPr txBox="1"/>
          <p:nvPr/>
        </p:nvSpPr>
        <p:spPr>
          <a:xfrm>
            <a:off x="8169836" y="1040795"/>
            <a:ext cx="2834495" cy="523220"/>
          </a:xfrm>
          <a:prstGeom prst="rect">
            <a:avLst/>
          </a:prstGeom>
          <a:noFill/>
        </p:spPr>
        <p:txBody>
          <a:bodyPr wrap="square" rtlCol="0">
            <a:spAutoFit/>
          </a:bodyPr>
          <a:lstStyle/>
          <a:p>
            <a:r>
              <a:rPr lang="en-US" sz="2800">
                <a:solidFill>
                  <a:srgbClr val="FF0000"/>
                </a:solidFill>
                <a:latin typeface="Arial" panose="020B0604020202020204" pitchFamily="34" charset="0"/>
                <a:cs typeface="Arial" panose="020B0604020202020204" pitchFamily="34" charset="0"/>
              </a:rPr>
              <a:t>f.close()</a:t>
            </a:r>
          </a:p>
        </p:txBody>
      </p:sp>
      <p:sp>
        <p:nvSpPr>
          <p:cNvPr id="12" name="Right Arrow 11"/>
          <p:cNvSpPr/>
          <p:nvPr/>
        </p:nvSpPr>
        <p:spPr>
          <a:xfrm>
            <a:off x="6104553" y="1206262"/>
            <a:ext cx="1462895" cy="2385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52152" y="2015412"/>
            <a:ext cx="10668517" cy="3139321"/>
          </a:xfrm>
          <a:prstGeom prst="rect">
            <a:avLst/>
          </a:prstGeom>
          <a:noFill/>
        </p:spPr>
        <p:txBody>
          <a:bodyPr wrap="square" rtlCol="0">
            <a:spAutoFit/>
          </a:bodyPr>
          <a:lstStyle/>
          <a:p>
            <a:pPr marL="342900" indent="-342900">
              <a:buFont typeface="Arial" panose="020B0604020202020204" pitchFamily="34" charset="0"/>
              <a:buChar char="•"/>
            </a:pPr>
            <a:r>
              <a:rPr lang="en-US" sz="2200">
                <a:solidFill>
                  <a:srgbClr val="0070C0"/>
                </a:solidFill>
                <a:latin typeface="Arial" panose="020B0604020202020204" pitchFamily="34" charset="0"/>
                <a:cs typeface="Arial" panose="020B0604020202020204" pitchFamily="34" charset="0"/>
              </a:rPr>
              <a:t>File_name</a:t>
            </a:r>
            <a:r>
              <a:rPr lang="en-US" sz="2200">
                <a:latin typeface="Arial" panose="020B0604020202020204" pitchFamily="34" charset="0"/>
                <a:cs typeface="Arial" panose="020B0604020202020204" pitchFamily="34" charset="0"/>
              </a:rPr>
              <a:t>: là một giá trị chuỗi chứa tên của các file mà bạn muốn truy cập.</a:t>
            </a:r>
          </a:p>
          <a:p>
            <a:pPr marL="342900" indent="-342900">
              <a:buFont typeface="Arial" panose="020B0604020202020204" pitchFamily="34" charset="0"/>
              <a:buChar char="•"/>
            </a:pPr>
            <a:endParaRPr lang="en-US" sz="22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a:solidFill>
                  <a:srgbClr val="0070C0"/>
                </a:solidFill>
                <a:latin typeface="Arial" panose="020B0604020202020204" pitchFamily="34" charset="0"/>
                <a:cs typeface="Arial" panose="020B0604020202020204" pitchFamily="34" charset="0"/>
              </a:rPr>
              <a:t>Mode</a:t>
            </a:r>
            <a:r>
              <a:rPr lang="en-US" sz="2200">
                <a:latin typeface="Arial" panose="020B0604020202020204" pitchFamily="34" charset="0"/>
                <a:cs typeface="Arial" panose="020B0604020202020204" pitchFamily="34" charset="0"/>
              </a:rPr>
              <a:t>: </a:t>
            </a:r>
            <a:r>
              <a:rPr lang="vi-VN" sz="2200">
                <a:latin typeface="Arial" panose="020B0604020202020204" pitchFamily="34" charset="0"/>
                <a:cs typeface="Arial" panose="020B0604020202020204" pitchFamily="34" charset="0"/>
              </a:rPr>
              <a:t>xác định các chế độ của file được mở ra như read, write, append,... Đây là thông số tùy chọn và chế độ truy cập file mặc định là read (r).</a:t>
            </a:r>
            <a:endParaRPr lang="en-US" sz="22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2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a:solidFill>
                  <a:srgbClr val="0070C0"/>
                </a:solidFill>
                <a:latin typeface="Arial" panose="020B0604020202020204" pitchFamily="34" charset="0"/>
                <a:cs typeface="Arial" panose="020B0604020202020204" pitchFamily="34" charset="0"/>
              </a:rPr>
              <a:t>Buffer</a:t>
            </a:r>
            <a:r>
              <a:rPr lang="en-US" sz="2200">
                <a:latin typeface="Arial" panose="020B0604020202020204" pitchFamily="34" charset="0"/>
                <a:cs typeface="Arial" panose="020B0604020202020204" pitchFamily="34" charset="0"/>
              </a:rPr>
              <a:t>: </a:t>
            </a:r>
            <a:r>
              <a:rPr lang="vi-VN" sz="2200">
                <a:latin typeface="Arial" panose="020B0604020202020204" pitchFamily="34" charset="0"/>
                <a:cs typeface="Arial" panose="020B0604020202020204" pitchFamily="34" charset="0"/>
              </a:rPr>
              <a:t>Nếu buffer được thiết lập là 0, nghĩa là sẽ không có trình đệm nào diễn ra. Nếu xác định là 1, thì trình đệm dòng được thực hiện trong khi truy cập một File. Nếu là số nguyên lớn hơn 1, thì hoạt động đệm được thực hiện với kích cỡ bộ đệm đã cho. Nếu là số âm, thì kích cỡ bộ đệm sẽ là mặc định.</a:t>
            </a:r>
            <a:endParaRPr lang="en-US" sz="2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8333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06" y="0"/>
            <a:ext cx="12174894" cy="1325563"/>
          </a:xfrm>
        </p:spPr>
        <p:txBody>
          <a:bodyPr/>
          <a:lstStyle/>
          <a:p>
            <a:r>
              <a:rPr lang="en-US">
                <a:latin typeface="Arial" panose="020B0604020202020204" pitchFamily="34" charset="0"/>
                <a:cs typeface="Arial" panose="020B0604020202020204" pitchFamily="34" charset="0"/>
              </a:rPr>
              <a:t>Hàm xử lý File – Mở File, đóng File</a:t>
            </a:r>
          </a:p>
        </p:txBody>
      </p:sp>
      <p:sp>
        <p:nvSpPr>
          <p:cNvPr id="4" name="Slide Number Placeholder 3"/>
          <p:cNvSpPr>
            <a:spLocks noGrp="1"/>
          </p:cNvSpPr>
          <p:nvPr>
            <p:ph type="sldNum" sz="quarter" idx="12"/>
          </p:nvPr>
        </p:nvSpPr>
        <p:spPr/>
        <p:txBody>
          <a:bodyPr/>
          <a:lstStyle/>
          <a:p>
            <a:fld id="{F9FB4896-9D61-4099-92B0-4A60F9062D14}" type="slidenum">
              <a:rPr lang="en-US" smtClean="0">
                <a:latin typeface="Arial" panose="020B0604020202020204" pitchFamily="34" charset="0"/>
                <a:cs typeface="Arial" panose="020B0604020202020204" pitchFamily="34" charset="0"/>
              </a:rPr>
              <a:t>13</a:t>
            </a:fld>
            <a:endParaRPr lang="en-US">
              <a:latin typeface="Arial" panose="020B0604020202020204" pitchFamily="34" charset="0"/>
              <a:cs typeface="Arial" panose="020B0604020202020204" pitchFamily="34" charset="0"/>
            </a:endParaRPr>
          </a:p>
        </p:txBody>
      </p:sp>
      <p:sp>
        <p:nvSpPr>
          <p:cNvPr id="3" name="TextBox 2"/>
          <p:cNvSpPr txBox="1"/>
          <p:nvPr/>
        </p:nvSpPr>
        <p:spPr>
          <a:xfrm>
            <a:off x="752152" y="1063953"/>
            <a:ext cx="6542690" cy="523220"/>
          </a:xfrm>
          <a:prstGeom prst="rect">
            <a:avLst/>
          </a:prstGeom>
          <a:noFill/>
        </p:spPr>
        <p:txBody>
          <a:bodyPr wrap="square" rtlCol="0">
            <a:spAutoFit/>
          </a:bodyPr>
          <a:lstStyle/>
          <a:p>
            <a:r>
              <a:rPr lang="en-US" sz="2800">
                <a:solidFill>
                  <a:srgbClr val="0033CC"/>
                </a:solidFill>
                <a:latin typeface="Arial" panose="020B0604020202020204" pitchFamily="34" charset="0"/>
                <a:cs typeface="Arial" panose="020B0604020202020204" pitchFamily="34" charset="0"/>
              </a:rPr>
              <a:t>f=open(file_path,mode,buffer)</a:t>
            </a:r>
          </a:p>
        </p:txBody>
      </p:sp>
      <p:graphicFrame>
        <p:nvGraphicFramePr>
          <p:cNvPr id="5" name="Table 4"/>
          <p:cNvGraphicFramePr>
            <a:graphicFrameLocks noGrp="1"/>
          </p:cNvGraphicFramePr>
          <p:nvPr>
            <p:extLst>
              <p:ext uri="{D42A27DB-BD31-4B8C-83A1-F6EECF244321}">
                <p14:modId xmlns:p14="http://schemas.microsoft.com/office/powerpoint/2010/main" val="2740448964"/>
              </p:ext>
            </p:extLst>
          </p:nvPr>
        </p:nvGraphicFramePr>
        <p:xfrm>
          <a:off x="424309" y="1825625"/>
          <a:ext cx="5393167" cy="4086444"/>
        </p:xfrm>
        <a:graphic>
          <a:graphicData uri="http://schemas.openxmlformats.org/drawingml/2006/table">
            <a:tbl>
              <a:tblPr firstRow="1" bandRow="1">
                <a:tableStyleId>{5940675A-B579-460E-94D1-54222C63F5DA}</a:tableStyleId>
              </a:tblPr>
              <a:tblGrid>
                <a:gridCol w="852698">
                  <a:extLst>
                    <a:ext uri="{9D8B030D-6E8A-4147-A177-3AD203B41FA5}">
                      <a16:colId xmlns:a16="http://schemas.microsoft.com/office/drawing/2014/main" val="562200824"/>
                    </a:ext>
                  </a:extLst>
                </a:gridCol>
                <a:gridCol w="4540469">
                  <a:extLst>
                    <a:ext uri="{9D8B030D-6E8A-4147-A177-3AD203B41FA5}">
                      <a16:colId xmlns:a16="http://schemas.microsoft.com/office/drawing/2014/main" val="1617017019"/>
                    </a:ext>
                  </a:extLst>
                </a:gridCol>
              </a:tblGrid>
              <a:tr h="501215">
                <a:tc>
                  <a:txBody>
                    <a:bodyPr/>
                    <a:lstStyle/>
                    <a:p>
                      <a:pPr algn="ctr"/>
                      <a:r>
                        <a:rPr lang="en-US" b="1">
                          <a:latin typeface="Constantia" panose="02030602050306030303" pitchFamily="18" charset="0"/>
                        </a:rPr>
                        <a:t>Mode</a:t>
                      </a:r>
                    </a:p>
                  </a:txBody>
                  <a:tcPr>
                    <a:solidFill>
                      <a:srgbClr val="FFFFCC"/>
                    </a:solidFill>
                  </a:tcPr>
                </a:tc>
                <a:tc>
                  <a:txBody>
                    <a:bodyPr/>
                    <a:lstStyle/>
                    <a:p>
                      <a:pPr algn="ctr"/>
                      <a:r>
                        <a:rPr lang="en-US" b="1">
                          <a:latin typeface="Constantia" panose="02030602050306030303" pitchFamily="18" charset="0"/>
                        </a:rPr>
                        <a:t>Chú</a:t>
                      </a:r>
                      <a:r>
                        <a:rPr lang="en-US" b="1" baseline="0">
                          <a:latin typeface="Constantia" panose="02030602050306030303" pitchFamily="18" charset="0"/>
                        </a:rPr>
                        <a:t> thích</a:t>
                      </a:r>
                      <a:endParaRPr lang="en-US" b="1">
                        <a:latin typeface="Constantia" panose="02030602050306030303" pitchFamily="18" charset="0"/>
                      </a:endParaRPr>
                    </a:p>
                  </a:txBody>
                  <a:tcPr>
                    <a:solidFill>
                      <a:srgbClr val="FFFFCC"/>
                    </a:solidFill>
                  </a:tcPr>
                </a:tc>
                <a:extLst>
                  <a:ext uri="{0D108BD9-81ED-4DB2-BD59-A6C34878D82A}">
                    <a16:rowId xmlns:a16="http://schemas.microsoft.com/office/drawing/2014/main" val="2698561586"/>
                  </a:ext>
                </a:extLst>
              </a:tr>
              <a:tr h="501215">
                <a:tc>
                  <a:txBody>
                    <a:bodyPr/>
                    <a:lstStyle/>
                    <a:p>
                      <a:r>
                        <a:rPr lang="en-US">
                          <a:solidFill>
                            <a:srgbClr val="002060"/>
                          </a:solidFill>
                          <a:latin typeface="Constantia" panose="02030602050306030303" pitchFamily="18" charset="0"/>
                        </a:rPr>
                        <a:t>r</a:t>
                      </a:r>
                    </a:p>
                  </a:txBody>
                  <a:tcPr>
                    <a:solidFill>
                      <a:srgbClr val="FFFFCC"/>
                    </a:solidFill>
                  </a:tcPr>
                </a:tc>
                <a:tc>
                  <a:txBody>
                    <a:bodyPr/>
                    <a:lstStyle/>
                    <a:p>
                      <a:r>
                        <a:rPr lang="en-US">
                          <a:latin typeface="Constantia" panose="02030602050306030303" pitchFamily="18" charset="0"/>
                        </a:rPr>
                        <a:t>Chỉ</a:t>
                      </a:r>
                      <a:r>
                        <a:rPr lang="en-US" baseline="0">
                          <a:latin typeface="Constantia" panose="02030602050306030303" pitchFamily="18" charset="0"/>
                        </a:rPr>
                        <a:t> được phép đọc</a:t>
                      </a:r>
                      <a:endParaRPr lang="en-US">
                        <a:latin typeface="Constantia" panose="02030602050306030303" pitchFamily="18" charset="0"/>
                      </a:endParaRPr>
                    </a:p>
                  </a:txBody>
                  <a:tcPr>
                    <a:solidFill>
                      <a:srgbClr val="FFFFCC"/>
                    </a:solidFill>
                  </a:tcPr>
                </a:tc>
                <a:extLst>
                  <a:ext uri="{0D108BD9-81ED-4DB2-BD59-A6C34878D82A}">
                    <a16:rowId xmlns:a16="http://schemas.microsoft.com/office/drawing/2014/main" val="1080976823"/>
                  </a:ext>
                </a:extLst>
              </a:tr>
              <a:tr h="501215">
                <a:tc>
                  <a:txBody>
                    <a:bodyPr/>
                    <a:lstStyle/>
                    <a:p>
                      <a:r>
                        <a:rPr lang="en-US">
                          <a:solidFill>
                            <a:srgbClr val="002060"/>
                          </a:solidFill>
                          <a:latin typeface="Constantia" panose="02030602050306030303" pitchFamily="18" charset="0"/>
                        </a:rPr>
                        <a:t>rb</a:t>
                      </a:r>
                    </a:p>
                  </a:txBody>
                  <a:tcPr>
                    <a:solidFill>
                      <a:srgbClr val="FFFFCC"/>
                    </a:solidFill>
                  </a:tcPr>
                </a:tc>
                <a:tc>
                  <a:txBody>
                    <a:bodyPr/>
                    <a:lstStyle/>
                    <a:p>
                      <a:r>
                        <a:rPr lang="en-US">
                          <a:latin typeface="Constantia" panose="02030602050306030303" pitchFamily="18" charset="0"/>
                        </a:rPr>
                        <a:t>Chỉ</a:t>
                      </a:r>
                      <a:r>
                        <a:rPr lang="en-US" baseline="0">
                          <a:latin typeface="Constantia" panose="02030602050306030303" pitchFamily="18" charset="0"/>
                        </a:rPr>
                        <a:t> được phép đọc nhưng cho định dạng nhị phân</a:t>
                      </a:r>
                      <a:endParaRPr lang="en-US">
                        <a:latin typeface="Constantia" panose="02030602050306030303" pitchFamily="18" charset="0"/>
                      </a:endParaRPr>
                    </a:p>
                  </a:txBody>
                  <a:tcPr>
                    <a:solidFill>
                      <a:srgbClr val="FFFFCC"/>
                    </a:solidFill>
                  </a:tcPr>
                </a:tc>
                <a:extLst>
                  <a:ext uri="{0D108BD9-81ED-4DB2-BD59-A6C34878D82A}">
                    <a16:rowId xmlns:a16="http://schemas.microsoft.com/office/drawing/2014/main" val="2838319206"/>
                  </a:ext>
                </a:extLst>
              </a:tr>
              <a:tr h="501215">
                <a:tc>
                  <a:txBody>
                    <a:bodyPr/>
                    <a:lstStyle/>
                    <a:p>
                      <a:r>
                        <a:rPr lang="en-US">
                          <a:solidFill>
                            <a:srgbClr val="002060"/>
                          </a:solidFill>
                          <a:latin typeface="Constantia" panose="02030602050306030303" pitchFamily="18" charset="0"/>
                        </a:rPr>
                        <a:t>r+</a:t>
                      </a:r>
                    </a:p>
                  </a:txBody>
                  <a:tcPr>
                    <a:solidFill>
                      <a:srgbClr val="FFFFCC"/>
                    </a:solidFill>
                  </a:tcPr>
                </a:tc>
                <a:tc>
                  <a:txBody>
                    <a:bodyPr/>
                    <a:lstStyle/>
                    <a:p>
                      <a:r>
                        <a:rPr lang="en-US">
                          <a:latin typeface="Constantia" panose="02030602050306030303" pitchFamily="18" charset="0"/>
                        </a:rPr>
                        <a:t>Cho</a:t>
                      </a:r>
                      <a:r>
                        <a:rPr lang="en-US" baseline="0">
                          <a:latin typeface="Constantia" panose="02030602050306030303" pitchFamily="18" charset="0"/>
                        </a:rPr>
                        <a:t> phép đọc và ghi file, con trỏ nằm ở đầu file</a:t>
                      </a:r>
                      <a:endParaRPr lang="en-US">
                        <a:latin typeface="Constantia" panose="02030602050306030303" pitchFamily="18" charset="0"/>
                      </a:endParaRPr>
                    </a:p>
                  </a:txBody>
                  <a:tcPr>
                    <a:solidFill>
                      <a:srgbClr val="FFFFCC"/>
                    </a:solidFill>
                  </a:tcPr>
                </a:tc>
                <a:extLst>
                  <a:ext uri="{0D108BD9-81ED-4DB2-BD59-A6C34878D82A}">
                    <a16:rowId xmlns:a16="http://schemas.microsoft.com/office/drawing/2014/main" val="3445147276"/>
                  </a:ext>
                </a:extLst>
              </a:tr>
              <a:tr h="501215">
                <a:tc>
                  <a:txBody>
                    <a:bodyPr/>
                    <a:lstStyle/>
                    <a:p>
                      <a:r>
                        <a:rPr lang="en-US">
                          <a:solidFill>
                            <a:srgbClr val="002060"/>
                          </a:solidFill>
                          <a:latin typeface="Constantia" panose="02030602050306030303" pitchFamily="18" charset="0"/>
                        </a:rPr>
                        <a:t>rb+</a:t>
                      </a:r>
                    </a:p>
                  </a:txBody>
                  <a:tcPr>
                    <a:solidFill>
                      <a:srgbClr val="FFFFCC"/>
                    </a:solidFill>
                  </a:tcPr>
                </a:tc>
                <a:tc>
                  <a:txBody>
                    <a:bodyPr/>
                    <a:lstStyle/>
                    <a:p>
                      <a:r>
                        <a:rPr lang="en-US">
                          <a:latin typeface="Constantia" panose="02030602050306030303" pitchFamily="18" charset="0"/>
                        </a:rPr>
                        <a:t>Cho phép</a:t>
                      </a:r>
                      <a:r>
                        <a:rPr lang="en-US" baseline="0">
                          <a:latin typeface="Constantia" panose="02030602050306030303" pitchFamily="18" charset="0"/>
                        </a:rPr>
                        <a:t> đọc và ghi file ở dạng nhị phân, con trỏ nằm ở đầu file</a:t>
                      </a:r>
                      <a:endParaRPr lang="en-US">
                        <a:latin typeface="Constantia" panose="02030602050306030303" pitchFamily="18" charset="0"/>
                      </a:endParaRPr>
                    </a:p>
                  </a:txBody>
                  <a:tcPr>
                    <a:solidFill>
                      <a:srgbClr val="FFFFCC"/>
                    </a:solidFill>
                  </a:tcPr>
                </a:tc>
                <a:extLst>
                  <a:ext uri="{0D108BD9-81ED-4DB2-BD59-A6C34878D82A}">
                    <a16:rowId xmlns:a16="http://schemas.microsoft.com/office/drawing/2014/main" val="434049325"/>
                  </a:ext>
                </a:extLst>
              </a:tr>
              <a:tr h="501215">
                <a:tc>
                  <a:txBody>
                    <a:bodyPr/>
                    <a:lstStyle/>
                    <a:p>
                      <a:r>
                        <a:rPr lang="en-US">
                          <a:solidFill>
                            <a:srgbClr val="002060"/>
                          </a:solidFill>
                          <a:latin typeface="Constantia" panose="02030602050306030303" pitchFamily="18" charset="0"/>
                        </a:rPr>
                        <a:t>w</a:t>
                      </a:r>
                    </a:p>
                  </a:txBody>
                  <a:tcPr>
                    <a:solidFill>
                      <a:srgbClr val="FFFFCC"/>
                    </a:solidFill>
                  </a:tcPr>
                </a:tc>
                <a:tc>
                  <a:txBody>
                    <a:bodyPr/>
                    <a:lstStyle/>
                    <a:p>
                      <a:r>
                        <a:rPr lang="en-US">
                          <a:latin typeface="Constantia" panose="02030602050306030303" pitchFamily="18" charset="0"/>
                        </a:rPr>
                        <a:t>Cho phép</a:t>
                      </a:r>
                      <a:r>
                        <a:rPr lang="en-US" baseline="0">
                          <a:latin typeface="Constantia" panose="02030602050306030303" pitchFamily="18" charset="0"/>
                        </a:rPr>
                        <a:t> ghi file</a:t>
                      </a:r>
                      <a:endParaRPr lang="en-US">
                        <a:latin typeface="Constantia" panose="02030602050306030303" pitchFamily="18" charset="0"/>
                      </a:endParaRPr>
                    </a:p>
                  </a:txBody>
                  <a:tcPr>
                    <a:solidFill>
                      <a:srgbClr val="FFFFCC"/>
                    </a:solidFill>
                  </a:tcPr>
                </a:tc>
                <a:extLst>
                  <a:ext uri="{0D108BD9-81ED-4DB2-BD59-A6C34878D82A}">
                    <a16:rowId xmlns:a16="http://schemas.microsoft.com/office/drawing/2014/main" val="1397652800"/>
                  </a:ext>
                </a:extLst>
              </a:tr>
              <a:tr h="662559">
                <a:tc>
                  <a:txBody>
                    <a:bodyPr/>
                    <a:lstStyle/>
                    <a:p>
                      <a:r>
                        <a:rPr lang="en-US">
                          <a:solidFill>
                            <a:srgbClr val="002060"/>
                          </a:solidFill>
                          <a:latin typeface="Constantia" panose="02030602050306030303" pitchFamily="18" charset="0"/>
                        </a:rPr>
                        <a:t>wb</a:t>
                      </a:r>
                    </a:p>
                  </a:txBody>
                  <a:tcPr>
                    <a:solidFill>
                      <a:srgbClr val="FFFFCC"/>
                    </a:solidFill>
                  </a:tcPr>
                </a:tc>
                <a:tc>
                  <a:txBody>
                    <a:bodyPr/>
                    <a:lstStyle/>
                    <a:p>
                      <a:r>
                        <a:rPr lang="en-US">
                          <a:latin typeface="Constantia" panose="02030602050306030303" pitchFamily="18" charset="0"/>
                        </a:rPr>
                        <a:t>Cho</a:t>
                      </a:r>
                      <a:r>
                        <a:rPr lang="en-US" baseline="0">
                          <a:latin typeface="Constantia" panose="02030602050306030303" pitchFamily="18" charset="0"/>
                        </a:rPr>
                        <a:t> phép ghi file dưới dạng nhị phân</a:t>
                      </a:r>
                      <a:endParaRPr lang="en-US">
                        <a:latin typeface="Constantia" panose="02030602050306030303" pitchFamily="18" charset="0"/>
                      </a:endParaRPr>
                    </a:p>
                  </a:txBody>
                  <a:tcPr>
                    <a:solidFill>
                      <a:srgbClr val="FFFFCC"/>
                    </a:solidFill>
                  </a:tcPr>
                </a:tc>
                <a:extLst>
                  <a:ext uri="{0D108BD9-81ED-4DB2-BD59-A6C34878D82A}">
                    <a16:rowId xmlns:a16="http://schemas.microsoft.com/office/drawing/2014/main" val="117116008"/>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210749959"/>
              </p:ext>
            </p:extLst>
          </p:nvPr>
        </p:nvGraphicFramePr>
        <p:xfrm>
          <a:off x="6053966" y="1825625"/>
          <a:ext cx="5393167" cy="4080138"/>
        </p:xfrm>
        <a:graphic>
          <a:graphicData uri="http://schemas.openxmlformats.org/drawingml/2006/table">
            <a:tbl>
              <a:tblPr firstRow="1" bandRow="1">
                <a:tableStyleId>{5940675A-B579-460E-94D1-54222C63F5DA}</a:tableStyleId>
              </a:tblPr>
              <a:tblGrid>
                <a:gridCol w="852698">
                  <a:extLst>
                    <a:ext uri="{9D8B030D-6E8A-4147-A177-3AD203B41FA5}">
                      <a16:colId xmlns:a16="http://schemas.microsoft.com/office/drawing/2014/main" val="562200824"/>
                    </a:ext>
                  </a:extLst>
                </a:gridCol>
                <a:gridCol w="4540469">
                  <a:extLst>
                    <a:ext uri="{9D8B030D-6E8A-4147-A177-3AD203B41FA5}">
                      <a16:colId xmlns:a16="http://schemas.microsoft.com/office/drawing/2014/main" val="1617017019"/>
                    </a:ext>
                  </a:extLst>
                </a:gridCol>
              </a:tblGrid>
              <a:tr h="498911">
                <a:tc>
                  <a:txBody>
                    <a:bodyPr/>
                    <a:lstStyle/>
                    <a:p>
                      <a:pPr algn="ctr"/>
                      <a:r>
                        <a:rPr lang="en-US" b="1">
                          <a:latin typeface="Constantia" panose="02030602050306030303" pitchFamily="18" charset="0"/>
                        </a:rPr>
                        <a:t>Mode</a:t>
                      </a:r>
                    </a:p>
                  </a:txBody>
                  <a:tcPr>
                    <a:solidFill>
                      <a:srgbClr val="FFFFCC"/>
                    </a:solidFill>
                  </a:tcPr>
                </a:tc>
                <a:tc>
                  <a:txBody>
                    <a:bodyPr/>
                    <a:lstStyle/>
                    <a:p>
                      <a:pPr algn="ctr"/>
                      <a:r>
                        <a:rPr lang="en-US" b="1">
                          <a:latin typeface="Constantia" panose="02030602050306030303" pitchFamily="18" charset="0"/>
                        </a:rPr>
                        <a:t>Chú</a:t>
                      </a:r>
                      <a:r>
                        <a:rPr lang="en-US" b="1" baseline="0">
                          <a:latin typeface="Constantia" panose="02030602050306030303" pitchFamily="18" charset="0"/>
                        </a:rPr>
                        <a:t> thích</a:t>
                      </a:r>
                      <a:endParaRPr lang="en-US" b="1">
                        <a:latin typeface="Constantia" panose="02030602050306030303" pitchFamily="18" charset="0"/>
                      </a:endParaRPr>
                    </a:p>
                  </a:txBody>
                  <a:tcPr>
                    <a:solidFill>
                      <a:srgbClr val="FFFFCC"/>
                    </a:solidFill>
                  </a:tcPr>
                </a:tc>
                <a:extLst>
                  <a:ext uri="{0D108BD9-81ED-4DB2-BD59-A6C34878D82A}">
                    <a16:rowId xmlns:a16="http://schemas.microsoft.com/office/drawing/2014/main" val="2698561586"/>
                  </a:ext>
                </a:extLst>
              </a:tr>
              <a:tr h="498911">
                <a:tc>
                  <a:txBody>
                    <a:bodyPr/>
                    <a:lstStyle/>
                    <a:p>
                      <a:r>
                        <a:rPr lang="en-US">
                          <a:solidFill>
                            <a:srgbClr val="002060"/>
                          </a:solidFill>
                          <a:latin typeface="Constantia" panose="02030602050306030303" pitchFamily="18" charset="0"/>
                        </a:rPr>
                        <a:t>w+</a:t>
                      </a:r>
                    </a:p>
                  </a:txBody>
                  <a:tcPr>
                    <a:solidFill>
                      <a:srgbClr val="FFFFCC"/>
                    </a:solidFill>
                  </a:tcPr>
                </a:tc>
                <a:tc>
                  <a:txBody>
                    <a:bodyPr/>
                    <a:lstStyle/>
                    <a:p>
                      <a:r>
                        <a:rPr lang="en-US">
                          <a:latin typeface="Constantia" panose="02030602050306030303" pitchFamily="18" charset="0"/>
                        </a:rPr>
                        <a:t>Mở</a:t>
                      </a:r>
                      <a:r>
                        <a:rPr lang="en-US" baseline="0">
                          <a:latin typeface="Constantia" panose="02030602050306030303" pitchFamily="18" charset="0"/>
                        </a:rPr>
                        <a:t> file trong chế độ đọc và ghi</a:t>
                      </a:r>
                      <a:endParaRPr lang="en-US">
                        <a:latin typeface="Constantia" panose="02030602050306030303" pitchFamily="18" charset="0"/>
                      </a:endParaRPr>
                    </a:p>
                  </a:txBody>
                  <a:tcPr>
                    <a:solidFill>
                      <a:srgbClr val="FFFFCC"/>
                    </a:solidFill>
                  </a:tcPr>
                </a:tc>
                <a:extLst>
                  <a:ext uri="{0D108BD9-81ED-4DB2-BD59-A6C34878D82A}">
                    <a16:rowId xmlns:a16="http://schemas.microsoft.com/office/drawing/2014/main" val="1080976823"/>
                  </a:ext>
                </a:extLst>
              </a:tr>
              <a:tr h="637138">
                <a:tc>
                  <a:txBody>
                    <a:bodyPr/>
                    <a:lstStyle/>
                    <a:p>
                      <a:r>
                        <a:rPr lang="en-US">
                          <a:solidFill>
                            <a:srgbClr val="002060"/>
                          </a:solidFill>
                          <a:latin typeface="Constantia" panose="02030602050306030303" pitchFamily="18" charset="0"/>
                        </a:rPr>
                        <a:t>wb+</a:t>
                      </a:r>
                    </a:p>
                  </a:txBody>
                  <a:tcPr>
                    <a:solidFill>
                      <a:srgbClr val="FFFFCC"/>
                    </a:solidFill>
                  </a:tcPr>
                </a:tc>
                <a:tc>
                  <a:txBody>
                    <a:bodyPr/>
                    <a:lstStyle/>
                    <a:p>
                      <a:r>
                        <a:rPr lang="en-US">
                          <a:latin typeface="Constantia" panose="02030602050306030303" pitchFamily="18" charset="0"/>
                        </a:rPr>
                        <a:t>Mở</a:t>
                      </a:r>
                      <a:r>
                        <a:rPr lang="en-US" baseline="0">
                          <a:latin typeface="Constantia" panose="02030602050306030303" pitchFamily="18" charset="0"/>
                        </a:rPr>
                        <a:t> file trong chế độ đọc và ghi dưới dạng nhị phân</a:t>
                      </a:r>
                      <a:endParaRPr lang="en-US">
                        <a:latin typeface="Constantia" panose="02030602050306030303" pitchFamily="18" charset="0"/>
                      </a:endParaRPr>
                    </a:p>
                  </a:txBody>
                  <a:tcPr>
                    <a:solidFill>
                      <a:srgbClr val="FFFFCC"/>
                    </a:solidFill>
                  </a:tcPr>
                </a:tc>
                <a:extLst>
                  <a:ext uri="{0D108BD9-81ED-4DB2-BD59-A6C34878D82A}">
                    <a16:rowId xmlns:a16="http://schemas.microsoft.com/office/drawing/2014/main" val="2838319206"/>
                  </a:ext>
                </a:extLst>
              </a:tr>
              <a:tr h="651273">
                <a:tc>
                  <a:txBody>
                    <a:bodyPr/>
                    <a:lstStyle/>
                    <a:p>
                      <a:r>
                        <a:rPr lang="en-US">
                          <a:solidFill>
                            <a:srgbClr val="002060"/>
                          </a:solidFill>
                          <a:latin typeface="Constantia" panose="02030602050306030303" pitchFamily="18" charset="0"/>
                        </a:rPr>
                        <a:t>a</a:t>
                      </a:r>
                    </a:p>
                  </a:txBody>
                  <a:tcPr>
                    <a:solidFill>
                      <a:srgbClr val="FFFFCC"/>
                    </a:solidFill>
                  </a:tcPr>
                </a:tc>
                <a:tc>
                  <a:txBody>
                    <a:bodyPr/>
                    <a:lstStyle/>
                    <a:p>
                      <a:r>
                        <a:rPr lang="en-US">
                          <a:latin typeface="Constantia" panose="02030602050306030303" pitchFamily="18" charset="0"/>
                        </a:rPr>
                        <a:t>Cho phép</a:t>
                      </a:r>
                      <a:r>
                        <a:rPr lang="en-US" baseline="0">
                          <a:latin typeface="Constantia" panose="02030602050306030303" pitchFamily="18" charset="0"/>
                        </a:rPr>
                        <a:t> ghi tiếp file</a:t>
                      </a:r>
                      <a:endParaRPr lang="en-US">
                        <a:latin typeface="Constantia" panose="02030602050306030303" pitchFamily="18" charset="0"/>
                      </a:endParaRPr>
                    </a:p>
                  </a:txBody>
                  <a:tcPr>
                    <a:solidFill>
                      <a:srgbClr val="FFFFCC"/>
                    </a:solidFill>
                  </a:tcPr>
                </a:tc>
                <a:extLst>
                  <a:ext uri="{0D108BD9-81ED-4DB2-BD59-A6C34878D82A}">
                    <a16:rowId xmlns:a16="http://schemas.microsoft.com/office/drawing/2014/main" val="3445147276"/>
                  </a:ext>
                </a:extLst>
              </a:tr>
              <a:tr h="630621">
                <a:tc>
                  <a:txBody>
                    <a:bodyPr/>
                    <a:lstStyle/>
                    <a:p>
                      <a:r>
                        <a:rPr lang="en-US">
                          <a:solidFill>
                            <a:srgbClr val="002060"/>
                          </a:solidFill>
                          <a:latin typeface="Constantia" panose="02030602050306030303" pitchFamily="18" charset="0"/>
                        </a:rPr>
                        <a:t>ab</a:t>
                      </a:r>
                    </a:p>
                  </a:txBody>
                  <a:tcPr>
                    <a:solidFill>
                      <a:srgbClr val="FFFFCC"/>
                    </a:solidFill>
                  </a:tcPr>
                </a:tc>
                <a:tc>
                  <a:txBody>
                    <a:bodyPr/>
                    <a:lstStyle/>
                    <a:p>
                      <a:r>
                        <a:rPr lang="en-US">
                          <a:latin typeface="Constantia" panose="02030602050306030303" pitchFamily="18" charset="0"/>
                        </a:rPr>
                        <a:t>Cho</a:t>
                      </a:r>
                      <a:r>
                        <a:rPr lang="en-US" baseline="0">
                          <a:latin typeface="Constantia" panose="02030602050306030303" pitchFamily="18" charset="0"/>
                        </a:rPr>
                        <a:t> phép ghi tiếp file dưới dạng nhị phân</a:t>
                      </a:r>
                      <a:endParaRPr lang="en-US">
                        <a:latin typeface="Constantia" panose="02030602050306030303" pitchFamily="18" charset="0"/>
                      </a:endParaRPr>
                    </a:p>
                  </a:txBody>
                  <a:tcPr>
                    <a:solidFill>
                      <a:srgbClr val="FFFFCC"/>
                    </a:solidFill>
                  </a:tcPr>
                </a:tc>
                <a:extLst>
                  <a:ext uri="{0D108BD9-81ED-4DB2-BD59-A6C34878D82A}">
                    <a16:rowId xmlns:a16="http://schemas.microsoft.com/office/drawing/2014/main" val="434049325"/>
                  </a:ext>
                </a:extLst>
              </a:tr>
              <a:tr h="520262">
                <a:tc>
                  <a:txBody>
                    <a:bodyPr/>
                    <a:lstStyle/>
                    <a:p>
                      <a:r>
                        <a:rPr lang="en-US">
                          <a:solidFill>
                            <a:srgbClr val="002060"/>
                          </a:solidFill>
                          <a:latin typeface="Constantia" panose="02030602050306030303" pitchFamily="18" charset="0"/>
                        </a:rPr>
                        <a:t>a+</a:t>
                      </a:r>
                    </a:p>
                  </a:txBody>
                  <a:tcPr>
                    <a:solidFill>
                      <a:srgbClr val="FFFFCC"/>
                    </a:solidFill>
                  </a:tcPr>
                </a:tc>
                <a:tc>
                  <a:txBody>
                    <a:bodyPr/>
                    <a:lstStyle/>
                    <a:p>
                      <a:r>
                        <a:rPr lang="en-US">
                          <a:latin typeface="Constantia" panose="02030602050306030303" pitchFamily="18" charset="0"/>
                        </a:rPr>
                        <a:t>Mở</a:t>
                      </a:r>
                      <a:r>
                        <a:rPr lang="en-US" baseline="0">
                          <a:latin typeface="Constantia" panose="02030602050306030303" pitchFamily="18" charset="0"/>
                        </a:rPr>
                        <a:t> file trong chế độ đọc và ghi tiếp</a:t>
                      </a:r>
                      <a:endParaRPr lang="en-US">
                        <a:latin typeface="Constantia" panose="02030602050306030303" pitchFamily="18" charset="0"/>
                      </a:endParaRPr>
                    </a:p>
                  </a:txBody>
                  <a:tcPr>
                    <a:solidFill>
                      <a:srgbClr val="FFFFCC"/>
                    </a:solidFill>
                  </a:tcPr>
                </a:tc>
                <a:extLst>
                  <a:ext uri="{0D108BD9-81ED-4DB2-BD59-A6C34878D82A}">
                    <a16:rowId xmlns:a16="http://schemas.microsoft.com/office/drawing/2014/main" val="1397652800"/>
                  </a:ext>
                </a:extLst>
              </a:tr>
              <a:tr h="637138">
                <a:tc>
                  <a:txBody>
                    <a:bodyPr/>
                    <a:lstStyle/>
                    <a:p>
                      <a:r>
                        <a:rPr lang="en-US">
                          <a:solidFill>
                            <a:srgbClr val="002060"/>
                          </a:solidFill>
                          <a:latin typeface="Constantia" panose="02030602050306030303" pitchFamily="18" charset="0"/>
                        </a:rPr>
                        <a:t>ab+</a:t>
                      </a:r>
                    </a:p>
                  </a:txBody>
                  <a:tcPr>
                    <a:solidFill>
                      <a:srgbClr val="FFFFCC"/>
                    </a:solidFill>
                  </a:tcPr>
                </a:tc>
                <a:tc>
                  <a:txBody>
                    <a:bodyPr/>
                    <a:lstStyle/>
                    <a:p>
                      <a:pPr marL="0" marR="0" indent="0" algn="l" defTabSz="650230" rtl="0" eaLnBrk="1" fontAlgn="auto" latinLnBrk="0" hangingPunct="1">
                        <a:lnSpc>
                          <a:spcPct val="100000"/>
                        </a:lnSpc>
                        <a:spcBef>
                          <a:spcPts val="0"/>
                        </a:spcBef>
                        <a:spcAft>
                          <a:spcPts val="0"/>
                        </a:spcAft>
                        <a:buClrTx/>
                        <a:buSzTx/>
                        <a:buFontTx/>
                        <a:buNone/>
                        <a:tabLst/>
                        <a:defRPr/>
                      </a:pPr>
                      <a:r>
                        <a:rPr lang="en-US">
                          <a:latin typeface="Constantia" panose="02030602050306030303" pitchFamily="18" charset="0"/>
                        </a:rPr>
                        <a:t>Mở</a:t>
                      </a:r>
                      <a:r>
                        <a:rPr lang="en-US" baseline="0">
                          <a:latin typeface="Constantia" panose="02030602050306030303" pitchFamily="18" charset="0"/>
                        </a:rPr>
                        <a:t> file trong chế độ đọc và ghi tiếp dưới dạng nhị phân</a:t>
                      </a:r>
                      <a:endParaRPr lang="en-US">
                        <a:latin typeface="Constantia" panose="02030602050306030303" pitchFamily="18" charset="0"/>
                      </a:endParaRPr>
                    </a:p>
                  </a:txBody>
                  <a:tcPr>
                    <a:solidFill>
                      <a:srgbClr val="FFFFCC"/>
                    </a:solidFill>
                  </a:tcPr>
                </a:tc>
                <a:extLst>
                  <a:ext uri="{0D108BD9-81ED-4DB2-BD59-A6C34878D82A}">
                    <a16:rowId xmlns:a16="http://schemas.microsoft.com/office/drawing/2014/main" val="117116008"/>
                  </a:ext>
                </a:extLst>
              </a:tr>
            </a:tbl>
          </a:graphicData>
        </a:graphic>
      </p:graphicFrame>
      <p:sp>
        <p:nvSpPr>
          <p:cNvPr id="10" name="Rectangle 9"/>
          <p:cNvSpPr/>
          <p:nvPr/>
        </p:nvSpPr>
        <p:spPr>
          <a:xfrm>
            <a:off x="2479749" y="6190381"/>
            <a:ext cx="6229590" cy="430887"/>
          </a:xfrm>
          <a:prstGeom prst="rect">
            <a:avLst/>
          </a:prstGeom>
        </p:spPr>
        <p:txBody>
          <a:bodyPr wrap="none">
            <a:spAutoFit/>
          </a:bodyPr>
          <a:lstStyle/>
          <a:p>
            <a:pPr algn="just"/>
            <a:r>
              <a:rPr lang="en-US" sz="2200" b="1">
                <a:latin typeface="Arial" panose="020B0604020202020204" pitchFamily="34" charset="0"/>
                <a:cs typeface="Arial" panose="020B0604020202020204" pitchFamily="34" charset="0"/>
              </a:rPr>
              <a:t>open</a:t>
            </a:r>
            <a:r>
              <a:rPr lang="en-US" sz="2200">
                <a:latin typeface="Arial" panose="020B0604020202020204" pitchFamily="34" charset="0"/>
                <a:cs typeface="Arial" panose="020B0604020202020204" pitchFamily="34" charset="0"/>
              </a:rPr>
              <a:t>('myfile.txt’, ‘w’)          mở tập tin để ghi mới</a:t>
            </a:r>
          </a:p>
        </p:txBody>
      </p:sp>
      <p:sp>
        <p:nvSpPr>
          <p:cNvPr id="11" name="TextBox 10"/>
          <p:cNvSpPr txBox="1"/>
          <p:nvPr/>
        </p:nvSpPr>
        <p:spPr>
          <a:xfrm>
            <a:off x="8169836" y="1040795"/>
            <a:ext cx="2834495" cy="523220"/>
          </a:xfrm>
          <a:prstGeom prst="rect">
            <a:avLst/>
          </a:prstGeom>
          <a:noFill/>
        </p:spPr>
        <p:txBody>
          <a:bodyPr wrap="square" rtlCol="0">
            <a:spAutoFit/>
          </a:bodyPr>
          <a:lstStyle/>
          <a:p>
            <a:r>
              <a:rPr lang="en-US" sz="2800">
                <a:solidFill>
                  <a:srgbClr val="FF0000"/>
                </a:solidFill>
                <a:latin typeface="Arial" panose="020B0604020202020204" pitchFamily="34" charset="0"/>
                <a:cs typeface="Arial" panose="020B0604020202020204" pitchFamily="34" charset="0"/>
              </a:rPr>
              <a:t>f.close()</a:t>
            </a:r>
          </a:p>
        </p:txBody>
      </p:sp>
      <p:sp>
        <p:nvSpPr>
          <p:cNvPr id="12" name="Right Arrow 11"/>
          <p:cNvSpPr/>
          <p:nvPr/>
        </p:nvSpPr>
        <p:spPr>
          <a:xfrm>
            <a:off x="6104553" y="1206262"/>
            <a:ext cx="1462895" cy="2385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8095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06" y="0"/>
            <a:ext cx="12174894" cy="1325563"/>
          </a:xfrm>
        </p:spPr>
        <p:txBody>
          <a:bodyPr/>
          <a:lstStyle/>
          <a:p>
            <a:r>
              <a:rPr lang="en-US">
                <a:latin typeface="Arial" panose="020B0604020202020204" pitchFamily="34" charset="0"/>
                <a:cs typeface="Arial" panose="020B0604020202020204" pitchFamily="34" charset="0"/>
              </a:rPr>
              <a:t>Hàm xử lý File – Thuộc tính của file</a:t>
            </a:r>
          </a:p>
        </p:txBody>
      </p:sp>
      <p:sp>
        <p:nvSpPr>
          <p:cNvPr id="4" name="Slide Number Placeholder 3"/>
          <p:cNvSpPr>
            <a:spLocks noGrp="1"/>
          </p:cNvSpPr>
          <p:nvPr>
            <p:ph type="sldNum" sz="quarter" idx="12"/>
          </p:nvPr>
        </p:nvSpPr>
        <p:spPr/>
        <p:txBody>
          <a:bodyPr/>
          <a:lstStyle/>
          <a:p>
            <a:fld id="{F9FB4896-9D61-4099-92B0-4A60F9062D14}" type="slidenum">
              <a:rPr lang="en-US" smtClean="0">
                <a:latin typeface="Arial" panose="020B0604020202020204" pitchFamily="34" charset="0"/>
                <a:cs typeface="Arial" panose="020B0604020202020204" pitchFamily="34" charset="0"/>
              </a:rPr>
              <a:t>14</a:t>
            </a:fld>
            <a:endParaRPr lang="en-US">
              <a:latin typeface="Arial" panose="020B0604020202020204" pitchFamily="34" charset="0"/>
              <a:cs typeface="Arial" panose="020B0604020202020204" pitchFamily="34" charset="0"/>
            </a:endParaRPr>
          </a:p>
        </p:txBody>
      </p:sp>
      <p:sp>
        <p:nvSpPr>
          <p:cNvPr id="3" name="TextBox 2"/>
          <p:cNvSpPr txBox="1"/>
          <p:nvPr/>
        </p:nvSpPr>
        <p:spPr>
          <a:xfrm>
            <a:off x="752152" y="1063953"/>
            <a:ext cx="6542690" cy="523220"/>
          </a:xfrm>
          <a:prstGeom prst="rect">
            <a:avLst/>
          </a:prstGeom>
          <a:noFill/>
        </p:spPr>
        <p:txBody>
          <a:bodyPr wrap="square" rtlCol="0">
            <a:spAutoFit/>
          </a:bodyPr>
          <a:lstStyle/>
          <a:p>
            <a:r>
              <a:rPr lang="en-US" sz="2800">
                <a:solidFill>
                  <a:srgbClr val="0033CC"/>
                </a:solidFill>
                <a:latin typeface="Arial" panose="020B0604020202020204" pitchFamily="34" charset="0"/>
                <a:cs typeface="Arial" panose="020B0604020202020204" pitchFamily="34" charset="0"/>
              </a:rPr>
              <a:t>f=open(file_path,mode,buffer)</a:t>
            </a:r>
          </a:p>
        </p:txBody>
      </p:sp>
      <p:graphicFrame>
        <p:nvGraphicFramePr>
          <p:cNvPr id="5" name="Table 4"/>
          <p:cNvGraphicFramePr>
            <a:graphicFrameLocks noGrp="1"/>
          </p:cNvGraphicFramePr>
          <p:nvPr>
            <p:extLst>
              <p:ext uri="{D42A27DB-BD31-4B8C-83A1-F6EECF244321}">
                <p14:modId xmlns:p14="http://schemas.microsoft.com/office/powerpoint/2010/main" val="609840599"/>
              </p:ext>
            </p:extLst>
          </p:nvPr>
        </p:nvGraphicFramePr>
        <p:xfrm>
          <a:off x="2137112" y="1860759"/>
          <a:ext cx="7934881" cy="2004860"/>
        </p:xfrm>
        <a:graphic>
          <a:graphicData uri="http://schemas.openxmlformats.org/drawingml/2006/table">
            <a:tbl>
              <a:tblPr firstRow="1" bandRow="1">
                <a:tableStyleId>{5940675A-B579-460E-94D1-54222C63F5DA}</a:tableStyleId>
              </a:tblPr>
              <a:tblGrid>
                <a:gridCol w="1955053">
                  <a:extLst>
                    <a:ext uri="{9D8B030D-6E8A-4147-A177-3AD203B41FA5}">
                      <a16:colId xmlns:a16="http://schemas.microsoft.com/office/drawing/2014/main" val="562200824"/>
                    </a:ext>
                  </a:extLst>
                </a:gridCol>
                <a:gridCol w="5979828">
                  <a:extLst>
                    <a:ext uri="{9D8B030D-6E8A-4147-A177-3AD203B41FA5}">
                      <a16:colId xmlns:a16="http://schemas.microsoft.com/office/drawing/2014/main" val="1617017019"/>
                    </a:ext>
                  </a:extLst>
                </a:gridCol>
              </a:tblGrid>
              <a:tr h="501215">
                <a:tc>
                  <a:txBody>
                    <a:bodyPr/>
                    <a:lstStyle/>
                    <a:p>
                      <a:pPr algn="ctr"/>
                      <a:r>
                        <a:rPr lang="en-US" b="1">
                          <a:latin typeface="Constantia" panose="02030602050306030303" pitchFamily="18" charset="0"/>
                        </a:rPr>
                        <a:t>Thuộc</a:t>
                      </a:r>
                      <a:r>
                        <a:rPr lang="en-US" b="1" baseline="0">
                          <a:latin typeface="Constantia" panose="02030602050306030303" pitchFamily="18" charset="0"/>
                        </a:rPr>
                        <a:t> tính</a:t>
                      </a:r>
                      <a:endParaRPr lang="en-US" b="1">
                        <a:latin typeface="Constantia" panose="02030602050306030303" pitchFamily="18" charset="0"/>
                      </a:endParaRPr>
                    </a:p>
                  </a:txBody>
                  <a:tcPr>
                    <a:solidFill>
                      <a:srgbClr val="FFFFCC"/>
                    </a:solidFill>
                  </a:tcPr>
                </a:tc>
                <a:tc>
                  <a:txBody>
                    <a:bodyPr/>
                    <a:lstStyle/>
                    <a:p>
                      <a:pPr algn="ctr"/>
                      <a:r>
                        <a:rPr lang="en-US" b="1">
                          <a:latin typeface="Constantia" panose="02030602050306030303" pitchFamily="18" charset="0"/>
                        </a:rPr>
                        <a:t>Mô</a:t>
                      </a:r>
                      <a:r>
                        <a:rPr lang="en-US" b="1" baseline="0">
                          <a:latin typeface="Constantia" panose="02030602050306030303" pitchFamily="18" charset="0"/>
                        </a:rPr>
                        <a:t> tả</a:t>
                      </a:r>
                      <a:endParaRPr lang="en-US" b="1">
                        <a:latin typeface="Constantia" panose="02030602050306030303" pitchFamily="18" charset="0"/>
                      </a:endParaRPr>
                    </a:p>
                  </a:txBody>
                  <a:tcPr>
                    <a:solidFill>
                      <a:srgbClr val="FFFFCC"/>
                    </a:solidFill>
                  </a:tcPr>
                </a:tc>
                <a:extLst>
                  <a:ext uri="{0D108BD9-81ED-4DB2-BD59-A6C34878D82A}">
                    <a16:rowId xmlns:a16="http://schemas.microsoft.com/office/drawing/2014/main" val="2698561586"/>
                  </a:ext>
                </a:extLst>
              </a:tr>
              <a:tr h="501215">
                <a:tc>
                  <a:txBody>
                    <a:bodyPr/>
                    <a:lstStyle/>
                    <a:p>
                      <a:r>
                        <a:rPr lang="en-US">
                          <a:solidFill>
                            <a:srgbClr val="002060"/>
                          </a:solidFill>
                          <a:latin typeface="Constantia" panose="02030602050306030303" pitchFamily="18" charset="0"/>
                        </a:rPr>
                        <a:t>file.closed</a:t>
                      </a:r>
                    </a:p>
                  </a:txBody>
                  <a:tcPr>
                    <a:solidFill>
                      <a:srgbClr val="FFFFCC"/>
                    </a:solidFill>
                  </a:tcPr>
                </a:tc>
                <a:tc>
                  <a:txBody>
                    <a:bodyPr/>
                    <a:lstStyle/>
                    <a:p>
                      <a:r>
                        <a:rPr lang="en-US">
                          <a:latin typeface="Constantia" panose="02030602050306030303" pitchFamily="18" charset="0"/>
                        </a:rPr>
                        <a:t>Chỉ</a:t>
                      </a:r>
                      <a:r>
                        <a:rPr lang="en-US" baseline="0">
                          <a:latin typeface="Constantia" panose="02030602050306030303" pitchFamily="18" charset="0"/>
                        </a:rPr>
                        <a:t> được phép đọc</a:t>
                      </a:r>
                      <a:endParaRPr lang="en-US">
                        <a:latin typeface="Constantia" panose="02030602050306030303" pitchFamily="18" charset="0"/>
                      </a:endParaRPr>
                    </a:p>
                  </a:txBody>
                  <a:tcPr>
                    <a:solidFill>
                      <a:srgbClr val="FFFFCC"/>
                    </a:solidFill>
                  </a:tcPr>
                </a:tc>
                <a:extLst>
                  <a:ext uri="{0D108BD9-81ED-4DB2-BD59-A6C34878D82A}">
                    <a16:rowId xmlns:a16="http://schemas.microsoft.com/office/drawing/2014/main" val="1080976823"/>
                  </a:ext>
                </a:extLst>
              </a:tr>
              <a:tr h="501215">
                <a:tc>
                  <a:txBody>
                    <a:bodyPr/>
                    <a:lstStyle/>
                    <a:p>
                      <a:r>
                        <a:rPr lang="en-US">
                          <a:solidFill>
                            <a:srgbClr val="002060"/>
                          </a:solidFill>
                          <a:latin typeface="Constantia" panose="02030602050306030303" pitchFamily="18" charset="0"/>
                        </a:rPr>
                        <a:t>file.mode</a:t>
                      </a:r>
                    </a:p>
                  </a:txBody>
                  <a:tcPr>
                    <a:solidFill>
                      <a:srgbClr val="FFFFCC"/>
                    </a:solidFill>
                  </a:tcPr>
                </a:tc>
                <a:tc>
                  <a:txBody>
                    <a:bodyPr/>
                    <a:lstStyle/>
                    <a:p>
                      <a:r>
                        <a:rPr lang="en-US">
                          <a:latin typeface="Constantia" panose="02030602050306030303" pitchFamily="18" charset="0"/>
                        </a:rPr>
                        <a:t>Chỉ</a:t>
                      </a:r>
                      <a:r>
                        <a:rPr lang="en-US" baseline="0">
                          <a:latin typeface="Constantia" panose="02030602050306030303" pitchFamily="18" charset="0"/>
                        </a:rPr>
                        <a:t> được phép đọc nhưng cho định dạng nhị phân</a:t>
                      </a:r>
                      <a:endParaRPr lang="en-US">
                        <a:latin typeface="Constantia" panose="02030602050306030303" pitchFamily="18" charset="0"/>
                      </a:endParaRPr>
                    </a:p>
                  </a:txBody>
                  <a:tcPr>
                    <a:solidFill>
                      <a:srgbClr val="FFFFCC"/>
                    </a:solidFill>
                  </a:tcPr>
                </a:tc>
                <a:extLst>
                  <a:ext uri="{0D108BD9-81ED-4DB2-BD59-A6C34878D82A}">
                    <a16:rowId xmlns:a16="http://schemas.microsoft.com/office/drawing/2014/main" val="2838319206"/>
                  </a:ext>
                </a:extLst>
              </a:tr>
              <a:tr h="501215">
                <a:tc>
                  <a:txBody>
                    <a:bodyPr/>
                    <a:lstStyle/>
                    <a:p>
                      <a:r>
                        <a:rPr lang="en-US">
                          <a:solidFill>
                            <a:srgbClr val="002060"/>
                          </a:solidFill>
                          <a:latin typeface="Constantia" panose="02030602050306030303" pitchFamily="18" charset="0"/>
                        </a:rPr>
                        <a:t>file.name</a:t>
                      </a:r>
                    </a:p>
                  </a:txBody>
                  <a:tcPr>
                    <a:solidFill>
                      <a:srgbClr val="FFFFCC"/>
                    </a:solidFill>
                  </a:tcPr>
                </a:tc>
                <a:tc>
                  <a:txBody>
                    <a:bodyPr/>
                    <a:lstStyle/>
                    <a:p>
                      <a:r>
                        <a:rPr lang="en-US">
                          <a:latin typeface="Constantia" panose="02030602050306030303" pitchFamily="18" charset="0"/>
                        </a:rPr>
                        <a:t>Cho</a:t>
                      </a:r>
                      <a:r>
                        <a:rPr lang="en-US" baseline="0">
                          <a:latin typeface="Constantia" panose="02030602050306030303" pitchFamily="18" charset="0"/>
                        </a:rPr>
                        <a:t> phép đọc và ghi file, con trỏ nằm ở đầu file</a:t>
                      </a:r>
                      <a:endParaRPr lang="en-US">
                        <a:latin typeface="Constantia" panose="02030602050306030303" pitchFamily="18" charset="0"/>
                      </a:endParaRPr>
                    </a:p>
                  </a:txBody>
                  <a:tcPr>
                    <a:solidFill>
                      <a:srgbClr val="FFFFCC"/>
                    </a:solidFill>
                  </a:tcPr>
                </a:tc>
                <a:extLst>
                  <a:ext uri="{0D108BD9-81ED-4DB2-BD59-A6C34878D82A}">
                    <a16:rowId xmlns:a16="http://schemas.microsoft.com/office/drawing/2014/main" val="3445147276"/>
                  </a:ext>
                </a:extLst>
              </a:tr>
            </a:tbl>
          </a:graphicData>
        </a:graphic>
      </p:graphicFrame>
      <p:sp>
        <p:nvSpPr>
          <p:cNvPr id="11" name="TextBox 10"/>
          <p:cNvSpPr txBox="1"/>
          <p:nvPr/>
        </p:nvSpPr>
        <p:spPr>
          <a:xfrm>
            <a:off x="8169836" y="1040795"/>
            <a:ext cx="2834495" cy="523220"/>
          </a:xfrm>
          <a:prstGeom prst="rect">
            <a:avLst/>
          </a:prstGeom>
          <a:noFill/>
        </p:spPr>
        <p:txBody>
          <a:bodyPr wrap="square" rtlCol="0">
            <a:spAutoFit/>
          </a:bodyPr>
          <a:lstStyle/>
          <a:p>
            <a:r>
              <a:rPr lang="en-US" sz="2800">
                <a:solidFill>
                  <a:srgbClr val="FF0000"/>
                </a:solidFill>
                <a:latin typeface="Arial" panose="020B0604020202020204" pitchFamily="34" charset="0"/>
                <a:cs typeface="Arial" panose="020B0604020202020204" pitchFamily="34" charset="0"/>
              </a:rPr>
              <a:t>f.close()</a:t>
            </a:r>
          </a:p>
        </p:txBody>
      </p:sp>
      <p:sp>
        <p:nvSpPr>
          <p:cNvPr id="12" name="Right Arrow 11"/>
          <p:cNvSpPr/>
          <p:nvPr/>
        </p:nvSpPr>
        <p:spPr>
          <a:xfrm>
            <a:off x="6104553" y="1206262"/>
            <a:ext cx="1462895" cy="2385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17106" y="4077904"/>
            <a:ext cx="12130799" cy="2397672"/>
          </a:xfrm>
          <a:prstGeom prst="rect">
            <a:avLst/>
          </a:prstGeom>
        </p:spPr>
      </p:pic>
    </p:spTree>
    <p:extLst>
      <p:ext uri="{BB962C8B-B14F-4D97-AF65-F5344CB8AC3E}">
        <p14:creationId xmlns:p14="http://schemas.microsoft.com/office/powerpoint/2010/main" val="4192043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06" y="0"/>
            <a:ext cx="12174894" cy="1325563"/>
          </a:xfrm>
        </p:spPr>
        <p:txBody>
          <a:bodyPr/>
          <a:lstStyle/>
          <a:p>
            <a:r>
              <a:rPr lang="en-US">
                <a:latin typeface="Arial" panose="020B0604020202020204" pitchFamily="34" charset="0"/>
                <a:cs typeface="Arial" panose="020B0604020202020204" pitchFamily="34" charset="0"/>
              </a:rPr>
              <a:t>Hàm xử lý File – ghi File</a:t>
            </a:r>
          </a:p>
        </p:txBody>
      </p:sp>
      <p:sp>
        <p:nvSpPr>
          <p:cNvPr id="4" name="Slide Number Placeholder 3"/>
          <p:cNvSpPr>
            <a:spLocks noGrp="1"/>
          </p:cNvSpPr>
          <p:nvPr>
            <p:ph type="sldNum" sz="quarter" idx="12"/>
          </p:nvPr>
        </p:nvSpPr>
        <p:spPr/>
        <p:txBody>
          <a:bodyPr/>
          <a:lstStyle/>
          <a:p>
            <a:fld id="{F9FB4896-9D61-4099-92B0-4A60F9062D14}" type="slidenum">
              <a:rPr lang="en-US" smtClean="0">
                <a:latin typeface="Arial" panose="020B0604020202020204" pitchFamily="34" charset="0"/>
                <a:cs typeface="Arial" panose="020B0604020202020204" pitchFamily="34" charset="0"/>
              </a:rPr>
              <a:t>15</a:t>
            </a:fld>
            <a:endParaRPr lang="en-US">
              <a:latin typeface="Arial" panose="020B0604020202020204" pitchFamily="34" charset="0"/>
              <a:cs typeface="Arial" panose="020B0604020202020204" pitchFamily="34" charset="0"/>
            </a:endParaRPr>
          </a:p>
        </p:txBody>
      </p:sp>
      <p:sp>
        <p:nvSpPr>
          <p:cNvPr id="11" name="TextBox 10"/>
          <p:cNvSpPr txBox="1"/>
          <p:nvPr/>
        </p:nvSpPr>
        <p:spPr>
          <a:xfrm>
            <a:off x="4687305" y="1063953"/>
            <a:ext cx="2834495" cy="523220"/>
          </a:xfrm>
          <a:prstGeom prst="rect">
            <a:avLst/>
          </a:prstGeom>
          <a:noFill/>
        </p:spPr>
        <p:txBody>
          <a:bodyPr wrap="square" rtlCol="0">
            <a:spAutoFit/>
          </a:bodyPr>
          <a:lstStyle/>
          <a:p>
            <a:r>
              <a:rPr lang="en-US" sz="2800">
                <a:solidFill>
                  <a:srgbClr val="0070C0"/>
                </a:solidFill>
                <a:latin typeface="Arial" panose="020B0604020202020204" pitchFamily="34" charset="0"/>
                <a:cs typeface="Arial" panose="020B0604020202020204" pitchFamily="34" charset="0"/>
              </a:rPr>
              <a:t>f.write(string)</a:t>
            </a:r>
          </a:p>
        </p:txBody>
      </p:sp>
      <p:pic>
        <p:nvPicPr>
          <p:cNvPr id="5" name="Picture 4"/>
          <p:cNvPicPr>
            <a:picLocks noChangeAspect="1"/>
          </p:cNvPicPr>
          <p:nvPr/>
        </p:nvPicPr>
        <p:blipFill>
          <a:blip r:embed="rId2"/>
          <a:stretch>
            <a:fillRect/>
          </a:stretch>
        </p:blipFill>
        <p:spPr>
          <a:xfrm>
            <a:off x="680034" y="2495711"/>
            <a:ext cx="7157680" cy="3860639"/>
          </a:xfrm>
          <a:prstGeom prst="rect">
            <a:avLst/>
          </a:prstGeom>
        </p:spPr>
      </p:pic>
      <p:sp>
        <p:nvSpPr>
          <p:cNvPr id="6" name="TextBox 5"/>
          <p:cNvSpPr txBox="1"/>
          <p:nvPr/>
        </p:nvSpPr>
        <p:spPr>
          <a:xfrm>
            <a:off x="8416211" y="2271492"/>
            <a:ext cx="3573626" cy="769441"/>
          </a:xfrm>
          <a:prstGeom prst="rect">
            <a:avLst/>
          </a:prstGeom>
          <a:noFill/>
        </p:spPr>
        <p:txBody>
          <a:bodyPr wrap="square" rtlCol="0">
            <a:spAutoFit/>
          </a:bodyPr>
          <a:lstStyle/>
          <a:p>
            <a:r>
              <a:rPr lang="en-US" sz="2200"/>
              <a:t>Phương pháp mã hóa </a:t>
            </a:r>
            <a:r>
              <a:rPr lang="en-US" sz="2200">
                <a:solidFill>
                  <a:srgbClr val="FF0000"/>
                </a:solidFill>
              </a:rPr>
              <a:t>utf-8</a:t>
            </a:r>
            <a:r>
              <a:rPr lang="en-US" sz="2200"/>
              <a:t> để có thể sử dụng Tiếng Việt</a:t>
            </a:r>
          </a:p>
        </p:txBody>
      </p:sp>
      <p:sp>
        <p:nvSpPr>
          <p:cNvPr id="9" name="TextBox 8"/>
          <p:cNvSpPr txBox="1"/>
          <p:nvPr/>
        </p:nvSpPr>
        <p:spPr>
          <a:xfrm>
            <a:off x="8416211" y="4140725"/>
            <a:ext cx="3573626" cy="769441"/>
          </a:xfrm>
          <a:prstGeom prst="rect">
            <a:avLst/>
          </a:prstGeom>
          <a:noFill/>
        </p:spPr>
        <p:txBody>
          <a:bodyPr wrap="square" rtlCol="0">
            <a:spAutoFit/>
          </a:bodyPr>
          <a:lstStyle/>
          <a:p>
            <a:r>
              <a:rPr lang="en-US" sz="2200"/>
              <a:t>Có thể dùng ký tự điều khiển. Ví dụ </a:t>
            </a:r>
            <a:r>
              <a:rPr lang="en-US" sz="2200">
                <a:solidFill>
                  <a:srgbClr val="FF0000"/>
                </a:solidFill>
              </a:rPr>
              <a:t>\n </a:t>
            </a:r>
            <a:r>
              <a:rPr lang="en-US" sz="2200"/>
              <a:t>là xuống dòng mới</a:t>
            </a:r>
          </a:p>
        </p:txBody>
      </p:sp>
      <p:cxnSp>
        <p:nvCxnSpPr>
          <p:cNvPr id="13" name="Straight Arrow Connector 12"/>
          <p:cNvCxnSpPr/>
          <p:nvPr/>
        </p:nvCxnSpPr>
        <p:spPr>
          <a:xfrm flipH="1">
            <a:off x="7109927" y="2845837"/>
            <a:ext cx="1222310" cy="95172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4366727" y="4426030"/>
            <a:ext cx="3872204" cy="22061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442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06" y="0"/>
            <a:ext cx="12174894" cy="1325563"/>
          </a:xfrm>
        </p:spPr>
        <p:txBody>
          <a:bodyPr/>
          <a:lstStyle/>
          <a:p>
            <a:r>
              <a:rPr lang="en-US">
                <a:latin typeface="Arial" panose="020B0604020202020204" pitchFamily="34" charset="0"/>
                <a:cs typeface="Arial" panose="020B0604020202020204" pitchFamily="34" charset="0"/>
              </a:rPr>
              <a:t>Hàm xử lý File – đọc File</a:t>
            </a:r>
          </a:p>
        </p:txBody>
      </p:sp>
      <p:sp>
        <p:nvSpPr>
          <p:cNvPr id="4" name="Slide Number Placeholder 3"/>
          <p:cNvSpPr>
            <a:spLocks noGrp="1"/>
          </p:cNvSpPr>
          <p:nvPr>
            <p:ph type="sldNum" sz="quarter" idx="12"/>
          </p:nvPr>
        </p:nvSpPr>
        <p:spPr/>
        <p:txBody>
          <a:bodyPr/>
          <a:lstStyle/>
          <a:p>
            <a:fld id="{F9FB4896-9D61-4099-92B0-4A60F9062D14}" type="slidenum">
              <a:rPr lang="en-US" smtClean="0">
                <a:latin typeface="Arial" panose="020B0604020202020204" pitchFamily="34" charset="0"/>
                <a:cs typeface="Arial" panose="020B0604020202020204" pitchFamily="34" charset="0"/>
              </a:rPr>
              <a:t>16</a:t>
            </a:fld>
            <a:endParaRPr lang="en-US">
              <a:latin typeface="Arial" panose="020B0604020202020204" pitchFamily="34" charset="0"/>
              <a:cs typeface="Arial" panose="020B0604020202020204" pitchFamily="34" charset="0"/>
            </a:endParaRPr>
          </a:p>
        </p:txBody>
      </p:sp>
      <p:sp>
        <p:nvSpPr>
          <p:cNvPr id="11" name="TextBox 10"/>
          <p:cNvSpPr txBox="1"/>
          <p:nvPr/>
        </p:nvSpPr>
        <p:spPr>
          <a:xfrm>
            <a:off x="4275432" y="1116578"/>
            <a:ext cx="2834495" cy="523220"/>
          </a:xfrm>
          <a:prstGeom prst="rect">
            <a:avLst/>
          </a:prstGeom>
          <a:noFill/>
        </p:spPr>
        <p:txBody>
          <a:bodyPr wrap="square" rtlCol="0">
            <a:spAutoFit/>
          </a:bodyPr>
          <a:lstStyle/>
          <a:p>
            <a:r>
              <a:rPr lang="en-US" sz="2800">
                <a:solidFill>
                  <a:srgbClr val="0070C0"/>
                </a:solidFill>
                <a:latin typeface="Arial" panose="020B0604020202020204" pitchFamily="34" charset="0"/>
                <a:cs typeface="Arial" panose="020B0604020202020204" pitchFamily="34" charset="0"/>
              </a:rPr>
              <a:t>line=f.readline()</a:t>
            </a:r>
          </a:p>
        </p:txBody>
      </p:sp>
      <p:pic>
        <p:nvPicPr>
          <p:cNvPr id="3" name="Picture 2"/>
          <p:cNvPicPr>
            <a:picLocks noChangeAspect="1"/>
          </p:cNvPicPr>
          <p:nvPr/>
        </p:nvPicPr>
        <p:blipFill>
          <a:blip r:embed="rId2"/>
          <a:stretch>
            <a:fillRect/>
          </a:stretch>
        </p:blipFill>
        <p:spPr>
          <a:xfrm>
            <a:off x="2099971" y="1720371"/>
            <a:ext cx="8210355" cy="4950214"/>
          </a:xfrm>
          <a:prstGeom prst="rect">
            <a:avLst/>
          </a:prstGeom>
        </p:spPr>
      </p:pic>
    </p:spTree>
    <p:extLst>
      <p:ext uri="{BB962C8B-B14F-4D97-AF65-F5344CB8AC3E}">
        <p14:creationId xmlns:p14="http://schemas.microsoft.com/office/powerpoint/2010/main" val="2827040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06" y="0"/>
            <a:ext cx="12174894" cy="1325563"/>
          </a:xfrm>
        </p:spPr>
        <p:txBody>
          <a:bodyPr/>
          <a:lstStyle/>
          <a:p>
            <a:r>
              <a:rPr lang="en-US">
                <a:latin typeface="Arial" panose="020B0604020202020204" pitchFamily="34" charset="0"/>
                <a:cs typeface="Arial" panose="020B0604020202020204" pitchFamily="34" charset="0"/>
              </a:rPr>
              <a:t>Hàm xử lý File – thay tên</a:t>
            </a:r>
          </a:p>
        </p:txBody>
      </p:sp>
      <p:sp>
        <p:nvSpPr>
          <p:cNvPr id="4" name="Slide Number Placeholder 3"/>
          <p:cNvSpPr>
            <a:spLocks noGrp="1"/>
          </p:cNvSpPr>
          <p:nvPr>
            <p:ph type="sldNum" sz="quarter" idx="12"/>
          </p:nvPr>
        </p:nvSpPr>
        <p:spPr/>
        <p:txBody>
          <a:bodyPr/>
          <a:lstStyle/>
          <a:p>
            <a:fld id="{F9FB4896-9D61-4099-92B0-4A60F9062D14}" type="slidenum">
              <a:rPr lang="en-US" smtClean="0">
                <a:latin typeface="Arial" panose="020B0604020202020204" pitchFamily="34" charset="0"/>
                <a:cs typeface="Arial" panose="020B0604020202020204" pitchFamily="34" charset="0"/>
              </a:rPr>
              <a:t>17</a:t>
            </a:fld>
            <a:endParaRPr lang="en-US">
              <a:latin typeface="Arial" panose="020B0604020202020204" pitchFamily="34" charset="0"/>
              <a:cs typeface="Arial" panose="020B0604020202020204" pitchFamily="34" charset="0"/>
            </a:endParaRPr>
          </a:p>
        </p:txBody>
      </p:sp>
      <p:sp>
        <p:nvSpPr>
          <p:cNvPr id="11" name="TextBox 10"/>
          <p:cNvSpPr txBox="1"/>
          <p:nvPr/>
        </p:nvSpPr>
        <p:spPr>
          <a:xfrm>
            <a:off x="0" y="1325563"/>
            <a:ext cx="8322906" cy="954107"/>
          </a:xfrm>
          <a:prstGeom prst="rect">
            <a:avLst/>
          </a:prstGeom>
          <a:noFill/>
        </p:spPr>
        <p:txBody>
          <a:bodyPr wrap="square" rtlCol="0">
            <a:spAutoFit/>
          </a:bodyPr>
          <a:lstStyle/>
          <a:p>
            <a:r>
              <a:rPr lang="en-US" sz="2800">
                <a:solidFill>
                  <a:srgbClr val="0070C0"/>
                </a:solidFill>
                <a:latin typeface="Arial" panose="020B0604020202020204" pitchFamily="34" charset="0"/>
                <a:cs typeface="Arial" panose="020B0604020202020204" pitchFamily="34" charset="0"/>
              </a:rPr>
              <a:t>import os</a:t>
            </a:r>
          </a:p>
          <a:p>
            <a:r>
              <a:rPr lang="en-US" sz="2800">
                <a:solidFill>
                  <a:srgbClr val="0070C0"/>
                </a:solidFill>
                <a:latin typeface="Arial" panose="020B0604020202020204" pitchFamily="34" charset="0"/>
                <a:cs typeface="Arial" panose="020B0604020202020204" pitchFamily="34" charset="0"/>
              </a:rPr>
              <a:t>os.rename(“old”, “new”)</a:t>
            </a:r>
          </a:p>
        </p:txBody>
      </p:sp>
      <p:pic>
        <p:nvPicPr>
          <p:cNvPr id="6" name="Picture 5"/>
          <p:cNvPicPr>
            <a:picLocks noChangeAspect="1"/>
          </p:cNvPicPr>
          <p:nvPr/>
        </p:nvPicPr>
        <p:blipFill>
          <a:blip r:embed="rId2"/>
          <a:stretch>
            <a:fillRect/>
          </a:stretch>
        </p:blipFill>
        <p:spPr>
          <a:xfrm>
            <a:off x="4797069" y="964487"/>
            <a:ext cx="7310956" cy="5756988"/>
          </a:xfrm>
          <a:prstGeom prst="rect">
            <a:avLst/>
          </a:prstGeom>
        </p:spPr>
      </p:pic>
      <p:sp>
        <p:nvSpPr>
          <p:cNvPr id="8" name="TextBox 7"/>
          <p:cNvSpPr txBox="1"/>
          <p:nvPr/>
        </p:nvSpPr>
        <p:spPr>
          <a:xfrm>
            <a:off x="410545" y="3842981"/>
            <a:ext cx="3573626" cy="769441"/>
          </a:xfrm>
          <a:prstGeom prst="rect">
            <a:avLst/>
          </a:prstGeom>
          <a:noFill/>
        </p:spPr>
        <p:txBody>
          <a:bodyPr wrap="square" rtlCol="0">
            <a:spAutoFit/>
          </a:bodyPr>
          <a:lstStyle/>
          <a:p>
            <a:r>
              <a:rPr lang="en-US" sz="2200"/>
              <a:t>Cần import module </a:t>
            </a:r>
            <a:r>
              <a:rPr lang="en-US" sz="2200">
                <a:solidFill>
                  <a:srgbClr val="FF0000"/>
                </a:solidFill>
              </a:rPr>
              <a:t>os </a:t>
            </a:r>
            <a:r>
              <a:rPr lang="en-US" sz="2200"/>
              <a:t>để sử dụng hàm</a:t>
            </a:r>
            <a:r>
              <a:rPr lang="en-US" sz="2200">
                <a:solidFill>
                  <a:srgbClr val="FF0000"/>
                </a:solidFill>
              </a:rPr>
              <a:t> rename()</a:t>
            </a:r>
          </a:p>
        </p:txBody>
      </p:sp>
      <p:cxnSp>
        <p:nvCxnSpPr>
          <p:cNvPr id="9" name="Straight Arrow Connector 8"/>
          <p:cNvCxnSpPr/>
          <p:nvPr/>
        </p:nvCxnSpPr>
        <p:spPr>
          <a:xfrm flipV="1">
            <a:off x="3069771" y="1894115"/>
            <a:ext cx="2295332" cy="194886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3428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091679" y="1207831"/>
            <a:ext cx="6686389" cy="5148519"/>
          </a:xfrm>
          <a:prstGeom prst="rect">
            <a:avLst/>
          </a:prstGeom>
        </p:spPr>
      </p:pic>
      <p:sp>
        <p:nvSpPr>
          <p:cNvPr id="2" name="Title 1"/>
          <p:cNvSpPr>
            <a:spLocks noGrp="1"/>
          </p:cNvSpPr>
          <p:nvPr>
            <p:ph type="title"/>
          </p:nvPr>
        </p:nvSpPr>
        <p:spPr>
          <a:xfrm>
            <a:off x="17106" y="0"/>
            <a:ext cx="12174894" cy="1325563"/>
          </a:xfrm>
        </p:spPr>
        <p:txBody>
          <a:bodyPr/>
          <a:lstStyle/>
          <a:p>
            <a:r>
              <a:rPr lang="en-US">
                <a:latin typeface="Arial" panose="020B0604020202020204" pitchFamily="34" charset="0"/>
                <a:cs typeface="Arial" panose="020B0604020202020204" pitchFamily="34" charset="0"/>
              </a:rPr>
              <a:t>Hàm xử lý File – xóa file</a:t>
            </a:r>
          </a:p>
        </p:txBody>
      </p:sp>
      <p:sp>
        <p:nvSpPr>
          <p:cNvPr id="4" name="Slide Number Placeholder 3"/>
          <p:cNvSpPr>
            <a:spLocks noGrp="1"/>
          </p:cNvSpPr>
          <p:nvPr>
            <p:ph type="sldNum" sz="quarter" idx="12"/>
          </p:nvPr>
        </p:nvSpPr>
        <p:spPr/>
        <p:txBody>
          <a:bodyPr/>
          <a:lstStyle/>
          <a:p>
            <a:fld id="{F9FB4896-9D61-4099-92B0-4A60F9062D14}" type="slidenum">
              <a:rPr lang="en-US" smtClean="0">
                <a:latin typeface="Arial" panose="020B0604020202020204" pitchFamily="34" charset="0"/>
                <a:cs typeface="Arial" panose="020B0604020202020204" pitchFamily="34" charset="0"/>
              </a:rPr>
              <a:t>18</a:t>
            </a:fld>
            <a:endParaRPr lang="en-US">
              <a:latin typeface="Arial" panose="020B0604020202020204" pitchFamily="34" charset="0"/>
              <a:cs typeface="Arial" panose="020B0604020202020204" pitchFamily="34" charset="0"/>
            </a:endParaRPr>
          </a:p>
        </p:txBody>
      </p:sp>
      <p:sp>
        <p:nvSpPr>
          <p:cNvPr id="11" name="TextBox 10"/>
          <p:cNvSpPr txBox="1"/>
          <p:nvPr/>
        </p:nvSpPr>
        <p:spPr>
          <a:xfrm>
            <a:off x="0" y="1325563"/>
            <a:ext cx="8322906" cy="954107"/>
          </a:xfrm>
          <a:prstGeom prst="rect">
            <a:avLst/>
          </a:prstGeom>
          <a:noFill/>
        </p:spPr>
        <p:txBody>
          <a:bodyPr wrap="square" rtlCol="0">
            <a:spAutoFit/>
          </a:bodyPr>
          <a:lstStyle/>
          <a:p>
            <a:r>
              <a:rPr lang="en-US" sz="2800">
                <a:solidFill>
                  <a:srgbClr val="0070C0"/>
                </a:solidFill>
                <a:latin typeface="Arial" panose="020B0604020202020204" pitchFamily="34" charset="0"/>
                <a:cs typeface="Arial" panose="020B0604020202020204" pitchFamily="34" charset="0"/>
              </a:rPr>
              <a:t>import os</a:t>
            </a:r>
          </a:p>
          <a:p>
            <a:r>
              <a:rPr lang="en-US" sz="2800">
                <a:solidFill>
                  <a:srgbClr val="0070C0"/>
                </a:solidFill>
                <a:latin typeface="Arial" panose="020B0604020202020204" pitchFamily="34" charset="0"/>
                <a:cs typeface="Arial" panose="020B0604020202020204" pitchFamily="34" charset="0"/>
              </a:rPr>
              <a:t>os.remove(“tên file”)</a:t>
            </a:r>
          </a:p>
        </p:txBody>
      </p:sp>
      <p:sp>
        <p:nvSpPr>
          <p:cNvPr id="8" name="TextBox 7"/>
          <p:cNvSpPr txBox="1"/>
          <p:nvPr/>
        </p:nvSpPr>
        <p:spPr>
          <a:xfrm>
            <a:off x="410545" y="3842981"/>
            <a:ext cx="3573626" cy="769441"/>
          </a:xfrm>
          <a:prstGeom prst="rect">
            <a:avLst/>
          </a:prstGeom>
          <a:noFill/>
        </p:spPr>
        <p:txBody>
          <a:bodyPr wrap="square" rtlCol="0">
            <a:spAutoFit/>
          </a:bodyPr>
          <a:lstStyle/>
          <a:p>
            <a:r>
              <a:rPr lang="en-US" sz="2200"/>
              <a:t>Cần import module </a:t>
            </a:r>
            <a:r>
              <a:rPr lang="en-US" sz="2200">
                <a:solidFill>
                  <a:srgbClr val="FF0000"/>
                </a:solidFill>
              </a:rPr>
              <a:t>os </a:t>
            </a:r>
            <a:r>
              <a:rPr lang="en-US" sz="2200"/>
              <a:t>để sử dụng hàm</a:t>
            </a:r>
            <a:r>
              <a:rPr lang="en-US" sz="2200">
                <a:solidFill>
                  <a:srgbClr val="FF0000"/>
                </a:solidFill>
              </a:rPr>
              <a:t> remove()</a:t>
            </a:r>
          </a:p>
        </p:txBody>
      </p:sp>
      <p:cxnSp>
        <p:nvCxnSpPr>
          <p:cNvPr id="9" name="Straight Arrow Connector 8"/>
          <p:cNvCxnSpPr/>
          <p:nvPr/>
        </p:nvCxnSpPr>
        <p:spPr>
          <a:xfrm flipV="1">
            <a:off x="3069771" y="2533394"/>
            <a:ext cx="2677886" cy="13095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4967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06" y="0"/>
            <a:ext cx="12174894" cy="1325563"/>
          </a:xfrm>
        </p:spPr>
        <p:txBody>
          <a:bodyPr/>
          <a:lstStyle/>
          <a:p>
            <a:r>
              <a:rPr lang="en-US">
                <a:latin typeface="Arial" panose="020B0604020202020204" pitchFamily="34" charset="0"/>
                <a:cs typeface="Arial" panose="020B0604020202020204" pitchFamily="34" charset="0"/>
              </a:rPr>
              <a:t>Xuất dữ liệu ra file Excel</a:t>
            </a:r>
          </a:p>
        </p:txBody>
      </p:sp>
      <p:sp>
        <p:nvSpPr>
          <p:cNvPr id="4" name="Slide Number Placeholder 3"/>
          <p:cNvSpPr>
            <a:spLocks noGrp="1"/>
          </p:cNvSpPr>
          <p:nvPr>
            <p:ph type="sldNum" sz="quarter" idx="12"/>
          </p:nvPr>
        </p:nvSpPr>
        <p:spPr/>
        <p:txBody>
          <a:bodyPr/>
          <a:lstStyle/>
          <a:p>
            <a:fld id="{F9FB4896-9D61-4099-92B0-4A60F9062D14}" type="slidenum">
              <a:rPr lang="en-US" smtClean="0">
                <a:latin typeface="Arial" panose="020B0604020202020204" pitchFamily="34" charset="0"/>
                <a:cs typeface="Arial" panose="020B0604020202020204" pitchFamily="34" charset="0"/>
              </a:rPr>
              <a:t>19</a:t>
            </a:fld>
            <a:endParaRPr lang="en-US">
              <a:latin typeface="Arial" panose="020B0604020202020204" pitchFamily="34" charset="0"/>
              <a:cs typeface="Arial" panose="020B0604020202020204" pitchFamily="34" charset="0"/>
            </a:endParaRPr>
          </a:p>
        </p:txBody>
      </p:sp>
      <p:sp>
        <p:nvSpPr>
          <p:cNvPr id="11" name="TextBox 10"/>
          <p:cNvSpPr txBox="1"/>
          <p:nvPr/>
        </p:nvSpPr>
        <p:spPr>
          <a:xfrm>
            <a:off x="643812" y="1325563"/>
            <a:ext cx="11140751" cy="954107"/>
          </a:xfrm>
          <a:prstGeom prst="rect">
            <a:avLst/>
          </a:prstGeom>
          <a:noFill/>
        </p:spPr>
        <p:txBody>
          <a:bodyPr wrap="square" rtlCol="0">
            <a:spAutoFit/>
          </a:bodyPr>
          <a:lstStyle/>
          <a:p>
            <a:r>
              <a:rPr lang="en-US" sz="2800">
                <a:latin typeface="Arial" panose="020B0604020202020204" pitchFamily="34" charset="0"/>
                <a:cs typeface="Arial" panose="020B0604020202020204" pitchFamily="34" charset="0"/>
              </a:rPr>
              <a:t>Cần cài thêm thư viện thông qua gói pip tại cửa sổ </a:t>
            </a:r>
            <a:r>
              <a:rPr lang="en-US" sz="2800" b="1">
                <a:latin typeface="Arial" panose="020B0604020202020204" pitchFamily="34" charset="0"/>
                <a:cs typeface="Arial" panose="020B0604020202020204" pitchFamily="34" charset="0"/>
              </a:rPr>
              <a:t>Command promt</a:t>
            </a:r>
          </a:p>
          <a:p>
            <a:r>
              <a:rPr lang="en-US" sz="2800">
                <a:solidFill>
                  <a:srgbClr val="0070C0"/>
                </a:solidFill>
                <a:latin typeface="Arial" panose="020B0604020202020204" pitchFamily="34" charset="0"/>
                <a:cs typeface="Arial" panose="020B0604020202020204" pitchFamily="34" charset="0"/>
              </a:rPr>
              <a:t>	pip install xlsxwriter</a:t>
            </a:r>
          </a:p>
        </p:txBody>
      </p:sp>
      <p:pic>
        <p:nvPicPr>
          <p:cNvPr id="5" name="Picture 4"/>
          <p:cNvPicPr>
            <a:picLocks noChangeAspect="1"/>
          </p:cNvPicPr>
          <p:nvPr/>
        </p:nvPicPr>
        <p:blipFill>
          <a:blip r:embed="rId2"/>
          <a:stretch>
            <a:fillRect/>
          </a:stretch>
        </p:blipFill>
        <p:spPr>
          <a:xfrm>
            <a:off x="209939" y="2279670"/>
            <a:ext cx="11675886" cy="4441805"/>
          </a:xfrm>
          <a:prstGeom prst="rect">
            <a:avLst/>
          </a:prstGeom>
        </p:spPr>
      </p:pic>
    </p:spTree>
    <p:extLst>
      <p:ext uri="{BB962C8B-B14F-4D97-AF65-F5344CB8AC3E}">
        <p14:creationId xmlns:p14="http://schemas.microsoft.com/office/powerpoint/2010/main" val="428871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06" y="0"/>
            <a:ext cx="12174894" cy="1325563"/>
          </a:xfrm>
        </p:spPr>
        <p:txBody>
          <a:bodyPr/>
          <a:lstStyle/>
          <a:p>
            <a:r>
              <a:rPr lang="en-US">
                <a:latin typeface="Arial" panose="020B0604020202020204" pitchFamily="34" charset="0"/>
                <a:cs typeface="Arial" panose="020B0604020202020204" pitchFamily="34" charset="0"/>
              </a:rPr>
              <a:t>Mục tiêu bài học</a:t>
            </a:r>
          </a:p>
        </p:txBody>
      </p:sp>
      <p:sp>
        <p:nvSpPr>
          <p:cNvPr id="4" name="Slide Number Placeholder 3"/>
          <p:cNvSpPr>
            <a:spLocks noGrp="1"/>
          </p:cNvSpPr>
          <p:nvPr>
            <p:ph type="sldNum" sz="quarter" idx="12"/>
          </p:nvPr>
        </p:nvSpPr>
        <p:spPr/>
        <p:txBody>
          <a:bodyPr/>
          <a:lstStyle/>
          <a:p>
            <a:fld id="{F9FB4896-9D61-4099-92B0-4A60F9062D14}" type="slidenum">
              <a:rPr lang="en-US" smtClean="0">
                <a:latin typeface="Arial" panose="020B0604020202020204" pitchFamily="34" charset="0"/>
                <a:cs typeface="Arial" panose="020B0604020202020204" pitchFamily="34" charset="0"/>
              </a:rPr>
              <a:t>2</a:t>
            </a:fld>
            <a:endParaRPr lang="en-US">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389553" y="110807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just">
              <a:lnSpc>
                <a:spcPct val="150000"/>
              </a:lnSpc>
              <a:spcBef>
                <a:spcPts val="0"/>
              </a:spcBef>
              <a:spcAft>
                <a:spcPts val="0"/>
              </a:spcAft>
              <a:buFont typeface="Times New Roman" panose="02020603050405020304" pitchFamily="18" charset="0"/>
              <a:buChar char="-"/>
            </a:pPr>
            <a:r>
              <a:rPr lang="en-US" sz="2200">
                <a:effectLst/>
                <a:latin typeface="Arial" panose="020B0604020202020204" pitchFamily="34" charset="0"/>
                <a:ea typeface="Cambria" panose="02040503050406030204" pitchFamily="18" charset="0"/>
                <a:cs typeface="Arial" panose="020B0604020202020204" pitchFamily="34" charset="0"/>
              </a:rPr>
              <a:t>Hiểu được khái niệm và cấu trúc của chuỗi</a:t>
            </a:r>
          </a:p>
          <a:p>
            <a:pPr marL="342900" marR="0" lvl="0" indent="-342900" algn="just">
              <a:lnSpc>
                <a:spcPct val="150000"/>
              </a:lnSpc>
              <a:spcBef>
                <a:spcPts val="0"/>
              </a:spcBef>
              <a:spcAft>
                <a:spcPts val="0"/>
              </a:spcAft>
              <a:buFont typeface="Times New Roman" panose="02020603050405020304" pitchFamily="18" charset="0"/>
              <a:buChar char="-"/>
            </a:pPr>
            <a:r>
              <a:rPr lang="en-US" sz="2200">
                <a:effectLst/>
                <a:latin typeface="Arial" panose="020B0604020202020204" pitchFamily="34" charset="0"/>
                <a:ea typeface="Cambria" panose="02040503050406030204" pitchFamily="18" charset="0"/>
                <a:cs typeface="Arial" panose="020B0604020202020204" pitchFamily="34" charset="0"/>
              </a:rPr>
              <a:t>Thực hiện được các hàm in hoa , in thường</a:t>
            </a:r>
          </a:p>
          <a:p>
            <a:pPr marL="342900" marR="0" lvl="0" indent="-342900" algn="just">
              <a:lnSpc>
                <a:spcPct val="150000"/>
              </a:lnSpc>
              <a:spcBef>
                <a:spcPts val="0"/>
              </a:spcBef>
              <a:spcAft>
                <a:spcPts val="0"/>
              </a:spcAft>
              <a:buFont typeface="Times New Roman" panose="02020603050405020304" pitchFamily="18" charset="0"/>
              <a:buChar char="-"/>
            </a:pPr>
            <a:r>
              <a:rPr lang="en-US" sz="2200">
                <a:latin typeface="Arial" panose="020B0604020202020204" pitchFamily="34" charset="0"/>
                <a:ea typeface="Cambria" panose="02040503050406030204" pitchFamily="18" charset="0"/>
                <a:cs typeface="Arial" panose="020B0604020202020204" pitchFamily="34" charset="0"/>
              </a:rPr>
              <a:t>Thực hiện được các hàm căn lề, xóa khoảng trắng</a:t>
            </a:r>
          </a:p>
          <a:p>
            <a:pPr marL="342900" marR="0" lvl="0" indent="-342900" algn="just">
              <a:lnSpc>
                <a:spcPct val="150000"/>
              </a:lnSpc>
              <a:spcBef>
                <a:spcPts val="0"/>
              </a:spcBef>
              <a:spcAft>
                <a:spcPts val="0"/>
              </a:spcAft>
              <a:buFont typeface="Times New Roman" panose="02020603050405020304" pitchFamily="18" charset="0"/>
              <a:buChar char="-"/>
            </a:pPr>
            <a:r>
              <a:rPr lang="en-US" sz="2200">
                <a:effectLst/>
                <a:latin typeface="Arial" panose="020B0604020202020204" pitchFamily="34" charset="0"/>
                <a:ea typeface="Cambria" panose="02040503050406030204" pitchFamily="18" charset="0"/>
                <a:cs typeface="Arial" panose="020B0604020202020204" pitchFamily="34" charset="0"/>
              </a:rPr>
              <a:t>Thực hiện </a:t>
            </a:r>
            <a:r>
              <a:rPr lang="en-US" sz="2200">
                <a:latin typeface="Arial" panose="020B0604020202020204" pitchFamily="34" charset="0"/>
                <a:ea typeface="Cambria" panose="02040503050406030204" pitchFamily="18" charset="0"/>
                <a:cs typeface="Arial" panose="020B0604020202020204" pitchFamily="34" charset="0"/>
              </a:rPr>
              <a:t>được các hàm tìm kiếm</a:t>
            </a:r>
          </a:p>
          <a:p>
            <a:pPr marL="342900" marR="0" lvl="0" indent="-342900" algn="just">
              <a:lnSpc>
                <a:spcPct val="150000"/>
              </a:lnSpc>
              <a:spcBef>
                <a:spcPts val="0"/>
              </a:spcBef>
              <a:spcAft>
                <a:spcPts val="0"/>
              </a:spcAft>
              <a:buFont typeface="Times New Roman" panose="02020603050405020304" pitchFamily="18" charset="0"/>
              <a:buChar char="-"/>
            </a:pPr>
            <a:r>
              <a:rPr lang="en-US" sz="2200">
                <a:effectLst/>
                <a:latin typeface="Arial" panose="020B0604020202020204" pitchFamily="34" charset="0"/>
                <a:ea typeface="Cambria" panose="02040503050406030204" pitchFamily="18" charset="0"/>
                <a:cs typeface="Arial" panose="020B0604020202020204" pitchFamily="34" charset="0"/>
              </a:rPr>
              <a:t>Thực hiện được các hàm định dạng</a:t>
            </a:r>
          </a:p>
          <a:p>
            <a:pPr marL="342900" marR="0" lvl="0" indent="-342900" algn="just">
              <a:lnSpc>
                <a:spcPct val="150000"/>
              </a:lnSpc>
              <a:spcBef>
                <a:spcPts val="0"/>
              </a:spcBef>
              <a:spcAft>
                <a:spcPts val="0"/>
              </a:spcAft>
              <a:buFont typeface="Times New Roman" panose="02020603050405020304" pitchFamily="18" charset="0"/>
              <a:buChar char="-"/>
            </a:pPr>
            <a:r>
              <a:rPr lang="en-US" sz="2200">
                <a:latin typeface="Arial" panose="020B0604020202020204" pitchFamily="34" charset="0"/>
                <a:ea typeface="Cambria" panose="02040503050406030204" pitchFamily="18" charset="0"/>
                <a:cs typeface="Arial" panose="020B0604020202020204" pitchFamily="34" charset="0"/>
              </a:rPr>
              <a:t>Thực hiện được các hàm tách chuỗi và nối chuỗi</a:t>
            </a:r>
          </a:p>
          <a:p>
            <a:pPr lvl="0" algn="just">
              <a:lnSpc>
                <a:spcPct val="150000"/>
              </a:lnSpc>
              <a:spcBef>
                <a:spcPts val="0"/>
              </a:spcBef>
              <a:buFont typeface="Times New Roman" panose="02020603050405020304" pitchFamily="18" charset="0"/>
              <a:buChar char="-"/>
            </a:pPr>
            <a:r>
              <a:rPr lang="en-US" sz="2400">
                <a:latin typeface="Arial" panose="020B0604020202020204" pitchFamily="34" charset="0"/>
                <a:ea typeface="Cambria" panose="02040503050406030204" pitchFamily="18" charset="0"/>
                <a:cs typeface="Arial" panose="020B0604020202020204" pitchFamily="34" charset="0"/>
              </a:rPr>
              <a:t>Hiểu được lý do vì sao phải lưu và đọc tập tin</a:t>
            </a:r>
          </a:p>
          <a:p>
            <a:pPr lvl="0" algn="just">
              <a:lnSpc>
                <a:spcPct val="150000"/>
              </a:lnSpc>
              <a:spcBef>
                <a:spcPts val="0"/>
              </a:spcBef>
              <a:buFont typeface="Times New Roman" panose="02020603050405020304" pitchFamily="18" charset="0"/>
              <a:buChar char="-"/>
            </a:pPr>
            <a:r>
              <a:rPr lang="en-US" sz="2400">
                <a:latin typeface="Arial" panose="020B0604020202020204" pitchFamily="34" charset="0"/>
                <a:ea typeface="Cambria" panose="02040503050406030204" pitchFamily="18" charset="0"/>
                <a:cs typeface="Arial" panose="020B0604020202020204" pitchFamily="34" charset="0"/>
              </a:rPr>
              <a:t>Phân biệt được các loại tập tin thông dụng</a:t>
            </a:r>
          </a:p>
          <a:p>
            <a:pPr lvl="0" algn="just">
              <a:lnSpc>
                <a:spcPct val="150000"/>
              </a:lnSpc>
              <a:spcBef>
                <a:spcPts val="0"/>
              </a:spcBef>
              <a:buFont typeface="Times New Roman" panose="02020603050405020304" pitchFamily="18" charset="0"/>
              <a:buChar char="-"/>
            </a:pPr>
            <a:r>
              <a:rPr lang="en-US" sz="2400">
                <a:latin typeface="Arial" panose="020B0604020202020204" pitchFamily="34" charset="0"/>
                <a:ea typeface="Cambria" panose="02040503050406030204" pitchFamily="18" charset="0"/>
                <a:cs typeface="Arial" panose="020B0604020202020204" pitchFamily="34" charset="0"/>
              </a:rPr>
              <a:t>Ghi được tập tin</a:t>
            </a:r>
          </a:p>
          <a:p>
            <a:pPr lvl="0" algn="just">
              <a:lnSpc>
                <a:spcPct val="150000"/>
              </a:lnSpc>
              <a:spcBef>
                <a:spcPts val="0"/>
              </a:spcBef>
              <a:buFont typeface="Times New Roman" panose="02020603050405020304" pitchFamily="18" charset="0"/>
              <a:buChar char="-"/>
            </a:pPr>
            <a:r>
              <a:rPr lang="en-US" sz="2400">
                <a:latin typeface="Arial" panose="020B0604020202020204" pitchFamily="34" charset="0"/>
                <a:ea typeface="Cambria" panose="02040503050406030204" pitchFamily="18" charset="0"/>
                <a:cs typeface="Arial" panose="020B0604020202020204" pitchFamily="34" charset="0"/>
              </a:rPr>
              <a:t>Đọc được tập tin</a:t>
            </a:r>
          </a:p>
          <a:p>
            <a:pPr marL="342900" marR="0" lvl="0" indent="-342900" algn="just">
              <a:lnSpc>
                <a:spcPct val="150000"/>
              </a:lnSpc>
              <a:spcBef>
                <a:spcPts val="0"/>
              </a:spcBef>
              <a:spcAft>
                <a:spcPts val="0"/>
              </a:spcAft>
              <a:buFont typeface="Times New Roman" panose="02020603050405020304" pitchFamily="18" charset="0"/>
              <a:buChar char="-"/>
            </a:pPr>
            <a:endParaRPr lang="en-US" sz="2200">
              <a:effectLst/>
              <a:latin typeface="Arial" panose="020B0604020202020204" pitchFamily="34" charset="0"/>
              <a:ea typeface="Cambria" panose="02040503050406030204" pitchFamily="18" charset="0"/>
              <a:cs typeface="Arial" panose="020B0604020202020204" pitchFamily="34" charset="0"/>
            </a:endParaRPr>
          </a:p>
        </p:txBody>
      </p:sp>
    </p:spTree>
    <p:extLst>
      <p:ext uri="{BB962C8B-B14F-4D97-AF65-F5344CB8AC3E}">
        <p14:creationId xmlns:p14="http://schemas.microsoft.com/office/powerpoint/2010/main" val="131669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06" y="0"/>
            <a:ext cx="12174894" cy="1325563"/>
          </a:xfrm>
        </p:spPr>
        <p:txBody>
          <a:bodyPr/>
          <a:lstStyle/>
          <a:p>
            <a:r>
              <a:rPr lang="en-US">
                <a:latin typeface="Arial" panose="020B0604020202020204" pitchFamily="34" charset="0"/>
                <a:cs typeface="Arial" panose="020B0604020202020204" pitchFamily="34" charset="0"/>
              </a:rPr>
              <a:t>Xuất dữ liệu ra file Excel</a:t>
            </a:r>
          </a:p>
        </p:txBody>
      </p:sp>
      <p:sp>
        <p:nvSpPr>
          <p:cNvPr id="4" name="Slide Number Placeholder 3"/>
          <p:cNvSpPr>
            <a:spLocks noGrp="1"/>
          </p:cNvSpPr>
          <p:nvPr>
            <p:ph type="sldNum" sz="quarter" idx="12"/>
          </p:nvPr>
        </p:nvSpPr>
        <p:spPr/>
        <p:txBody>
          <a:bodyPr/>
          <a:lstStyle/>
          <a:p>
            <a:fld id="{F9FB4896-9D61-4099-92B0-4A60F9062D14}" type="slidenum">
              <a:rPr lang="en-US" smtClean="0">
                <a:latin typeface="Arial" panose="020B0604020202020204" pitchFamily="34" charset="0"/>
                <a:cs typeface="Arial" panose="020B0604020202020204" pitchFamily="34" charset="0"/>
              </a:rPr>
              <a:t>20</a:t>
            </a:fld>
            <a:endParaRPr lang="en-US">
              <a:latin typeface="Arial" panose="020B0604020202020204" pitchFamily="34" charset="0"/>
              <a:cs typeface="Arial" panose="020B0604020202020204" pitchFamily="34" charset="0"/>
            </a:endParaRPr>
          </a:p>
        </p:txBody>
      </p:sp>
      <p:sp>
        <p:nvSpPr>
          <p:cNvPr id="11" name="TextBox 10"/>
          <p:cNvSpPr txBox="1"/>
          <p:nvPr/>
        </p:nvSpPr>
        <p:spPr>
          <a:xfrm>
            <a:off x="643812" y="1138950"/>
            <a:ext cx="11140751" cy="523220"/>
          </a:xfrm>
          <a:prstGeom prst="rect">
            <a:avLst/>
          </a:prstGeom>
          <a:noFill/>
        </p:spPr>
        <p:txBody>
          <a:bodyPr wrap="square" rtlCol="0">
            <a:spAutoFit/>
          </a:bodyPr>
          <a:lstStyle/>
          <a:p>
            <a:pPr algn="ctr"/>
            <a:r>
              <a:rPr lang="en-US" sz="2800">
                <a:latin typeface="Arial" panose="020B0604020202020204" pitchFamily="34" charset="0"/>
                <a:cs typeface="Arial" panose="020B0604020202020204" pitchFamily="34" charset="0"/>
              </a:rPr>
              <a:t>write(hàng,cột,dữ liệu cần ghi)</a:t>
            </a:r>
            <a:endParaRPr lang="en-US" sz="2800">
              <a:solidFill>
                <a:srgbClr val="0070C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255425" y="1824095"/>
            <a:ext cx="11675545" cy="4524026"/>
          </a:xfrm>
          <a:prstGeom prst="rect">
            <a:avLst/>
          </a:prstGeom>
        </p:spPr>
      </p:pic>
      <p:sp>
        <p:nvSpPr>
          <p:cNvPr id="6" name="Rectangle 5"/>
          <p:cNvSpPr/>
          <p:nvPr/>
        </p:nvSpPr>
        <p:spPr>
          <a:xfrm>
            <a:off x="2096278" y="6338137"/>
            <a:ext cx="8540620" cy="369332"/>
          </a:xfrm>
          <a:prstGeom prst="rect">
            <a:avLst/>
          </a:prstGeom>
        </p:spPr>
        <p:txBody>
          <a:bodyPr wrap="square">
            <a:spAutoFit/>
          </a:bodyPr>
          <a:lstStyle/>
          <a:p>
            <a:pPr algn="ctr"/>
            <a:r>
              <a:rPr lang="en-US"/>
              <a:t>https://xlsxwriter.readthedocs.io/index.html</a:t>
            </a:r>
          </a:p>
        </p:txBody>
      </p:sp>
    </p:spTree>
    <p:extLst>
      <p:ext uri="{BB962C8B-B14F-4D97-AF65-F5344CB8AC3E}">
        <p14:creationId xmlns:p14="http://schemas.microsoft.com/office/powerpoint/2010/main" val="3654784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06" y="0"/>
            <a:ext cx="12174894" cy="1325563"/>
          </a:xfrm>
        </p:spPr>
        <p:txBody>
          <a:bodyPr/>
          <a:lstStyle/>
          <a:p>
            <a:r>
              <a:rPr lang="en-US">
                <a:latin typeface="Arial" panose="020B0604020202020204" pitchFamily="34" charset="0"/>
                <a:cs typeface="Arial" panose="020B0604020202020204" pitchFamily="34" charset="0"/>
              </a:rPr>
              <a:t>Đọc dữ liệu từ file Excel</a:t>
            </a:r>
          </a:p>
        </p:txBody>
      </p:sp>
      <p:sp>
        <p:nvSpPr>
          <p:cNvPr id="4" name="Slide Number Placeholder 3"/>
          <p:cNvSpPr>
            <a:spLocks noGrp="1"/>
          </p:cNvSpPr>
          <p:nvPr>
            <p:ph type="sldNum" sz="quarter" idx="12"/>
          </p:nvPr>
        </p:nvSpPr>
        <p:spPr/>
        <p:txBody>
          <a:bodyPr/>
          <a:lstStyle/>
          <a:p>
            <a:fld id="{F9FB4896-9D61-4099-92B0-4A60F9062D14}" type="slidenum">
              <a:rPr lang="en-US" smtClean="0">
                <a:latin typeface="Arial" panose="020B0604020202020204" pitchFamily="34" charset="0"/>
                <a:cs typeface="Arial" panose="020B0604020202020204" pitchFamily="34" charset="0"/>
              </a:rPr>
              <a:t>21</a:t>
            </a:fld>
            <a:endParaRPr lang="en-US">
              <a:latin typeface="Arial" panose="020B0604020202020204" pitchFamily="34" charset="0"/>
              <a:cs typeface="Arial" panose="020B0604020202020204" pitchFamily="34" charset="0"/>
            </a:endParaRPr>
          </a:p>
        </p:txBody>
      </p:sp>
      <p:sp>
        <p:nvSpPr>
          <p:cNvPr id="11" name="TextBox 10"/>
          <p:cNvSpPr txBox="1"/>
          <p:nvPr/>
        </p:nvSpPr>
        <p:spPr>
          <a:xfrm>
            <a:off x="643812" y="1325563"/>
            <a:ext cx="11140751" cy="1815882"/>
          </a:xfrm>
          <a:prstGeom prst="rect">
            <a:avLst/>
          </a:prstGeom>
          <a:noFill/>
        </p:spPr>
        <p:txBody>
          <a:bodyPr wrap="square" rtlCol="0">
            <a:spAutoFit/>
          </a:bodyPr>
          <a:lstStyle/>
          <a:p>
            <a:r>
              <a:rPr lang="en-US" sz="2800">
                <a:latin typeface="Arial" panose="020B0604020202020204" pitchFamily="34" charset="0"/>
                <a:cs typeface="Arial" panose="020B0604020202020204" pitchFamily="34" charset="0"/>
              </a:rPr>
              <a:t>Cần cài thêm thư viện thông qua gói pip tại cửa sổ </a:t>
            </a:r>
            <a:r>
              <a:rPr lang="en-US" sz="2800" b="1">
                <a:latin typeface="Arial" panose="020B0604020202020204" pitchFamily="34" charset="0"/>
                <a:cs typeface="Arial" panose="020B0604020202020204" pitchFamily="34" charset="0"/>
              </a:rPr>
              <a:t>Command promt</a:t>
            </a:r>
          </a:p>
          <a:p>
            <a:r>
              <a:rPr lang="en-US" sz="2800">
                <a:solidFill>
                  <a:srgbClr val="0070C0"/>
                </a:solidFill>
                <a:latin typeface="Arial" panose="020B0604020202020204" pitchFamily="34" charset="0"/>
                <a:cs typeface="Arial" panose="020B0604020202020204" pitchFamily="34" charset="0"/>
              </a:rPr>
              <a:t>	pip install pandas</a:t>
            </a:r>
          </a:p>
          <a:p>
            <a:endParaRPr lang="en-US" sz="2800">
              <a:solidFill>
                <a:srgbClr val="0070C0"/>
              </a:solidFill>
              <a:latin typeface="Arial" panose="020B0604020202020204" pitchFamily="34" charset="0"/>
              <a:cs typeface="Arial" panose="020B0604020202020204" pitchFamily="34" charset="0"/>
            </a:endParaRPr>
          </a:p>
          <a:p>
            <a:r>
              <a:rPr lang="en-US" sz="2800">
                <a:solidFill>
                  <a:srgbClr val="0070C0"/>
                </a:solidFill>
                <a:latin typeface="Arial" panose="020B0604020202020204" pitchFamily="34" charset="0"/>
                <a:cs typeface="Arial" panose="020B0604020202020204" pitchFamily="34" charset="0"/>
              </a:rPr>
              <a:t>	pip install openpyxl</a:t>
            </a:r>
          </a:p>
        </p:txBody>
      </p:sp>
    </p:spTree>
    <p:extLst>
      <p:ext uri="{BB962C8B-B14F-4D97-AF65-F5344CB8AC3E}">
        <p14:creationId xmlns:p14="http://schemas.microsoft.com/office/powerpoint/2010/main" val="301531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9FB4896-9D61-4099-92B0-4A60F9062D14}" type="slidenum">
              <a:rPr lang="en-US" smtClean="0">
                <a:latin typeface="Arial" panose="020B0604020202020204" pitchFamily="34" charset="0"/>
                <a:cs typeface="Arial" panose="020B0604020202020204" pitchFamily="34" charset="0"/>
              </a:rPr>
              <a:t>22</a:t>
            </a:fld>
            <a:endParaRPr lang="en-US">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682960" y="-140114"/>
            <a:ext cx="10323401" cy="6858000"/>
          </a:xfrm>
          <a:prstGeom prst="rect">
            <a:avLst/>
          </a:prstGeom>
        </p:spPr>
      </p:pic>
      <p:pic>
        <p:nvPicPr>
          <p:cNvPr id="6" name="Picture 5"/>
          <p:cNvPicPr>
            <a:picLocks noChangeAspect="1"/>
          </p:cNvPicPr>
          <p:nvPr/>
        </p:nvPicPr>
        <p:blipFill>
          <a:blip r:embed="rId3"/>
          <a:stretch>
            <a:fillRect/>
          </a:stretch>
        </p:blipFill>
        <p:spPr>
          <a:xfrm>
            <a:off x="5496659" y="2092625"/>
            <a:ext cx="5738357" cy="2552921"/>
          </a:xfrm>
          <a:prstGeom prst="rect">
            <a:avLst/>
          </a:prstGeom>
        </p:spPr>
      </p:pic>
    </p:spTree>
    <p:extLst>
      <p:ext uri="{BB962C8B-B14F-4D97-AF65-F5344CB8AC3E}">
        <p14:creationId xmlns:p14="http://schemas.microsoft.com/office/powerpoint/2010/main" val="949244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a:latin typeface="Arial" panose="020B0604020202020204" pitchFamily="34" charset="0"/>
                <a:cs typeface="Arial" panose="020B0604020202020204" pitchFamily="34" charset="0"/>
              </a:rPr>
              <a:t>Bài tập làm nhanh</a:t>
            </a:r>
          </a:p>
        </p:txBody>
      </p:sp>
      <p:sp>
        <p:nvSpPr>
          <p:cNvPr id="4" name="Slide Number Placeholder 3"/>
          <p:cNvSpPr>
            <a:spLocks noGrp="1"/>
          </p:cNvSpPr>
          <p:nvPr>
            <p:ph type="sldNum" sz="quarter" idx="12"/>
          </p:nvPr>
        </p:nvSpPr>
        <p:spPr/>
        <p:txBody>
          <a:bodyPr/>
          <a:lstStyle/>
          <a:p>
            <a:fld id="{F9FB4896-9D61-4099-92B0-4A60F9062D14}" type="slidenum">
              <a:rPr lang="en-US" smtClean="0">
                <a:latin typeface="Arial" panose="020B0604020202020204" pitchFamily="34" charset="0"/>
                <a:cs typeface="Arial" panose="020B0604020202020204" pitchFamily="34" charset="0"/>
              </a:rPr>
              <a:t>23</a:t>
            </a:fld>
            <a:endParaRPr lang="en-US">
              <a:latin typeface="Arial" panose="020B0604020202020204" pitchFamily="34" charset="0"/>
              <a:cs typeface="Arial" panose="020B0604020202020204" pitchFamily="34" charset="0"/>
            </a:endParaRPr>
          </a:p>
        </p:txBody>
      </p:sp>
      <p:sp>
        <p:nvSpPr>
          <p:cNvPr id="6" name="TextBox 5"/>
          <p:cNvSpPr txBox="1"/>
          <p:nvPr/>
        </p:nvSpPr>
        <p:spPr>
          <a:xfrm>
            <a:off x="199054" y="1343166"/>
            <a:ext cx="11236850" cy="1200329"/>
          </a:xfrm>
          <a:prstGeom prst="rect">
            <a:avLst/>
          </a:prstGeom>
          <a:noFill/>
        </p:spPr>
        <p:txBody>
          <a:bodyPr wrap="square" rtlCol="0">
            <a:spAutoFit/>
          </a:bodyPr>
          <a:lstStyle/>
          <a:p>
            <a:pPr marL="457200" indent="-457200" algn="just">
              <a:buAutoNum type="arabicPeriod"/>
            </a:pPr>
            <a:r>
              <a:rPr lang="en-US" sz="2400">
                <a:latin typeface="Arial" panose="020B0604020202020204" pitchFamily="34" charset="0"/>
                <a:cs typeface="Arial" panose="020B0604020202020204" pitchFamily="34" charset="0"/>
              </a:rPr>
              <a:t>Viết chương trình để xuất 1 file Excel với các dữ liệu như hình </a:t>
            </a:r>
          </a:p>
          <a:p>
            <a:pPr marL="457200" indent="-457200" algn="just">
              <a:buAutoNum type="arabicPeriod"/>
            </a:pPr>
            <a:r>
              <a:rPr lang="en-US" sz="2400">
                <a:latin typeface="Arial" panose="020B0604020202020204" pitchFamily="34" charset="0"/>
                <a:cs typeface="Arial" panose="020B0604020202020204" pitchFamily="34" charset="0"/>
              </a:rPr>
              <a:t>Ô C11 (ô có 3 dấu ?) là ô chứa điểm trung bình cộng của các môn đã nhập ở trên</a:t>
            </a:r>
          </a:p>
        </p:txBody>
      </p:sp>
      <p:pic>
        <p:nvPicPr>
          <p:cNvPr id="5" name="Picture 4"/>
          <p:cNvPicPr>
            <a:picLocks noChangeAspect="1"/>
          </p:cNvPicPr>
          <p:nvPr/>
        </p:nvPicPr>
        <p:blipFill>
          <a:blip r:embed="rId2"/>
          <a:stretch>
            <a:fillRect/>
          </a:stretch>
        </p:blipFill>
        <p:spPr>
          <a:xfrm>
            <a:off x="3934020" y="2543495"/>
            <a:ext cx="6022487" cy="3894627"/>
          </a:xfrm>
          <a:prstGeom prst="rect">
            <a:avLst/>
          </a:prstGeom>
        </p:spPr>
      </p:pic>
    </p:spTree>
    <p:extLst>
      <p:ext uri="{BB962C8B-B14F-4D97-AF65-F5344CB8AC3E}">
        <p14:creationId xmlns:p14="http://schemas.microsoft.com/office/powerpoint/2010/main" val="1717564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06" y="0"/>
            <a:ext cx="12174894" cy="1325563"/>
          </a:xfrm>
        </p:spPr>
        <p:txBody>
          <a:bodyPr/>
          <a:lstStyle/>
          <a:p>
            <a:r>
              <a:rPr lang="en-US">
                <a:latin typeface="Arial" panose="020B0604020202020204" pitchFamily="34" charset="0"/>
                <a:cs typeface="Arial" panose="020B0604020202020204" pitchFamily="34" charset="0"/>
              </a:rPr>
              <a:t>Khai báo chuỗi</a:t>
            </a:r>
          </a:p>
        </p:txBody>
      </p:sp>
      <p:sp>
        <p:nvSpPr>
          <p:cNvPr id="4" name="Slide Number Placeholder 3"/>
          <p:cNvSpPr>
            <a:spLocks noGrp="1"/>
          </p:cNvSpPr>
          <p:nvPr>
            <p:ph type="sldNum" sz="quarter" idx="12"/>
          </p:nvPr>
        </p:nvSpPr>
        <p:spPr/>
        <p:txBody>
          <a:bodyPr/>
          <a:lstStyle/>
          <a:p>
            <a:fld id="{F9FB4896-9D61-4099-92B0-4A60F9062D14}" type="slidenum">
              <a:rPr lang="en-US" smtClean="0">
                <a:latin typeface="Arial" panose="020B0604020202020204" pitchFamily="34" charset="0"/>
                <a:cs typeface="Arial" panose="020B0604020202020204" pitchFamily="34" charset="0"/>
              </a:rPr>
              <a:t>3</a:t>
            </a:fld>
            <a:endParaRPr lang="en-US">
              <a:latin typeface="Arial" panose="020B0604020202020204" pitchFamily="34" charset="0"/>
              <a:cs typeface="Arial" panose="020B0604020202020204" pitchFamily="34" charset="0"/>
            </a:endParaRPr>
          </a:p>
        </p:txBody>
      </p:sp>
      <p:sp>
        <p:nvSpPr>
          <p:cNvPr id="3" name="Rectangle 2"/>
          <p:cNvSpPr/>
          <p:nvPr/>
        </p:nvSpPr>
        <p:spPr>
          <a:xfrm>
            <a:off x="257502" y="1325563"/>
            <a:ext cx="11550869" cy="769441"/>
          </a:xfrm>
          <a:prstGeom prst="rect">
            <a:avLst/>
          </a:prstGeom>
        </p:spPr>
        <p:txBody>
          <a:bodyPr wrap="square">
            <a:spAutoFit/>
          </a:bodyPr>
          <a:lstStyle/>
          <a:p>
            <a:r>
              <a:rPr lang="en-US" sz="2200">
                <a:latin typeface="Arial" panose="020B0604020202020204" pitchFamily="34" charset="0"/>
                <a:cs typeface="Arial" panose="020B0604020202020204" pitchFamily="34" charset="0"/>
              </a:rPr>
              <a:t>Chuỗi là tập các ký tự nằm trong </a:t>
            </a:r>
            <a:r>
              <a:rPr lang="en-US" sz="2200">
                <a:solidFill>
                  <a:srgbClr val="FF0000"/>
                </a:solidFill>
                <a:latin typeface="Arial" panose="020B0604020202020204" pitchFamily="34" charset="0"/>
                <a:cs typeface="Arial" panose="020B0604020202020204" pitchFamily="34" charset="0"/>
              </a:rPr>
              <a:t>nháy đ</a:t>
            </a:r>
            <a:r>
              <a:rPr lang="vi-VN" sz="2200">
                <a:solidFill>
                  <a:srgbClr val="FF0000"/>
                </a:solidFill>
                <a:latin typeface="Arial" panose="020B0604020202020204" pitchFamily="34" charset="0"/>
                <a:cs typeface="Arial" panose="020B0604020202020204" pitchFamily="34" charset="0"/>
              </a:rPr>
              <a:t>ơ</a:t>
            </a:r>
            <a:r>
              <a:rPr lang="en-US" sz="2200">
                <a:solidFill>
                  <a:srgbClr val="FF0000"/>
                </a:solidFill>
                <a:latin typeface="Arial" panose="020B0604020202020204" pitchFamily="34" charset="0"/>
                <a:cs typeface="Arial" panose="020B0604020202020204" pitchFamily="34" charset="0"/>
              </a:rPr>
              <a:t>n</a:t>
            </a:r>
            <a:r>
              <a:rPr lang="en-US" sz="2200">
                <a:latin typeface="Arial" panose="020B0604020202020204" pitchFamily="34" charset="0"/>
                <a:cs typeface="Arial" panose="020B0604020202020204" pitchFamily="34" charset="0"/>
              </a:rPr>
              <a:t> hoặc </a:t>
            </a:r>
            <a:r>
              <a:rPr lang="en-US" sz="2200">
                <a:solidFill>
                  <a:srgbClr val="FF0000"/>
                </a:solidFill>
                <a:latin typeface="Arial" panose="020B0604020202020204" pitchFamily="34" charset="0"/>
                <a:cs typeface="Arial" panose="020B0604020202020204" pitchFamily="34" charset="0"/>
              </a:rPr>
              <a:t>nháy đôi</a:t>
            </a:r>
            <a:r>
              <a:rPr lang="en-US" sz="2200">
                <a:latin typeface="Arial" panose="020B0604020202020204" pitchFamily="34" charset="0"/>
                <a:cs typeface="Arial" panose="020B0604020202020204" pitchFamily="34" charset="0"/>
              </a:rPr>
              <a:t>, hoặc </a:t>
            </a:r>
            <a:r>
              <a:rPr lang="en-US" sz="2200">
                <a:solidFill>
                  <a:srgbClr val="FF0000"/>
                </a:solidFill>
                <a:latin typeface="Arial" panose="020B0604020202020204" pitchFamily="34" charset="0"/>
                <a:cs typeface="Arial" panose="020B0604020202020204" pitchFamily="34" charset="0"/>
              </a:rPr>
              <a:t>3 nháy đ</a:t>
            </a:r>
            <a:r>
              <a:rPr lang="vi-VN" sz="2200">
                <a:solidFill>
                  <a:srgbClr val="FF0000"/>
                </a:solidFill>
                <a:latin typeface="Arial" panose="020B0604020202020204" pitchFamily="34" charset="0"/>
                <a:cs typeface="Arial" panose="020B0604020202020204" pitchFamily="34" charset="0"/>
              </a:rPr>
              <a:t>ơ</a:t>
            </a:r>
            <a:r>
              <a:rPr lang="en-US" sz="2200">
                <a:solidFill>
                  <a:srgbClr val="FF0000"/>
                </a:solidFill>
                <a:latin typeface="Arial" panose="020B0604020202020204" pitchFamily="34" charset="0"/>
                <a:cs typeface="Arial" panose="020B0604020202020204" pitchFamily="34" charset="0"/>
              </a:rPr>
              <a:t>n</a:t>
            </a:r>
            <a:r>
              <a:rPr lang="en-US" sz="2200">
                <a:latin typeface="Arial" panose="020B0604020202020204" pitchFamily="34" charset="0"/>
                <a:cs typeface="Arial" panose="020B0604020202020204" pitchFamily="34" charset="0"/>
              </a:rPr>
              <a:t> hoặc </a:t>
            </a:r>
            <a:r>
              <a:rPr lang="en-US" sz="2200">
                <a:solidFill>
                  <a:srgbClr val="FF0000"/>
                </a:solidFill>
                <a:latin typeface="Arial" panose="020B0604020202020204" pitchFamily="34" charset="0"/>
                <a:cs typeface="Arial" panose="020B0604020202020204" pitchFamily="34" charset="0"/>
              </a:rPr>
              <a:t>3 nháy đôi</a:t>
            </a:r>
            <a:r>
              <a:rPr lang="en-US" sz="2200">
                <a:latin typeface="Arial" panose="020B0604020202020204" pitchFamily="34" charset="0"/>
                <a:cs typeface="Arial" panose="020B0604020202020204" pitchFamily="34" charset="0"/>
              </a:rPr>
              <a:t>. Chuỗi rất quan trọng trong mọi ngôn ngữ, hầu hết ta đều gặp xử lý chuỗi</a:t>
            </a:r>
          </a:p>
        </p:txBody>
      </p:sp>
      <p:pic>
        <p:nvPicPr>
          <p:cNvPr id="5" name="Picture 4"/>
          <p:cNvPicPr>
            <a:picLocks noChangeAspect="1"/>
          </p:cNvPicPr>
          <p:nvPr/>
        </p:nvPicPr>
        <p:blipFill>
          <a:blip r:embed="rId2"/>
          <a:stretch>
            <a:fillRect/>
          </a:stretch>
        </p:blipFill>
        <p:spPr>
          <a:xfrm>
            <a:off x="1775830" y="2055147"/>
            <a:ext cx="8314102" cy="4802853"/>
          </a:xfrm>
          <a:prstGeom prst="rect">
            <a:avLst/>
          </a:prstGeom>
        </p:spPr>
      </p:pic>
    </p:spTree>
    <p:extLst>
      <p:ext uri="{BB962C8B-B14F-4D97-AF65-F5344CB8AC3E}">
        <p14:creationId xmlns:p14="http://schemas.microsoft.com/office/powerpoint/2010/main" val="1104001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06" y="0"/>
            <a:ext cx="12174894" cy="1325563"/>
          </a:xfrm>
        </p:spPr>
        <p:txBody>
          <a:bodyPr/>
          <a:lstStyle/>
          <a:p>
            <a:r>
              <a:rPr lang="en-US">
                <a:latin typeface="Arial" panose="020B0604020202020204" pitchFamily="34" charset="0"/>
                <a:cs typeface="Arial" panose="020B0604020202020204" pitchFamily="34" charset="0"/>
              </a:rPr>
              <a:t>Hàm xử lý chuỗi</a:t>
            </a:r>
          </a:p>
        </p:txBody>
      </p:sp>
      <p:sp>
        <p:nvSpPr>
          <p:cNvPr id="4" name="Slide Number Placeholder 3"/>
          <p:cNvSpPr>
            <a:spLocks noGrp="1"/>
          </p:cNvSpPr>
          <p:nvPr>
            <p:ph type="sldNum" sz="quarter" idx="12"/>
          </p:nvPr>
        </p:nvSpPr>
        <p:spPr/>
        <p:txBody>
          <a:bodyPr/>
          <a:lstStyle/>
          <a:p>
            <a:fld id="{F9FB4896-9D61-4099-92B0-4A60F9062D14}" type="slidenum">
              <a:rPr lang="en-US" smtClean="0">
                <a:latin typeface="Arial" panose="020B0604020202020204" pitchFamily="34" charset="0"/>
                <a:cs typeface="Arial" panose="020B0604020202020204" pitchFamily="34" charset="0"/>
              </a:rPr>
              <a:t>4</a:t>
            </a:fld>
            <a:endParaRPr lang="en-US">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2C135777-4199-4A95-A0C9-9ABC5F41FF17}"/>
              </a:ext>
            </a:extLst>
          </p:cNvPr>
          <p:cNvPicPr>
            <a:picLocks noChangeAspect="1"/>
          </p:cNvPicPr>
          <p:nvPr/>
        </p:nvPicPr>
        <p:blipFill>
          <a:blip r:embed="rId2"/>
          <a:stretch>
            <a:fillRect/>
          </a:stretch>
        </p:blipFill>
        <p:spPr>
          <a:xfrm>
            <a:off x="6897015" y="243681"/>
            <a:ext cx="4991100" cy="838200"/>
          </a:xfrm>
          <a:prstGeom prst="rect">
            <a:avLst/>
          </a:prstGeom>
        </p:spPr>
      </p:pic>
      <p:graphicFrame>
        <p:nvGraphicFramePr>
          <p:cNvPr id="7" name="Table 6">
            <a:extLst>
              <a:ext uri="{FF2B5EF4-FFF2-40B4-BE49-F238E27FC236}">
                <a16:creationId xmlns:a16="http://schemas.microsoft.com/office/drawing/2014/main" id="{B7E92CB5-58AD-48CC-9B97-022617C12A6C}"/>
              </a:ext>
            </a:extLst>
          </p:cNvPr>
          <p:cNvGraphicFramePr>
            <a:graphicFrameLocks noGrp="1"/>
          </p:cNvGraphicFramePr>
          <p:nvPr>
            <p:extLst>
              <p:ext uri="{D42A27DB-BD31-4B8C-83A1-F6EECF244321}">
                <p14:modId xmlns:p14="http://schemas.microsoft.com/office/powerpoint/2010/main" val="235722894"/>
              </p:ext>
            </p:extLst>
          </p:nvPr>
        </p:nvGraphicFramePr>
        <p:xfrm>
          <a:off x="412358" y="1325562"/>
          <a:ext cx="11384390" cy="4754880"/>
        </p:xfrm>
        <a:graphic>
          <a:graphicData uri="http://schemas.openxmlformats.org/drawingml/2006/table">
            <a:tbl>
              <a:tblPr firstRow="1" bandRow="1">
                <a:tableStyleId>{5C22544A-7EE6-4342-B048-85BDC9FD1C3A}</a:tableStyleId>
              </a:tblPr>
              <a:tblGrid>
                <a:gridCol w="2697590">
                  <a:extLst>
                    <a:ext uri="{9D8B030D-6E8A-4147-A177-3AD203B41FA5}">
                      <a16:colId xmlns:a16="http://schemas.microsoft.com/office/drawing/2014/main" val="3110113687"/>
                    </a:ext>
                  </a:extLst>
                </a:gridCol>
                <a:gridCol w="8686800">
                  <a:extLst>
                    <a:ext uri="{9D8B030D-6E8A-4147-A177-3AD203B41FA5}">
                      <a16:colId xmlns:a16="http://schemas.microsoft.com/office/drawing/2014/main" val="4146039144"/>
                    </a:ext>
                  </a:extLst>
                </a:gridCol>
              </a:tblGrid>
              <a:tr h="392113">
                <a:tc>
                  <a:txBody>
                    <a:bodyPr/>
                    <a:lstStyle/>
                    <a:p>
                      <a:pPr algn="ctr"/>
                      <a:r>
                        <a:rPr lang="en-US" sz="2000">
                          <a:latin typeface="Arial" panose="020B0604020202020204" pitchFamily="34" charset="0"/>
                          <a:cs typeface="Arial" panose="020B0604020202020204" pitchFamily="34" charset="0"/>
                        </a:rPr>
                        <a:t>Tên hàm</a:t>
                      </a:r>
                    </a:p>
                  </a:txBody>
                  <a:tcPr/>
                </a:tc>
                <a:tc>
                  <a:txBody>
                    <a:bodyPr/>
                    <a:lstStyle/>
                    <a:p>
                      <a:pPr algn="ctr"/>
                      <a:r>
                        <a:rPr lang="en-US" sz="2000">
                          <a:latin typeface="Arial" panose="020B0604020202020204" pitchFamily="34" charset="0"/>
                          <a:cs typeface="Arial" panose="020B0604020202020204" pitchFamily="34" charset="0"/>
                        </a:rPr>
                        <a:t>Mô tả</a:t>
                      </a:r>
                    </a:p>
                  </a:txBody>
                  <a:tcPr/>
                </a:tc>
                <a:extLst>
                  <a:ext uri="{0D108BD9-81ED-4DB2-BD59-A6C34878D82A}">
                    <a16:rowId xmlns:a16="http://schemas.microsoft.com/office/drawing/2014/main" val="2869370476"/>
                  </a:ext>
                </a:extLst>
              </a:tr>
              <a:tr h="392113">
                <a:tc>
                  <a:txBody>
                    <a:bodyPr/>
                    <a:lstStyle/>
                    <a:p>
                      <a:r>
                        <a:rPr lang="en-US" sz="2000">
                          <a:solidFill>
                            <a:schemeClr val="tx1"/>
                          </a:solidFill>
                          <a:latin typeface="Arial" panose="020B0604020202020204" pitchFamily="34" charset="0"/>
                          <a:cs typeface="Arial" panose="020B0604020202020204" pitchFamily="34" charset="0"/>
                        </a:rPr>
                        <a:t>upper, lower</a:t>
                      </a:r>
                    </a:p>
                  </a:txBody>
                  <a:tcPr/>
                </a:tc>
                <a:tc>
                  <a:txBody>
                    <a:bodyPr/>
                    <a:lstStyle/>
                    <a:p>
                      <a:r>
                        <a:rPr lang="en-US" sz="2000">
                          <a:solidFill>
                            <a:schemeClr val="tx1"/>
                          </a:solidFill>
                          <a:latin typeface="Arial" panose="020B0604020202020204" pitchFamily="34" charset="0"/>
                          <a:cs typeface="Arial" panose="020B0604020202020204" pitchFamily="34" charset="0"/>
                        </a:rPr>
                        <a:t>Xử lý in Hoa, in th</a:t>
                      </a:r>
                      <a:r>
                        <a:rPr lang="vi-VN" sz="2000">
                          <a:solidFill>
                            <a:schemeClr val="tx1"/>
                          </a:solidFill>
                          <a:latin typeface="Arial" panose="020B0604020202020204" pitchFamily="34" charset="0"/>
                          <a:cs typeface="Arial" panose="020B0604020202020204" pitchFamily="34" charset="0"/>
                        </a:rPr>
                        <a:t>ư</a:t>
                      </a:r>
                      <a:r>
                        <a:rPr lang="en-US" sz="2000">
                          <a:solidFill>
                            <a:schemeClr val="tx1"/>
                          </a:solidFill>
                          <a:latin typeface="Arial" panose="020B0604020202020204" pitchFamily="34" charset="0"/>
                          <a:cs typeface="Arial" panose="020B0604020202020204" pitchFamily="34" charset="0"/>
                        </a:rPr>
                        <a:t>ờng</a:t>
                      </a:r>
                    </a:p>
                  </a:txBody>
                  <a:tcPr/>
                </a:tc>
                <a:extLst>
                  <a:ext uri="{0D108BD9-81ED-4DB2-BD59-A6C34878D82A}">
                    <a16:rowId xmlns:a16="http://schemas.microsoft.com/office/drawing/2014/main" val="1213219265"/>
                  </a:ext>
                </a:extLst>
              </a:tr>
              <a:tr h="392113">
                <a:tc>
                  <a:txBody>
                    <a:bodyPr/>
                    <a:lstStyle/>
                    <a:p>
                      <a:r>
                        <a:rPr lang="en-US" sz="2000">
                          <a:solidFill>
                            <a:schemeClr val="tx1"/>
                          </a:solidFill>
                          <a:latin typeface="Arial" panose="020B0604020202020204" pitchFamily="34" charset="0"/>
                          <a:cs typeface="Arial" panose="020B0604020202020204" pitchFamily="34" charset="0"/>
                        </a:rPr>
                        <a:t>rjust</a:t>
                      </a:r>
                    </a:p>
                  </a:txBody>
                  <a:tcPr/>
                </a:tc>
                <a:tc>
                  <a:txBody>
                    <a:bodyPr/>
                    <a:lstStyle/>
                    <a:p>
                      <a:r>
                        <a:rPr lang="en-US" sz="2000">
                          <a:solidFill>
                            <a:schemeClr val="tx1"/>
                          </a:solidFill>
                          <a:latin typeface="Arial" panose="020B0604020202020204" pitchFamily="34" charset="0"/>
                          <a:cs typeface="Arial" panose="020B0604020202020204" pitchFamily="34" charset="0"/>
                        </a:rPr>
                        <a:t>Căn lề phải</a:t>
                      </a:r>
                    </a:p>
                  </a:txBody>
                  <a:tcPr/>
                </a:tc>
                <a:extLst>
                  <a:ext uri="{0D108BD9-81ED-4DB2-BD59-A6C34878D82A}">
                    <a16:rowId xmlns:a16="http://schemas.microsoft.com/office/drawing/2014/main" val="3565419507"/>
                  </a:ext>
                </a:extLst>
              </a:tr>
              <a:tr h="392113">
                <a:tc>
                  <a:txBody>
                    <a:bodyPr/>
                    <a:lstStyle/>
                    <a:p>
                      <a:r>
                        <a:rPr lang="en-US" sz="2000">
                          <a:solidFill>
                            <a:schemeClr val="tx1"/>
                          </a:solidFill>
                          <a:latin typeface="Arial" panose="020B0604020202020204" pitchFamily="34" charset="0"/>
                          <a:cs typeface="Arial" panose="020B0604020202020204" pitchFamily="34" charset="0"/>
                        </a:rPr>
                        <a:t>ljust</a:t>
                      </a:r>
                    </a:p>
                  </a:txBody>
                  <a:tcPr/>
                </a:tc>
                <a:tc>
                  <a:txBody>
                    <a:bodyPr/>
                    <a:lstStyle/>
                    <a:p>
                      <a:r>
                        <a:rPr lang="en-US" sz="2000">
                          <a:solidFill>
                            <a:schemeClr val="tx1"/>
                          </a:solidFill>
                          <a:latin typeface="Arial" panose="020B0604020202020204" pitchFamily="34" charset="0"/>
                          <a:cs typeface="Arial" panose="020B0604020202020204" pitchFamily="34" charset="0"/>
                        </a:rPr>
                        <a:t>Căn lề trái</a:t>
                      </a:r>
                    </a:p>
                  </a:txBody>
                  <a:tcPr/>
                </a:tc>
                <a:extLst>
                  <a:ext uri="{0D108BD9-81ED-4DB2-BD59-A6C34878D82A}">
                    <a16:rowId xmlns:a16="http://schemas.microsoft.com/office/drawing/2014/main" val="735770736"/>
                  </a:ext>
                </a:extLst>
              </a:tr>
              <a:tr h="392113">
                <a:tc>
                  <a:txBody>
                    <a:bodyPr/>
                    <a:lstStyle/>
                    <a:p>
                      <a:r>
                        <a:rPr lang="en-US" sz="2000">
                          <a:solidFill>
                            <a:schemeClr val="tx1"/>
                          </a:solidFill>
                          <a:latin typeface="Arial" panose="020B0604020202020204" pitchFamily="34" charset="0"/>
                          <a:cs typeface="Arial" panose="020B0604020202020204" pitchFamily="34" charset="0"/>
                        </a:rPr>
                        <a:t>center</a:t>
                      </a:r>
                    </a:p>
                  </a:txBody>
                  <a:tcPr/>
                </a:tc>
                <a:tc>
                  <a:txBody>
                    <a:bodyPr/>
                    <a:lstStyle/>
                    <a:p>
                      <a:r>
                        <a:rPr lang="en-US" sz="2000">
                          <a:solidFill>
                            <a:schemeClr val="tx1"/>
                          </a:solidFill>
                          <a:latin typeface="Arial" panose="020B0604020202020204" pitchFamily="34" charset="0"/>
                          <a:cs typeface="Arial" panose="020B0604020202020204" pitchFamily="34" charset="0"/>
                        </a:rPr>
                        <a:t>Căn gữa</a:t>
                      </a:r>
                    </a:p>
                  </a:txBody>
                  <a:tcPr/>
                </a:tc>
                <a:extLst>
                  <a:ext uri="{0D108BD9-81ED-4DB2-BD59-A6C34878D82A}">
                    <a16:rowId xmlns:a16="http://schemas.microsoft.com/office/drawing/2014/main" val="3652983700"/>
                  </a:ext>
                </a:extLst>
              </a:tr>
              <a:tr h="392113">
                <a:tc>
                  <a:txBody>
                    <a:bodyPr/>
                    <a:lstStyle/>
                    <a:p>
                      <a:r>
                        <a:rPr lang="en-US" sz="2000">
                          <a:solidFill>
                            <a:schemeClr val="tx1"/>
                          </a:solidFill>
                          <a:latin typeface="Arial" panose="020B0604020202020204" pitchFamily="34" charset="0"/>
                          <a:cs typeface="Arial" panose="020B0604020202020204" pitchFamily="34" charset="0"/>
                        </a:rPr>
                        <a:t>strip</a:t>
                      </a:r>
                    </a:p>
                  </a:txBody>
                  <a:tcPr/>
                </a:tc>
                <a:tc>
                  <a:txBody>
                    <a:bodyPr/>
                    <a:lstStyle/>
                    <a:p>
                      <a:r>
                        <a:rPr lang="en-US" sz="2000">
                          <a:solidFill>
                            <a:schemeClr val="tx1"/>
                          </a:solidFill>
                          <a:latin typeface="Arial" panose="020B0604020202020204" pitchFamily="34" charset="0"/>
                          <a:cs typeface="Arial" panose="020B0604020202020204" pitchFamily="34" charset="0"/>
                        </a:rPr>
                        <a:t>Xóa khoảng trắng d</a:t>
                      </a:r>
                      <a:r>
                        <a:rPr lang="vi-VN" sz="2000">
                          <a:solidFill>
                            <a:schemeClr val="tx1"/>
                          </a:solidFill>
                          <a:latin typeface="Arial" panose="020B0604020202020204" pitchFamily="34" charset="0"/>
                          <a:cs typeface="Arial" panose="020B0604020202020204" pitchFamily="34" charset="0"/>
                        </a:rPr>
                        <a:t>ư</a:t>
                      </a:r>
                      <a:r>
                        <a:rPr lang="en-US" sz="2000">
                          <a:solidFill>
                            <a:schemeClr val="tx1"/>
                          </a:solidFill>
                          <a:latin typeface="Arial" panose="020B0604020202020204" pitchFamily="34" charset="0"/>
                          <a:cs typeface="Arial" panose="020B0604020202020204" pitchFamily="34" charset="0"/>
                        </a:rPr>
                        <a:t> thừa </a:t>
                      </a:r>
                    </a:p>
                  </a:txBody>
                  <a:tcPr/>
                </a:tc>
                <a:extLst>
                  <a:ext uri="{0D108BD9-81ED-4DB2-BD59-A6C34878D82A}">
                    <a16:rowId xmlns:a16="http://schemas.microsoft.com/office/drawing/2014/main" val="3771858694"/>
                  </a:ext>
                </a:extLst>
              </a:tr>
              <a:tr h="392113">
                <a:tc>
                  <a:txBody>
                    <a:bodyPr/>
                    <a:lstStyle/>
                    <a:p>
                      <a:r>
                        <a:rPr lang="en-US" sz="2000">
                          <a:solidFill>
                            <a:schemeClr val="tx1"/>
                          </a:solidFill>
                          <a:latin typeface="Arial" panose="020B0604020202020204" pitchFamily="34" charset="0"/>
                          <a:cs typeface="Arial" panose="020B0604020202020204" pitchFamily="34" charset="0"/>
                        </a:rPr>
                        <a:t>startswith</a:t>
                      </a:r>
                    </a:p>
                  </a:txBody>
                  <a:tcPr/>
                </a:tc>
                <a:tc>
                  <a:txBody>
                    <a:bodyPr/>
                    <a:lstStyle/>
                    <a:p>
                      <a:r>
                        <a:rPr lang="en-US" sz="2000">
                          <a:solidFill>
                            <a:schemeClr val="tx1"/>
                          </a:solidFill>
                          <a:latin typeface="Arial" panose="020B0604020202020204" pitchFamily="34" charset="0"/>
                          <a:cs typeface="Arial" panose="020B0604020202020204" pitchFamily="34" charset="0"/>
                        </a:rPr>
                        <a:t>Kiểm tra Chuỗi có phải bắt đầu là ký tự ?</a:t>
                      </a:r>
                    </a:p>
                  </a:txBody>
                  <a:tcPr/>
                </a:tc>
                <a:extLst>
                  <a:ext uri="{0D108BD9-81ED-4DB2-BD59-A6C34878D82A}">
                    <a16:rowId xmlns:a16="http://schemas.microsoft.com/office/drawing/2014/main" val="2527169541"/>
                  </a:ext>
                </a:extLst>
              </a:tr>
              <a:tr h="392113">
                <a:tc>
                  <a:txBody>
                    <a:bodyPr/>
                    <a:lstStyle/>
                    <a:p>
                      <a:r>
                        <a:rPr lang="en-US" sz="2000">
                          <a:solidFill>
                            <a:schemeClr val="tx1"/>
                          </a:solidFill>
                          <a:latin typeface="Arial" panose="020B0604020202020204" pitchFamily="34" charset="0"/>
                          <a:cs typeface="Arial" panose="020B0604020202020204" pitchFamily="34" charset="0"/>
                        </a:rPr>
                        <a:t>endswith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solidFill>
                            <a:schemeClr val="tx1"/>
                          </a:solidFill>
                          <a:latin typeface="Arial" panose="020B0604020202020204" pitchFamily="34" charset="0"/>
                          <a:cs typeface="Arial" panose="020B0604020202020204" pitchFamily="34" charset="0"/>
                        </a:rPr>
                        <a:t>Kiểm tra Chuỗi có phải kết thúc là ký tự ?</a:t>
                      </a:r>
                    </a:p>
                  </a:txBody>
                  <a:tcPr/>
                </a:tc>
                <a:extLst>
                  <a:ext uri="{0D108BD9-81ED-4DB2-BD59-A6C34878D82A}">
                    <a16:rowId xmlns:a16="http://schemas.microsoft.com/office/drawing/2014/main" val="707216147"/>
                  </a:ext>
                </a:extLst>
              </a:tr>
              <a:tr h="392113">
                <a:tc>
                  <a:txBody>
                    <a:bodyPr/>
                    <a:lstStyle/>
                    <a:p>
                      <a:r>
                        <a:rPr lang="en-US" sz="2000">
                          <a:solidFill>
                            <a:schemeClr val="tx1"/>
                          </a:solidFill>
                          <a:latin typeface="Arial" panose="020B0604020202020204" pitchFamily="34" charset="0"/>
                          <a:cs typeface="Arial" panose="020B0604020202020204" pitchFamily="34" charset="0"/>
                        </a:rPr>
                        <a:t>count</a:t>
                      </a:r>
                    </a:p>
                  </a:txBody>
                  <a:tcPr/>
                </a:tc>
                <a:tc>
                  <a:txBody>
                    <a:bodyPr/>
                    <a:lstStyle/>
                    <a:p>
                      <a:r>
                        <a:rPr lang="en-US" sz="2000">
                          <a:solidFill>
                            <a:schemeClr val="tx1"/>
                          </a:solidFill>
                          <a:latin typeface="Arial" panose="020B0604020202020204" pitchFamily="34" charset="0"/>
                          <a:cs typeface="Arial" panose="020B0604020202020204" pitchFamily="34" charset="0"/>
                        </a:rPr>
                        <a:t>Đếm số lần xuất hiện trong Chuỗi</a:t>
                      </a:r>
                    </a:p>
                  </a:txBody>
                  <a:tcPr/>
                </a:tc>
                <a:extLst>
                  <a:ext uri="{0D108BD9-81ED-4DB2-BD59-A6C34878D82A}">
                    <a16:rowId xmlns:a16="http://schemas.microsoft.com/office/drawing/2014/main" val="3698892118"/>
                  </a:ext>
                </a:extLst>
              </a:tr>
              <a:tr h="392113">
                <a:tc>
                  <a:txBody>
                    <a:bodyPr/>
                    <a:lstStyle/>
                    <a:p>
                      <a:r>
                        <a:rPr lang="en-US" sz="2000">
                          <a:solidFill>
                            <a:schemeClr val="tx1"/>
                          </a:solidFill>
                          <a:latin typeface="Arial" panose="020B0604020202020204" pitchFamily="34" charset="0"/>
                          <a:cs typeface="Arial" panose="020B0604020202020204" pitchFamily="34" charset="0"/>
                        </a:rPr>
                        <a:t>find</a:t>
                      </a:r>
                    </a:p>
                  </a:txBody>
                  <a:tcPr/>
                </a:tc>
                <a:tc>
                  <a:txBody>
                    <a:bodyPr/>
                    <a:lstStyle/>
                    <a:p>
                      <a:r>
                        <a:rPr lang="en-US" sz="2000">
                          <a:solidFill>
                            <a:schemeClr val="tx1"/>
                          </a:solidFill>
                          <a:latin typeface="Arial" panose="020B0604020202020204" pitchFamily="34" charset="0"/>
                          <a:cs typeface="Arial" panose="020B0604020202020204" pitchFamily="34" charset="0"/>
                        </a:rPr>
                        <a:t>Tìm kiếm Chuỗi con</a:t>
                      </a:r>
                    </a:p>
                  </a:txBody>
                  <a:tcPr/>
                </a:tc>
                <a:extLst>
                  <a:ext uri="{0D108BD9-81ED-4DB2-BD59-A6C34878D82A}">
                    <a16:rowId xmlns:a16="http://schemas.microsoft.com/office/drawing/2014/main" val="3139435532"/>
                  </a:ext>
                </a:extLst>
              </a:tr>
              <a:tr h="392113">
                <a:tc>
                  <a:txBody>
                    <a:bodyPr/>
                    <a:lstStyle/>
                    <a:p>
                      <a:r>
                        <a:rPr lang="en-US" sz="2000">
                          <a:solidFill>
                            <a:schemeClr val="tx1"/>
                          </a:solidFill>
                          <a:latin typeface="Arial" panose="020B0604020202020204" pitchFamily="34" charset="0"/>
                          <a:cs typeface="Arial" panose="020B0604020202020204" pitchFamily="34" charset="0"/>
                        </a:rPr>
                        <a:t>format</a:t>
                      </a:r>
                    </a:p>
                  </a:txBody>
                  <a:tcPr/>
                </a:tc>
                <a:tc>
                  <a:txBody>
                    <a:bodyPr/>
                    <a:lstStyle/>
                    <a:p>
                      <a:r>
                        <a:rPr lang="en-US" sz="2000">
                          <a:solidFill>
                            <a:schemeClr val="tx1"/>
                          </a:solidFill>
                          <a:latin typeface="Arial" panose="020B0604020202020204" pitchFamily="34" charset="0"/>
                          <a:cs typeface="Arial" panose="020B0604020202020204" pitchFamily="34" charset="0"/>
                        </a:rPr>
                        <a:t>Định dạng Chuỗi</a:t>
                      </a:r>
                    </a:p>
                  </a:txBody>
                  <a:tcPr/>
                </a:tc>
                <a:extLst>
                  <a:ext uri="{0D108BD9-81ED-4DB2-BD59-A6C34878D82A}">
                    <a16:rowId xmlns:a16="http://schemas.microsoft.com/office/drawing/2014/main" val="1901819594"/>
                  </a:ext>
                </a:extLst>
              </a:tr>
              <a:tr h="392113">
                <a:tc>
                  <a:txBody>
                    <a:bodyPr/>
                    <a:lstStyle/>
                    <a:p>
                      <a:r>
                        <a:rPr lang="en-US" sz="2000">
                          <a:solidFill>
                            <a:schemeClr val="tx1"/>
                          </a:solidFill>
                          <a:latin typeface="Arial" panose="020B0604020202020204" pitchFamily="34" charset="0"/>
                          <a:cs typeface="Arial" panose="020B0604020202020204" pitchFamily="34" charset="0"/>
                        </a:rPr>
                        <a:t>__len__()</a:t>
                      </a:r>
                    </a:p>
                  </a:txBody>
                  <a:tcPr/>
                </a:tc>
                <a:tc>
                  <a:txBody>
                    <a:bodyPr/>
                    <a:lstStyle/>
                    <a:p>
                      <a:r>
                        <a:rPr lang="en-US" sz="2000">
                          <a:solidFill>
                            <a:schemeClr val="tx1"/>
                          </a:solidFill>
                          <a:latin typeface="Arial" panose="020B0604020202020204" pitchFamily="34" charset="0"/>
                          <a:cs typeface="Arial" panose="020B0604020202020204" pitchFamily="34" charset="0"/>
                        </a:rPr>
                        <a:t>Trả về số l</a:t>
                      </a:r>
                      <a:r>
                        <a:rPr lang="vi-VN" sz="2000">
                          <a:solidFill>
                            <a:schemeClr val="tx1"/>
                          </a:solidFill>
                          <a:latin typeface="Arial" panose="020B0604020202020204" pitchFamily="34" charset="0"/>
                          <a:cs typeface="Arial" panose="020B0604020202020204" pitchFamily="34" charset="0"/>
                        </a:rPr>
                        <a:t>ư</a:t>
                      </a:r>
                      <a:r>
                        <a:rPr lang="en-US" sz="2000">
                          <a:solidFill>
                            <a:schemeClr val="tx1"/>
                          </a:solidFill>
                          <a:latin typeface="Arial" panose="020B0604020202020204" pitchFamily="34" charset="0"/>
                          <a:cs typeface="Arial" panose="020B0604020202020204" pitchFamily="34" charset="0"/>
                        </a:rPr>
                        <a:t>ợng ký tự trong chuỗi, dùng index để lấy ký tự ra: str[index]</a:t>
                      </a:r>
                    </a:p>
                  </a:txBody>
                  <a:tcPr/>
                </a:tc>
                <a:extLst>
                  <a:ext uri="{0D108BD9-81ED-4DB2-BD59-A6C34878D82A}">
                    <a16:rowId xmlns:a16="http://schemas.microsoft.com/office/drawing/2014/main" val="259710264"/>
                  </a:ext>
                </a:extLst>
              </a:tr>
            </a:tbl>
          </a:graphicData>
        </a:graphic>
      </p:graphicFrame>
    </p:spTree>
    <p:extLst>
      <p:ext uri="{BB962C8B-B14F-4D97-AF65-F5344CB8AC3E}">
        <p14:creationId xmlns:p14="http://schemas.microsoft.com/office/powerpoint/2010/main" val="4248282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06" y="0"/>
            <a:ext cx="12174894" cy="1325563"/>
          </a:xfrm>
        </p:spPr>
        <p:txBody>
          <a:bodyPr/>
          <a:lstStyle/>
          <a:p>
            <a:r>
              <a:rPr lang="en-US">
                <a:latin typeface="Arial" panose="020B0604020202020204" pitchFamily="34" charset="0"/>
                <a:cs typeface="Arial" panose="020B0604020202020204" pitchFamily="34" charset="0"/>
              </a:rPr>
              <a:t>Hàm xử lý chuỗi</a:t>
            </a:r>
          </a:p>
        </p:txBody>
      </p:sp>
      <p:sp>
        <p:nvSpPr>
          <p:cNvPr id="4" name="Slide Number Placeholder 3"/>
          <p:cNvSpPr>
            <a:spLocks noGrp="1"/>
          </p:cNvSpPr>
          <p:nvPr>
            <p:ph type="sldNum" sz="quarter" idx="12"/>
          </p:nvPr>
        </p:nvSpPr>
        <p:spPr/>
        <p:txBody>
          <a:bodyPr/>
          <a:lstStyle/>
          <a:p>
            <a:fld id="{F9FB4896-9D61-4099-92B0-4A60F9062D14}" type="slidenum">
              <a:rPr lang="en-US" smtClean="0">
                <a:latin typeface="Arial" panose="020B0604020202020204" pitchFamily="34" charset="0"/>
                <a:cs typeface="Arial" panose="020B0604020202020204" pitchFamily="34" charset="0"/>
              </a:rPr>
              <a:t>5</a:t>
            </a:fld>
            <a:endParaRPr lang="en-US">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2C135777-4199-4A95-A0C9-9ABC5F41FF17}"/>
              </a:ext>
            </a:extLst>
          </p:cNvPr>
          <p:cNvPicPr>
            <a:picLocks noChangeAspect="1"/>
          </p:cNvPicPr>
          <p:nvPr/>
        </p:nvPicPr>
        <p:blipFill>
          <a:blip r:embed="rId2"/>
          <a:stretch>
            <a:fillRect/>
          </a:stretch>
        </p:blipFill>
        <p:spPr>
          <a:xfrm>
            <a:off x="6897015" y="243681"/>
            <a:ext cx="4991100" cy="838200"/>
          </a:xfrm>
          <a:prstGeom prst="rect">
            <a:avLst/>
          </a:prstGeom>
        </p:spPr>
      </p:pic>
      <p:pic>
        <p:nvPicPr>
          <p:cNvPr id="3" name="Picture 2"/>
          <p:cNvPicPr>
            <a:picLocks noChangeAspect="1"/>
          </p:cNvPicPr>
          <p:nvPr/>
        </p:nvPicPr>
        <p:blipFill>
          <a:blip r:embed="rId3"/>
          <a:stretch>
            <a:fillRect/>
          </a:stretch>
        </p:blipFill>
        <p:spPr>
          <a:xfrm>
            <a:off x="1231247" y="1325562"/>
            <a:ext cx="9746611" cy="5395912"/>
          </a:xfrm>
          <a:prstGeom prst="rect">
            <a:avLst/>
          </a:prstGeom>
        </p:spPr>
      </p:pic>
    </p:spTree>
    <p:extLst>
      <p:ext uri="{BB962C8B-B14F-4D97-AF65-F5344CB8AC3E}">
        <p14:creationId xmlns:p14="http://schemas.microsoft.com/office/powerpoint/2010/main" val="230399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stretch>
            <a:fillRect/>
          </a:stretch>
        </p:blipFill>
        <p:spPr>
          <a:xfrm>
            <a:off x="858470" y="2676317"/>
            <a:ext cx="10495330" cy="4112673"/>
          </a:xfrm>
          <a:prstGeom prst="rect">
            <a:avLst/>
          </a:prstGeom>
        </p:spPr>
      </p:pic>
      <p:sp>
        <p:nvSpPr>
          <p:cNvPr id="2" name="Title 1"/>
          <p:cNvSpPr>
            <a:spLocks noGrp="1"/>
          </p:cNvSpPr>
          <p:nvPr>
            <p:ph type="title"/>
          </p:nvPr>
        </p:nvSpPr>
        <p:spPr>
          <a:xfrm>
            <a:off x="17106" y="0"/>
            <a:ext cx="12174894" cy="1325563"/>
          </a:xfrm>
        </p:spPr>
        <p:txBody>
          <a:bodyPr/>
          <a:lstStyle/>
          <a:p>
            <a:r>
              <a:rPr lang="en-US">
                <a:latin typeface="Arial" panose="020B0604020202020204" pitchFamily="34" charset="0"/>
                <a:cs typeface="Arial" panose="020B0604020202020204" pitchFamily="34" charset="0"/>
              </a:rPr>
              <a:t>Hàm xử lý chuỗi</a:t>
            </a:r>
          </a:p>
        </p:txBody>
      </p:sp>
      <p:sp>
        <p:nvSpPr>
          <p:cNvPr id="4" name="Slide Number Placeholder 3"/>
          <p:cNvSpPr>
            <a:spLocks noGrp="1"/>
          </p:cNvSpPr>
          <p:nvPr>
            <p:ph type="sldNum" sz="quarter" idx="12"/>
          </p:nvPr>
        </p:nvSpPr>
        <p:spPr/>
        <p:txBody>
          <a:bodyPr/>
          <a:lstStyle/>
          <a:p>
            <a:fld id="{F9FB4896-9D61-4099-92B0-4A60F9062D14}" type="slidenum">
              <a:rPr lang="en-US" smtClean="0">
                <a:latin typeface="Arial" panose="020B0604020202020204" pitchFamily="34" charset="0"/>
                <a:cs typeface="Arial" panose="020B0604020202020204" pitchFamily="34" charset="0"/>
              </a:rPr>
              <a:t>6</a:t>
            </a:fld>
            <a:endParaRPr lang="en-US">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2C135777-4199-4A95-A0C9-9ABC5F41FF17}"/>
              </a:ext>
            </a:extLst>
          </p:cNvPr>
          <p:cNvPicPr>
            <a:picLocks noChangeAspect="1"/>
          </p:cNvPicPr>
          <p:nvPr/>
        </p:nvPicPr>
        <p:blipFill>
          <a:blip r:embed="rId3"/>
          <a:stretch>
            <a:fillRect/>
          </a:stretch>
        </p:blipFill>
        <p:spPr>
          <a:xfrm>
            <a:off x="6897015" y="243681"/>
            <a:ext cx="4991100" cy="838200"/>
          </a:xfrm>
          <a:prstGeom prst="rect">
            <a:avLst/>
          </a:prstGeom>
        </p:spPr>
      </p:pic>
      <p:sp>
        <p:nvSpPr>
          <p:cNvPr id="7" name="TextBox 6"/>
          <p:cNvSpPr txBox="1"/>
          <p:nvPr/>
        </p:nvSpPr>
        <p:spPr>
          <a:xfrm>
            <a:off x="204953" y="1876097"/>
            <a:ext cx="3515710" cy="400110"/>
          </a:xfrm>
          <a:prstGeom prst="rect">
            <a:avLst/>
          </a:prstGeom>
          <a:noFill/>
        </p:spPr>
        <p:txBody>
          <a:bodyPr wrap="square" rtlCol="0">
            <a:spAutoFit/>
          </a:bodyPr>
          <a:lstStyle/>
          <a:p>
            <a:r>
              <a:rPr lang="en-US" sz="2000">
                <a:latin typeface="Arial" panose="020B0604020202020204" pitchFamily="34" charset="0"/>
                <a:cs typeface="Arial" panose="020B0604020202020204" pitchFamily="34" charset="0"/>
              </a:rPr>
              <a:t>Căn lề trong khoảng 25 ký tự</a:t>
            </a:r>
          </a:p>
        </p:txBody>
      </p:sp>
      <p:sp>
        <p:nvSpPr>
          <p:cNvPr id="8" name="TextBox 7"/>
          <p:cNvSpPr txBox="1"/>
          <p:nvPr/>
        </p:nvSpPr>
        <p:spPr>
          <a:xfrm>
            <a:off x="4109546" y="1876097"/>
            <a:ext cx="3515710" cy="400110"/>
          </a:xfrm>
          <a:prstGeom prst="rect">
            <a:avLst/>
          </a:prstGeom>
          <a:noFill/>
        </p:spPr>
        <p:txBody>
          <a:bodyPr wrap="square" rtlCol="0">
            <a:spAutoFit/>
          </a:bodyPr>
          <a:lstStyle/>
          <a:p>
            <a:r>
              <a:rPr lang="en-US" sz="2000">
                <a:latin typeface="Arial" panose="020B0604020202020204" pitchFamily="34" charset="0"/>
                <a:cs typeface="Arial" panose="020B0604020202020204" pitchFamily="34" charset="0"/>
              </a:rPr>
              <a:t>Các vị trí trống được thêm *</a:t>
            </a:r>
          </a:p>
        </p:txBody>
      </p:sp>
      <p:sp>
        <p:nvSpPr>
          <p:cNvPr id="9" name="TextBox 8"/>
          <p:cNvSpPr txBox="1"/>
          <p:nvPr/>
        </p:nvSpPr>
        <p:spPr>
          <a:xfrm>
            <a:off x="8014139" y="1767409"/>
            <a:ext cx="3515710" cy="707886"/>
          </a:xfrm>
          <a:prstGeom prst="rect">
            <a:avLst/>
          </a:prstGeom>
          <a:noFill/>
        </p:spPr>
        <p:txBody>
          <a:bodyPr wrap="square" rtlCol="0">
            <a:spAutoFit/>
          </a:bodyPr>
          <a:lstStyle/>
          <a:p>
            <a:r>
              <a:rPr lang="en-US" sz="2000">
                <a:latin typeface="Arial" panose="020B0604020202020204" pitchFamily="34" charset="0"/>
                <a:cs typeface="Arial" panose="020B0604020202020204" pitchFamily="34" charset="0"/>
              </a:rPr>
              <a:t>Các vị trí trống được khoảng trắng mặc định</a:t>
            </a:r>
          </a:p>
        </p:txBody>
      </p:sp>
      <p:cxnSp>
        <p:nvCxnSpPr>
          <p:cNvPr id="11" name="Straight Arrow Connector 10"/>
          <p:cNvCxnSpPr/>
          <p:nvPr/>
        </p:nvCxnSpPr>
        <p:spPr>
          <a:xfrm>
            <a:off x="1962808" y="2280920"/>
            <a:ext cx="1846878" cy="2811342"/>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617329" y="2276207"/>
            <a:ext cx="950213" cy="2816055"/>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317469" y="2527305"/>
            <a:ext cx="5293415" cy="3829045"/>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3921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06" y="0"/>
            <a:ext cx="12174894" cy="1325563"/>
          </a:xfrm>
        </p:spPr>
        <p:txBody>
          <a:bodyPr/>
          <a:lstStyle/>
          <a:p>
            <a:r>
              <a:rPr lang="en-US">
                <a:latin typeface="Arial" panose="020B0604020202020204" pitchFamily="34" charset="0"/>
                <a:cs typeface="Arial" panose="020B0604020202020204" pitchFamily="34" charset="0"/>
              </a:rPr>
              <a:t>Hàm xử lý chuỗi</a:t>
            </a:r>
          </a:p>
        </p:txBody>
      </p:sp>
      <p:sp>
        <p:nvSpPr>
          <p:cNvPr id="4" name="Slide Number Placeholder 3"/>
          <p:cNvSpPr>
            <a:spLocks noGrp="1"/>
          </p:cNvSpPr>
          <p:nvPr>
            <p:ph type="sldNum" sz="quarter" idx="12"/>
          </p:nvPr>
        </p:nvSpPr>
        <p:spPr/>
        <p:txBody>
          <a:bodyPr/>
          <a:lstStyle/>
          <a:p>
            <a:fld id="{F9FB4896-9D61-4099-92B0-4A60F9062D14}" type="slidenum">
              <a:rPr lang="en-US" smtClean="0">
                <a:latin typeface="Arial" panose="020B0604020202020204" pitchFamily="34" charset="0"/>
                <a:cs typeface="Arial" panose="020B0604020202020204" pitchFamily="34" charset="0"/>
              </a:rPr>
              <a:t>7</a:t>
            </a:fld>
            <a:endParaRPr lang="en-US">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2C135777-4199-4A95-A0C9-9ABC5F41FF17}"/>
              </a:ext>
            </a:extLst>
          </p:cNvPr>
          <p:cNvPicPr>
            <a:picLocks noChangeAspect="1"/>
          </p:cNvPicPr>
          <p:nvPr/>
        </p:nvPicPr>
        <p:blipFill>
          <a:blip r:embed="rId2"/>
          <a:stretch>
            <a:fillRect/>
          </a:stretch>
        </p:blipFill>
        <p:spPr>
          <a:xfrm>
            <a:off x="6897015" y="243681"/>
            <a:ext cx="4991100" cy="838200"/>
          </a:xfrm>
          <a:prstGeom prst="rect">
            <a:avLst/>
          </a:prstGeom>
        </p:spPr>
      </p:pic>
      <p:sp>
        <p:nvSpPr>
          <p:cNvPr id="7" name="TextBox 6"/>
          <p:cNvSpPr txBox="1"/>
          <p:nvPr/>
        </p:nvSpPr>
        <p:spPr>
          <a:xfrm>
            <a:off x="299545" y="1384741"/>
            <a:ext cx="4840013" cy="400110"/>
          </a:xfrm>
          <a:prstGeom prst="rect">
            <a:avLst/>
          </a:prstGeom>
          <a:noFill/>
        </p:spPr>
        <p:txBody>
          <a:bodyPr wrap="square" rtlCol="0">
            <a:spAutoFit/>
          </a:bodyPr>
          <a:lstStyle/>
          <a:p>
            <a:r>
              <a:rPr lang="en-US" sz="2000">
                <a:latin typeface="Arial" panose="020B0604020202020204" pitchFamily="34" charset="0"/>
                <a:cs typeface="Arial" panose="020B0604020202020204" pitchFamily="34" charset="0"/>
              </a:rPr>
              <a:t>Khoảng trắng thừa ở đầu chuỗi</a:t>
            </a:r>
          </a:p>
        </p:txBody>
      </p:sp>
      <p:pic>
        <p:nvPicPr>
          <p:cNvPr id="3" name="Picture 2"/>
          <p:cNvPicPr>
            <a:picLocks noChangeAspect="1"/>
          </p:cNvPicPr>
          <p:nvPr/>
        </p:nvPicPr>
        <p:blipFill>
          <a:blip r:embed="rId3"/>
          <a:stretch>
            <a:fillRect/>
          </a:stretch>
        </p:blipFill>
        <p:spPr>
          <a:xfrm>
            <a:off x="17106" y="2644250"/>
            <a:ext cx="12174894" cy="4077226"/>
          </a:xfrm>
          <a:prstGeom prst="rect">
            <a:avLst/>
          </a:prstGeom>
        </p:spPr>
      </p:pic>
      <p:cxnSp>
        <p:nvCxnSpPr>
          <p:cNvPr id="14" name="Straight Arrow Connector 13"/>
          <p:cNvCxnSpPr/>
          <p:nvPr/>
        </p:nvCxnSpPr>
        <p:spPr>
          <a:xfrm flipH="1">
            <a:off x="1324303" y="1784851"/>
            <a:ext cx="804042" cy="2124997"/>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4148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06" y="0"/>
            <a:ext cx="12174894" cy="1325563"/>
          </a:xfrm>
        </p:spPr>
        <p:txBody>
          <a:bodyPr/>
          <a:lstStyle/>
          <a:p>
            <a:r>
              <a:rPr lang="en-US">
                <a:latin typeface="Arial" panose="020B0604020202020204" pitchFamily="34" charset="0"/>
                <a:cs typeface="Arial" panose="020B0604020202020204" pitchFamily="34" charset="0"/>
              </a:rPr>
              <a:t>Hàm xử lý chuỗi</a:t>
            </a:r>
          </a:p>
        </p:txBody>
      </p:sp>
      <p:sp>
        <p:nvSpPr>
          <p:cNvPr id="4" name="Slide Number Placeholder 3"/>
          <p:cNvSpPr>
            <a:spLocks noGrp="1"/>
          </p:cNvSpPr>
          <p:nvPr>
            <p:ph type="sldNum" sz="quarter" idx="12"/>
          </p:nvPr>
        </p:nvSpPr>
        <p:spPr/>
        <p:txBody>
          <a:bodyPr/>
          <a:lstStyle/>
          <a:p>
            <a:fld id="{F9FB4896-9D61-4099-92B0-4A60F9062D14}" type="slidenum">
              <a:rPr lang="en-US" smtClean="0">
                <a:latin typeface="Arial" panose="020B0604020202020204" pitchFamily="34" charset="0"/>
                <a:cs typeface="Arial" panose="020B0604020202020204" pitchFamily="34" charset="0"/>
              </a:rPr>
              <a:t>8</a:t>
            </a:fld>
            <a:endParaRPr lang="en-US">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2C135777-4199-4A95-A0C9-9ABC5F41FF17}"/>
              </a:ext>
            </a:extLst>
          </p:cNvPr>
          <p:cNvPicPr>
            <a:picLocks noChangeAspect="1"/>
          </p:cNvPicPr>
          <p:nvPr/>
        </p:nvPicPr>
        <p:blipFill>
          <a:blip r:embed="rId2"/>
          <a:stretch>
            <a:fillRect/>
          </a:stretch>
        </p:blipFill>
        <p:spPr>
          <a:xfrm>
            <a:off x="6897015" y="243681"/>
            <a:ext cx="4991100" cy="838200"/>
          </a:xfrm>
          <a:prstGeom prst="rect">
            <a:avLst/>
          </a:prstGeom>
        </p:spPr>
      </p:pic>
      <p:pic>
        <p:nvPicPr>
          <p:cNvPr id="5" name="Picture 4"/>
          <p:cNvPicPr>
            <a:picLocks noChangeAspect="1"/>
          </p:cNvPicPr>
          <p:nvPr/>
        </p:nvPicPr>
        <p:blipFill>
          <a:blip r:embed="rId3"/>
          <a:stretch>
            <a:fillRect/>
          </a:stretch>
        </p:blipFill>
        <p:spPr>
          <a:xfrm>
            <a:off x="580004" y="1216627"/>
            <a:ext cx="11049098" cy="5248659"/>
          </a:xfrm>
          <a:prstGeom prst="rect">
            <a:avLst/>
          </a:prstGeom>
        </p:spPr>
      </p:pic>
    </p:spTree>
    <p:extLst>
      <p:ext uri="{BB962C8B-B14F-4D97-AF65-F5344CB8AC3E}">
        <p14:creationId xmlns:p14="http://schemas.microsoft.com/office/powerpoint/2010/main" val="2960556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06" y="0"/>
            <a:ext cx="12174894" cy="1325563"/>
          </a:xfrm>
        </p:spPr>
        <p:txBody>
          <a:bodyPr/>
          <a:lstStyle/>
          <a:p>
            <a:r>
              <a:rPr lang="en-US">
                <a:latin typeface="Arial" panose="020B0604020202020204" pitchFamily="34" charset="0"/>
                <a:cs typeface="Arial" panose="020B0604020202020204" pitchFamily="34" charset="0"/>
              </a:rPr>
              <a:t>Hàm xử lý chuỗi</a:t>
            </a:r>
          </a:p>
        </p:txBody>
      </p:sp>
      <p:sp>
        <p:nvSpPr>
          <p:cNvPr id="4" name="Slide Number Placeholder 3"/>
          <p:cNvSpPr>
            <a:spLocks noGrp="1"/>
          </p:cNvSpPr>
          <p:nvPr>
            <p:ph type="sldNum" sz="quarter" idx="12"/>
          </p:nvPr>
        </p:nvSpPr>
        <p:spPr/>
        <p:txBody>
          <a:bodyPr/>
          <a:lstStyle/>
          <a:p>
            <a:fld id="{F9FB4896-9D61-4099-92B0-4A60F9062D14}" type="slidenum">
              <a:rPr lang="en-US" smtClean="0">
                <a:latin typeface="Arial" panose="020B0604020202020204" pitchFamily="34" charset="0"/>
                <a:cs typeface="Arial" panose="020B0604020202020204" pitchFamily="34" charset="0"/>
              </a:rPr>
              <a:t>9</a:t>
            </a:fld>
            <a:endParaRPr lang="en-US">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2C135777-4199-4A95-A0C9-9ABC5F41FF17}"/>
              </a:ext>
            </a:extLst>
          </p:cNvPr>
          <p:cNvPicPr>
            <a:picLocks noChangeAspect="1"/>
          </p:cNvPicPr>
          <p:nvPr/>
        </p:nvPicPr>
        <p:blipFill>
          <a:blip r:embed="rId2"/>
          <a:stretch>
            <a:fillRect/>
          </a:stretch>
        </p:blipFill>
        <p:spPr>
          <a:xfrm>
            <a:off x="6897015" y="243681"/>
            <a:ext cx="4991100" cy="838200"/>
          </a:xfrm>
          <a:prstGeom prst="rect">
            <a:avLst/>
          </a:prstGeom>
        </p:spPr>
      </p:pic>
      <p:pic>
        <p:nvPicPr>
          <p:cNvPr id="3" name="Picture 2"/>
          <p:cNvPicPr>
            <a:picLocks noChangeAspect="1"/>
          </p:cNvPicPr>
          <p:nvPr/>
        </p:nvPicPr>
        <p:blipFill>
          <a:blip r:embed="rId3"/>
          <a:stretch>
            <a:fillRect/>
          </a:stretch>
        </p:blipFill>
        <p:spPr>
          <a:xfrm>
            <a:off x="354694" y="1235117"/>
            <a:ext cx="11406382" cy="5121234"/>
          </a:xfrm>
          <a:prstGeom prst="rect">
            <a:avLst/>
          </a:prstGeom>
        </p:spPr>
      </p:pic>
    </p:spTree>
    <p:extLst>
      <p:ext uri="{BB962C8B-B14F-4D97-AF65-F5344CB8AC3E}">
        <p14:creationId xmlns:p14="http://schemas.microsoft.com/office/powerpoint/2010/main" val="28467819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ài liệu" ma:contentTypeID="0x010100AA2D86DBF9060C4DAE5891597169C50C" ma:contentTypeVersion="12" ma:contentTypeDescription="Tạo tài liệu mới." ma:contentTypeScope="" ma:versionID="be29e2023483453f12117f59186c00f3">
  <xsd:schema xmlns:xsd="http://www.w3.org/2001/XMLSchema" xmlns:xs="http://www.w3.org/2001/XMLSchema" xmlns:p="http://schemas.microsoft.com/office/2006/metadata/properties" xmlns:ns2="4cb2dcc3-3d34-48e7-823b-35929764ddb5" xmlns:ns3="8568e93a-fd7a-4701-b823-5f1781cceb7c" targetNamespace="http://schemas.microsoft.com/office/2006/metadata/properties" ma:root="true" ma:fieldsID="bba9e2fce0a7ad0f4579af3e13b89957" ns2:_="" ns3:_="">
    <xsd:import namespace="4cb2dcc3-3d34-48e7-823b-35929764ddb5"/>
    <xsd:import namespace="8568e93a-fd7a-4701-b823-5f1781cceb7c"/>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b2dcc3-3d34-48e7-823b-35929764dd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Thẻ Hình ảnh" ma:readOnly="false" ma:fieldId="{5cf76f15-5ced-4ddc-b409-7134ff3c332f}" ma:taxonomyMulti="true" ma:sspId="158d9f12-b085-4db2-abbf-1ae4638ef84d"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Location" ma:index="18" nillable="true" ma:displayName="Location" ma:indexed="true" ma:internalName="MediaServiceLocatio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568e93a-fd7a-4701-b823-5f1781cceb7c"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ade5c498-c291-4366-87f4-bd95aad0c4fc}" ma:internalName="TaxCatchAll" ma:showField="CatchAllData" ma:web="8568e93a-fd7a-4701-b823-5f1781cceb7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8568e93a-fd7a-4701-b823-5f1781cceb7c" xsi:nil="true"/>
    <lcf76f155ced4ddcb4097134ff3c332f xmlns="4cb2dcc3-3d34-48e7-823b-35929764ddb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C346E0A-E3F1-4AA3-BC70-12F8CDFA584E}">
  <ds:schemaRefs>
    <ds:schemaRef ds:uri="http://schemas.microsoft.com/sharepoint/v3/contenttype/forms"/>
  </ds:schemaRefs>
</ds:datastoreItem>
</file>

<file path=customXml/itemProps2.xml><?xml version="1.0" encoding="utf-8"?>
<ds:datastoreItem xmlns:ds="http://schemas.openxmlformats.org/officeDocument/2006/customXml" ds:itemID="{077EBFD0-229D-455B-818B-73263167DE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cb2dcc3-3d34-48e7-823b-35929764ddb5"/>
    <ds:schemaRef ds:uri="8568e93a-fd7a-4701-b823-5f1781cceb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888253-917F-4812-AC8E-CCDDC84D381C}">
  <ds:schemaRefs>
    <ds:schemaRef ds:uri="http://schemas.microsoft.com/office/2006/metadata/properties"/>
    <ds:schemaRef ds:uri="http://schemas.microsoft.com/office/infopath/2007/PartnerControls"/>
    <ds:schemaRef ds:uri="8568e93a-fd7a-4701-b823-5f1781cceb7c"/>
    <ds:schemaRef ds:uri="4cb2dcc3-3d34-48e7-823b-35929764ddb5"/>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Màn hình rộng</PresentationFormat>
  <Slides>23</Slides>
  <Notes>0</Notes>
  <HiddenSlides>0</HiddenSlides>
  <ScaleCrop>false</ScaleCrop>
  <HeadingPairs>
    <vt:vector size="4" baseType="variant">
      <vt:variant>
        <vt:lpstr>Chủ đề</vt:lpstr>
      </vt:variant>
      <vt:variant>
        <vt:i4>1</vt:i4>
      </vt:variant>
      <vt:variant>
        <vt:lpstr>Tiêu đề Bản chiếu</vt:lpstr>
      </vt:variant>
      <vt:variant>
        <vt:i4>23</vt:i4>
      </vt:variant>
    </vt:vector>
  </HeadingPairs>
  <TitlesOfParts>
    <vt:vector size="24" baseType="lpstr">
      <vt:lpstr>Office Theme</vt:lpstr>
      <vt:lpstr>Nội dung các buổi học</vt:lpstr>
      <vt:lpstr>Mục tiêu bài học</vt:lpstr>
      <vt:lpstr>Khai báo chuỗi</vt:lpstr>
      <vt:lpstr>Hàm xử lý chuỗi</vt:lpstr>
      <vt:lpstr>Hàm xử lý chuỗi</vt:lpstr>
      <vt:lpstr>Hàm xử lý chuỗi</vt:lpstr>
      <vt:lpstr>Hàm xử lý chuỗi</vt:lpstr>
      <vt:lpstr>Hàm xử lý chuỗi</vt:lpstr>
      <vt:lpstr>Hàm xử lý chuỗi</vt:lpstr>
      <vt:lpstr>Hàm xử lý chuỗi</vt:lpstr>
      <vt:lpstr>Hàm xử lý chuỗi</vt:lpstr>
      <vt:lpstr>Hàm xử lý File – Mở File, đóng File</vt:lpstr>
      <vt:lpstr>Hàm xử lý File – Mở File, đóng File</vt:lpstr>
      <vt:lpstr>Hàm xử lý File – Thuộc tính của file</vt:lpstr>
      <vt:lpstr>Hàm xử lý File – ghi File</vt:lpstr>
      <vt:lpstr>Hàm xử lý File – đọc File</vt:lpstr>
      <vt:lpstr>Hàm xử lý File – thay tên</vt:lpstr>
      <vt:lpstr>Hàm xử lý File – xóa file</vt:lpstr>
      <vt:lpstr>Xuất dữ liệu ra file Excel</vt:lpstr>
      <vt:lpstr>Xuất dữ liệu ra file Excel</vt:lpstr>
      <vt:lpstr>Đọc dữ liệu từ file Excel</vt:lpstr>
      <vt:lpstr>Bản trình bày PowerPoint</vt:lpstr>
      <vt:lpstr>Bài tập làm nhanh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kỹ thuật  và ứng dụng trong XLTH</dc:title>
  <dc:creator>Admin</dc:creator>
  <cp:revision>4</cp:revision>
  <dcterms:created xsi:type="dcterms:W3CDTF">2023-07-31T02:11:16Z</dcterms:created>
  <dcterms:modified xsi:type="dcterms:W3CDTF">2023-11-16T08:48:13Z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0x010100AA2D86DBF9060C4DAE5891597169C50C</vt:lpwstr>
  </property>
  <property fmtid="{D5CDD505-2E9C-101B-9397-08002B2CF9AE}" pid="3" name="MediaServiceImageTags">
    <vt:lpwstr/>
  </property>
</Properties>
</file>