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328" r:id="rId2"/>
    <p:sldId id="330" r:id="rId3"/>
    <p:sldId id="393" r:id="rId4"/>
    <p:sldId id="395" r:id="rId5"/>
    <p:sldId id="385" r:id="rId6"/>
    <p:sldId id="394" r:id="rId7"/>
    <p:sldId id="397" r:id="rId8"/>
    <p:sldId id="396" r:id="rId9"/>
    <p:sldId id="412" r:id="rId10"/>
    <p:sldId id="398" r:id="rId11"/>
    <p:sldId id="386" r:id="rId12"/>
    <p:sldId id="399" r:id="rId13"/>
    <p:sldId id="387" r:id="rId14"/>
    <p:sldId id="400" r:id="rId15"/>
    <p:sldId id="402" r:id="rId16"/>
    <p:sldId id="401" r:id="rId17"/>
    <p:sldId id="389" r:id="rId18"/>
    <p:sldId id="403" r:id="rId19"/>
    <p:sldId id="407" r:id="rId20"/>
    <p:sldId id="405" r:id="rId21"/>
    <p:sldId id="406" r:id="rId22"/>
    <p:sldId id="391" r:id="rId23"/>
    <p:sldId id="408" r:id="rId24"/>
    <p:sldId id="410" r:id="rId25"/>
    <p:sldId id="390" r:id="rId26"/>
    <p:sldId id="411" r:id="rId27"/>
    <p:sldId id="388" r:id="rId28"/>
    <p:sldId id="413" r:id="rId29"/>
    <p:sldId id="424" r:id="rId30"/>
    <p:sldId id="421" r:id="rId31"/>
    <p:sldId id="425" r:id="rId32"/>
    <p:sldId id="420" r:id="rId33"/>
    <p:sldId id="426" r:id="rId34"/>
    <p:sldId id="414" r:id="rId35"/>
    <p:sldId id="427" r:id="rId36"/>
    <p:sldId id="428" r:id="rId37"/>
    <p:sldId id="429" r:id="rId38"/>
    <p:sldId id="430" r:id="rId39"/>
    <p:sldId id="432" r:id="rId40"/>
    <p:sldId id="433" r:id="rId41"/>
    <p:sldId id="434" r:id="rId42"/>
    <p:sldId id="415" r:id="rId43"/>
    <p:sldId id="416" r:id="rId44"/>
    <p:sldId id="417" r:id="rId45"/>
    <p:sldId id="418" r:id="rId46"/>
    <p:sldId id="419"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00"/>
    <a:srgbClr val="000099"/>
    <a:srgbClr val="FF0000"/>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6441" autoAdjust="0"/>
  </p:normalViewPr>
  <p:slideViewPr>
    <p:cSldViewPr>
      <p:cViewPr varScale="1">
        <p:scale>
          <a:sx n="113" d="100"/>
          <a:sy n="113" d="100"/>
        </p:scale>
        <p:origin x="18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9/18/2018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9/18/2018</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9/18/2018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9/18/2018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9/18/2018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9/18/2018</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9/18/2018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9/18/2018</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9/18/2018</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9/18/2018</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9/18/2018</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9/18/2018</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en-US" sz="4000"/>
              <a:t>Chapter 03</a:t>
            </a:r>
            <a:br>
              <a:rPr lang="en-US" altLang="en-US" sz="4000"/>
            </a:br>
            <a:r>
              <a:rPr lang="en-US" altLang="en-US" sz="4000"/>
              <a:t>NUMBERS</a:t>
            </a:r>
            <a:endParaRPr lang="en-US" sz="4000" b="1"/>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1800">
                <a:solidFill>
                  <a:srgbClr val="FF0000"/>
                </a:solidFill>
              </a:rPr>
              <a:t>TS. Lê </a:t>
            </a:r>
            <a:r>
              <a:rPr lang="en-US" sz="1800" err="1">
                <a:solidFill>
                  <a:srgbClr val="FF0000"/>
                </a:solidFill>
              </a:rPr>
              <a:t>Đình</a:t>
            </a:r>
            <a:r>
              <a:rPr lang="en-US" sz="1800">
                <a:solidFill>
                  <a:srgbClr val="FF0000"/>
                </a:solidFill>
              </a:rPr>
              <a:t> </a:t>
            </a:r>
            <a:r>
              <a:rPr lang="en-US" sz="1800" err="1">
                <a:solidFill>
                  <a:srgbClr val="FF0000"/>
                </a:solidFill>
              </a:rPr>
              <a:t>Duy</a:t>
            </a:r>
            <a:endParaRPr lang="en-US" sz="1800">
              <a:solidFill>
                <a:srgbClr val="FF0000"/>
              </a:solidFill>
            </a:endParaRPr>
          </a:p>
          <a:p>
            <a:pPr marL="457148" indent="-457148" algn="l" defTabSz="-13871574">
              <a:spcBef>
                <a:spcPts val="0"/>
              </a:spcBef>
              <a:spcAft>
                <a:spcPts val="0"/>
              </a:spcAft>
              <a:buFont typeface="+mj-lt"/>
              <a:buAutoNum type="arabicPeriod"/>
              <a:defRPr/>
            </a:pPr>
            <a:r>
              <a:rPr lang="en-US" sz="18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1800">
                <a:solidFill>
                  <a:srgbClr val="FF0000"/>
                </a:solidFill>
              </a:rPr>
              <a:t>ThS. Mai Văn C</a:t>
            </a:r>
            <a:r>
              <a:rPr lang="vi-VN" sz="1800">
                <a:solidFill>
                  <a:srgbClr val="FF0000"/>
                </a:solidFill>
              </a:rPr>
              <a:t>ư</a:t>
            </a:r>
            <a:r>
              <a:rPr lang="en-US" sz="1800">
                <a:solidFill>
                  <a:srgbClr val="FF0000"/>
                </a:solidFill>
              </a:rPr>
              <a:t>ờng</a:t>
            </a:r>
          </a:p>
          <a:p>
            <a:pPr marL="457148" indent="-457148" algn="l" defTabSz="-13871574">
              <a:spcBef>
                <a:spcPts val="0"/>
              </a:spcBef>
              <a:spcAft>
                <a:spcPts val="0"/>
              </a:spcAft>
              <a:buFont typeface="+mj-lt"/>
              <a:buAutoNum type="arabicPeriod"/>
              <a:defRPr/>
            </a:pPr>
            <a:r>
              <a:rPr lang="en-US" sz="1800">
                <a:solidFill>
                  <a:srgbClr val="0066FF"/>
                </a:solidFill>
              </a:rPr>
              <a:t>ThS. </a:t>
            </a:r>
            <a:r>
              <a:rPr lang="en-US" sz="1800" err="1">
                <a:solidFill>
                  <a:srgbClr val="0066FF"/>
                </a:solidFill>
              </a:rPr>
              <a:t>Võ</a:t>
            </a:r>
            <a:r>
              <a:rPr lang="en-US" sz="1800">
                <a:solidFill>
                  <a:srgbClr val="0066FF"/>
                </a:solidFill>
              </a:rPr>
              <a:t> </a:t>
            </a:r>
            <a:r>
              <a:rPr lang="en-US" sz="1800" err="1">
                <a:solidFill>
                  <a:srgbClr val="0066FF"/>
                </a:solidFill>
              </a:rPr>
              <a:t>Duy</a:t>
            </a:r>
            <a:r>
              <a:rPr lang="en-US" sz="1800">
                <a:solidFill>
                  <a:srgbClr val="0066FF"/>
                </a:solidFill>
              </a:rPr>
              <a:t> </a:t>
            </a:r>
            <a:r>
              <a:rPr lang="en-US" sz="1800" err="1">
                <a:solidFill>
                  <a:srgbClr val="0066FF"/>
                </a:solidFill>
              </a:rPr>
              <a:t>Nguyên</a:t>
            </a:r>
            <a:endParaRPr lang="en-US" sz="1800">
              <a:solidFill>
                <a:srgbClr val="0066FF"/>
              </a:solidFill>
            </a:endParaRPr>
          </a:p>
          <a:p>
            <a:pPr marL="457148" indent="-457148" algn="l" defTabSz="-13871574">
              <a:spcBef>
                <a:spcPts val="0"/>
              </a:spcBef>
              <a:spcAft>
                <a:spcPts val="0"/>
              </a:spcAft>
              <a:buFont typeface="+mj-lt"/>
              <a:buAutoNum type="arabicPeriod"/>
              <a:defRPr/>
            </a:pPr>
            <a:r>
              <a:rPr lang="en-US" sz="1800">
                <a:solidFill>
                  <a:srgbClr val="FF0000"/>
                </a:solidFill>
              </a:rPr>
              <a:t>ThS. Nguyễn Hoàng Ngân</a:t>
            </a:r>
          </a:p>
          <a:p>
            <a:pPr marL="457148" indent="-457148" algn="l" defTabSz="-13871574">
              <a:spcBef>
                <a:spcPts val="0"/>
              </a:spcBef>
              <a:spcAft>
                <a:spcPts val="0"/>
              </a:spcAft>
              <a:buFont typeface="+mj-lt"/>
              <a:buAutoNum type="arabicPeriod"/>
              <a:defRPr/>
            </a:pPr>
            <a:r>
              <a:rPr lang="en-US" sz="1800">
                <a:solidFill>
                  <a:srgbClr val="0066FF"/>
                </a:solidFill>
              </a:rPr>
              <a:t>ThS. Nguyễn Thị Bảo Ngọc</a:t>
            </a:r>
            <a:endParaRPr lang="en-US" sz="1800"/>
          </a:p>
        </p:txBody>
      </p:sp>
    </p:spTree>
    <p:extLst>
      <p:ext uri="{BB962C8B-B14F-4D97-AF65-F5344CB8AC3E}">
        <p14:creationId xmlns:p14="http://schemas.microsoft.com/office/powerpoint/2010/main" val="341438040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4BB8-4BA2-4A44-A6CD-F8D0B366850B}"/>
              </a:ext>
            </a:extLst>
          </p:cNvPr>
          <p:cNvSpPr>
            <a:spLocks noGrp="1"/>
          </p:cNvSpPr>
          <p:nvPr>
            <p:ph type="title"/>
          </p:nvPr>
        </p:nvSpPr>
        <p:spPr/>
        <p:txBody>
          <a:bodyPr/>
          <a:lstStyle/>
          <a:p>
            <a:r>
              <a:rPr lang="vi-VN" dirty="0" err="1"/>
              <a:t>Modulo</a:t>
            </a:r>
            <a:endParaRPr lang="vi-VN" dirty="0"/>
          </a:p>
        </p:txBody>
      </p:sp>
      <p:sp>
        <p:nvSpPr>
          <p:cNvPr id="3" name="Content Placeholder 2">
            <a:extLst>
              <a:ext uri="{FF2B5EF4-FFF2-40B4-BE49-F238E27FC236}">
                <a16:creationId xmlns:a16="http://schemas.microsoft.com/office/drawing/2014/main" id="{D31769E8-120D-41B4-BA26-9D4B3D16098E}"/>
              </a:ext>
            </a:extLst>
          </p:cNvPr>
          <p:cNvSpPr>
            <a:spLocks noGrp="1"/>
          </p:cNvSpPr>
          <p:nvPr>
            <p:ph idx="1"/>
          </p:nvPr>
        </p:nvSpPr>
        <p:spPr/>
        <p:txBody>
          <a:bodyPr/>
          <a:lstStyle/>
          <a:p>
            <a:r>
              <a:rPr lang="en-US" dirty="0"/>
              <a:t>The modulo operator, %, returns the remainder from a division.</a:t>
            </a:r>
            <a:br>
              <a:rPr lang="en-US" dirty="0"/>
            </a:br>
            <a:endParaRPr lang="vi-VN" dirty="0"/>
          </a:p>
        </p:txBody>
      </p:sp>
      <p:pic>
        <p:nvPicPr>
          <p:cNvPr id="5122" name="Picture 2" descr="https://scontent.fsgn2-3.fna.fbcdn.net/v/t34.0-12/22809839_1660111550708202_2142127957_n.png?oh=e3c6df16509a057ca9a4f3598d76670b&amp;oe=59F08909">
            <a:extLst>
              <a:ext uri="{FF2B5EF4-FFF2-40B4-BE49-F238E27FC236}">
                <a16:creationId xmlns:a16="http://schemas.microsoft.com/office/drawing/2014/main" id="{D5DD653C-3240-4E25-A53D-9819F0C41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2743200"/>
            <a:ext cx="2819399" cy="113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6098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3.3 ORDER OF OPERATIONS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661455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134E-2C7F-4213-ADB3-BE47EC8A3C78}"/>
              </a:ext>
            </a:extLst>
          </p:cNvPr>
          <p:cNvSpPr>
            <a:spLocks noGrp="1"/>
          </p:cNvSpPr>
          <p:nvPr>
            <p:ph type="title"/>
          </p:nvPr>
        </p:nvSpPr>
        <p:spPr/>
        <p:txBody>
          <a:bodyPr/>
          <a:lstStyle/>
          <a:p>
            <a:r>
              <a:rPr lang="vi-VN" dirty="0" err="1"/>
              <a:t>Order</a:t>
            </a:r>
            <a:r>
              <a:rPr lang="vi-VN" dirty="0"/>
              <a:t> </a:t>
            </a:r>
            <a:r>
              <a:rPr lang="vi-VN" dirty="0" err="1"/>
              <a:t>of</a:t>
            </a:r>
            <a:r>
              <a:rPr lang="vi-VN" dirty="0"/>
              <a:t> </a:t>
            </a:r>
            <a:r>
              <a:rPr lang="vi-VN" dirty="0" err="1"/>
              <a:t>operations</a:t>
            </a:r>
            <a:endParaRPr lang="vi-VN" dirty="0"/>
          </a:p>
        </p:txBody>
      </p:sp>
      <p:sp>
        <p:nvSpPr>
          <p:cNvPr id="3" name="Content Placeholder 2">
            <a:extLst>
              <a:ext uri="{FF2B5EF4-FFF2-40B4-BE49-F238E27FC236}">
                <a16:creationId xmlns:a16="http://schemas.microsoft.com/office/drawing/2014/main" id="{9F7902E8-9DB5-45F1-A2FE-019F23D8ECC8}"/>
              </a:ext>
            </a:extLst>
          </p:cNvPr>
          <p:cNvSpPr>
            <a:spLocks noGrp="1"/>
          </p:cNvSpPr>
          <p:nvPr>
            <p:ph idx="1"/>
          </p:nvPr>
        </p:nvSpPr>
        <p:spPr>
          <a:xfrm>
            <a:off x="457200" y="1600200"/>
            <a:ext cx="3962400" cy="4525963"/>
          </a:xfrm>
        </p:spPr>
        <p:txBody>
          <a:bodyPr/>
          <a:lstStyle/>
          <a:p>
            <a:r>
              <a:rPr lang="en-US" sz="2800" dirty="0"/>
              <a:t>Exponentiation gets done first, followed by multiplication and division (including // and %), and addition and subtraction come last =&gt; PEMDAS (Please Excuse My Dear Aunt Sally)</a:t>
            </a:r>
            <a:br>
              <a:rPr lang="en-US" sz="2800" dirty="0"/>
            </a:br>
            <a:endParaRPr lang="vi-VN" sz="2800" dirty="0"/>
          </a:p>
        </p:txBody>
      </p:sp>
      <p:pic>
        <p:nvPicPr>
          <p:cNvPr id="6146" name="Picture 2" descr="https://scontent.fsgn2-3.fna.fbcdn.net/v/t34.0-12/22811539_1660119014040789_1082065912_n.png?oh=c5cfe69528792c86c43d3c7f814d3894&amp;oe=59F16419">
            <a:extLst>
              <a:ext uri="{FF2B5EF4-FFF2-40B4-BE49-F238E27FC236}">
                <a16:creationId xmlns:a16="http://schemas.microsoft.com/office/drawing/2014/main" id="{2B56C6C8-C97C-4607-8ABB-D7B34737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559735"/>
            <a:ext cx="4167629" cy="4484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686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3.4 RANDOM NUMBERS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611174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9AE2-862B-4AC5-84E9-4FB3B87F7E28}"/>
              </a:ext>
            </a:extLst>
          </p:cNvPr>
          <p:cNvSpPr>
            <a:spLocks noGrp="1"/>
          </p:cNvSpPr>
          <p:nvPr>
            <p:ph type="title"/>
          </p:nvPr>
        </p:nvSpPr>
        <p:spPr/>
        <p:txBody>
          <a:bodyPr/>
          <a:lstStyle/>
          <a:p>
            <a:r>
              <a:rPr lang="en-US" dirty="0"/>
              <a:t>Module</a:t>
            </a:r>
            <a:endParaRPr lang="vi-VN" dirty="0"/>
          </a:p>
        </p:txBody>
      </p:sp>
      <p:sp>
        <p:nvSpPr>
          <p:cNvPr id="3" name="Content Placeholder 2">
            <a:extLst>
              <a:ext uri="{FF2B5EF4-FFF2-40B4-BE49-F238E27FC236}">
                <a16:creationId xmlns:a16="http://schemas.microsoft.com/office/drawing/2014/main" id="{791C65E7-2E17-4D5F-81F6-6DC0E97EEB75}"/>
              </a:ext>
            </a:extLst>
          </p:cNvPr>
          <p:cNvSpPr>
            <a:spLocks noGrp="1"/>
          </p:cNvSpPr>
          <p:nvPr>
            <p:ph idx="1"/>
          </p:nvPr>
        </p:nvSpPr>
        <p:spPr>
          <a:xfrm>
            <a:off x="457200" y="1581149"/>
            <a:ext cx="8229600" cy="4525963"/>
          </a:xfrm>
        </p:spPr>
        <p:txBody>
          <a:bodyPr/>
          <a:lstStyle/>
          <a:p>
            <a:r>
              <a:rPr lang="en-US" sz="2800" dirty="0"/>
              <a:t>The core part of the Python language consists of things like for loops, if statements, math operators,... Everything else is contained in modules, and if we want to use something from a module we have to first </a:t>
            </a:r>
            <a:r>
              <a:rPr lang="en-US" sz="2800" b="1" i="1" dirty="0"/>
              <a:t>import</a:t>
            </a:r>
            <a:r>
              <a:rPr lang="en-US" sz="2800" dirty="0"/>
              <a:t> it.</a:t>
            </a:r>
          </a:p>
          <a:p>
            <a:r>
              <a:rPr lang="en-US" sz="2800" dirty="0"/>
              <a:t>To use:</a:t>
            </a:r>
          </a:p>
          <a:p>
            <a:pPr marL="0" indent="0">
              <a:buNone/>
            </a:pPr>
            <a:endParaRPr lang="en-US" sz="2800" dirty="0"/>
          </a:p>
          <a:p>
            <a:endParaRPr lang="vi-VN" sz="2800" dirty="0"/>
          </a:p>
        </p:txBody>
      </p:sp>
      <p:pic>
        <p:nvPicPr>
          <p:cNvPr id="8194" name="Picture 2" descr="https://scontent.fsgn2-3.fna.fbcdn.net/v/t34.0-12/22773318_1660122217373802_2123657744_n.png?oh=59c627b5cda919a69942d00746b1a29e&amp;oe=59F09149">
            <a:extLst>
              <a:ext uri="{FF2B5EF4-FFF2-40B4-BE49-F238E27FC236}">
                <a16:creationId xmlns:a16="http://schemas.microsoft.com/office/drawing/2014/main" id="{A20799EB-16DD-42F6-8F35-D2B1AFCC0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5653757"/>
            <a:ext cx="5893822" cy="38099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scontent.fsgn2-3.fna.fbcdn.net/v/t34.0-12/22782137_1660139550705402_1906371908_n.png?oh=bd27e78f48ce958f796fed1af2b19ed9&amp;oe=59F0A995">
            <a:extLst>
              <a:ext uri="{FF2B5EF4-FFF2-40B4-BE49-F238E27FC236}">
                <a16:creationId xmlns:a16="http://schemas.microsoft.com/office/drawing/2014/main" id="{1E681C9B-CD2B-4EB9-B2B7-874F7AED7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4931547"/>
            <a:ext cx="4981575" cy="4664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scontent.fsgn2-3.fna.fbcdn.net/v/t34.0-12/22782137_1660139550705402_1906371908_n.png?oh=bd27e78f48ce958f796fed1af2b19ed9&amp;oe=59F0A995">
            <a:extLst>
              <a:ext uri="{FF2B5EF4-FFF2-40B4-BE49-F238E27FC236}">
                <a16:creationId xmlns:a16="http://schemas.microsoft.com/office/drawing/2014/main" id="{CA25B3C1-41FE-4C91-8B89-117B99B3D4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96" t="1" r="11281" b="-8678"/>
          <a:stretch/>
        </p:blipFill>
        <p:spPr bwMode="auto">
          <a:xfrm>
            <a:off x="990600" y="4280130"/>
            <a:ext cx="1600200" cy="5069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scontent.fsgn2-3.fna.fbcdn.net/v/t34.0-12/22782137_1660139550705402_1906371908_n.png?oh=bd27e78f48ce958f796fed1af2b19ed9&amp;oe=59F0A995">
            <a:extLst>
              <a:ext uri="{FF2B5EF4-FFF2-40B4-BE49-F238E27FC236}">
                <a16:creationId xmlns:a16="http://schemas.microsoft.com/office/drawing/2014/main" id="{6B5A495A-CFE9-4745-A9C3-283D67EA9C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996" t="-11312" r="43882" b="-1388"/>
          <a:stretch/>
        </p:blipFill>
        <p:spPr bwMode="auto">
          <a:xfrm>
            <a:off x="2666999" y="4223272"/>
            <a:ext cx="1600200" cy="5257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51ED68-8434-4511-8596-5B1130EE4FE0}"/>
              </a:ext>
            </a:extLst>
          </p:cNvPr>
          <p:cNvSpPr txBox="1"/>
          <p:nvPr/>
        </p:nvSpPr>
        <p:spPr>
          <a:xfrm>
            <a:off x="457199" y="4931547"/>
            <a:ext cx="600075" cy="523220"/>
          </a:xfrm>
          <a:prstGeom prst="rect">
            <a:avLst/>
          </a:prstGeom>
          <a:noFill/>
        </p:spPr>
        <p:txBody>
          <a:bodyPr wrap="square" rtlCol="0">
            <a:spAutoFit/>
          </a:bodyPr>
          <a:lstStyle/>
          <a:p>
            <a:r>
              <a:rPr lang="en-US" sz="2800" dirty="0"/>
              <a:t>or:</a:t>
            </a:r>
            <a:endParaRPr lang="vi-VN" sz="2800" dirty="0"/>
          </a:p>
        </p:txBody>
      </p:sp>
      <p:sp>
        <p:nvSpPr>
          <p:cNvPr id="11" name="TextBox 10">
            <a:extLst>
              <a:ext uri="{FF2B5EF4-FFF2-40B4-BE49-F238E27FC236}">
                <a16:creationId xmlns:a16="http://schemas.microsoft.com/office/drawing/2014/main" id="{846FB6E3-A879-47BB-897F-F900A88CB678}"/>
              </a:ext>
            </a:extLst>
          </p:cNvPr>
          <p:cNvSpPr txBox="1"/>
          <p:nvPr/>
        </p:nvSpPr>
        <p:spPr>
          <a:xfrm>
            <a:off x="461962" y="5572895"/>
            <a:ext cx="909637" cy="523220"/>
          </a:xfrm>
          <a:prstGeom prst="rect">
            <a:avLst/>
          </a:prstGeom>
          <a:noFill/>
        </p:spPr>
        <p:txBody>
          <a:bodyPr wrap="square" rtlCol="0">
            <a:spAutoFit/>
          </a:bodyPr>
          <a:lstStyle/>
          <a:p>
            <a:r>
              <a:rPr lang="en-US" sz="2800" dirty="0"/>
              <a:t>or:</a:t>
            </a:r>
            <a:endParaRPr lang="vi-VN" sz="2800" dirty="0"/>
          </a:p>
        </p:txBody>
      </p:sp>
    </p:spTree>
    <p:extLst>
      <p:ext uri="{BB962C8B-B14F-4D97-AF65-F5344CB8AC3E}">
        <p14:creationId xmlns:p14="http://schemas.microsoft.com/office/powerpoint/2010/main" val="6080091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B2EE-CE23-4BF1-B47F-852F22FA1E48}"/>
              </a:ext>
            </a:extLst>
          </p:cNvPr>
          <p:cNvSpPr>
            <a:spLocks noGrp="1"/>
          </p:cNvSpPr>
          <p:nvPr>
            <p:ph type="title"/>
          </p:nvPr>
        </p:nvSpPr>
        <p:spPr/>
        <p:txBody>
          <a:bodyPr/>
          <a:lstStyle/>
          <a:p>
            <a:r>
              <a:rPr lang="en-US" dirty="0"/>
              <a:t>The random module</a:t>
            </a:r>
            <a:endParaRPr lang="vi-VN" dirty="0"/>
          </a:p>
        </p:txBody>
      </p:sp>
      <p:sp>
        <p:nvSpPr>
          <p:cNvPr id="3" name="Content Placeholder 2">
            <a:extLst>
              <a:ext uri="{FF2B5EF4-FFF2-40B4-BE49-F238E27FC236}">
                <a16:creationId xmlns:a16="http://schemas.microsoft.com/office/drawing/2014/main" id="{4FE6B400-3186-4DCB-9DF4-9767B4711469}"/>
              </a:ext>
            </a:extLst>
          </p:cNvPr>
          <p:cNvSpPr>
            <a:spLocks noGrp="1"/>
          </p:cNvSpPr>
          <p:nvPr>
            <p:ph idx="1"/>
          </p:nvPr>
        </p:nvSpPr>
        <p:spPr/>
        <p:txBody>
          <a:bodyPr/>
          <a:lstStyle/>
          <a:p>
            <a:r>
              <a:rPr lang="en-US" dirty="0"/>
              <a:t>The random module is </a:t>
            </a:r>
            <a:r>
              <a:rPr lang="en-US" b="1" dirty="0"/>
              <a:t>random</a:t>
            </a:r>
            <a:r>
              <a:rPr lang="en-US" dirty="0"/>
              <a:t>.</a:t>
            </a:r>
          </a:p>
          <a:p>
            <a:r>
              <a:rPr lang="en-US" dirty="0"/>
              <a:t>To use:</a:t>
            </a:r>
          </a:p>
          <a:p>
            <a:endParaRPr lang="vi-VN" dirty="0"/>
          </a:p>
        </p:txBody>
      </p:sp>
      <p:pic>
        <p:nvPicPr>
          <p:cNvPr id="9218" name="Picture 2" descr="https://scontent.fsgn2-3.fna.fbcdn.net/v/t34.0-12/22773537_1660142014038489_334313421_n.png?oh=cdd6ab7055fe073f23cc5cb31424a8f0&amp;oe=59F17304">
            <a:extLst>
              <a:ext uri="{FF2B5EF4-FFF2-40B4-BE49-F238E27FC236}">
                <a16:creationId xmlns:a16="http://schemas.microsoft.com/office/drawing/2014/main" id="{5240D09A-7780-4FE0-800F-24DA022EC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895600"/>
            <a:ext cx="3533775" cy="46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3211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948D-55B3-4540-9927-A754BBF62F7F}"/>
              </a:ext>
            </a:extLst>
          </p:cNvPr>
          <p:cNvSpPr>
            <a:spLocks noGrp="1"/>
          </p:cNvSpPr>
          <p:nvPr>
            <p:ph type="title"/>
          </p:nvPr>
        </p:nvSpPr>
        <p:spPr/>
        <p:txBody>
          <a:bodyPr/>
          <a:lstStyle/>
          <a:p>
            <a:r>
              <a:rPr lang="en-US" dirty="0"/>
              <a:t>Random numbers</a:t>
            </a:r>
            <a:endParaRPr lang="vi-VN" dirty="0"/>
          </a:p>
        </p:txBody>
      </p:sp>
      <p:sp>
        <p:nvSpPr>
          <p:cNvPr id="3" name="Content Placeholder 2">
            <a:extLst>
              <a:ext uri="{FF2B5EF4-FFF2-40B4-BE49-F238E27FC236}">
                <a16:creationId xmlns:a16="http://schemas.microsoft.com/office/drawing/2014/main" id="{D1DBEACD-1024-433C-928B-6D02E2B44E65}"/>
              </a:ext>
            </a:extLst>
          </p:cNvPr>
          <p:cNvSpPr>
            <a:spLocks noGrp="1"/>
          </p:cNvSpPr>
          <p:nvPr>
            <p:ph idx="1"/>
          </p:nvPr>
        </p:nvSpPr>
        <p:spPr/>
        <p:txBody>
          <a:bodyPr/>
          <a:lstStyle/>
          <a:p>
            <a:r>
              <a:rPr lang="en-US" dirty="0"/>
              <a:t>To get a random number, function </a:t>
            </a:r>
            <a:r>
              <a:rPr lang="en-US" b="1" i="1" dirty="0" err="1"/>
              <a:t>randint</a:t>
            </a:r>
            <a:r>
              <a:rPr lang="en-US" dirty="0"/>
              <a:t> from </a:t>
            </a:r>
            <a:r>
              <a:rPr lang="en-US" b="1" i="1" dirty="0"/>
              <a:t>random</a:t>
            </a:r>
            <a:r>
              <a:rPr lang="en-US" dirty="0"/>
              <a:t> module is used:</a:t>
            </a:r>
            <a:endParaRPr lang="vi-VN" dirty="0"/>
          </a:p>
        </p:txBody>
      </p:sp>
      <p:pic>
        <p:nvPicPr>
          <p:cNvPr id="7170" name="Picture 2" descr="https://scontent.fsgn2-3.fna.fbcdn.net/v/t35.0-12/22790546_1660120020707355_1423054589_o.png?oh=ac446122e4fa808303ff0f1cf3755acf&amp;oe=59F08791">
            <a:extLst>
              <a:ext uri="{FF2B5EF4-FFF2-40B4-BE49-F238E27FC236}">
                <a16:creationId xmlns:a16="http://schemas.microsoft.com/office/drawing/2014/main" id="{7F735020-FFC5-4C20-BAC5-3B3A2A283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35" y="2895600"/>
            <a:ext cx="8203613" cy="123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4337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3.5 MATH FUNCTIONS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178752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CAB5-B682-489C-8C4F-A05F9E8448B5}"/>
              </a:ext>
            </a:extLst>
          </p:cNvPr>
          <p:cNvSpPr>
            <a:spLocks noGrp="1"/>
          </p:cNvSpPr>
          <p:nvPr>
            <p:ph type="title"/>
          </p:nvPr>
        </p:nvSpPr>
        <p:spPr/>
        <p:txBody>
          <a:bodyPr/>
          <a:lstStyle/>
          <a:p>
            <a:r>
              <a:rPr lang="vi-VN" dirty="0"/>
              <a:t>The </a:t>
            </a:r>
            <a:r>
              <a:rPr lang="vi-VN" dirty="0" err="1"/>
              <a:t>math</a:t>
            </a:r>
            <a:r>
              <a:rPr lang="vi-VN" dirty="0"/>
              <a:t> </a:t>
            </a:r>
            <a:r>
              <a:rPr lang="vi-VN" dirty="0" err="1"/>
              <a:t>module</a:t>
            </a:r>
            <a:endParaRPr lang="vi-VN" dirty="0"/>
          </a:p>
        </p:txBody>
      </p:sp>
      <p:sp>
        <p:nvSpPr>
          <p:cNvPr id="3" name="Content Placeholder 2">
            <a:extLst>
              <a:ext uri="{FF2B5EF4-FFF2-40B4-BE49-F238E27FC236}">
                <a16:creationId xmlns:a16="http://schemas.microsoft.com/office/drawing/2014/main" id="{6C23824B-87DA-4C94-AEBE-1DF077A021D3}"/>
              </a:ext>
            </a:extLst>
          </p:cNvPr>
          <p:cNvSpPr>
            <a:spLocks noGrp="1"/>
          </p:cNvSpPr>
          <p:nvPr>
            <p:ph idx="1"/>
          </p:nvPr>
        </p:nvSpPr>
        <p:spPr/>
        <p:txBody>
          <a:bodyPr/>
          <a:lstStyle/>
          <a:p>
            <a:r>
              <a:rPr lang="vi-VN" dirty="0"/>
              <a:t>The </a:t>
            </a:r>
            <a:r>
              <a:rPr lang="vi-VN" dirty="0" err="1"/>
              <a:t>math</a:t>
            </a:r>
            <a:r>
              <a:rPr lang="vi-VN" dirty="0"/>
              <a:t> </a:t>
            </a:r>
            <a:r>
              <a:rPr lang="vi-VN" dirty="0" err="1"/>
              <a:t>module</a:t>
            </a:r>
            <a:r>
              <a:rPr lang="vi-VN" dirty="0"/>
              <a:t> </a:t>
            </a:r>
            <a:r>
              <a:rPr lang="vi-VN" dirty="0" err="1"/>
              <a:t>is</a:t>
            </a:r>
            <a:r>
              <a:rPr lang="vi-VN" dirty="0"/>
              <a:t> </a:t>
            </a:r>
            <a:r>
              <a:rPr lang="vi-VN" b="1" i="1" dirty="0" err="1"/>
              <a:t>math</a:t>
            </a:r>
            <a:r>
              <a:rPr lang="vi-VN" b="1" dirty="0"/>
              <a:t>. </a:t>
            </a:r>
            <a:r>
              <a:rPr lang="vi-VN" dirty="0" err="1"/>
              <a:t>It</a:t>
            </a:r>
            <a:r>
              <a:rPr lang="vi-VN" dirty="0"/>
              <a:t> </a:t>
            </a:r>
            <a:r>
              <a:rPr lang="vi-VN" dirty="0" err="1"/>
              <a:t>contains</a:t>
            </a:r>
            <a:r>
              <a:rPr lang="vi-VN" dirty="0"/>
              <a:t> </a:t>
            </a:r>
            <a:r>
              <a:rPr lang="en-US" dirty="0"/>
              <a:t>familiar math functions, including </a:t>
            </a:r>
            <a:r>
              <a:rPr lang="en-US" b="1" i="1" dirty="0"/>
              <a:t>sin, cos, tan, </a:t>
            </a:r>
            <a:r>
              <a:rPr lang="en-US" b="1" i="1" dirty="0" err="1"/>
              <a:t>exp</a:t>
            </a:r>
            <a:r>
              <a:rPr lang="en-US" b="1" i="1" dirty="0"/>
              <a:t>, log, log10, factorial, sqrt, floor, </a:t>
            </a:r>
            <a:r>
              <a:rPr lang="en-US" dirty="0"/>
              <a:t>and</a:t>
            </a:r>
            <a:r>
              <a:rPr lang="en-US" b="1" i="1" dirty="0"/>
              <a:t> ceil</a:t>
            </a:r>
            <a:r>
              <a:rPr lang="en-US" dirty="0"/>
              <a:t> …</a:t>
            </a:r>
            <a:br>
              <a:rPr lang="en-US" dirty="0"/>
            </a:br>
            <a:endParaRPr lang="vi-VN" dirty="0"/>
          </a:p>
          <a:p>
            <a:endParaRPr lang="vi-VN" b="1" dirty="0"/>
          </a:p>
          <a:p>
            <a:pPr marL="0" indent="0">
              <a:buNone/>
            </a:pPr>
            <a:r>
              <a:rPr lang="vi-VN" dirty="0"/>
              <a:t/>
            </a:r>
            <a:br>
              <a:rPr lang="vi-VN" dirty="0"/>
            </a:br>
            <a:endParaRPr lang="vi-VN" dirty="0"/>
          </a:p>
        </p:txBody>
      </p:sp>
      <p:pic>
        <p:nvPicPr>
          <p:cNvPr id="11266" name="Picture 2" descr="https://scontent.fsgn2-3.fna.fbcdn.net/v/t34.0-12/22811352_1660125950706762_1787724633_n.png?oh=80d2e698d882fffc6a6be2224a5bb631&amp;oe=59F163AC">
            <a:extLst>
              <a:ext uri="{FF2B5EF4-FFF2-40B4-BE49-F238E27FC236}">
                <a16:creationId xmlns:a16="http://schemas.microsoft.com/office/drawing/2014/main" id="{522A172D-31C8-477A-A101-C9E4DC7FD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962401"/>
            <a:ext cx="6248400" cy="190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305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275D-4E67-4EB4-B38C-38A27634E023}"/>
              </a:ext>
            </a:extLst>
          </p:cNvPr>
          <p:cNvSpPr>
            <a:spLocks noGrp="1"/>
          </p:cNvSpPr>
          <p:nvPr>
            <p:ph type="title"/>
          </p:nvPr>
        </p:nvSpPr>
        <p:spPr/>
        <p:txBody>
          <a:bodyPr/>
          <a:lstStyle/>
          <a:p>
            <a:r>
              <a:rPr lang="vi-VN" dirty="0" err="1"/>
              <a:t>Built</a:t>
            </a:r>
            <a:r>
              <a:rPr lang="vi-VN" dirty="0"/>
              <a:t>-in </a:t>
            </a:r>
            <a:r>
              <a:rPr lang="vi-VN" dirty="0" err="1"/>
              <a:t>math</a:t>
            </a:r>
            <a:r>
              <a:rPr lang="vi-VN" dirty="0"/>
              <a:t> </a:t>
            </a:r>
            <a:r>
              <a:rPr lang="vi-VN" dirty="0" err="1"/>
              <a:t>functions</a:t>
            </a:r>
            <a:endParaRPr lang="vi-VN" dirty="0"/>
          </a:p>
        </p:txBody>
      </p:sp>
      <p:sp>
        <p:nvSpPr>
          <p:cNvPr id="3" name="Content Placeholder 2">
            <a:extLst>
              <a:ext uri="{FF2B5EF4-FFF2-40B4-BE49-F238E27FC236}">
                <a16:creationId xmlns:a16="http://schemas.microsoft.com/office/drawing/2014/main" id="{6BCDF748-47F7-4CC1-8452-A7401C63D6CA}"/>
              </a:ext>
            </a:extLst>
          </p:cNvPr>
          <p:cNvSpPr>
            <a:spLocks noGrp="1"/>
          </p:cNvSpPr>
          <p:nvPr>
            <p:ph idx="1"/>
          </p:nvPr>
        </p:nvSpPr>
        <p:spPr/>
        <p:txBody>
          <a:bodyPr/>
          <a:lstStyle/>
          <a:p>
            <a:r>
              <a:rPr lang="en-US" b="1" i="1" dirty="0"/>
              <a:t>abs</a:t>
            </a:r>
            <a:r>
              <a:rPr lang="en-US" b="1" dirty="0"/>
              <a:t> </a:t>
            </a:r>
            <a:r>
              <a:rPr lang="en-US" dirty="0"/>
              <a:t>(absolute value) and </a:t>
            </a:r>
            <a:r>
              <a:rPr lang="en-US" b="1" i="1" dirty="0"/>
              <a:t>round</a:t>
            </a:r>
            <a:r>
              <a:rPr lang="en-US" b="1" dirty="0"/>
              <a:t> </a:t>
            </a:r>
            <a:r>
              <a:rPr lang="en-US" dirty="0"/>
              <a:t>are two built in math functions that are available without importing the math module.</a:t>
            </a:r>
            <a:endParaRPr lang="vi-VN" dirty="0"/>
          </a:p>
        </p:txBody>
      </p:sp>
    </p:spTree>
    <p:extLst>
      <p:ext uri="{BB962C8B-B14F-4D97-AF65-F5344CB8AC3E}">
        <p14:creationId xmlns:p14="http://schemas.microsoft.com/office/powerpoint/2010/main" val="28457836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3.1 INTEGERS AND DECIMAL NUMBERS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555491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9E9F-56ED-44D8-8173-5E9EECAB2FF3}"/>
              </a:ext>
            </a:extLst>
          </p:cNvPr>
          <p:cNvSpPr>
            <a:spLocks noGrp="1"/>
          </p:cNvSpPr>
          <p:nvPr>
            <p:ph type="title"/>
          </p:nvPr>
        </p:nvSpPr>
        <p:spPr/>
        <p:txBody>
          <a:bodyPr/>
          <a:lstStyle/>
          <a:p>
            <a:r>
              <a:rPr lang="vi-VN" dirty="0" err="1"/>
              <a:t>Built</a:t>
            </a:r>
            <a:r>
              <a:rPr lang="vi-VN" dirty="0"/>
              <a:t>-in </a:t>
            </a:r>
            <a:r>
              <a:rPr lang="vi-VN" dirty="0" err="1"/>
              <a:t>math</a:t>
            </a:r>
            <a:r>
              <a:rPr lang="vi-VN" dirty="0"/>
              <a:t> </a:t>
            </a:r>
            <a:r>
              <a:rPr lang="vi-VN" dirty="0" err="1"/>
              <a:t>functions</a:t>
            </a:r>
            <a:endParaRPr lang="vi-VN" dirty="0"/>
          </a:p>
        </p:txBody>
      </p:sp>
      <p:sp>
        <p:nvSpPr>
          <p:cNvPr id="3" name="Content Placeholder 2">
            <a:extLst>
              <a:ext uri="{FF2B5EF4-FFF2-40B4-BE49-F238E27FC236}">
                <a16:creationId xmlns:a16="http://schemas.microsoft.com/office/drawing/2014/main" id="{C6240F07-4122-4BCD-9CD2-6E70BC3510E9}"/>
              </a:ext>
            </a:extLst>
          </p:cNvPr>
          <p:cNvSpPr>
            <a:spLocks noGrp="1"/>
          </p:cNvSpPr>
          <p:nvPr>
            <p:ph idx="1"/>
          </p:nvPr>
        </p:nvSpPr>
        <p:spPr/>
        <p:txBody>
          <a:bodyPr/>
          <a:lstStyle/>
          <a:p>
            <a:pPr marL="0" indent="0">
              <a:buNone/>
            </a:pPr>
            <a:r>
              <a:rPr lang="en-US" sz="2800" b="1" i="1" dirty="0"/>
              <a:t>abs(x) </a:t>
            </a:r>
            <a:r>
              <a:rPr lang="en-US" sz="2800" dirty="0"/>
              <a:t>Return the absolute value of a number. The argument may be a plain or long integer or a floating point number. If the argument is a complex number, its magnitude is returned.</a:t>
            </a:r>
            <a:br>
              <a:rPr lang="en-US" sz="2800" dirty="0"/>
            </a:br>
            <a:r>
              <a:rPr lang="en-US" sz="2800" dirty="0"/>
              <a:t/>
            </a:r>
            <a:br>
              <a:rPr lang="en-US" sz="2800" dirty="0"/>
            </a:br>
            <a:endParaRPr lang="vi-VN" sz="2800" dirty="0"/>
          </a:p>
        </p:txBody>
      </p:sp>
      <p:pic>
        <p:nvPicPr>
          <p:cNvPr id="10244" name="Picture 4" descr="https://scontent.fsgn2-3.fna.fbcdn.net/v/t34.0-12/22773281_1660127020706655_105342464_n.png?oh=68d9efa65789aaff4f1cc2bfe0a60fc1&amp;oe=59F0B111">
            <a:extLst>
              <a:ext uri="{FF2B5EF4-FFF2-40B4-BE49-F238E27FC236}">
                <a16:creationId xmlns:a16="http://schemas.microsoft.com/office/drawing/2014/main" id="{A6660F17-249E-4894-AAEC-698F10B1E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7462"/>
          <a:stretch/>
        </p:blipFill>
        <p:spPr bwMode="auto">
          <a:xfrm>
            <a:off x="533400" y="3863181"/>
            <a:ext cx="56388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7502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9E9F-56ED-44D8-8173-5E9EECAB2FF3}"/>
              </a:ext>
            </a:extLst>
          </p:cNvPr>
          <p:cNvSpPr>
            <a:spLocks noGrp="1"/>
          </p:cNvSpPr>
          <p:nvPr>
            <p:ph type="title"/>
          </p:nvPr>
        </p:nvSpPr>
        <p:spPr/>
        <p:txBody>
          <a:bodyPr/>
          <a:lstStyle/>
          <a:p>
            <a:r>
              <a:rPr lang="vi-VN" dirty="0" err="1"/>
              <a:t>Built</a:t>
            </a:r>
            <a:r>
              <a:rPr lang="vi-VN" dirty="0"/>
              <a:t>-in </a:t>
            </a:r>
            <a:r>
              <a:rPr lang="vi-VN" dirty="0" err="1"/>
              <a:t>math</a:t>
            </a:r>
            <a:r>
              <a:rPr lang="vi-VN" dirty="0"/>
              <a:t> </a:t>
            </a:r>
            <a:r>
              <a:rPr lang="vi-VN" dirty="0" err="1"/>
              <a:t>functions</a:t>
            </a:r>
            <a:endParaRPr lang="vi-VN" dirty="0"/>
          </a:p>
        </p:txBody>
      </p:sp>
      <p:sp>
        <p:nvSpPr>
          <p:cNvPr id="3" name="Content Placeholder 2">
            <a:extLst>
              <a:ext uri="{FF2B5EF4-FFF2-40B4-BE49-F238E27FC236}">
                <a16:creationId xmlns:a16="http://schemas.microsoft.com/office/drawing/2014/main" id="{C6240F07-4122-4BCD-9CD2-6E70BC3510E9}"/>
              </a:ext>
            </a:extLst>
          </p:cNvPr>
          <p:cNvSpPr>
            <a:spLocks noGrp="1"/>
          </p:cNvSpPr>
          <p:nvPr>
            <p:ph idx="1"/>
          </p:nvPr>
        </p:nvSpPr>
        <p:spPr/>
        <p:txBody>
          <a:bodyPr/>
          <a:lstStyle/>
          <a:p>
            <a:pPr marL="0" indent="0">
              <a:buNone/>
            </a:pPr>
            <a:r>
              <a:rPr lang="en-US" sz="2800" b="1" dirty="0"/>
              <a:t>round(number, </a:t>
            </a:r>
            <a:r>
              <a:rPr lang="en-US" sz="2800" b="1" dirty="0" err="1"/>
              <a:t>ndigits</a:t>
            </a:r>
            <a:r>
              <a:rPr lang="en-US" sz="2800" b="1" dirty="0"/>
              <a:t>) </a:t>
            </a:r>
            <a:r>
              <a:rPr lang="en-US" sz="2800" dirty="0"/>
              <a:t>Return the floating point value number rounded to </a:t>
            </a:r>
            <a:r>
              <a:rPr lang="en-US" sz="2800" dirty="0" err="1"/>
              <a:t>ndigits</a:t>
            </a:r>
            <a:r>
              <a:rPr lang="en-US" sz="2800" dirty="0"/>
              <a:t> digits after the decimal point. </a:t>
            </a:r>
            <a:br>
              <a:rPr lang="en-US" sz="2800" dirty="0"/>
            </a:br>
            <a:endParaRPr lang="vi-VN" sz="2800" dirty="0"/>
          </a:p>
        </p:txBody>
      </p:sp>
      <p:pic>
        <p:nvPicPr>
          <p:cNvPr id="10244" name="Picture 4" descr="https://scontent.fsgn2-3.fna.fbcdn.net/v/t34.0-12/22773281_1660127020706655_105342464_n.png?oh=68d9efa65789aaff4f1cc2bfe0a60fc1&amp;oe=59F0B111">
            <a:extLst>
              <a:ext uri="{FF2B5EF4-FFF2-40B4-BE49-F238E27FC236}">
                <a16:creationId xmlns:a16="http://schemas.microsoft.com/office/drawing/2014/main" id="{A6660F17-249E-4894-AAEC-698F10B1E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537"/>
          <a:stretch/>
        </p:blipFill>
        <p:spPr bwMode="auto">
          <a:xfrm>
            <a:off x="491150" y="3073220"/>
            <a:ext cx="5638800" cy="157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8440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3.6 GETTING HELP FROM PYTHON</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985347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C72E-0053-4604-8882-E3F7A9B44F00}"/>
              </a:ext>
            </a:extLst>
          </p:cNvPr>
          <p:cNvSpPr>
            <a:spLocks noGrp="1"/>
          </p:cNvSpPr>
          <p:nvPr>
            <p:ph type="title"/>
          </p:nvPr>
        </p:nvSpPr>
        <p:spPr/>
        <p:txBody>
          <a:bodyPr/>
          <a:lstStyle/>
          <a:p>
            <a:r>
              <a:rPr lang="vi-VN" dirty="0" err="1"/>
              <a:t>Getting</a:t>
            </a:r>
            <a:r>
              <a:rPr lang="vi-VN" dirty="0"/>
              <a:t> </a:t>
            </a:r>
            <a:r>
              <a:rPr lang="vi-VN" dirty="0" err="1"/>
              <a:t>help</a:t>
            </a:r>
            <a:r>
              <a:rPr lang="vi-VN" dirty="0"/>
              <a:t> </a:t>
            </a:r>
            <a:r>
              <a:rPr lang="vi-VN" dirty="0" err="1"/>
              <a:t>from</a:t>
            </a:r>
            <a:r>
              <a:rPr lang="vi-VN" dirty="0"/>
              <a:t> </a:t>
            </a:r>
            <a:r>
              <a:rPr lang="vi-VN" dirty="0" err="1"/>
              <a:t>Python</a:t>
            </a:r>
            <a:endParaRPr lang="vi-VN" dirty="0"/>
          </a:p>
        </p:txBody>
      </p:sp>
      <p:sp>
        <p:nvSpPr>
          <p:cNvPr id="3" name="Content Placeholder 2">
            <a:extLst>
              <a:ext uri="{FF2B5EF4-FFF2-40B4-BE49-F238E27FC236}">
                <a16:creationId xmlns:a16="http://schemas.microsoft.com/office/drawing/2014/main" id="{9DFCBA07-1429-45AF-9CD4-5AB2967D016B}"/>
              </a:ext>
            </a:extLst>
          </p:cNvPr>
          <p:cNvSpPr>
            <a:spLocks noGrp="1"/>
          </p:cNvSpPr>
          <p:nvPr>
            <p:ph idx="1"/>
          </p:nvPr>
        </p:nvSpPr>
        <p:spPr>
          <a:xfrm>
            <a:off x="457200" y="1600200"/>
            <a:ext cx="8229600" cy="4525963"/>
          </a:xfrm>
        </p:spPr>
        <p:txBody>
          <a:bodyPr/>
          <a:lstStyle/>
          <a:p>
            <a:r>
              <a:rPr lang="en-US" sz="2800" dirty="0"/>
              <a:t>There is documentation built into Python. To get help on the math module, for example, type the following two lines:</a:t>
            </a:r>
            <a:r>
              <a:rPr lang="en-US" dirty="0"/>
              <a:t/>
            </a:r>
            <a:br>
              <a:rPr lang="en-US" dirty="0"/>
            </a:br>
            <a:endParaRPr lang="vi-VN" dirty="0"/>
          </a:p>
        </p:txBody>
      </p:sp>
      <p:pic>
        <p:nvPicPr>
          <p:cNvPr id="13316" name="Picture 4" descr="https://scontent.fsgn2-3.fna.fbcdn.net/v/t35.0-12/22810419_1660134310705926_1184298352_o.png?oh=533f413ea6020197ea1fa3b537392a36&amp;oe=59F16777">
            <a:extLst>
              <a:ext uri="{FF2B5EF4-FFF2-40B4-BE49-F238E27FC236}">
                <a16:creationId xmlns:a16="http://schemas.microsoft.com/office/drawing/2014/main" id="{504D0DBD-AD12-4FA2-B77C-138322BEA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11" y="3200400"/>
            <a:ext cx="8590778" cy="2495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819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C72E-0053-4604-8882-E3F7A9B44F00}"/>
              </a:ext>
            </a:extLst>
          </p:cNvPr>
          <p:cNvSpPr>
            <a:spLocks noGrp="1"/>
          </p:cNvSpPr>
          <p:nvPr>
            <p:ph type="title"/>
          </p:nvPr>
        </p:nvSpPr>
        <p:spPr/>
        <p:txBody>
          <a:bodyPr/>
          <a:lstStyle/>
          <a:p>
            <a:r>
              <a:rPr lang="vi-VN" dirty="0" err="1"/>
              <a:t>Getting</a:t>
            </a:r>
            <a:r>
              <a:rPr lang="vi-VN" dirty="0"/>
              <a:t> </a:t>
            </a:r>
            <a:r>
              <a:rPr lang="vi-VN" dirty="0" err="1"/>
              <a:t>help</a:t>
            </a:r>
            <a:r>
              <a:rPr lang="vi-VN" dirty="0"/>
              <a:t> </a:t>
            </a:r>
            <a:r>
              <a:rPr lang="vi-VN" dirty="0" err="1"/>
              <a:t>from</a:t>
            </a:r>
            <a:r>
              <a:rPr lang="vi-VN" dirty="0"/>
              <a:t> </a:t>
            </a:r>
            <a:r>
              <a:rPr lang="vi-VN" dirty="0" err="1"/>
              <a:t>Python</a:t>
            </a:r>
            <a:endParaRPr lang="vi-VN" dirty="0"/>
          </a:p>
        </p:txBody>
      </p:sp>
      <p:sp>
        <p:nvSpPr>
          <p:cNvPr id="3" name="Content Placeholder 2">
            <a:extLst>
              <a:ext uri="{FF2B5EF4-FFF2-40B4-BE49-F238E27FC236}">
                <a16:creationId xmlns:a16="http://schemas.microsoft.com/office/drawing/2014/main" id="{9DFCBA07-1429-45AF-9CD4-5AB2967D016B}"/>
              </a:ext>
            </a:extLst>
          </p:cNvPr>
          <p:cNvSpPr>
            <a:spLocks noGrp="1"/>
          </p:cNvSpPr>
          <p:nvPr>
            <p:ph idx="1"/>
          </p:nvPr>
        </p:nvSpPr>
        <p:spPr>
          <a:xfrm>
            <a:off x="457200" y="1600200"/>
            <a:ext cx="8229600" cy="4525963"/>
          </a:xfrm>
        </p:spPr>
        <p:txBody>
          <a:bodyPr/>
          <a:lstStyle/>
          <a:p>
            <a:r>
              <a:rPr lang="en-US" dirty="0"/>
              <a:t>To get help on a specific function, say the </a:t>
            </a:r>
            <a:r>
              <a:rPr lang="en-US" b="1" i="1" dirty="0" err="1"/>
              <a:t>acos</a:t>
            </a:r>
            <a:r>
              <a:rPr lang="en-US" dirty="0"/>
              <a:t> function, you can type:</a:t>
            </a:r>
            <a:br>
              <a:rPr lang="en-US" dirty="0"/>
            </a:br>
            <a:r>
              <a:rPr lang="en-US" dirty="0"/>
              <a:t/>
            </a:r>
            <a:br>
              <a:rPr lang="en-US" dirty="0"/>
            </a:br>
            <a:endParaRPr lang="vi-VN" dirty="0"/>
          </a:p>
        </p:txBody>
      </p:sp>
      <p:pic>
        <p:nvPicPr>
          <p:cNvPr id="16388" name="Picture 4" descr="https://scontent.fsgn2-3.fna.fbcdn.net/v/t35.0-12/22791016_1660135977372426_1341225420_o.png?oh=d3f583e1088068d8f6484ab2e68d0e87&amp;oe=59F07F30">
            <a:extLst>
              <a:ext uri="{FF2B5EF4-FFF2-40B4-BE49-F238E27FC236}">
                <a16:creationId xmlns:a16="http://schemas.microsoft.com/office/drawing/2014/main" id="{5B3586C4-F9F7-43AB-936F-082D253E2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8532716" cy="214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4831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3.7 USING THE SHELL AS A CALCULATOR</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371878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6FD-8F09-47CF-8066-85E4C7C239B0}"/>
              </a:ext>
            </a:extLst>
          </p:cNvPr>
          <p:cNvSpPr>
            <a:spLocks noGrp="1"/>
          </p:cNvSpPr>
          <p:nvPr>
            <p:ph type="title"/>
          </p:nvPr>
        </p:nvSpPr>
        <p:spPr/>
        <p:txBody>
          <a:bodyPr/>
          <a:lstStyle/>
          <a:p>
            <a:r>
              <a:rPr lang="en-US" dirty="0"/>
              <a:t>Using the Shell as a Calculator</a:t>
            </a:r>
            <a:endParaRPr lang="vi-VN" dirty="0"/>
          </a:p>
        </p:txBody>
      </p:sp>
      <p:sp>
        <p:nvSpPr>
          <p:cNvPr id="3" name="Content Placeholder 2">
            <a:extLst>
              <a:ext uri="{FF2B5EF4-FFF2-40B4-BE49-F238E27FC236}">
                <a16:creationId xmlns:a16="http://schemas.microsoft.com/office/drawing/2014/main" id="{CF9DF0FE-660C-413A-BBCE-C09060CE1D84}"/>
              </a:ext>
            </a:extLst>
          </p:cNvPr>
          <p:cNvSpPr>
            <a:spLocks noGrp="1"/>
          </p:cNvSpPr>
          <p:nvPr>
            <p:ph idx="1"/>
          </p:nvPr>
        </p:nvSpPr>
        <p:spPr/>
        <p:txBody>
          <a:bodyPr/>
          <a:lstStyle/>
          <a:p>
            <a:r>
              <a:rPr lang="en-US" dirty="0"/>
              <a:t>The Python shell can be used as a very handy and powerful calculator.</a:t>
            </a:r>
            <a:br>
              <a:rPr lang="en-US" dirty="0"/>
            </a:br>
            <a:endParaRPr lang="vi-VN" dirty="0"/>
          </a:p>
        </p:txBody>
      </p:sp>
      <p:pic>
        <p:nvPicPr>
          <p:cNvPr id="17410" name="Picture 2" descr="https://scontent.fsgn2-3.fna.fbcdn.net/v/t34.0-12/22781999_1660137437372280_1940297153_n.png?oh=90e4b697d592dc8e8888185e3f0cd76f&amp;oe=59F15E42">
            <a:extLst>
              <a:ext uri="{FF2B5EF4-FFF2-40B4-BE49-F238E27FC236}">
                <a16:creationId xmlns:a16="http://schemas.microsoft.com/office/drawing/2014/main" id="{26610C0C-097E-45C4-A1A2-838F69802E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8" t="-4456" r="-1608" b="60263"/>
          <a:stretch/>
        </p:blipFill>
        <p:spPr bwMode="auto">
          <a:xfrm>
            <a:off x="1371600" y="2667000"/>
            <a:ext cx="4738688" cy="1676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scontent.fsgn2-3.fna.fbcdn.net/v/t34.0-12/22781999_1660137437372280_1940297153_n.png?oh=90e4b697d592dc8e8888185e3f0cd76f&amp;oe=59F15E42">
            <a:extLst>
              <a:ext uri="{FF2B5EF4-FFF2-40B4-BE49-F238E27FC236}">
                <a16:creationId xmlns:a16="http://schemas.microsoft.com/office/drawing/2014/main" id="{965D45D4-2F5D-4D31-A2F2-A3623253F9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254"/>
          <a:stretch/>
        </p:blipFill>
        <p:spPr bwMode="auto">
          <a:xfrm>
            <a:off x="1295400" y="4434681"/>
            <a:ext cx="4738688" cy="158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6703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3.8 EXERCISES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109194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3.8.1</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smtClean="0"/>
              <a:t>Write </a:t>
            </a:r>
            <a:r>
              <a:rPr lang="en-US" sz="2400" dirty="0"/>
              <a:t>a program that generates a random number between 1 and 10 and prints your name that many times</a:t>
            </a:r>
            <a:r>
              <a:rPr lang="en-US" sz="2400" dirty="0" smtClean="0"/>
              <a:t>.</a:t>
            </a:r>
            <a:endParaRPr lang="en-US" sz="2400" dirty="0"/>
          </a:p>
          <a:p>
            <a:pPr marL="0" indent="0">
              <a:buNone/>
            </a:pPr>
            <a:endParaRPr lang="en-US" sz="2400" dirty="0"/>
          </a:p>
        </p:txBody>
      </p:sp>
    </p:spTree>
    <p:extLst>
      <p:ext uri="{BB962C8B-B14F-4D97-AF65-F5344CB8AC3E}">
        <p14:creationId xmlns:p14="http://schemas.microsoft.com/office/powerpoint/2010/main" val="398287563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3.8.1</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AF00DB"/>
                </a:solidFill>
                <a:latin typeface="Consolas" panose="020B0609020204030204" pitchFamily="49" charset="0"/>
              </a:rPr>
              <a:t>from</a:t>
            </a:r>
            <a:r>
              <a:rPr lang="en-US" sz="2400" dirty="0">
                <a:solidFill>
                  <a:srgbClr val="000000"/>
                </a:solidFill>
                <a:latin typeface="Consolas" panose="020B0609020204030204" pitchFamily="49" charset="0"/>
              </a:rPr>
              <a:t> random </a:t>
            </a:r>
            <a:r>
              <a:rPr lang="en-US" sz="2400" dirty="0">
                <a:solidFill>
                  <a:srgbClr val="AF00DB"/>
                </a:solidFill>
                <a:latin typeface="Consolas" panose="020B0609020204030204" pitchFamily="49" charset="0"/>
              </a:rPr>
              <a:t>import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randint</a:t>
            </a:r>
            <a:endParaRPr lang="en-US" sz="2400" dirty="0">
              <a:solidFill>
                <a:srgbClr val="000000"/>
              </a:solidFill>
              <a:latin typeface="Consolas" panose="020B0609020204030204" pitchFamily="49" charset="0"/>
            </a:endParaRPr>
          </a:p>
          <a:p>
            <a:pPr marL="457200" indent="-457200">
              <a:buFont typeface="+mj-lt"/>
              <a:buAutoNum type="arabicPeriod"/>
            </a:pPr>
            <a:r>
              <a:rPr lang="en-US" sz="2400" dirty="0">
                <a:solidFill>
                  <a:srgbClr val="AF00DB"/>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range</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50</a:t>
            </a:r>
            <a:r>
              <a:rPr lang="en-US" sz="2400" dirty="0">
                <a:solidFill>
                  <a:srgbClr val="000000"/>
                </a:solidFill>
                <a:latin typeface="Consolas" panose="020B0609020204030204" pitchFamily="49" charset="0"/>
              </a:rPr>
              <a:t>):</a:t>
            </a:r>
          </a:p>
          <a:p>
            <a:pPr marL="457200" indent="-457200">
              <a:buFont typeface="+mj-lt"/>
              <a:buAutoNum type="arabicPeriod"/>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randint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6</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smtClean="0">
                <a:solidFill>
                  <a:srgbClr val="A31515"/>
                </a:solidFill>
                <a:latin typeface="Consolas" panose="020B0609020204030204" pitchFamily="49" charset="0"/>
              </a:rPr>
              <a:t>'</a:t>
            </a:r>
            <a:r>
              <a:rPr lang="en-US" sz="2400" dirty="0" smtClean="0">
                <a:solidFill>
                  <a:srgbClr val="000000"/>
                </a:solidFill>
                <a:latin typeface="Consolas" panose="020B0609020204030204" pitchFamily="49" charset="0"/>
              </a:rPr>
              <a:t>)</a:t>
            </a:r>
            <a:endParaRPr lang="en-US" sz="2400" dirty="0" smtClean="0">
              <a:latin typeface="Consolas" panose="020B0609020204030204" pitchFamily="49" charset="0"/>
              <a:ea typeface="Calibri" panose="020F0502020204030204" pitchFamily="34" charset="0"/>
              <a:cs typeface="Courier New" panose="02070309020205020404" pitchFamily="49" charset="0"/>
            </a:endParaRPr>
          </a:p>
          <a:p>
            <a:pPr marL="0" indent="0">
              <a:lnSpc>
                <a:spcPct val="107000"/>
              </a:lnSpc>
              <a:spcBef>
                <a:spcPts val="0"/>
              </a:spcBef>
              <a:spcAft>
                <a:spcPts val="0"/>
              </a:spcAft>
              <a:buClr>
                <a:schemeClr val="tx1"/>
              </a:buClr>
              <a:buNone/>
            </a:pPr>
            <a:r>
              <a:rPr lang="en-US" sz="2400" dirty="0" smtClean="0"/>
              <a:t>Result</a:t>
            </a:r>
            <a:endParaRPr lang="en-US" sz="2400" dirty="0"/>
          </a:p>
          <a:p>
            <a:pPr marL="0" marR="0" indent="0">
              <a:lnSpc>
                <a:spcPct val="107000"/>
              </a:lnSpc>
              <a:spcBef>
                <a:spcPts val="0"/>
              </a:spcBef>
              <a:spcAft>
                <a:spcPts val="0"/>
              </a:spcAft>
              <a:buClr>
                <a:schemeClr val="tx1"/>
              </a:buClr>
              <a:buNone/>
            </a:pPr>
            <a:endParaRPr lang="en-US" sz="2400" dirty="0">
              <a:latin typeface="Courier New" panose="02070309020205020404" pitchFamily="49" charset="0"/>
              <a:ea typeface="Calibri" panose="020F0502020204030204" pitchFamily="34"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457200" y="3497199"/>
            <a:ext cx="8229600" cy="236601"/>
          </a:xfrm>
          <a:prstGeom prst="rect">
            <a:avLst/>
          </a:prstGeom>
        </p:spPr>
      </p:pic>
    </p:spTree>
    <p:extLst>
      <p:ext uri="{BB962C8B-B14F-4D97-AF65-F5344CB8AC3E}">
        <p14:creationId xmlns:p14="http://schemas.microsoft.com/office/powerpoint/2010/main" val="12903225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5AE9-7FF3-493C-890F-58A9CD2752A1}"/>
              </a:ext>
            </a:extLst>
          </p:cNvPr>
          <p:cNvSpPr>
            <a:spLocks noGrp="1"/>
          </p:cNvSpPr>
          <p:nvPr>
            <p:ph type="title"/>
          </p:nvPr>
        </p:nvSpPr>
        <p:spPr/>
        <p:txBody>
          <a:bodyPr/>
          <a:lstStyle/>
          <a:p>
            <a:r>
              <a:rPr lang="en-US" dirty="0"/>
              <a:t>Integer</a:t>
            </a:r>
            <a:endParaRPr lang="vi-VN" dirty="0"/>
          </a:p>
        </p:txBody>
      </p:sp>
      <p:sp>
        <p:nvSpPr>
          <p:cNvPr id="3" name="Content Placeholder 2">
            <a:extLst>
              <a:ext uri="{FF2B5EF4-FFF2-40B4-BE49-F238E27FC236}">
                <a16:creationId xmlns:a16="http://schemas.microsoft.com/office/drawing/2014/main" id="{EA4B2CC1-552F-409A-B811-32D5AEA3835A}"/>
              </a:ext>
            </a:extLst>
          </p:cNvPr>
          <p:cNvSpPr>
            <a:spLocks noGrp="1"/>
          </p:cNvSpPr>
          <p:nvPr>
            <p:ph idx="1"/>
          </p:nvPr>
        </p:nvSpPr>
        <p:spPr/>
        <p:txBody>
          <a:bodyPr/>
          <a:lstStyle/>
          <a:p>
            <a:r>
              <a:rPr lang="en-US" sz="2800" dirty="0"/>
              <a:t>Integers in Python have no restrictions. They can be arbitrarily large.</a:t>
            </a:r>
          </a:p>
          <a:p>
            <a:pPr marL="0" indent="0">
              <a:buNone/>
            </a:pPr>
            <a:r>
              <a:rPr lang="en-US" sz="2500" dirty="0"/>
              <a:t/>
            </a:r>
            <a:br>
              <a:rPr lang="en-US" sz="2500" dirty="0"/>
            </a:br>
            <a:r>
              <a:rPr lang="en-US" sz="2500" dirty="0"/>
              <a:t/>
            </a:r>
            <a:br>
              <a:rPr lang="en-US" sz="2500" dirty="0"/>
            </a:br>
            <a:endParaRPr lang="vi-VN" sz="2500" dirty="0"/>
          </a:p>
        </p:txBody>
      </p:sp>
      <p:pic>
        <p:nvPicPr>
          <p:cNvPr id="2050" name="Picture 2" descr="https://scontent.fsgn2-3.fna.fbcdn.net/v/t34.0-12/22782237_1660103007375723_1884105980_n.png?oh=32fc7072275ca1dfd6683bcebb83ff2f&amp;oe=59F1A739">
            <a:extLst>
              <a:ext uri="{FF2B5EF4-FFF2-40B4-BE49-F238E27FC236}">
                <a16:creationId xmlns:a16="http://schemas.microsoft.com/office/drawing/2014/main" id="{B03D4B5A-0923-4F5A-9BA8-0EF689ABE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57641"/>
            <a:ext cx="4038600" cy="113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10284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3.8.2</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smtClean="0"/>
              <a:t>Write a program that generates a random number, x, between 1 and 50, a random number y between 2 and 5, and computes </a:t>
            </a:r>
            <a:r>
              <a:rPr lang="en-US" sz="2400" dirty="0" err="1" smtClean="0"/>
              <a:t>x</a:t>
            </a:r>
            <a:r>
              <a:rPr lang="en-US" sz="2400" baseline="30000" dirty="0" err="1" smtClean="0"/>
              <a:t>y</a:t>
            </a:r>
            <a:r>
              <a:rPr lang="en-US" sz="2400" dirty="0" smtClean="0"/>
              <a:t>.</a:t>
            </a:r>
          </a:p>
          <a:p>
            <a:pPr marL="0" indent="0">
              <a:buNone/>
            </a:pPr>
            <a:endParaRPr lang="en-US" sz="2400" baseline="30000" dirty="0"/>
          </a:p>
        </p:txBody>
      </p:sp>
    </p:spTree>
    <p:extLst>
      <p:ext uri="{BB962C8B-B14F-4D97-AF65-F5344CB8AC3E}">
        <p14:creationId xmlns:p14="http://schemas.microsoft.com/office/powerpoint/2010/main" val="402079132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3.8.2</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AF00DB"/>
                </a:solidFill>
                <a:latin typeface="Consolas" panose="020B0609020204030204" pitchFamily="49" charset="0"/>
              </a:rPr>
              <a:t>from</a:t>
            </a:r>
            <a:r>
              <a:rPr lang="en-US" sz="2400" dirty="0">
                <a:solidFill>
                  <a:srgbClr val="000000"/>
                </a:solidFill>
                <a:latin typeface="Consolas" panose="020B0609020204030204" pitchFamily="49" charset="0"/>
              </a:rPr>
              <a:t> random </a:t>
            </a:r>
            <a:r>
              <a:rPr lang="en-US" sz="2400" dirty="0">
                <a:solidFill>
                  <a:srgbClr val="AF00DB"/>
                </a:solidFill>
                <a:latin typeface="Consolas" panose="020B0609020204030204" pitchFamily="49" charset="0"/>
              </a:rPr>
              <a:t>import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randint</a:t>
            </a:r>
            <a:endParaRPr lang="en-US" sz="2400" dirty="0">
              <a:solidFill>
                <a:srgbClr val="000000"/>
              </a:solidFill>
              <a:latin typeface="Consolas" panose="020B0609020204030204" pitchFamily="49" charset="0"/>
            </a:endParaRPr>
          </a:p>
          <a:p>
            <a:pPr marL="457200" indent="-457200">
              <a:buFont typeface="+mj-lt"/>
              <a:buAutoNum type="arabicPeriod"/>
            </a:pPr>
            <a:r>
              <a:rPr lang="en-US" sz="2400" dirty="0">
                <a:solidFill>
                  <a:srgbClr val="000000"/>
                </a:solidFill>
                <a:latin typeface="Consolas" panose="020B0609020204030204" pitchFamily="49" charset="0"/>
              </a:rPr>
              <a:t>x = </a:t>
            </a:r>
            <a:r>
              <a:rPr lang="en-US" sz="2400" dirty="0" err="1">
                <a:solidFill>
                  <a:srgbClr val="000000"/>
                </a:solidFill>
                <a:latin typeface="Consolas" panose="020B0609020204030204" pitchFamily="49" charset="0"/>
              </a:rPr>
              <a:t>randint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50</a:t>
            </a:r>
            <a:r>
              <a:rPr lang="en-US" sz="2400" dirty="0">
                <a:solidFill>
                  <a:srgbClr val="000000"/>
                </a:solidFill>
                <a:latin typeface="Consolas" panose="020B0609020204030204" pitchFamily="49" charset="0"/>
              </a:rPr>
              <a:t>)</a:t>
            </a:r>
          </a:p>
          <a:p>
            <a:pPr marL="457200" indent="-457200">
              <a:buFont typeface="+mj-lt"/>
              <a:buAutoNum type="arabicPeriod"/>
            </a:pPr>
            <a:r>
              <a:rPr lang="en-US" sz="2400" dirty="0">
                <a:solidFill>
                  <a:srgbClr val="000000"/>
                </a:solidFill>
                <a:latin typeface="Consolas" panose="020B0609020204030204" pitchFamily="49" charset="0"/>
              </a:rPr>
              <a:t>y = </a:t>
            </a:r>
            <a:r>
              <a:rPr lang="en-US" sz="2400" dirty="0" err="1">
                <a:solidFill>
                  <a:srgbClr val="000000"/>
                </a:solidFill>
                <a:latin typeface="Consolas" panose="020B0609020204030204" pitchFamily="49" charset="0"/>
              </a:rPr>
              <a:t>randint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5</a:t>
            </a:r>
            <a:r>
              <a:rPr lang="en-US" sz="2400" dirty="0">
                <a:solidFill>
                  <a:srgbClr val="000000"/>
                </a:solidFill>
                <a:latin typeface="Consolas" panose="020B0609020204030204" pitchFamily="49" charset="0"/>
              </a:rPr>
              <a:t>)</a:t>
            </a:r>
          </a:p>
          <a:p>
            <a:pPr marL="457200" indent="-457200">
              <a:buFont typeface="+mj-lt"/>
              <a:buAutoNum type="arabicPeriod"/>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(x, </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 y, </a:t>
            </a:r>
            <a:r>
              <a:rPr lang="en-US" sz="2400" dirty="0">
                <a:solidFill>
                  <a:srgbClr val="A31515"/>
                </a:solidFill>
                <a:latin typeface="Consolas" panose="020B0609020204030204" pitchFamily="49" charset="0"/>
              </a:rPr>
              <a:t>' = '</a:t>
            </a:r>
            <a:r>
              <a:rPr lang="en-US" sz="2400" dirty="0">
                <a:solidFill>
                  <a:srgbClr val="000000"/>
                </a:solidFill>
                <a:latin typeface="Consolas" panose="020B0609020204030204" pitchFamily="49" charset="0"/>
              </a:rPr>
              <a:t>, x**y)</a:t>
            </a:r>
          </a:p>
          <a:p>
            <a:pPr marL="0" indent="0">
              <a:buNone/>
            </a:pPr>
            <a:endParaRPr lang="en-US" sz="2400" dirty="0" smtClean="0"/>
          </a:p>
          <a:p>
            <a:pPr>
              <a:buFontTx/>
              <a:buChar char="-"/>
            </a:pPr>
            <a:r>
              <a:rPr lang="en-US" sz="2400" dirty="0" smtClean="0"/>
              <a:t>Use </a:t>
            </a:r>
            <a:r>
              <a:rPr lang="en-US" sz="2400" dirty="0" err="1"/>
              <a:t>randint</a:t>
            </a:r>
            <a:r>
              <a:rPr lang="en-US" sz="2400" dirty="0"/>
              <a:t> to create random integer numbers.</a:t>
            </a:r>
            <a:endParaRPr lang="en-US" sz="2400" baseline="30000" dirty="0"/>
          </a:p>
          <a:p>
            <a:pPr marL="0" indent="0">
              <a:buNone/>
            </a:pPr>
            <a:endParaRPr lang="en-US" sz="2400" dirty="0" smtClean="0"/>
          </a:p>
          <a:p>
            <a:pPr marL="0" indent="0">
              <a:buNone/>
            </a:pPr>
            <a:r>
              <a:rPr lang="en-US" sz="2400" dirty="0" smtClean="0"/>
              <a:t>Result</a:t>
            </a:r>
            <a:r>
              <a:rPr lang="en-US" sz="2400" dirty="0"/>
              <a:t>:</a:t>
            </a:r>
          </a:p>
        </p:txBody>
      </p:sp>
      <p:pic>
        <p:nvPicPr>
          <p:cNvPr id="7" name="Picture 6"/>
          <p:cNvPicPr>
            <a:picLocks noChangeAspect="1"/>
          </p:cNvPicPr>
          <p:nvPr/>
        </p:nvPicPr>
        <p:blipFill>
          <a:blip r:embed="rId2"/>
          <a:stretch>
            <a:fillRect/>
          </a:stretch>
        </p:blipFill>
        <p:spPr>
          <a:xfrm>
            <a:off x="762001" y="4876800"/>
            <a:ext cx="5029199" cy="539858"/>
          </a:xfrm>
          <a:prstGeom prst="rect">
            <a:avLst/>
          </a:prstGeom>
        </p:spPr>
      </p:pic>
    </p:spTree>
    <p:extLst>
      <p:ext uri="{BB962C8B-B14F-4D97-AF65-F5344CB8AC3E}">
        <p14:creationId xmlns:p14="http://schemas.microsoft.com/office/powerpoint/2010/main" val="385747199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3.8.3</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generates a random number between 1 and 10 and prints your name that many times</a:t>
            </a:r>
            <a:r>
              <a:rPr lang="en-US" sz="2400" dirty="0" smtClean="0"/>
              <a:t>.</a:t>
            </a:r>
          </a:p>
        </p:txBody>
      </p:sp>
    </p:spTree>
    <p:extLst>
      <p:ext uri="{BB962C8B-B14F-4D97-AF65-F5344CB8AC3E}">
        <p14:creationId xmlns:p14="http://schemas.microsoft.com/office/powerpoint/2010/main" val="2631403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3.8.3</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AF00DB"/>
                </a:solidFill>
                <a:latin typeface="Consolas" panose="020B0609020204030204" pitchFamily="49" charset="0"/>
              </a:rPr>
              <a:t>from</a:t>
            </a:r>
            <a:r>
              <a:rPr lang="en-US" sz="2400" dirty="0">
                <a:solidFill>
                  <a:srgbClr val="000000"/>
                </a:solidFill>
                <a:latin typeface="Consolas" panose="020B0609020204030204" pitchFamily="49" charset="0"/>
              </a:rPr>
              <a:t> random </a:t>
            </a:r>
            <a:r>
              <a:rPr lang="en-US" sz="2400" dirty="0">
                <a:solidFill>
                  <a:srgbClr val="AF00DB"/>
                </a:solidFill>
                <a:latin typeface="Consolas" panose="020B0609020204030204" pitchFamily="49" charset="0"/>
              </a:rPr>
              <a:t>import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randint</a:t>
            </a:r>
            <a:endParaRPr lang="en-US" sz="2400" dirty="0">
              <a:solidFill>
                <a:srgbClr val="000000"/>
              </a:solidFill>
              <a:latin typeface="Consolas" panose="020B0609020204030204" pitchFamily="49" charset="0"/>
            </a:endParaRPr>
          </a:p>
          <a:p>
            <a:pPr marL="457200" indent="-457200">
              <a:buFont typeface="+mj-lt"/>
              <a:buAutoNum type="arabicPeriod"/>
            </a:pPr>
            <a:r>
              <a:rPr lang="en-US" sz="2400" dirty="0">
                <a:solidFill>
                  <a:srgbClr val="000000"/>
                </a:solidFill>
                <a:latin typeface="Consolas" panose="020B0609020204030204" pitchFamily="49" charset="0"/>
              </a:rPr>
              <a:t>temp = </a:t>
            </a:r>
            <a:r>
              <a:rPr lang="en-US" sz="2400" dirty="0" err="1">
                <a:solidFill>
                  <a:srgbClr val="000000"/>
                </a:solidFill>
                <a:latin typeface="Consolas" panose="020B0609020204030204" pitchFamily="49" charset="0"/>
              </a:rPr>
              <a:t>randint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a:t>
            </a:r>
          </a:p>
          <a:p>
            <a:pPr marL="457200" indent="-457200">
              <a:buFont typeface="+mj-lt"/>
              <a:buAutoNum type="arabicPeriod"/>
            </a:pPr>
            <a:r>
              <a:rPr lang="en-US" sz="2400" dirty="0">
                <a:solidFill>
                  <a:srgbClr val="AF00DB"/>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range</a:t>
            </a:r>
            <a:r>
              <a:rPr lang="en-US" sz="2400" dirty="0">
                <a:solidFill>
                  <a:srgbClr val="000000"/>
                </a:solidFill>
                <a:latin typeface="Consolas" panose="020B0609020204030204" pitchFamily="49" charset="0"/>
              </a:rPr>
              <a:t>(temp):</a:t>
            </a:r>
          </a:p>
          <a:p>
            <a:pPr marL="457200" indent="-457200">
              <a:buFont typeface="+mj-lt"/>
              <a:buAutoNum type="arabicPeriod"/>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yourname</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pPr marL="0" indent="0">
              <a:buNone/>
            </a:pPr>
            <a:r>
              <a:rPr lang="en-US" sz="2400" dirty="0" smtClean="0"/>
              <a:t>Result</a:t>
            </a:r>
          </a:p>
          <a:p>
            <a:pPr marL="0" indent="0">
              <a:buNone/>
            </a:pPr>
            <a:endParaRPr lang="en-US" sz="2400" dirty="0" smtClean="0"/>
          </a:p>
        </p:txBody>
      </p:sp>
      <p:pic>
        <p:nvPicPr>
          <p:cNvPr id="4" name="Picture 3"/>
          <p:cNvPicPr>
            <a:picLocks noChangeAspect="1"/>
          </p:cNvPicPr>
          <p:nvPr/>
        </p:nvPicPr>
        <p:blipFill>
          <a:blip r:embed="rId2"/>
          <a:stretch>
            <a:fillRect/>
          </a:stretch>
        </p:blipFill>
        <p:spPr>
          <a:xfrm>
            <a:off x="838200" y="3581400"/>
            <a:ext cx="1828800" cy="2444097"/>
          </a:xfrm>
          <a:prstGeom prst="rect">
            <a:avLst/>
          </a:prstGeom>
        </p:spPr>
      </p:pic>
    </p:spTree>
    <p:extLst>
      <p:ext uri="{BB962C8B-B14F-4D97-AF65-F5344CB8AC3E}">
        <p14:creationId xmlns:p14="http://schemas.microsoft.com/office/powerpoint/2010/main" val="97538499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3.8.4</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generates a random decimal number between 1 and 10 with two decimal places of accuracy. Examples are 1.23, 3.45, 9.80, and 5.00</a:t>
            </a:r>
            <a:r>
              <a:rPr lang="en-US" sz="2400" dirty="0" smtClean="0"/>
              <a:t>.</a:t>
            </a:r>
          </a:p>
        </p:txBody>
      </p:sp>
    </p:spTree>
    <p:extLst>
      <p:ext uri="{BB962C8B-B14F-4D97-AF65-F5344CB8AC3E}">
        <p14:creationId xmlns:p14="http://schemas.microsoft.com/office/powerpoint/2010/main" val="200429883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3.8.4</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n-US" sz="2400" dirty="0">
                <a:solidFill>
                  <a:srgbClr val="AF00DB"/>
                </a:solidFill>
                <a:latin typeface="Consolas" panose="020B0609020204030204" pitchFamily="49" charset="0"/>
              </a:rPr>
              <a:t>from</a:t>
            </a:r>
            <a:r>
              <a:rPr lang="en-US" sz="2400" dirty="0">
                <a:solidFill>
                  <a:srgbClr val="000000"/>
                </a:solidFill>
                <a:latin typeface="Consolas" panose="020B0609020204030204" pitchFamily="49" charset="0"/>
              </a:rPr>
              <a:t> random </a:t>
            </a:r>
            <a:r>
              <a:rPr lang="en-US" sz="2400" dirty="0">
                <a:solidFill>
                  <a:srgbClr val="AF00DB"/>
                </a:solidFill>
                <a:latin typeface="Consolas" panose="020B0609020204030204" pitchFamily="49" charset="0"/>
              </a:rPr>
              <a:t>import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randint</a:t>
            </a:r>
            <a:endParaRPr lang="en-US" sz="2400" dirty="0">
              <a:solidFill>
                <a:srgbClr val="000000"/>
              </a:solidFill>
              <a:latin typeface="Consolas" panose="020B0609020204030204" pitchFamily="49" charset="0"/>
            </a:endParaRPr>
          </a:p>
          <a:p>
            <a:pPr marL="457200" indent="-457200">
              <a:buFont typeface="+mj-lt"/>
              <a:buAutoNum type="arabicPeriod"/>
            </a:pPr>
            <a:r>
              <a:rPr lang="en-US" sz="2400" dirty="0">
                <a:solidFill>
                  <a:srgbClr val="AF00DB"/>
                </a:solidFill>
                <a:latin typeface="Consolas" panose="020B0609020204030204" pitchFamily="49" charset="0"/>
              </a:rPr>
              <a:t>from</a:t>
            </a:r>
            <a:r>
              <a:rPr lang="en-US" sz="2400" dirty="0">
                <a:solidFill>
                  <a:srgbClr val="000000"/>
                </a:solidFill>
                <a:latin typeface="Consolas" panose="020B0609020204030204" pitchFamily="49" charset="0"/>
              </a:rPr>
              <a:t> decimal </a:t>
            </a:r>
            <a:r>
              <a:rPr lang="en-US" sz="2400" dirty="0">
                <a:solidFill>
                  <a:srgbClr val="AF00DB"/>
                </a:solidFill>
                <a:latin typeface="Consolas" panose="020B0609020204030204" pitchFamily="49" charset="0"/>
              </a:rPr>
              <a:t>import</a:t>
            </a:r>
            <a:r>
              <a:rPr lang="en-US" sz="2400" dirty="0">
                <a:solidFill>
                  <a:srgbClr val="000000"/>
                </a:solidFill>
                <a:latin typeface="Consolas" panose="020B0609020204030204" pitchFamily="49" charset="0"/>
              </a:rPr>
              <a:t> Decimal</a:t>
            </a:r>
          </a:p>
          <a:p>
            <a:pPr marL="457200" indent="-457200">
              <a:buFont typeface="+mj-lt"/>
              <a:buAutoNum type="arabicPeriod"/>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a:solidFill>
                  <a:srgbClr val="795E26"/>
                </a:solidFill>
                <a:latin typeface="Consolas" panose="020B0609020204030204" pitchFamily="49" charset="0"/>
              </a:rPr>
              <a:t>round</a:t>
            </a:r>
            <a:r>
              <a:rPr lang="en-US" sz="2400" dirty="0">
                <a:solidFill>
                  <a:srgbClr val="000000"/>
                </a:solidFill>
                <a:latin typeface="Consolas" panose="020B0609020204030204" pitchFamily="49" charset="0"/>
              </a:rPr>
              <a:t>(Decimal(</a:t>
            </a:r>
            <a:r>
              <a:rPr lang="en-US" sz="2400" dirty="0" err="1">
                <a:solidFill>
                  <a:srgbClr val="000000"/>
                </a:solidFill>
                <a:latin typeface="Consolas" panose="020B0609020204030204" pitchFamily="49" charset="0"/>
              </a:rPr>
              <a:t>randint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100</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1000</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100</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2</a:t>
            </a:r>
            <a:r>
              <a:rPr lang="en-US" sz="2400" dirty="0" smtClean="0">
                <a:solidFill>
                  <a:srgbClr val="000000"/>
                </a:solidFill>
                <a:latin typeface="Consolas" panose="020B0609020204030204" pitchFamily="49" charset="0"/>
              </a:rPr>
              <a:t>))</a:t>
            </a:r>
            <a:endParaRPr lang="en-US" sz="2400" dirty="0" smtClean="0">
              <a:solidFill>
                <a:srgbClr val="666666"/>
              </a:solidFill>
              <a:latin typeface="Courier New" panose="02070309020205020404" pitchFamily="49" charset="0"/>
              <a:cs typeface="Courier New" panose="02070309020205020404" pitchFamily="49" charset="0"/>
            </a:endParaRPr>
          </a:p>
          <a:p>
            <a:pPr marL="0" indent="0">
              <a:spcBef>
                <a:spcPts val="0"/>
              </a:spcBef>
              <a:buNone/>
            </a:pPr>
            <a:endParaRPr lang="en-US" sz="2400" dirty="0" smtClean="0">
              <a:latin typeface="+mj-lt"/>
              <a:cs typeface="Courier New" panose="02070309020205020404" pitchFamily="49" charset="0"/>
            </a:endParaRPr>
          </a:p>
          <a:p>
            <a:pPr marL="0" indent="0">
              <a:spcBef>
                <a:spcPts val="0"/>
              </a:spcBef>
              <a:buNone/>
            </a:pPr>
            <a:r>
              <a:rPr lang="en-US" sz="2400" dirty="0" smtClean="0">
                <a:latin typeface="+mj-lt"/>
                <a:cs typeface="Courier New" panose="02070309020205020404" pitchFamily="49" charset="0"/>
              </a:rPr>
              <a:t>Result</a:t>
            </a:r>
            <a:r>
              <a:rPr lang="en-US" sz="2400" dirty="0" smtClean="0">
                <a:latin typeface="+mj-lt"/>
                <a:cs typeface="Courier New" panose="02070309020205020404" pitchFamily="49" charset="0"/>
              </a:rPr>
              <a:t>:</a:t>
            </a:r>
          </a:p>
          <a:p>
            <a:pPr marL="0" indent="0">
              <a:spcBef>
                <a:spcPts val="0"/>
              </a:spcBef>
              <a:buNone/>
            </a:pPr>
            <a:endParaRPr lang="en-US" sz="2400" dirty="0" smtClean="0">
              <a:latin typeface="+mj-lt"/>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990600" y="3429000"/>
            <a:ext cx="838200" cy="359228"/>
          </a:xfrm>
          <a:prstGeom prst="rect">
            <a:avLst/>
          </a:prstGeom>
        </p:spPr>
      </p:pic>
    </p:spTree>
    <p:extLst>
      <p:ext uri="{BB962C8B-B14F-4D97-AF65-F5344CB8AC3E}">
        <p14:creationId xmlns:p14="http://schemas.microsoft.com/office/powerpoint/2010/main" val="183004411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3.8.5</a:t>
            </a:r>
            <a:endParaRPr lang="en-US" dirty="0"/>
          </a:p>
        </p:txBody>
      </p:sp>
      <p:sp>
        <p:nvSpPr>
          <p:cNvPr id="3" name="Content Placeholder 2"/>
          <p:cNvSpPr>
            <a:spLocks noGrp="1"/>
          </p:cNvSpPr>
          <p:nvPr>
            <p:ph idx="1"/>
          </p:nvPr>
        </p:nvSpPr>
        <p:spPr>
          <a:xfrm>
            <a:off x="457200" y="1411602"/>
            <a:ext cx="8382000" cy="4525963"/>
          </a:xfrm>
        </p:spPr>
        <p:txBody>
          <a:bodyPr/>
          <a:lstStyle/>
          <a:p>
            <a:pPr marL="0" indent="0">
              <a:spcBef>
                <a:spcPts val="0"/>
              </a:spcBef>
              <a:buNone/>
            </a:pPr>
            <a:r>
              <a:rPr lang="en-US" sz="2400" dirty="0"/>
              <a:t>Write a program that generates 50 random numbers such that the first number is between 1 and 2, the second is between 1 and 3, the third is between 1 and 4, . . . , and the last is between 1 and 51. </a:t>
            </a:r>
            <a:endParaRPr lang="en-US" sz="2400" dirty="0" smtClean="0">
              <a:latin typeface="+mj-lt"/>
              <a:cs typeface="Courier New" panose="02070309020205020404" pitchFamily="49" charset="0"/>
            </a:endParaRPr>
          </a:p>
        </p:txBody>
      </p:sp>
    </p:spTree>
    <p:extLst>
      <p:ext uri="{BB962C8B-B14F-4D97-AF65-F5344CB8AC3E}">
        <p14:creationId xmlns:p14="http://schemas.microsoft.com/office/powerpoint/2010/main" val="41051491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3.8.5</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n-US" sz="2400" dirty="0">
                <a:solidFill>
                  <a:srgbClr val="AF00DB"/>
                </a:solidFill>
                <a:latin typeface="Consolas" panose="020B0609020204030204" pitchFamily="49" charset="0"/>
              </a:rPr>
              <a:t>from</a:t>
            </a:r>
            <a:r>
              <a:rPr lang="en-US" sz="2400" dirty="0">
                <a:solidFill>
                  <a:srgbClr val="000000"/>
                </a:solidFill>
                <a:latin typeface="Consolas" panose="020B0609020204030204" pitchFamily="49" charset="0"/>
              </a:rPr>
              <a:t> random </a:t>
            </a:r>
            <a:r>
              <a:rPr lang="en-US" sz="2400" dirty="0">
                <a:solidFill>
                  <a:srgbClr val="AF00DB"/>
                </a:solidFill>
                <a:latin typeface="Consolas" panose="020B0609020204030204" pitchFamily="49" charset="0"/>
              </a:rPr>
              <a:t>import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randint</a:t>
            </a:r>
            <a:endParaRPr lang="en-US" sz="2400" dirty="0">
              <a:solidFill>
                <a:srgbClr val="000000"/>
              </a:solidFill>
              <a:latin typeface="Consolas" panose="020B0609020204030204" pitchFamily="49" charset="0"/>
            </a:endParaRPr>
          </a:p>
          <a:p>
            <a:pPr marL="457200" indent="-457200">
              <a:buFont typeface="+mj-lt"/>
              <a:buAutoNum type="arabicPeriod"/>
            </a:pPr>
            <a:r>
              <a:rPr lang="en-US" sz="2400" dirty="0">
                <a:solidFill>
                  <a:srgbClr val="AF00DB"/>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range</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52</a:t>
            </a:r>
            <a:r>
              <a:rPr lang="en-US" sz="2400" dirty="0">
                <a:solidFill>
                  <a:srgbClr val="000000"/>
                </a:solidFill>
                <a:latin typeface="Consolas" panose="020B0609020204030204" pitchFamily="49" charset="0"/>
              </a:rPr>
              <a:t>):</a:t>
            </a:r>
          </a:p>
          <a:p>
            <a:pPr marL="457200" indent="-457200">
              <a:buFont typeface="+mj-lt"/>
              <a:buAutoNum type="arabicPeriod"/>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randint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,i))</a:t>
            </a:r>
          </a:p>
          <a:p>
            <a:pPr marL="0" indent="0">
              <a:spcBef>
                <a:spcPts val="0"/>
              </a:spcBef>
              <a:buNone/>
            </a:pPr>
            <a:endParaRPr lang="en-US" sz="2400" dirty="0" smtClean="0">
              <a:latin typeface="+mj-lt"/>
              <a:cs typeface="Courier New" panose="02070309020205020404" pitchFamily="49" charset="0"/>
            </a:endParaRPr>
          </a:p>
          <a:p>
            <a:pPr marL="0" indent="0">
              <a:spcBef>
                <a:spcPts val="0"/>
              </a:spcBef>
              <a:buNone/>
            </a:pPr>
            <a:r>
              <a:rPr lang="en-US" sz="2400" dirty="0" smtClean="0">
                <a:latin typeface="+mj-lt"/>
                <a:cs typeface="Courier New" panose="02070309020205020404" pitchFamily="49" charset="0"/>
              </a:rPr>
              <a:t>Result</a:t>
            </a:r>
            <a:r>
              <a:rPr lang="en-US" sz="2400" dirty="0" smtClean="0">
                <a:latin typeface="+mj-lt"/>
                <a:cs typeface="Courier New" panose="02070309020205020404" pitchFamily="49" charset="0"/>
              </a:rPr>
              <a:t>:</a:t>
            </a:r>
          </a:p>
        </p:txBody>
      </p:sp>
      <p:pic>
        <p:nvPicPr>
          <p:cNvPr id="4" name="Picture 3"/>
          <p:cNvPicPr>
            <a:picLocks noChangeAspect="1"/>
          </p:cNvPicPr>
          <p:nvPr/>
        </p:nvPicPr>
        <p:blipFill>
          <a:blip r:embed="rId2"/>
          <a:stretch>
            <a:fillRect/>
          </a:stretch>
        </p:blipFill>
        <p:spPr>
          <a:xfrm>
            <a:off x="609600" y="3516998"/>
            <a:ext cx="8077201" cy="293002"/>
          </a:xfrm>
          <a:prstGeom prst="rect">
            <a:avLst/>
          </a:prstGeom>
        </p:spPr>
      </p:pic>
    </p:spTree>
    <p:extLst>
      <p:ext uri="{BB962C8B-B14F-4D97-AF65-F5344CB8AC3E}">
        <p14:creationId xmlns:p14="http://schemas.microsoft.com/office/powerpoint/2010/main" val="59790604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1602"/>
                <a:ext cx="8382000" cy="4525963"/>
              </a:xfrm>
            </p:spPr>
            <p:txBody>
              <a:bodyPr/>
              <a:lstStyle/>
              <a:p>
                <a:pPr marL="0" indent="0">
                  <a:buNone/>
                </a:pPr>
                <a:r>
                  <a:rPr lang="en-US" sz="2400" dirty="0" smtClean="0"/>
                  <a:t>Write a program that asks the user to enter two numbers, x and y, and computes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um>
                      <m:den>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den>
                    </m:f>
                  </m:oMath>
                </a14:m>
                <a:r>
                  <a:rPr lang="en-US" sz="2400" dirty="0" smtClean="0">
                    <a:latin typeface="+mj-lt"/>
                    <a:cs typeface="Courier New" panose="02070309020205020404" pitchFamily="49"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1602"/>
                <a:ext cx="8382000" cy="4525963"/>
              </a:xfrm>
              <a:blipFill>
                <a:blip r:embed="rId2"/>
                <a:stretch>
                  <a:fillRect l="-1091" t="-943"/>
                </a:stretch>
              </a:blipFill>
            </p:spPr>
            <p:txBody>
              <a:bodyPr/>
              <a:lstStyle/>
              <a:p>
                <a:r>
                  <a:rPr lang="en-US">
                    <a:noFill/>
                  </a:rPr>
                  <a:t> </a:t>
                </a:r>
              </a:p>
            </p:txBody>
          </p:sp>
        </mc:Fallback>
      </mc:AlternateContent>
    </p:spTree>
    <p:extLst>
      <p:ext uri="{BB962C8B-B14F-4D97-AF65-F5344CB8AC3E}">
        <p14:creationId xmlns:p14="http://schemas.microsoft.com/office/powerpoint/2010/main" val="303009058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3.8.6</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s-ES" sz="2400" dirty="0">
                <a:solidFill>
                  <a:srgbClr val="C6C6C6"/>
                </a:solidFill>
                <a:latin typeface="Courier New" panose="02070309020205020404" pitchFamily="49" charset="0"/>
                <a:cs typeface="Courier New" panose="02070309020205020404" pitchFamily="49" charset="0"/>
              </a:rPr>
              <a:t>x </a:t>
            </a:r>
            <a:r>
              <a:rPr lang="es-ES" sz="2400" dirty="0">
                <a:solidFill>
                  <a:srgbClr val="E8364F"/>
                </a:solidFill>
                <a:latin typeface="Courier New" panose="02070309020205020404" pitchFamily="49" charset="0"/>
                <a:cs typeface="Courier New" panose="02070309020205020404" pitchFamily="49" charset="0"/>
              </a:rPr>
              <a:t>=</a:t>
            </a:r>
            <a:r>
              <a:rPr lang="es-ES" sz="2400" dirty="0">
                <a:solidFill>
                  <a:srgbClr val="C6C6C6"/>
                </a:solidFill>
                <a:latin typeface="Courier New" panose="02070309020205020404" pitchFamily="49" charset="0"/>
                <a:cs typeface="Courier New" panose="02070309020205020404" pitchFamily="49" charset="0"/>
              </a:rPr>
              <a:t> </a:t>
            </a:r>
            <a:r>
              <a:rPr lang="es-ES" sz="2400" dirty="0" err="1">
                <a:solidFill>
                  <a:srgbClr val="66D9EF"/>
                </a:solidFill>
                <a:latin typeface="Courier New" panose="02070309020205020404" pitchFamily="49" charset="0"/>
                <a:cs typeface="Courier New" panose="02070309020205020404" pitchFamily="49" charset="0"/>
              </a:rPr>
              <a:t>eval</a:t>
            </a:r>
            <a:r>
              <a:rPr lang="es-ES" sz="2400" dirty="0">
                <a:solidFill>
                  <a:srgbClr val="C6C6C6"/>
                </a:solidFill>
                <a:latin typeface="Courier New" panose="02070309020205020404" pitchFamily="49" charset="0"/>
                <a:cs typeface="Courier New" panose="02070309020205020404" pitchFamily="49" charset="0"/>
              </a:rPr>
              <a:t>(</a:t>
            </a:r>
            <a:r>
              <a:rPr lang="es-ES" sz="2400" dirty="0">
                <a:solidFill>
                  <a:srgbClr val="66D9EF"/>
                </a:solidFill>
                <a:latin typeface="Courier New" panose="02070309020205020404" pitchFamily="49" charset="0"/>
                <a:cs typeface="Courier New" panose="02070309020205020404" pitchFamily="49" charset="0"/>
              </a:rPr>
              <a:t>input</a:t>
            </a:r>
            <a:r>
              <a:rPr lang="es-ES" sz="2400" dirty="0">
                <a:solidFill>
                  <a:srgbClr val="C6C6C6"/>
                </a:solidFill>
                <a:latin typeface="Courier New" panose="02070309020205020404" pitchFamily="49" charset="0"/>
                <a:cs typeface="Courier New" panose="02070309020205020404" pitchFamily="49" charset="0"/>
              </a:rPr>
              <a:t>(</a:t>
            </a:r>
            <a:r>
              <a:rPr lang="es-ES" sz="2400" dirty="0">
                <a:solidFill>
                  <a:srgbClr val="D3C970"/>
                </a:solidFill>
                <a:latin typeface="Courier New" panose="02070309020205020404" pitchFamily="49" charset="0"/>
                <a:cs typeface="Courier New" panose="02070309020205020404" pitchFamily="49" charset="0"/>
              </a:rPr>
              <a:t>'</a:t>
            </a:r>
            <a:r>
              <a:rPr lang="es-ES" sz="2400" dirty="0" err="1">
                <a:solidFill>
                  <a:srgbClr val="D3C970"/>
                </a:solidFill>
                <a:latin typeface="Courier New" panose="02070309020205020404" pitchFamily="49" charset="0"/>
                <a:cs typeface="Courier New" panose="02070309020205020404" pitchFamily="49" charset="0"/>
              </a:rPr>
              <a:t>Enter</a:t>
            </a:r>
            <a:r>
              <a:rPr lang="es-ES" sz="2400" dirty="0">
                <a:solidFill>
                  <a:srgbClr val="D3C970"/>
                </a:solidFill>
                <a:latin typeface="Courier New" panose="02070309020205020404" pitchFamily="49" charset="0"/>
                <a:cs typeface="Courier New" panose="02070309020205020404" pitchFamily="49" charset="0"/>
              </a:rPr>
              <a:t> x = '</a:t>
            </a:r>
            <a:r>
              <a:rPr lang="es-ES" sz="2400" dirty="0">
                <a:solidFill>
                  <a:srgbClr val="C6C6C6"/>
                </a:solidFill>
                <a:latin typeface="Courier New" panose="02070309020205020404" pitchFamily="49" charset="0"/>
                <a:cs typeface="Courier New" panose="02070309020205020404" pitchFamily="49" charset="0"/>
              </a:rPr>
              <a:t>))</a:t>
            </a:r>
          </a:p>
          <a:p>
            <a:pPr marL="457200" indent="-457200">
              <a:buFont typeface="+mj-lt"/>
              <a:buAutoNum type="arabicPeriod"/>
            </a:pPr>
            <a:r>
              <a:rPr lang="es-ES" sz="2400" dirty="0">
                <a:solidFill>
                  <a:srgbClr val="C6C6C6"/>
                </a:solidFill>
                <a:latin typeface="Courier New" panose="02070309020205020404" pitchFamily="49" charset="0"/>
                <a:cs typeface="Courier New" panose="02070309020205020404" pitchFamily="49" charset="0"/>
              </a:rPr>
              <a:t>y </a:t>
            </a:r>
            <a:r>
              <a:rPr lang="es-ES" sz="2400" dirty="0">
                <a:solidFill>
                  <a:srgbClr val="E8364F"/>
                </a:solidFill>
                <a:latin typeface="Courier New" panose="02070309020205020404" pitchFamily="49" charset="0"/>
                <a:cs typeface="Courier New" panose="02070309020205020404" pitchFamily="49" charset="0"/>
              </a:rPr>
              <a:t>=</a:t>
            </a:r>
            <a:r>
              <a:rPr lang="es-ES" sz="2400" dirty="0">
                <a:solidFill>
                  <a:srgbClr val="C6C6C6"/>
                </a:solidFill>
                <a:latin typeface="Courier New" panose="02070309020205020404" pitchFamily="49" charset="0"/>
                <a:cs typeface="Courier New" panose="02070309020205020404" pitchFamily="49" charset="0"/>
              </a:rPr>
              <a:t> </a:t>
            </a:r>
            <a:r>
              <a:rPr lang="es-ES" sz="2400" dirty="0" err="1">
                <a:solidFill>
                  <a:srgbClr val="66D9EF"/>
                </a:solidFill>
                <a:latin typeface="Courier New" panose="02070309020205020404" pitchFamily="49" charset="0"/>
                <a:cs typeface="Courier New" panose="02070309020205020404" pitchFamily="49" charset="0"/>
              </a:rPr>
              <a:t>eval</a:t>
            </a:r>
            <a:r>
              <a:rPr lang="es-ES" sz="2400" dirty="0">
                <a:solidFill>
                  <a:srgbClr val="C6C6C6"/>
                </a:solidFill>
                <a:latin typeface="Courier New" panose="02070309020205020404" pitchFamily="49" charset="0"/>
                <a:cs typeface="Courier New" panose="02070309020205020404" pitchFamily="49" charset="0"/>
              </a:rPr>
              <a:t>(</a:t>
            </a:r>
            <a:r>
              <a:rPr lang="es-ES" sz="2400" dirty="0">
                <a:solidFill>
                  <a:srgbClr val="66D9EF"/>
                </a:solidFill>
                <a:latin typeface="Courier New" panose="02070309020205020404" pitchFamily="49" charset="0"/>
                <a:cs typeface="Courier New" panose="02070309020205020404" pitchFamily="49" charset="0"/>
              </a:rPr>
              <a:t>input</a:t>
            </a:r>
            <a:r>
              <a:rPr lang="es-ES" sz="2400" dirty="0">
                <a:solidFill>
                  <a:srgbClr val="C6C6C6"/>
                </a:solidFill>
                <a:latin typeface="Courier New" panose="02070309020205020404" pitchFamily="49" charset="0"/>
                <a:cs typeface="Courier New" panose="02070309020205020404" pitchFamily="49" charset="0"/>
              </a:rPr>
              <a:t>(</a:t>
            </a:r>
            <a:r>
              <a:rPr lang="es-ES" sz="2400" dirty="0">
                <a:solidFill>
                  <a:srgbClr val="D3C970"/>
                </a:solidFill>
                <a:latin typeface="Courier New" panose="02070309020205020404" pitchFamily="49" charset="0"/>
                <a:cs typeface="Courier New" panose="02070309020205020404" pitchFamily="49" charset="0"/>
              </a:rPr>
              <a:t>'</a:t>
            </a:r>
            <a:r>
              <a:rPr lang="es-ES" sz="2400" dirty="0" err="1">
                <a:solidFill>
                  <a:srgbClr val="D3C970"/>
                </a:solidFill>
                <a:latin typeface="Courier New" panose="02070309020205020404" pitchFamily="49" charset="0"/>
                <a:cs typeface="Courier New" panose="02070309020205020404" pitchFamily="49" charset="0"/>
              </a:rPr>
              <a:t>Enter</a:t>
            </a:r>
            <a:r>
              <a:rPr lang="es-ES" sz="2400" dirty="0">
                <a:solidFill>
                  <a:srgbClr val="D3C970"/>
                </a:solidFill>
                <a:latin typeface="Courier New" panose="02070309020205020404" pitchFamily="49" charset="0"/>
                <a:cs typeface="Courier New" panose="02070309020205020404" pitchFamily="49" charset="0"/>
              </a:rPr>
              <a:t> y = '</a:t>
            </a:r>
            <a:r>
              <a:rPr lang="es-ES" sz="2400" dirty="0">
                <a:solidFill>
                  <a:srgbClr val="C6C6C6"/>
                </a:solidFill>
                <a:latin typeface="Courier New" panose="02070309020205020404" pitchFamily="49" charset="0"/>
                <a:cs typeface="Courier New" panose="02070309020205020404" pitchFamily="49" charset="0"/>
              </a:rPr>
              <a:t>))</a:t>
            </a:r>
          </a:p>
          <a:p>
            <a:pPr marL="457200" indent="-457200">
              <a:buFont typeface="+mj-lt"/>
              <a:buAutoNum type="arabicPeriod"/>
            </a:pPr>
            <a:r>
              <a:rPr lang="es-ES" sz="2400" dirty="0" err="1">
                <a:solidFill>
                  <a:srgbClr val="66D9EF"/>
                </a:solidFill>
                <a:latin typeface="Courier New" panose="02070309020205020404" pitchFamily="49" charset="0"/>
                <a:cs typeface="Courier New" panose="02070309020205020404" pitchFamily="49" charset="0"/>
              </a:rPr>
              <a:t>print</a:t>
            </a:r>
            <a:r>
              <a:rPr lang="es-ES" sz="2400" dirty="0">
                <a:solidFill>
                  <a:srgbClr val="C6C6C6"/>
                </a:solidFill>
                <a:latin typeface="Courier New" panose="02070309020205020404" pitchFamily="49" charset="0"/>
                <a:cs typeface="Courier New" panose="02070309020205020404" pitchFamily="49" charset="0"/>
              </a:rPr>
              <a:t>(</a:t>
            </a:r>
            <a:r>
              <a:rPr lang="es-ES" sz="2400" dirty="0">
                <a:solidFill>
                  <a:srgbClr val="D3C970"/>
                </a:solidFill>
                <a:latin typeface="Courier New" panose="02070309020205020404" pitchFamily="49" charset="0"/>
                <a:cs typeface="Courier New" panose="02070309020205020404" pitchFamily="49" charset="0"/>
              </a:rPr>
              <a:t>'|x-y|/(</a:t>
            </a:r>
            <a:r>
              <a:rPr lang="es-ES" sz="2400" dirty="0" err="1">
                <a:solidFill>
                  <a:srgbClr val="D3C970"/>
                </a:solidFill>
                <a:latin typeface="Courier New" panose="02070309020205020404" pitchFamily="49" charset="0"/>
                <a:cs typeface="Courier New" panose="02070309020205020404" pitchFamily="49" charset="0"/>
              </a:rPr>
              <a:t>x+y</a:t>
            </a:r>
            <a:r>
              <a:rPr lang="es-ES" sz="2400" dirty="0">
                <a:solidFill>
                  <a:srgbClr val="D3C970"/>
                </a:solidFill>
                <a:latin typeface="Courier New" panose="02070309020205020404" pitchFamily="49" charset="0"/>
                <a:cs typeface="Courier New" panose="02070309020205020404" pitchFamily="49" charset="0"/>
              </a:rPr>
              <a:t>) = '</a:t>
            </a:r>
            <a:r>
              <a:rPr lang="es-ES" sz="2400" dirty="0">
                <a:solidFill>
                  <a:srgbClr val="C6C6C6"/>
                </a:solidFill>
                <a:latin typeface="Courier New" panose="02070309020205020404" pitchFamily="49" charset="0"/>
                <a:cs typeface="Courier New" panose="02070309020205020404" pitchFamily="49" charset="0"/>
              </a:rPr>
              <a:t>, </a:t>
            </a:r>
            <a:r>
              <a:rPr lang="es-ES" sz="2400" dirty="0" err="1">
                <a:solidFill>
                  <a:srgbClr val="66D9EF"/>
                </a:solidFill>
                <a:latin typeface="Courier New" panose="02070309020205020404" pitchFamily="49" charset="0"/>
                <a:cs typeface="Courier New" panose="02070309020205020404" pitchFamily="49" charset="0"/>
              </a:rPr>
              <a:t>abs</a:t>
            </a:r>
            <a:r>
              <a:rPr lang="es-ES" sz="2400" dirty="0">
                <a:solidFill>
                  <a:srgbClr val="C6C6C6"/>
                </a:solidFill>
                <a:latin typeface="Courier New" panose="02070309020205020404" pitchFamily="49" charset="0"/>
                <a:cs typeface="Courier New" panose="02070309020205020404" pitchFamily="49" charset="0"/>
              </a:rPr>
              <a:t>(x</a:t>
            </a:r>
            <a:r>
              <a:rPr lang="es-ES" sz="2400" dirty="0">
                <a:solidFill>
                  <a:srgbClr val="E8364F"/>
                </a:solidFill>
                <a:latin typeface="Courier New" panose="02070309020205020404" pitchFamily="49" charset="0"/>
                <a:cs typeface="Courier New" panose="02070309020205020404" pitchFamily="49" charset="0"/>
              </a:rPr>
              <a:t>-</a:t>
            </a:r>
            <a:r>
              <a:rPr lang="es-ES" sz="2400" dirty="0">
                <a:solidFill>
                  <a:srgbClr val="C6C6C6"/>
                </a:solidFill>
                <a:latin typeface="Courier New" panose="02070309020205020404" pitchFamily="49" charset="0"/>
                <a:cs typeface="Courier New" panose="02070309020205020404" pitchFamily="49" charset="0"/>
              </a:rPr>
              <a:t>y)</a:t>
            </a:r>
            <a:r>
              <a:rPr lang="es-ES" sz="2400" dirty="0">
                <a:solidFill>
                  <a:srgbClr val="E8364F"/>
                </a:solidFill>
                <a:latin typeface="Courier New" panose="02070309020205020404" pitchFamily="49" charset="0"/>
                <a:cs typeface="Courier New" panose="02070309020205020404" pitchFamily="49" charset="0"/>
              </a:rPr>
              <a:t>/</a:t>
            </a:r>
            <a:r>
              <a:rPr lang="es-ES" sz="2400" dirty="0">
                <a:solidFill>
                  <a:srgbClr val="C6C6C6"/>
                </a:solidFill>
                <a:latin typeface="Courier New" panose="02070309020205020404" pitchFamily="49" charset="0"/>
                <a:cs typeface="Courier New" panose="02070309020205020404" pitchFamily="49" charset="0"/>
              </a:rPr>
              <a:t>(</a:t>
            </a:r>
            <a:r>
              <a:rPr lang="es-ES" sz="2400" dirty="0" err="1">
                <a:solidFill>
                  <a:srgbClr val="C6C6C6"/>
                </a:solidFill>
                <a:latin typeface="Courier New" panose="02070309020205020404" pitchFamily="49" charset="0"/>
                <a:cs typeface="Courier New" panose="02070309020205020404" pitchFamily="49" charset="0"/>
              </a:rPr>
              <a:t>x</a:t>
            </a:r>
            <a:r>
              <a:rPr lang="es-ES" sz="2400" dirty="0" err="1">
                <a:solidFill>
                  <a:srgbClr val="E8364F"/>
                </a:solidFill>
                <a:latin typeface="Courier New" panose="02070309020205020404" pitchFamily="49" charset="0"/>
                <a:cs typeface="Courier New" panose="02070309020205020404" pitchFamily="49" charset="0"/>
              </a:rPr>
              <a:t>+</a:t>
            </a:r>
            <a:r>
              <a:rPr lang="es-ES" sz="2400" dirty="0" err="1">
                <a:solidFill>
                  <a:srgbClr val="C6C6C6"/>
                </a:solidFill>
                <a:latin typeface="Courier New" panose="02070309020205020404" pitchFamily="49" charset="0"/>
                <a:cs typeface="Courier New" panose="02070309020205020404" pitchFamily="49" charset="0"/>
              </a:rPr>
              <a:t>y</a:t>
            </a:r>
            <a:r>
              <a:rPr lang="es-ES" sz="2400" dirty="0" smtClean="0">
                <a:solidFill>
                  <a:srgbClr val="C6C6C6"/>
                </a:solidFill>
                <a:latin typeface="Courier New" panose="02070309020205020404" pitchFamily="49" charset="0"/>
                <a:cs typeface="Courier New" panose="02070309020205020404" pitchFamily="49" charset="0"/>
              </a:rPr>
              <a:t>))</a:t>
            </a:r>
            <a:endParaRPr lang="es-ES" sz="2400" dirty="0">
              <a:solidFill>
                <a:srgbClr val="C6C6C6"/>
              </a:solidFill>
              <a:latin typeface="Courier New" panose="02070309020205020404" pitchFamily="49" charset="0"/>
              <a:cs typeface="Courier New" panose="02070309020205020404" pitchFamily="49" charset="0"/>
            </a:endParaRPr>
          </a:p>
          <a:p>
            <a:pPr marL="0" indent="0">
              <a:buNone/>
            </a:pPr>
            <a:r>
              <a:rPr lang="en-US" sz="2400" dirty="0" smtClean="0">
                <a:latin typeface="+mj-lt"/>
                <a:cs typeface="Courier New" panose="02070309020205020404" pitchFamily="49" charset="0"/>
              </a:rPr>
              <a:t>Result:</a:t>
            </a:r>
          </a:p>
        </p:txBody>
      </p:sp>
      <p:pic>
        <p:nvPicPr>
          <p:cNvPr id="4" name="Picture 3"/>
          <p:cNvPicPr>
            <a:picLocks noChangeAspect="1"/>
          </p:cNvPicPr>
          <p:nvPr/>
        </p:nvPicPr>
        <p:blipFill>
          <a:blip r:embed="rId2"/>
          <a:stretch>
            <a:fillRect/>
          </a:stretch>
        </p:blipFill>
        <p:spPr>
          <a:xfrm>
            <a:off x="761999" y="3198332"/>
            <a:ext cx="5519229" cy="992667"/>
          </a:xfrm>
          <a:prstGeom prst="rect">
            <a:avLst/>
          </a:prstGeom>
        </p:spPr>
      </p:pic>
    </p:spTree>
    <p:extLst>
      <p:ext uri="{BB962C8B-B14F-4D97-AF65-F5344CB8AC3E}">
        <p14:creationId xmlns:p14="http://schemas.microsoft.com/office/powerpoint/2010/main" val="14770787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5AE9-7FF3-493C-890F-58A9CD2752A1}"/>
              </a:ext>
            </a:extLst>
          </p:cNvPr>
          <p:cNvSpPr>
            <a:spLocks noGrp="1"/>
          </p:cNvSpPr>
          <p:nvPr>
            <p:ph type="title"/>
          </p:nvPr>
        </p:nvSpPr>
        <p:spPr/>
        <p:txBody>
          <a:bodyPr/>
          <a:lstStyle/>
          <a:p>
            <a:r>
              <a:rPr lang="en-US" dirty="0"/>
              <a:t>Decimal number</a:t>
            </a:r>
            <a:endParaRPr lang="vi-VN" dirty="0"/>
          </a:p>
        </p:txBody>
      </p:sp>
      <p:sp>
        <p:nvSpPr>
          <p:cNvPr id="3" name="Content Placeholder 2">
            <a:extLst>
              <a:ext uri="{FF2B5EF4-FFF2-40B4-BE49-F238E27FC236}">
                <a16:creationId xmlns:a16="http://schemas.microsoft.com/office/drawing/2014/main" id="{EA4B2CC1-552F-409A-B811-32D5AEA3835A}"/>
              </a:ext>
            </a:extLst>
          </p:cNvPr>
          <p:cNvSpPr>
            <a:spLocks noGrp="1"/>
          </p:cNvSpPr>
          <p:nvPr>
            <p:ph idx="1"/>
          </p:nvPr>
        </p:nvSpPr>
        <p:spPr/>
        <p:txBody>
          <a:bodyPr/>
          <a:lstStyle/>
          <a:p>
            <a:r>
              <a:rPr lang="en-US" sz="2800" dirty="0"/>
              <a:t>Decimal numbers are represented by what are called floating point numbers. You typically only get about 15 or so digits of precision.</a:t>
            </a:r>
          </a:p>
          <a:p>
            <a:endParaRPr lang="en-US" sz="2800" dirty="0"/>
          </a:p>
          <a:p>
            <a:endParaRPr lang="en-US" sz="2800" dirty="0"/>
          </a:p>
          <a:p>
            <a:r>
              <a:rPr lang="en-US" sz="2800" dirty="0"/>
              <a:t>The last digit is sometimes slightly off due to the fact that computers work in binary (base 2) whereas our human number system is base 10.</a:t>
            </a:r>
            <a:r>
              <a:rPr lang="en-US" sz="2500" dirty="0"/>
              <a:t/>
            </a:r>
            <a:br>
              <a:rPr lang="en-US" sz="2500" dirty="0"/>
            </a:br>
            <a:r>
              <a:rPr lang="en-US" sz="2500" dirty="0"/>
              <a:t/>
            </a:r>
            <a:br>
              <a:rPr lang="en-US" sz="2500" dirty="0"/>
            </a:br>
            <a:r>
              <a:rPr lang="en-US" sz="2500" dirty="0"/>
              <a:t/>
            </a:r>
            <a:br>
              <a:rPr lang="en-US" sz="2500" dirty="0"/>
            </a:br>
            <a:endParaRPr lang="vi-VN" sz="2500" dirty="0"/>
          </a:p>
        </p:txBody>
      </p:sp>
      <p:pic>
        <p:nvPicPr>
          <p:cNvPr id="1026" name="Picture 2" descr="https://scontent.fsgn2-3.fna.fbcdn.net/v/t34.0-12/22773241_1660101364042554_1371091800_n.png?oh=e3ae99499c9715af89f745aa0c5bcbaf&amp;oe=59F0869B">
            <a:extLst>
              <a:ext uri="{FF2B5EF4-FFF2-40B4-BE49-F238E27FC236}">
                <a16:creationId xmlns:a16="http://schemas.microsoft.com/office/drawing/2014/main" id="{01786DD3-92FE-4C02-9102-984C2E03D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99703"/>
            <a:ext cx="3962399" cy="82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4644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3.8.7</a:t>
            </a:r>
            <a:endParaRPr lang="en-US" dirty="0"/>
          </a:p>
        </p:txBody>
      </p:sp>
      <p:sp>
        <p:nvSpPr>
          <p:cNvPr id="3" name="Content Placeholder 2"/>
          <p:cNvSpPr>
            <a:spLocks noGrp="1"/>
          </p:cNvSpPr>
          <p:nvPr>
            <p:ph idx="1"/>
          </p:nvPr>
        </p:nvSpPr>
        <p:spPr>
          <a:xfrm>
            <a:off x="457200" y="1411602"/>
            <a:ext cx="8382000" cy="4525963"/>
          </a:xfrm>
        </p:spPr>
        <p:txBody>
          <a:bodyPr/>
          <a:lstStyle/>
          <a:p>
            <a:pPr marL="0" indent="0">
              <a:buNone/>
            </a:pPr>
            <a:r>
              <a:rPr lang="en-US" sz="2400" dirty="0"/>
              <a:t>Write a program that asks the user to enter an angle between −180◦ and 180◦ . </a:t>
            </a:r>
            <a:r>
              <a:rPr lang="en-US" sz="2400"/>
              <a:t>Using an expression with the modulo operator, convert the angle to its equivalent between </a:t>
            </a:r>
            <a:r>
              <a:rPr lang="en-US" sz="2400" smtClean="0"/>
              <a:t>0◦ </a:t>
            </a:r>
            <a:r>
              <a:rPr lang="en-US" sz="2400"/>
              <a:t>and 360</a:t>
            </a:r>
            <a:r>
              <a:rPr lang="en-US" sz="2400" smtClean="0"/>
              <a:t>◦.</a:t>
            </a:r>
            <a:endParaRPr lang="en-US" sz="2400" dirty="0" smtClean="0">
              <a:latin typeface="+mj-lt"/>
              <a:cs typeface="Courier New" panose="02070309020205020404" pitchFamily="49" charset="0"/>
            </a:endParaRPr>
          </a:p>
        </p:txBody>
      </p:sp>
    </p:spTree>
    <p:extLst>
      <p:ext uri="{BB962C8B-B14F-4D97-AF65-F5344CB8AC3E}">
        <p14:creationId xmlns:p14="http://schemas.microsoft.com/office/powerpoint/2010/main" val="391082967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3.8.7</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n-US" sz="2400" dirty="0">
                <a:solidFill>
                  <a:srgbClr val="C6C6C6"/>
                </a:solidFill>
                <a:latin typeface="Courier New" panose="02070309020205020404" pitchFamily="49" charset="0"/>
                <a:cs typeface="Courier New" panose="02070309020205020404" pitchFamily="49" charset="0"/>
              </a:rPr>
              <a:t>angle </a:t>
            </a:r>
            <a:r>
              <a:rPr lang="en-US" sz="2400" dirty="0">
                <a:solidFill>
                  <a:srgbClr val="E8364F"/>
                </a:solidFill>
                <a:latin typeface="Courier New" panose="02070309020205020404" pitchFamily="49" charset="0"/>
                <a:cs typeface="Courier New" panose="02070309020205020404" pitchFamily="49" charset="0"/>
              </a:rPr>
              <a:t>=</a:t>
            </a:r>
            <a:r>
              <a:rPr lang="en-US" sz="2400" dirty="0">
                <a:solidFill>
                  <a:srgbClr val="C6C6C6"/>
                </a:solidFill>
                <a:latin typeface="Courier New" panose="02070309020205020404" pitchFamily="49" charset="0"/>
                <a:cs typeface="Courier New" panose="02070309020205020404" pitchFamily="49" charset="0"/>
              </a:rPr>
              <a:t> </a:t>
            </a:r>
            <a:r>
              <a:rPr lang="en-US" sz="2400" dirty="0" err="1">
                <a:solidFill>
                  <a:srgbClr val="66D9EF"/>
                </a:solidFill>
                <a:latin typeface="Courier New" panose="02070309020205020404" pitchFamily="49" charset="0"/>
                <a:cs typeface="Courier New" panose="02070309020205020404" pitchFamily="49" charset="0"/>
              </a:rPr>
              <a:t>eval</a:t>
            </a:r>
            <a:r>
              <a:rPr lang="en-US" sz="2400" dirty="0">
                <a:solidFill>
                  <a:srgbClr val="C6C6C6"/>
                </a:solidFill>
                <a:latin typeface="Courier New" panose="02070309020205020404" pitchFamily="49" charset="0"/>
                <a:cs typeface="Courier New" panose="02070309020205020404" pitchFamily="49" charset="0"/>
              </a:rPr>
              <a:t>(</a:t>
            </a:r>
            <a:r>
              <a:rPr lang="en-US" sz="2400" dirty="0">
                <a:solidFill>
                  <a:srgbClr val="66D9EF"/>
                </a:solidFill>
                <a:latin typeface="Courier New" panose="02070309020205020404" pitchFamily="49" charset="0"/>
                <a:cs typeface="Courier New" panose="02070309020205020404" pitchFamily="49" charset="0"/>
              </a:rPr>
              <a:t>input</a:t>
            </a:r>
            <a:r>
              <a:rPr lang="en-US" sz="2400" dirty="0">
                <a:solidFill>
                  <a:srgbClr val="C6C6C6"/>
                </a:solidFill>
                <a:latin typeface="Courier New" panose="02070309020205020404" pitchFamily="49" charset="0"/>
                <a:cs typeface="Courier New" panose="02070309020205020404" pitchFamily="49" charset="0"/>
              </a:rPr>
              <a:t>(</a:t>
            </a:r>
            <a:r>
              <a:rPr lang="en-US" sz="2400" dirty="0">
                <a:solidFill>
                  <a:srgbClr val="D3C970"/>
                </a:solidFill>
                <a:latin typeface="Courier New" panose="02070309020205020404" pitchFamily="49" charset="0"/>
                <a:cs typeface="Courier New" panose="02070309020205020404" pitchFamily="49" charset="0"/>
              </a:rPr>
              <a:t>'Enter the angle: '</a:t>
            </a:r>
            <a:r>
              <a:rPr lang="en-US" sz="2400" dirty="0">
                <a:solidFill>
                  <a:srgbClr val="C6C6C6"/>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dirty="0">
                <a:solidFill>
                  <a:srgbClr val="C6C6C6"/>
                </a:solidFill>
                <a:latin typeface="Courier New" panose="02070309020205020404" pitchFamily="49" charset="0"/>
                <a:cs typeface="Courier New" panose="02070309020205020404" pitchFamily="49" charset="0"/>
              </a:rPr>
              <a:t>angle </a:t>
            </a:r>
            <a:r>
              <a:rPr lang="en-US" sz="2400" dirty="0">
                <a:solidFill>
                  <a:srgbClr val="E8364F"/>
                </a:solidFill>
                <a:latin typeface="Courier New" panose="02070309020205020404" pitchFamily="49" charset="0"/>
                <a:cs typeface="Courier New" panose="02070309020205020404" pitchFamily="49" charset="0"/>
              </a:rPr>
              <a:t>+=</a:t>
            </a:r>
            <a:r>
              <a:rPr lang="en-US" sz="2400" dirty="0">
                <a:solidFill>
                  <a:srgbClr val="C6C6C6"/>
                </a:solidFill>
                <a:latin typeface="Courier New" panose="02070309020205020404" pitchFamily="49" charset="0"/>
                <a:cs typeface="Courier New" panose="02070309020205020404" pitchFamily="49" charset="0"/>
              </a:rPr>
              <a:t> </a:t>
            </a:r>
            <a:r>
              <a:rPr lang="en-US" sz="2400" dirty="0">
                <a:solidFill>
                  <a:srgbClr val="9A79D7"/>
                </a:solidFill>
                <a:latin typeface="Courier New" panose="02070309020205020404" pitchFamily="49" charset="0"/>
                <a:cs typeface="Courier New" panose="02070309020205020404" pitchFamily="49" charset="0"/>
              </a:rPr>
              <a:t>360</a:t>
            </a:r>
            <a:endParaRPr lang="en-US" sz="2400" dirty="0">
              <a:solidFill>
                <a:srgbClr val="C6C6C6"/>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dirty="0">
                <a:solidFill>
                  <a:srgbClr val="C6C6C6"/>
                </a:solidFill>
                <a:latin typeface="Courier New" panose="02070309020205020404" pitchFamily="49" charset="0"/>
                <a:cs typeface="Courier New" panose="02070309020205020404" pitchFamily="49" charset="0"/>
              </a:rPr>
              <a:t>angle </a:t>
            </a:r>
            <a:r>
              <a:rPr lang="en-US" sz="2400" dirty="0">
                <a:solidFill>
                  <a:srgbClr val="E8364F"/>
                </a:solidFill>
                <a:latin typeface="Courier New" panose="02070309020205020404" pitchFamily="49" charset="0"/>
                <a:cs typeface="Courier New" panose="02070309020205020404" pitchFamily="49" charset="0"/>
              </a:rPr>
              <a:t>%=</a:t>
            </a:r>
            <a:r>
              <a:rPr lang="en-US" sz="2400" dirty="0">
                <a:solidFill>
                  <a:srgbClr val="C6C6C6"/>
                </a:solidFill>
                <a:latin typeface="Courier New" panose="02070309020205020404" pitchFamily="49" charset="0"/>
                <a:cs typeface="Courier New" panose="02070309020205020404" pitchFamily="49" charset="0"/>
              </a:rPr>
              <a:t> </a:t>
            </a:r>
            <a:r>
              <a:rPr lang="en-US" sz="2400" dirty="0">
                <a:solidFill>
                  <a:srgbClr val="9A79D7"/>
                </a:solidFill>
                <a:latin typeface="Courier New" panose="02070309020205020404" pitchFamily="49" charset="0"/>
                <a:cs typeface="Courier New" panose="02070309020205020404" pitchFamily="49" charset="0"/>
              </a:rPr>
              <a:t>360</a:t>
            </a:r>
            <a:endParaRPr lang="en-US" sz="2400" dirty="0">
              <a:solidFill>
                <a:srgbClr val="C6C6C6"/>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dirty="0">
                <a:solidFill>
                  <a:srgbClr val="66D9EF"/>
                </a:solidFill>
                <a:latin typeface="Courier New" panose="02070309020205020404" pitchFamily="49" charset="0"/>
                <a:cs typeface="Courier New" panose="02070309020205020404" pitchFamily="49" charset="0"/>
              </a:rPr>
              <a:t>print</a:t>
            </a:r>
            <a:r>
              <a:rPr lang="en-US" sz="2400" dirty="0">
                <a:solidFill>
                  <a:srgbClr val="C6C6C6"/>
                </a:solidFill>
                <a:latin typeface="Courier New" panose="02070309020205020404" pitchFamily="49" charset="0"/>
                <a:cs typeface="Courier New" panose="02070309020205020404" pitchFamily="49" charset="0"/>
              </a:rPr>
              <a:t>(</a:t>
            </a:r>
            <a:r>
              <a:rPr lang="en-US" sz="2400" dirty="0">
                <a:solidFill>
                  <a:srgbClr val="D3C970"/>
                </a:solidFill>
                <a:latin typeface="Courier New" panose="02070309020205020404" pitchFamily="49" charset="0"/>
                <a:cs typeface="Courier New" panose="02070309020205020404" pitchFamily="49" charset="0"/>
              </a:rPr>
              <a:t>'Angle ='</a:t>
            </a:r>
            <a:r>
              <a:rPr lang="en-US" sz="2400" dirty="0">
                <a:solidFill>
                  <a:srgbClr val="C6C6C6"/>
                </a:solidFill>
                <a:latin typeface="Courier New" panose="02070309020205020404" pitchFamily="49" charset="0"/>
                <a:cs typeface="Courier New" panose="02070309020205020404" pitchFamily="49" charset="0"/>
              </a:rPr>
              <a:t>, angle</a:t>
            </a:r>
            <a:r>
              <a:rPr lang="en-US" sz="2400" dirty="0" smtClean="0">
                <a:solidFill>
                  <a:srgbClr val="C6C6C6"/>
                </a:solidFill>
                <a:latin typeface="Courier New" panose="02070309020205020404" pitchFamily="49" charset="0"/>
                <a:cs typeface="Courier New" panose="02070309020205020404" pitchFamily="49" charset="0"/>
              </a:rPr>
              <a:t>)</a:t>
            </a:r>
          </a:p>
          <a:p>
            <a:pPr marL="0" indent="0">
              <a:buNone/>
            </a:pPr>
            <a:r>
              <a:rPr lang="en-US" sz="2400" dirty="0" smtClean="0">
                <a:latin typeface="+mj-lt"/>
                <a:cs typeface="Courier New" panose="02070309020205020404" pitchFamily="49" charset="0"/>
              </a:rPr>
              <a:t>Result:</a:t>
            </a:r>
          </a:p>
          <a:p>
            <a:pPr marL="0" indent="0">
              <a:buNone/>
            </a:pPr>
            <a:endParaRPr lang="en-US" sz="2400" dirty="0" smtClean="0">
              <a:latin typeface="+mj-lt"/>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762000" y="3581400"/>
            <a:ext cx="4228814" cy="766763"/>
          </a:xfrm>
          <a:prstGeom prst="rect">
            <a:avLst/>
          </a:prstGeom>
        </p:spPr>
      </p:pic>
    </p:spTree>
    <p:extLst>
      <p:ext uri="{BB962C8B-B14F-4D97-AF65-F5344CB8AC3E}">
        <p14:creationId xmlns:p14="http://schemas.microsoft.com/office/powerpoint/2010/main" val="25655842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3.8.8</a:t>
            </a:r>
            <a:endParaRPr lang="en-US" dirty="0"/>
          </a:p>
        </p:txBody>
      </p:sp>
      <p:sp>
        <p:nvSpPr>
          <p:cNvPr id="3" name="Content Placeholder 2"/>
          <p:cNvSpPr>
            <a:spLocks noGrp="1"/>
          </p:cNvSpPr>
          <p:nvPr>
            <p:ph idx="1"/>
          </p:nvPr>
        </p:nvSpPr>
        <p:spPr>
          <a:xfrm>
            <a:off x="457200" y="1295400"/>
            <a:ext cx="8458200" cy="4525963"/>
          </a:xfrm>
        </p:spPr>
        <p:txBody>
          <a:bodyPr/>
          <a:lstStyle/>
          <a:p>
            <a:pPr marL="457200" indent="-457200">
              <a:buFont typeface="+mj-lt"/>
              <a:buAutoNum type="arabicPeriod"/>
            </a:pPr>
            <a:r>
              <a:rPr lang="en-US" sz="2400" dirty="0">
                <a:solidFill>
                  <a:srgbClr val="000000"/>
                </a:solidFill>
                <a:latin typeface="Courier New" panose="02070309020205020404" pitchFamily="49" charset="0"/>
                <a:cs typeface="Courier New" panose="02070309020205020404" pitchFamily="49" charset="0"/>
              </a:rPr>
              <a:t>seconds = </a:t>
            </a:r>
            <a:r>
              <a:rPr lang="en-US" sz="2400" dirty="0" err="1">
                <a:solidFill>
                  <a:srgbClr val="795E26"/>
                </a:solidFill>
                <a:latin typeface="Courier New" panose="02070309020205020404" pitchFamily="49" charset="0"/>
                <a:cs typeface="Courier New" panose="02070309020205020404" pitchFamily="49" charset="0"/>
              </a:rPr>
              <a:t>eval</a:t>
            </a:r>
            <a:r>
              <a:rPr lang="en-US" sz="2400" dirty="0">
                <a:solidFill>
                  <a:srgbClr val="000000"/>
                </a:solidFill>
                <a:latin typeface="Courier New" panose="02070309020205020404" pitchFamily="49" charset="0"/>
                <a:cs typeface="Courier New" panose="02070309020205020404" pitchFamily="49" charset="0"/>
              </a:rPr>
              <a:t>(</a:t>
            </a:r>
            <a:r>
              <a:rPr lang="en-US" sz="2400" dirty="0">
                <a:solidFill>
                  <a:srgbClr val="795E26"/>
                </a:solidFill>
                <a:latin typeface="Courier New" panose="02070309020205020404" pitchFamily="49" charset="0"/>
                <a:cs typeface="Courier New" panose="02070309020205020404" pitchFamily="49" charset="0"/>
              </a:rPr>
              <a:t>input</a:t>
            </a:r>
            <a:r>
              <a:rPr lang="en-US" sz="2400" dirty="0">
                <a:solidFill>
                  <a:srgbClr val="000000"/>
                </a:solidFill>
                <a:latin typeface="Courier New" panose="02070309020205020404" pitchFamily="49" charset="0"/>
                <a:cs typeface="Courier New" panose="02070309020205020404" pitchFamily="49" charset="0"/>
              </a:rPr>
              <a:t>(</a:t>
            </a:r>
            <a:r>
              <a:rPr lang="en-US" sz="2400" dirty="0">
                <a:solidFill>
                  <a:srgbClr val="A31515"/>
                </a:solidFill>
                <a:latin typeface="Courier New" panose="02070309020205020404" pitchFamily="49" charset="0"/>
                <a:cs typeface="Courier New" panose="02070309020205020404" pitchFamily="49" charset="0"/>
              </a:rPr>
              <a:t>'Enter number of second(s): '</a:t>
            </a:r>
            <a:r>
              <a:rPr lang="en-US" sz="2400" dirty="0">
                <a:solidFill>
                  <a:srgbClr val="000000"/>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dirty="0">
                <a:solidFill>
                  <a:srgbClr val="000000"/>
                </a:solidFill>
                <a:latin typeface="Courier New" panose="02070309020205020404" pitchFamily="49" charset="0"/>
                <a:cs typeface="Courier New" panose="02070309020205020404" pitchFamily="49" charset="0"/>
              </a:rPr>
              <a:t>minutes = seconds//</a:t>
            </a:r>
            <a:r>
              <a:rPr lang="en-US" sz="2400" dirty="0">
                <a:solidFill>
                  <a:srgbClr val="09885A"/>
                </a:solidFill>
                <a:latin typeface="Courier New" panose="02070309020205020404" pitchFamily="49" charset="0"/>
                <a:cs typeface="Courier New" panose="02070309020205020404" pitchFamily="49" charset="0"/>
              </a:rPr>
              <a:t>60</a:t>
            </a:r>
            <a:endParaRPr lang="en-US" sz="2400" dirty="0">
              <a:solidFill>
                <a:srgbClr val="000000"/>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dirty="0">
                <a:solidFill>
                  <a:srgbClr val="000000"/>
                </a:solidFill>
                <a:latin typeface="Courier New" panose="02070309020205020404" pitchFamily="49" charset="0"/>
                <a:cs typeface="Courier New" panose="02070309020205020404" pitchFamily="49" charset="0"/>
              </a:rPr>
              <a:t>seconds = seconds%</a:t>
            </a:r>
            <a:r>
              <a:rPr lang="en-US" sz="2400" dirty="0">
                <a:solidFill>
                  <a:srgbClr val="09885A"/>
                </a:solidFill>
                <a:latin typeface="Courier New" panose="02070309020205020404" pitchFamily="49" charset="0"/>
                <a:cs typeface="Courier New" panose="02070309020205020404" pitchFamily="49" charset="0"/>
              </a:rPr>
              <a:t>60</a:t>
            </a:r>
            <a:endParaRPr lang="en-US" sz="2400" dirty="0">
              <a:solidFill>
                <a:srgbClr val="000000"/>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dirty="0">
                <a:solidFill>
                  <a:srgbClr val="795E26"/>
                </a:solidFill>
                <a:latin typeface="Courier New" panose="02070309020205020404" pitchFamily="49" charset="0"/>
                <a:cs typeface="Courier New" panose="02070309020205020404" pitchFamily="49" charset="0"/>
              </a:rPr>
              <a:t>print</a:t>
            </a:r>
            <a:r>
              <a:rPr lang="en-US" sz="2400" dirty="0">
                <a:solidFill>
                  <a:srgbClr val="000000"/>
                </a:solidFill>
                <a:latin typeface="Courier New" panose="02070309020205020404" pitchFamily="49" charset="0"/>
                <a:cs typeface="Courier New" panose="02070309020205020404" pitchFamily="49" charset="0"/>
              </a:rPr>
              <a:t>(minutes, </a:t>
            </a:r>
            <a:r>
              <a:rPr lang="en-US" sz="2400" dirty="0">
                <a:solidFill>
                  <a:srgbClr val="A31515"/>
                </a:solidFill>
                <a:latin typeface="Courier New" panose="02070309020205020404" pitchFamily="49" charset="0"/>
                <a:cs typeface="Courier New" panose="02070309020205020404" pitchFamily="49" charset="0"/>
              </a:rPr>
              <a:t>'minute(s)'</a:t>
            </a:r>
            <a:r>
              <a:rPr lang="en-US" sz="2400" dirty="0">
                <a:solidFill>
                  <a:srgbClr val="000000"/>
                </a:solidFill>
                <a:latin typeface="Courier New" panose="02070309020205020404" pitchFamily="49" charset="0"/>
                <a:cs typeface="Courier New" panose="02070309020205020404" pitchFamily="49" charset="0"/>
              </a:rPr>
              <a:t>, seconds, </a:t>
            </a:r>
            <a:r>
              <a:rPr lang="en-US" sz="2400" dirty="0">
                <a:solidFill>
                  <a:srgbClr val="A31515"/>
                </a:solidFill>
                <a:latin typeface="Courier New" panose="02070309020205020404" pitchFamily="49" charset="0"/>
                <a:cs typeface="Courier New" panose="02070309020205020404" pitchFamily="49" charset="0"/>
              </a:rPr>
              <a:t>'second(s</a:t>
            </a:r>
            <a:r>
              <a:rPr lang="en-US" sz="2400" dirty="0" smtClean="0">
                <a:solidFill>
                  <a:srgbClr val="A31515"/>
                </a:solidFill>
                <a:latin typeface="Courier New" panose="02070309020205020404" pitchFamily="49" charset="0"/>
                <a:cs typeface="Courier New" panose="02070309020205020404" pitchFamily="49" charset="0"/>
              </a:rPr>
              <a:t>)'</a:t>
            </a:r>
            <a:r>
              <a:rPr lang="en-US" sz="2400" dirty="0" smtClean="0">
                <a:solidFill>
                  <a:srgbClr val="000000"/>
                </a:solidFill>
                <a:latin typeface="Courier New" panose="02070309020205020404" pitchFamily="49" charset="0"/>
                <a:cs typeface="Courier New" panose="02070309020205020404" pitchFamily="49" charset="0"/>
              </a:rPr>
              <a:t>)</a:t>
            </a:r>
            <a:endParaRPr lang="en-US" sz="2000" dirty="0" smtClean="0"/>
          </a:p>
          <a:p>
            <a:pPr marL="0" indent="0">
              <a:buNone/>
            </a:pPr>
            <a:r>
              <a:rPr lang="en-US" sz="2400" dirty="0" smtClean="0"/>
              <a:t>Result:</a:t>
            </a:r>
            <a:endParaRPr lang="en-US" sz="2400" dirty="0" smtClean="0"/>
          </a:p>
        </p:txBody>
      </p:sp>
      <p:pic>
        <p:nvPicPr>
          <p:cNvPr id="4" name="Picture 3"/>
          <p:cNvPicPr>
            <a:picLocks noChangeAspect="1"/>
          </p:cNvPicPr>
          <p:nvPr/>
        </p:nvPicPr>
        <p:blipFill>
          <a:blip r:embed="rId2"/>
          <a:stretch>
            <a:fillRect/>
          </a:stretch>
        </p:blipFill>
        <p:spPr>
          <a:xfrm>
            <a:off x="762000" y="4267200"/>
            <a:ext cx="5314950" cy="685800"/>
          </a:xfrm>
          <a:prstGeom prst="rect">
            <a:avLst/>
          </a:prstGeom>
        </p:spPr>
      </p:pic>
    </p:spTree>
    <p:extLst>
      <p:ext uri="{BB962C8B-B14F-4D97-AF65-F5344CB8AC3E}">
        <p14:creationId xmlns:p14="http://schemas.microsoft.com/office/powerpoint/2010/main" val="206310988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smtClean="0"/>
              <a:t>(c) Write </a:t>
            </a:r>
            <a:r>
              <a:rPr lang="en-US" sz="2400" dirty="0"/>
              <a:t>a program that asks the user to enter a power and how many digits they want. Find the last that many digits of 2 raised to the power the user entered</a:t>
            </a:r>
            <a:r>
              <a:rPr lang="en-US" sz="2400" dirty="0" smtClean="0"/>
              <a:t>.</a:t>
            </a:r>
          </a:p>
          <a:p>
            <a:pPr marL="0" indent="0">
              <a:buNone/>
            </a:pPr>
            <a:endParaRPr lang="en-US" sz="2400" dirty="0"/>
          </a:p>
          <a:p>
            <a:pPr marL="0" indent="0">
              <a:buNone/>
            </a:pPr>
            <a:endParaRPr lang="en-US" sz="2400" dirty="0" smtClean="0"/>
          </a:p>
          <a:p>
            <a:pPr>
              <a:buFontTx/>
              <a:buChar char="-"/>
            </a:pPr>
            <a:r>
              <a:rPr lang="en-US" sz="2400" dirty="0" smtClean="0"/>
              <a:t>To find the last </a:t>
            </a:r>
            <a:r>
              <a:rPr lang="en-US" sz="2400" i="1" dirty="0" smtClean="0"/>
              <a:t>x </a:t>
            </a:r>
            <a:r>
              <a:rPr lang="en-US" sz="2400" dirty="0" smtClean="0"/>
              <a:t>digit(s) of a number, we can mod that number by 10</a:t>
            </a:r>
            <a:r>
              <a:rPr lang="en-US" sz="2400" i="1" baseline="30000" dirty="0" smtClean="0"/>
              <a:t>x</a:t>
            </a:r>
          </a:p>
        </p:txBody>
      </p:sp>
      <p:pic>
        <p:nvPicPr>
          <p:cNvPr id="8" name="Picture 7"/>
          <p:cNvPicPr>
            <a:picLocks noChangeAspect="1"/>
          </p:cNvPicPr>
          <p:nvPr/>
        </p:nvPicPr>
        <p:blipFill>
          <a:blip r:embed="rId2"/>
          <a:stretch>
            <a:fillRect/>
          </a:stretch>
        </p:blipFill>
        <p:spPr>
          <a:xfrm>
            <a:off x="457200" y="2819400"/>
            <a:ext cx="8382000" cy="454837"/>
          </a:xfrm>
          <a:prstGeom prst="rect">
            <a:avLst/>
          </a:prstGeom>
        </p:spPr>
      </p:pic>
    </p:spTree>
    <p:extLst>
      <p:ext uri="{BB962C8B-B14F-4D97-AF65-F5344CB8AC3E}">
        <p14:creationId xmlns:p14="http://schemas.microsoft.com/office/powerpoint/2010/main" val="29941879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3.8.15</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000" dirty="0" smtClean="0"/>
              <a:t>Write </a:t>
            </a:r>
            <a:r>
              <a:rPr lang="en-US" sz="2000" dirty="0"/>
              <a:t>a program that prints out the sine and cosine of the angles ranging from 0 to 345◦ in 15◦ increments. Each result should be rounded to 4 decimal places. Sample output is shown below</a:t>
            </a:r>
            <a:r>
              <a:rPr lang="en-US" sz="2000" dirty="0" smtClean="0"/>
              <a:t>:</a:t>
            </a:r>
          </a:p>
          <a:p>
            <a:pPr marL="0" indent="0">
              <a:buNone/>
            </a:pPr>
            <a:endParaRPr lang="en-US" sz="2000" dirty="0" smtClean="0"/>
          </a:p>
          <a:p>
            <a:pPr marL="0" indent="0">
              <a:buNone/>
            </a:pPr>
            <a:endParaRPr lang="en-US" sz="2000" i="1" baseline="30000" dirty="0"/>
          </a:p>
          <a:p>
            <a:pPr marL="0" indent="0">
              <a:buNone/>
            </a:pPr>
            <a:endParaRPr lang="en-US" sz="2000" i="1" baseline="30000" dirty="0" smtClean="0"/>
          </a:p>
          <a:p>
            <a:pPr marL="0" indent="0">
              <a:buNone/>
            </a:pPr>
            <a:endParaRPr lang="en-US" sz="2000" i="1" baseline="30000" dirty="0"/>
          </a:p>
          <a:p>
            <a:pPr marL="0" indent="0">
              <a:buNone/>
            </a:pPr>
            <a:endParaRPr lang="en-US" sz="2000" i="1" baseline="30000" dirty="0" smtClean="0"/>
          </a:p>
          <a:p>
            <a:pPr marL="0" indent="0">
              <a:buNone/>
            </a:pPr>
            <a:endParaRPr lang="en-US" sz="2000" i="1" baseline="30000" dirty="0"/>
          </a:p>
          <a:p>
            <a:pPr marL="0" indent="0">
              <a:buNone/>
            </a:pPr>
            <a:endParaRPr lang="en-US" sz="2000" i="1" baseline="30000" dirty="0" smtClean="0"/>
          </a:p>
          <a:p>
            <a:pPr marL="0" indent="0">
              <a:buNone/>
            </a:pPr>
            <a:endParaRPr lang="en-US" sz="2000" i="1" baseline="30000" dirty="0"/>
          </a:p>
          <a:p>
            <a:pPr marL="0" indent="0">
              <a:buNone/>
            </a:pPr>
            <a:endParaRPr lang="en-US" sz="2000" i="1" baseline="30000" dirty="0" smtClean="0"/>
          </a:p>
          <a:p>
            <a:pPr marL="0" indent="0">
              <a:buNone/>
            </a:pPr>
            <a:endParaRPr lang="en-US" sz="2000" i="1" baseline="30000" dirty="0" smtClean="0"/>
          </a:p>
          <a:p>
            <a:pPr>
              <a:buFontTx/>
              <a:buChar char="-"/>
            </a:pPr>
            <a:r>
              <a:rPr lang="en-US" sz="2000" dirty="0" smtClean="0"/>
              <a:t>Convert angle in degree to radius using formula: </a:t>
            </a:r>
            <a:r>
              <a:rPr lang="en-US" sz="2000" i="1" dirty="0" smtClean="0"/>
              <a:t>x</a:t>
            </a:r>
            <a:r>
              <a:rPr lang="en-US" sz="2000" dirty="0" smtClean="0"/>
              <a:t>*pi/180</a:t>
            </a:r>
          </a:p>
          <a:p>
            <a:pPr>
              <a:buFontTx/>
              <a:buChar char="-"/>
            </a:pPr>
            <a:r>
              <a:rPr lang="en-US" sz="2000" dirty="0" smtClean="0"/>
              <a:t>Use </a:t>
            </a:r>
            <a:r>
              <a:rPr lang="en-US" sz="2000" i="1" dirty="0" smtClean="0"/>
              <a:t>sin, cos </a:t>
            </a:r>
            <a:r>
              <a:rPr lang="en-US" sz="2000" dirty="0" smtClean="0"/>
              <a:t>from </a:t>
            </a:r>
            <a:r>
              <a:rPr lang="en-US" sz="2000" i="1" dirty="0" smtClean="0"/>
              <a:t>math</a:t>
            </a:r>
            <a:r>
              <a:rPr lang="en-US" sz="2000" dirty="0" smtClean="0"/>
              <a:t> to calculate sine, cosine of the angle</a:t>
            </a:r>
            <a:endParaRPr lang="en-US" sz="2000" i="1" dirty="0" smtClean="0"/>
          </a:p>
        </p:txBody>
      </p:sp>
      <p:pic>
        <p:nvPicPr>
          <p:cNvPr id="4" name="Picture 3"/>
          <p:cNvPicPr>
            <a:picLocks noChangeAspect="1"/>
          </p:cNvPicPr>
          <p:nvPr/>
        </p:nvPicPr>
        <p:blipFill>
          <a:blip r:embed="rId2"/>
          <a:stretch>
            <a:fillRect/>
          </a:stretch>
        </p:blipFill>
        <p:spPr>
          <a:xfrm>
            <a:off x="533400" y="3352800"/>
            <a:ext cx="6781800" cy="1361771"/>
          </a:xfrm>
          <a:prstGeom prst="rect">
            <a:avLst/>
          </a:prstGeom>
        </p:spPr>
      </p:pic>
      <p:pic>
        <p:nvPicPr>
          <p:cNvPr id="6" name="Picture 5"/>
          <p:cNvPicPr>
            <a:picLocks noChangeAspect="1"/>
          </p:cNvPicPr>
          <p:nvPr/>
        </p:nvPicPr>
        <p:blipFill>
          <a:blip r:embed="rId3"/>
          <a:stretch>
            <a:fillRect/>
          </a:stretch>
        </p:blipFill>
        <p:spPr>
          <a:xfrm>
            <a:off x="1600200" y="2419350"/>
            <a:ext cx="4638675" cy="857250"/>
          </a:xfrm>
          <a:prstGeom prst="rect">
            <a:avLst/>
          </a:prstGeom>
        </p:spPr>
      </p:pic>
    </p:spTree>
    <p:extLst>
      <p:ext uri="{BB962C8B-B14F-4D97-AF65-F5344CB8AC3E}">
        <p14:creationId xmlns:p14="http://schemas.microsoft.com/office/powerpoint/2010/main" val="419952361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000" dirty="0"/>
              <a:t>Below is described how to find the date of Easter in any year. Despite its intimidating appearance, this is not a hard problem. Note that </a:t>
            </a:r>
            <a:r>
              <a:rPr lang="en-US" sz="2000" dirty="0" err="1"/>
              <a:t>bxc</a:t>
            </a:r>
            <a:r>
              <a:rPr lang="en-US" sz="2000" dirty="0"/>
              <a:t> is the floor function, which for positive numbers just drops the decimal part of the number. For instance b3.14c = 3. The floor function is part of the math module.</a:t>
            </a:r>
            <a:endParaRPr lang="en-US" sz="2000" i="1" dirty="0" smtClean="0"/>
          </a:p>
        </p:txBody>
      </p:sp>
      <p:pic>
        <p:nvPicPr>
          <p:cNvPr id="5" name="Picture 4"/>
          <p:cNvPicPr>
            <a:picLocks noChangeAspect="1"/>
          </p:cNvPicPr>
          <p:nvPr/>
        </p:nvPicPr>
        <p:blipFill>
          <a:blip r:embed="rId2"/>
          <a:stretch>
            <a:fillRect/>
          </a:stretch>
        </p:blipFill>
        <p:spPr>
          <a:xfrm>
            <a:off x="871537" y="2971801"/>
            <a:ext cx="7053263" cy="3198410"/>
          </a:xfrm>
          <a:prstGeom prst="rect">
            <a:avLst/>
          </a:prstGeom>
        </p:spPr>
      </p:pic>
    </p:spTree>
    <p:extLst>
      <p:ext uri="{BB962C8B-B14F-4D97-AF65-F5344CB8AC3E}">
        <p14:creationId xmlns:p14="http://schemas.microsoft.com/office/powerpoint/2010/main" val="312206619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3.8.19</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000" dirty="0"/>
              <a:t>Write a program that draws “modular rectangles” like the ones below. The user specifies the width and height of the rectangle, and the entries start at 0 and increase typewriter fashion from left to right and top to bottom, but are all done mod 10. Below are examples of a 3 × 5 rectangle and a 4 × 8</a:t>
            </a:r>
            <a:endParaRPr lang="en-US" sz="2000" i="1" dirty="0" smtClean="0"/>
          </a:p>
        </p:txBody>
      </p:sp>
      <p:pic>
        <p:nvPicPr>
          <p:cNvPr id="4" name="Picture 3"/>
          <p:cNvPicPr>
            <a:picLocks noChangeAspect="1"/>
          </p:cNvPicPr>
          <p:nvPr/>
        </p:nvPicPr>
        <p:blipFill>
          <a:blip r:embed="rId2"/>
          <a:stretch>
            <a:fillRect/>
          </a:stretch>
        </p:blipFill>
        <p:spPr>
          <a:xfrm>
            <a:off x="990600" y="3124201"/>
            <a:ext cx="5257800" cy="1630584"/>
          </a:xfrm>
          <a:prstGeom prst="rect">
            <a:avLst/>
          </a:prstGeom>
        </p:spPr>
      </p:pic>
    </p:spTree>
    <p:extLst>
      <p:ext uri="{BB962C8B-B14F-4D97-AF65-F5344CB8AC3E}">
        <p14:creationId xmlns:p14="http://schemas.microsoft.com/office/powerpoint/2010/main" val="3951175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3.2 MATH OPERATORS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86285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6AA4-D686-4F79-9453-AD4AB771D8F0}"/>
              </a:ext>
            </a:extLst>
          </p:cNvPr>
          <p:cNvSpPr>
            <a:spLocks noGrp="1"/>
          </p:cNvSpPr>
          <p:nvPr>
            <p:ph type="title"/>
          </p:nvPr>
        </p:nvSpPr>
        <p:spPr/>
        <p:txBody>
          <a:bodyPr/>
          <a:lstStyle/>
          <a:p>
            <a:r>
              <a:rPr lang="vi-VN" dirty="0" err="1"/>
              <a:t>Common</a:t>
            </a:r>
            <a:r>
              <a:rPr lang="vi-VN" dirty="0"/>
              <a:t> </a:t>
            </a:r>
            <a:r>
              <a:rPr lang="vi-VN" dirty="0" err="1"/>
              <a:t>operators</a:t>
            </a:r>
            <a:endParaRPr lang="vi-VN" dirty="0"/>
          </a:p>
        </p:txBody>
      </p:sp>
      <p:sp>
        <p:nvSpPr>
          <p:cNvPr id="3" name="Content Placeholder 2">
            <a:extLst>
              <a:ext uri="{FF2B5EF4-FFF2-40B4-BE49-F238E27FC236}">
                <a16:creationId xmlns:a16="http://schemas.microsoft.com/office/drawing/2014/main" id="{D25140FF-9161-4440-B936-81C195AB6B92}"/>
              </a:ext>
            </a:extLst>
          </p:cNvPr>
          <p:cNvSpPr>
            <a:spLocks noGrp="1"/>
          </p:cNvSpPr>
          <p:nvPr>
            <p:ph idx="1"/>
          </p:nvPr>
        </p:nvSpPr>
        <p:spPr/>
        <p:txBody>
          <a:bodyPr/>
          <a:lstStyle/>
          <a:p>
            <a:endParaRPr lang="vi-VN"/>
          </a:p>
        </p:txBody>
      </p:sp>
      <p:pic>
        <p:nvPicPr>
          <p:cNvPr id="4" name="Picture 3">
            <a:extLst>
              <a:ext uri="{FF2B5EF4-FFF2-40B4-BE49-F238E27FC236}">
                <a16:creationId xmlns:a16="http://schemas.microsoft.com/office/drawing/2014/main" id="{D868832A-4113-45E2-8C94-67295E0925E4}"/>
              </a:ext>
            </a:extLst>
          </p:cNvPr>
          <p:cNvPicPr>
            <a:picLocks noChangeAspect="1"/>
          </p:cNvPicPr>
          <p:nvPr/>
        </p:nvPicPr>
        <p:blipFill>
          <a:blip r:embed="rId2"/>
          <a:stretch>
            <a:fillRect/>
          </a:stretch>
        </p:blipFill>
        <p:spPr>
          <a:xfrm>
            <a:off x="1828800" y="1981200"/>
            <a:ext cx="5153025" cy="3371850"/>
          </a:xfrm>
          <a:prstGeom prst="rect">
            <a:avLst/>
          </a:prstGeom>
        </p:spPr>
      </p:pic>
    </p:spTree>
    <p:extLst>
      <p:ext uri="{BB962C8B-B14F-4D97-AF65-F5344CB8AC3E}">
        <p14:creationId xmlns:p14="http://schemas.microsoft.com/office/powerpoint/2010/main" val="10078302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B4A6-EFBF-4D9B-A832-AC77DC4C584E}"/>
              </a:ext>
            </a:extLst>
          </p:cNvPr>
          <p:cNvSpPr>
            <a:spLocks noGrp="1"/>
          </p:cNvSpPr>
          <p:nvPr>
            <p:ph type="title"/>
          </p:nvPr>
        </p:nvSpPr>
        <p:spPr/>
        <p:txBody>
          <a:bodyPr/>
          <a:lstStyle/>
          <a:p>
            <a:r>
              <a:rPr lang="vi-VN" dirty="0" err="1"/>
              <a:t>Exponentiation</a:t>
            </a:r>
            <a:endParaRPr lang="vi-VN" dirty="0"/>
          </a:p>
        </p:txBody>
      </p:sp>
      <p:sp>
        <p:nvSpPr>
          <p:cNvPr id="3" name="Content Placeholder 2">
            <a:extLst>
              <a:ext uri="{FF2B5EF4-FFF2-40B4-BE49-F238E27FC236}">
                <a16:creationId xmlns:a16="http://schemas.microsoft.com/office/drawing/2014/main" id="{BE1B7268-0A57-4FDC-A621-2B11F7E91089}"/>
              </a:ext>
            </a:extLst>
          </p:cNvPr>
          <p:cNvSpPr>
            <a:spLocks noGrp="1"/>
          </p:cNvSpPr>
          <p:nvPr>
            <p:ph idx="1"/>
          </p:nvPr>
        </p:nvSpPr>
        <p:spPr/>
        <p:txBody>
          <a:bodyPr/>
          <a:lstStyle/>
          <a:p>
            <a:r>
              <a:rPr lang="en-US" dirty="0"/>
              <a:t>Python uses ** for exponentiation. The caret, ^, is used for something else.</a:t>
            </a:r>
            <a:br>
              <a:rPr lang="en-US" dirty="0"/>
            </a:br>
            <a:endParaRPr lang="vi-VN" dirty="0"/>
          </a:p>
        </p:txBody>
      </p:sp>
      <p:pic>
        <p:nvPicPr>
          <p:cNvPr id="4098" name="Picture 2" descr="https://scontent.fsgn2-3.fna.fbcdn.net/v/t34.0-12/22773515_1660108370708520_382491917_n.png?oh=11ff9fa1d079569129377f504c4a283e&amp;oe=59F18DDF">
            <a:extLst>
              <a:ext uri="{FF2B5EF4-FFF2-40B4-BE49-F238E27FC236}">
                <a16:creationId xmlns:a16="http://schemas.microsoft.com/office/drawing/2014/main" id="{7FB507E2-C66F-40F0-8B3A-3B7A8F036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0"/>
            <a:ext cx="3200400" cy="242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8597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04FF-7EA9-4ADA-B3C8-6CAF8E42DD9D}"/>
              </a:ext>
            </a:extLst>
          </p:cNvPr>
          <p:cNvSpPr>
            <a:spLocks noGrp="1"/>
          </p:cNvSpPr>
          <p:nvPr>
            <p:ph type="title"/>
          </p:nvPr>
        </p:nvSpPr>
        <p:spPr/>
        <p:txBody>
          <a:bodyPr/>
          <a:lstStyle/>
          <a:p>
            <a:r>
              <a:rPr lang="vi-VN" dirty="0" err="1"/>
              <a:t>Integer</a:t>
            </a:r>
            <a:r>
              <a:rPr lang="vi-VN" dirty="0"/>
              <a:t> </a:t>
            </a:r>
            <a:r>
              <a:rPr lang="vi-VN" dirty="0" err="1"/>
              <a:t>division</a:t>
            </a:r>
            <a:endParaRPr lang="vi-VN" dirty="0"/>
          </a:p>
        </p:txBody>
      </p:sp>
      <p:sp>
        <p:nvSpPr>
          <p:cNvPr id="5" name="Content Placeholder 4">
            <a:extLst>
              <a:ext uri="{FF2B5EF4-FFF2-40B4-BE49-F238E27FC236}">
                <a16:creationId xmlns:a16="http://schemas.microsoft.com/office/drawing/2014/main" id="{B8F5D1E8-34FE-405B-B110-CE26049D3839}"/>
              </a:ext>
            </a:extLst>
          </p:cNvPr>
          <p:cNvSpPr>
            <a:spLocks noGrp="1"/>
          </p:cNvSpPr>
          <p:nvPr>
            <p:ph idx="1"/>
          </p:nvPr>
        </p:nvSpPr>
        <p:spPr/>
        <p:txBody>
          <a:bodyPr/>
          <a:lstStyle/>
          <a:p>
            <a:r>
              <a:rPr lang="en-US" dirty="0"/>
              <a:t>For positive numbers, </a:t>
            </a:r>
            <a:r>
              <a:rPr lang="vi-VN" dirty="0"/>
              <a:t>the </a:t>
            </a:r>
            <a:r>
              <a:rPr lang="vi-VN" dirty="0" err="1"/>
              <a:t>integer</a:t>
            </a:r>
            <a:r>
              <a:rPr lang="vi-VN" dirty="0"/>
              <a:t> </a:t>
            </a:r>
            <a:r>
              <a:rPr lang="vi-VN" dirty="0" err="1"/>
              <a:t>division</a:t>
            </a:r>
            <a:r>
              <a:rPr lang="vi-VN" dirty="0"/>
              <a:t> </a:t>
            </a:r>
            <a:r>
              <a:rPr lang="vi-VN" dirty="0" err="1"/>
              <a:t>operator</a:t>
            </a:r>
            <a:r>
              <a:rPr lang="vi-VN" dirty="0"/>
              <a:t>, //, </a:t>
            </a:r>
            <a:r>
              <a:rPr lang="en-US" dirty="0"/>
              <a:t>behaves like ordinary division except that it throws away the decimal part of the result.</a:t>
            </a:r>
            <a:br>
              <a:rPr lang="en-US" dirty="0"/>
            </a:br>
            <a:endParaRPr lang="vi-VN" dirty="0"/>
          </a:p>
        </p:txBody>
      </p:sp>
      <p:pic>
        <p:nvPicPr>
          <p:cNvPr id="3078" name="Picture 6" descr="https://scontent.fsgn2-3.fna.fbcdn.net/v/t34.0-12/22773486_1660106964041994_1469281792_n.png?oh=da79204397ae007b956817091f879a5c&amp;oe=59F1C1AE">
            <a:extLst>
              <a:ext uri="{FF2B5EF4-FFF2-40B4-BE49-F238E27FC236}">
                <a16:creationId xmlns:a16="http://schemas.microsoft.com/office/drawing/2014/main" id="{7D4E551D-6FC3-4B53-B933-D56C33898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2771775" cy="2181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5751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04FF-7EA9-4ADA-B3C8-6CAF8E42DD9D}"/>
              </a:ext>
            </a:extLst>
          </p:cNvPr>
          <p:cNvSpPr>
            <a:spLocks noGrp="1"/>
          </p:cNvSpPr>
          <p:nvPr>
            <p:ph type="title"/>
          </p:nvPr>
        </p:nvSpPr>
        <p:spPr/>
        <p:txBody>
          <a:bodyPr/>
          <a:lstStyle/>
          <a:p>
            <a:r>
              <a:rPr lang="vi-VN" dirty="0" err="1"/>
              <a:t>Integer</a:t>
            </a:r>
            <a:r>
              <a:rPr lang="vi-VN" dirty="0"/>
              <a:t> </a:t>
            </a:r>
            <a:r>
              <a:rPr lang="vi-VN" dirty="0" err="1"/>
              <a:t>division</a:t>
            </a:r>
            <a:endParaRPr lang="vi-VN" dirty="0"/>
          </a:p>
        </p:txBody>
      </p:sp>
      <p:sp>
        <p:nvSpPr>
          <p:cNvPr id="5" name="Content Placeholder 4">
            <a:extLst>
              <a:ext uri="{FF2B5EF4-FFF2-40B4-BE49-F238E27FC236}">
                <a16:creationId xmlns:a16="http://schemas.microsoft.com/office/drawing/2014/main" id="{B8F5D1E8-34FE-405B-B110-CE26049D3839}"/>
              </a:ext>
            </a:extLst>
          </p:cNvPr>
          <p:cNvSpPr>
            <a:spLocks noGrp="1"/>
          </p:cNvSpPr>
          <p:nvPr>
            <p:ph idx="1"/>
          </p:nvPr>
        </p:nvSpPr>
        <p:spPr/>
        <p:txBody>
          <a:bodyPr/>
          <a:lstStyle/>
          <a:p>
            <a:r>
              <a:rPr lang="en-US" dirty="0"/>
              <a:t>For </a:t>
            </a:r>
            <a:r>
              <a:rPr lang="en-US" dirty="0" smtClean="0"/>
              <a:t>negative </a:t>
            </a:r>
            <a:r>
              <a:rPr lang="en-US" dirty="0"/>
              <a:t>numbers, </a:t>
            </a:r>
            <a:r>
              <a:rPr lang="vi-VN" dirty="0"/>
              <a:t>the integer division operator, //, </a:t>
            </a:r>
            <a:r>
              <a:rPr lang="en-US" dirty="0"/>
              <a:t>the result is floored.</a:t>
            </a:r>
            <a:br>
              <a:rPr lang="en-US" dirty="0"/>
            </a:br>
            <a:endParaRPr lang="vi-VN" dirty="0"/>
          </a:p>
        </p:txBody>
      </p:sp>
      <p:pic>
        <p:nvPicPr>
          <p:cNvPr id="3" name="Picture 2"/>
          <p:cNvPicPr>
            <a:picLocks noChangeAspect="1"/>
          </p:cNvPicPr>
          <p:nvPr/>
        </p:nvPicPr>
        <p:blipFill>
          <a:blip r:embed="rId2"/>
          <a:stretch>
            <a:fillRect/>
          </a:stretch>
        </p:blipFill>
        <p:spPr>
          <a:xfrm>
            <a:off x="838200" y="2895600"/>
            <a:ext cx="3342455" cy="2700337"/>
          </a:xfrm>
          <a:prstGeom prst="rect">
            <a:avLst/>
          </a:prstGeom>
        </p:spPr>
      </p:pic>
    </p:spTree>
    <p:extLst>
      <p:ext uri="{BB962C8B-B14F-4D97-AF65-F5344CB8AC3E}">
        <p14:creationId xmlns:p14="http://schemas.microsoft.com/office/powerpoint/2010/main" val="275451041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3399</TotalTime>
  <Words>1189</Words>
  <Application>Microsoft Office PowerPoint</Application>
  <PresentationFormat>On-screen Show (4:3)</PresentationFormat>
  <Paragraphs>147</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Consolas</vt:lpstr>
      <vt:lpstr>Courier New</vt:lpstr>
      <vt:lpstr>Default Design</vt:lpstr>
      <vt:lpstr>Chapter 03 NUMBERS</vt:lpstr>
      <vt:lpstr>3.1 INTEGERS AND DECIMAL NUMBERS</vt:lpstr>
      <vt:lpstr>Integer</vt:lpstr>
      <vt:lpstr>Decimal number</vt:lpstr>
      <vt:lpstr>3.2 MATH OPERATORS</vt:lpstr>
      <vt:lpstr>Common operators</vt:lpstr>
      <vt:lpstr>Exponentiation</vt:lpstr>
      <vt:lpstr>Integer division</vt:lpstr>
      <vt:lpstr>Integer division</vt:lpstr>
      <vt:lpstr>Modulo</vt:lpstr>
      <vt:lpstr>3.3 ORDER OF OPERATIONS</vt:lpstr>
      <vt:lpstr>Order of operations</vt:lpstr>
      <vt:lpstr>3.4 RANDOM NUMBERS</vt:lpstr>
      <vt:lpstr>Module</vt:lpstr>
      <vt:lpstr>The random module</vt:lpstr>
      <vt:lpstr>Random numbers</vt:lpstr>
      <vt:lpstr>3.5 MATH FUNCTIONS</vt:lpstr>
      <vt:lpstr>The math module</vt:lpstr>
      <vt:lpstr>Built-in math functions</vt:lpstr>
      <vt:lpstr>Built-in math functions</vt:lpstr>
      <vt:lpstr>Built-in math functions</vt:lpstr>
      <vt:lpstr>3.6 GETTING HELP FROM PYTHON</vt:lpstr>
      <vt:lpstr>Getting help from Python</vt:lpstr>
      <vt:lpstr>Getting help from Python</vt:lpstr>
      <vt:lpstr>3.7 USING THE SHELL AS A CALCULATOR</vt:lpstr>
      <vt:lpstr>Using the Shell as a Calculator</vt:lpstr>
      <vt:lpstr>3.8 EXERCISES</vt:lpstr>
      <vt:lpstr>Exercise 3.8.1</vt:lpstr>
      <vt:lpstr>Exercise 3.8.1</vt:lpstr>
      <vt:lpstr>Exercise 3.8.2</vt:lpstr>
      <vt:lpstr>Exercise 3.8.2</vt:lpstr>
      <vt:lpstr>Exercise 3.8.3</vt:lpstr>
      <vt:lpstr>Exercise 3.8.3</vt:lpstr>
      <vt:lpstr>Exercise 3.8.4</vt:lpstr>
      <vt:lpstr>Exercise 3.8.4</vt:lpstr>
      <vt:lpstr>Exercise 3.8.5</vt:lpstr>
      <vt:lpstr>Exercise 3.8.5</vt:lpstr>
      <vt:lpstr>Exercise 3.8.6</vt:lpstr>
      <vt:lpstr>Exercise 3.8.6</vt:lpstr>
      <vt:lpstr>Exercise 3.8.7</vt:lpstr>
      <vt:lpstr>Exercise 3.8.7</vt:lpstr>
      <vt:lpstr>3.8.8</vt:lpstr>
      <vt:lpstr>3.8.10</vt:lpstr>
      <vt:lpstr>3.8.15</vt:lpstr>
      <vt:lpstr>3.8.16</vt:lpstr>
      <vt:lpstr>3.8.19</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Phan Hitonasi</cp:lastModifiedBy>
  <cp:revision>613</cp:revision>
  <cp:lastPrinted>2013-08-30T01:32:34Z</cp:lastPrinted>
  <dcterms:created xsi:type="dcterms:W3CDTF">2008-06-14T04:13:27Z</dcterms:created>
  <dcterms:modified xsi:type="dcterms:W3CDTF">2018-09-18T02:36:04Z</dcterms:modified>
</cp:coreProperties>
</file>