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68" r:id="rId16"/>
    <p:sldId id="269" r:id="rId17"/>
  </p:sldIdLst>
  <p:sldSz cx="18288000" cy="10287000"/>
  <p:notesSz cx="6858000" cy="9144000"/>
  <p:embeddedFontLst>
    <p:embeddedFont>
      <p:font typeface="Cabin Bold" panose="020B0604020202020204" charset="0"/>
      <p:regular r:id="rId18"/>
    </p:embeddedFont>
    <p:embeddedFont>
      <p:font typeface="Calibri" panose="020F0502020204030204" pitchFamily="34" charset="0"/>
      <p:regular r:id="rId19"/>
      <p:bold r:id="rId20"/>
      <p:italic r:id="rId21"/>
      <p:boldItalic r:id="rId22"/>
    </p:embeddedFont>
    <p:embeddedFont>
      <p:font typeface="DejaVu Serif" panose="020B0604020202020204" charset="0"/>
      <p:regular r:id="rId23"/>
    </p:embeddedFont>
    <p:embeddedFont>
      <p:font typeface="Francois One" panose="020B0604020202020204" charset="0"/>
      <p:regular r:id="rId24"/>
    </p:embeddedFont>
    <p:embeddedFont>
      <p:font typeface="Noto Sans" panose="020B0502040504020204" pitchFamily="34" charset="0"/>
      <p:regular r:id="rId25"/>
      <p:bold r:id="rId26"/>
      <p:italic r:id="rId27"/>
      <p:boldItalic r:id="rId28"/>
    </p:embeddedFont>
    <p:embeddedFont>
      <p:font typeface="Noto Sans Bold" panose="020B0802040504020204" pitchFamily="34" charset="0"/>
      <p:regular r:id="rId29"/>
      <p:bold r:id="rId30"/>
    </p:embeddedFont>
    <p:embeddedFont>
      <p:font typeface="Nunito" pitchFamily="2" charset="0"/>
      <p:regular r:id="rId31"/>
      <p:bold r:id="rId32"/>
      <p:italic r:id="rId33"/>
      <p:boldItalic r:id="rId34"/>
    </p:embeddedFont>
    <p:embeddedFont>
      <p:font typeface="Nunito Bold"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1204541"/>
          </a:xfrm>
          <a:prstGeom prst="rect">
            <a:avLst/>
          </a:prstGeom>
          <a:solidFill>
            <a:srgbClr val="E9BB51"/>
          </a:solidFill>
        </p:spPr>
        <p:txBody>
          <a:bodyPr/>
          <a:lstStyle/>
          <a:p>
            <a:endParaRPr lang="en-US"/>
          </a:p>
        </p:txBody>
      </p:sp>
      <p:sp>
        <p:nvSpPr>
          <p:cNvPr id="3" name="AutoShape 3"/>
          <p:cNvSpPr/>
          <p:nvPr/>
        </p:nvSpPr>
        <p:spPr>
          <a:xfrm>
            <a:off x="0" y="9677145"/>
            <a:ext cx="18288000" cy="609855"/>
          </a:xfrm>
          <a:prstGeom prst="rect">
            <a:avLst/>
          </a:prstGeom>
          <a:solidFill>
            <a:srgbClr val="E9BB51"/>
          </a:solidFill>
        </p:spPr>
        <p:txBody>
          <a:bodyPr/>
          <a:lstStyle/>
          <a:p>
            <a:endParaRPr lang="en-US"/>
          </a:p>
        </p:txBody>
      </p:sp>
      <p:sp>
        <p:nvSpPr>
          <p:cNvPr id="4" name="TextBox 4"/>
          <p:cNvSpPr txBox="1"/>
          <p:nvPr/>
        </p:nvSpPr>
        <p:spPr>
          <a:xfrm>
            <a:off x="8106174" y="3767929"/>
            <a:ext cx="9584447" cy="3122105"/>
          </a:xfrm>
          <a:prstGeom prst="rect">
            <a:avLst/>
          </a:prstGeom>
        </p:spPr>
        <p:txBody>
          <a:bodyPr lIns="0" tIns="0" rIns="0" bIns="0" rtlCol="0" anchor="t">
            <a:spAutoFit/>
          </a:bodyPr>
          <a:lstStyle/>
          <a:p>
            <a:pPr algn="ctr">
              <a:lnSpc>
                <a:spcPts val="8245"/>
              </a:lnSpc>
            </a:pPr>
            <a:r>
              <a:rPr lang="en-US" sz="7170">
                <a:solidFill>
                  <a:srgbClr val="765DC7"/>
                </a:solidFill>
                <a:latin typeface="Nunito Bold"/>
              </a:rPr>
              <a:t>QUẢN LÝ SINH VIÊN MỘT TRƯỜNG ĐẠI HỌC</a:t>
            </a:r>
          </a:p>
        </p:txBody>
      </p:sp>
      <p:sp>
        <p:nvSpPr>
          <p:cNvPr id="5" name="TextBox 5"/>
          <p:cNvSpPr txBox="1"/>
          <p:nvPr/>
        </p:nvSpPr>
        <p:spPr>
          <a:xfrm>
            <a:off x="9426299" y="6966234"/>
            <a:ext cx="6944197" cy="692150"/>
          </a:xfrm>
          <a:prstGeom prst="rect">
            <a:avLst/>
          </a:prstGeom>
        </p:spPr>
        <p:txBody>
          <a:bodyPr lIns="0" tIns="0" rIns="0" bIns="0" rtlCol="0" anchor="t">
            <a:spAutoFit/>
          </a:bodyPr>
          <a:lstStyle/>
          <a:p>
            <a:pPr algn="ctr">
              <a:lnSpc>
                <a:spcPts val="5950"/>
              </a:lnSpc>
              <a:spcBef>
                <a:spcPct val="0"/>
              </a:spcBef>
            </a:pPr>
            <a:r>
              <a:rPr lang="en-US" sz="3500">
                <a:solidFill>
                  <a:srgbClr val="000000"/>
                </a:solidFill>
                <a:latin typeface="Nunito Bold"/>
              </a:rPr>
              <a:t>GVHD: TS. Cao Tùng Anh</a:t>
            </a:r>
          </a:p>
        </p:txBody>
      </p:sp>
      <p:sp>
        <p:nvSpPr>
          <p:cNvPr id="6" name="Freeform 6"/>
          <p:cNvSpPr/>
          <p:nvPr/>
        </p:nvSpPr>
        <p:spPr>
          <a:xfrm>
            <a:off x="16208186" y="0"/>
            <a:ext cx="1482435" cy="1482435"/>
          </a:xfrm>
          <a:custGeom>
            <a:avLst/>
            <a:gdLst/>
            <a:ahLst/>
            <a:cxnLst/>
            <a:rect l="l" t="t" r="r" b="b"/>
            <a:pathLst>
              <a:path w="1482435" h="1482435">
                <a:moveTo>
                  <a:pt x="0" y="0"/>
                </a:moveTo>
                <a:lnTo>
                  <a:pt x="1482435" y="0"/>
                </a:lnTo>
                <a:lnTo>
                  <a:pt x="1482435" y="1482435"/>
                </a:lnTo>
                <a:lnTo>
                  <a:pt x="0" y="1482435"/>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7979439" y="2378949"/>
            <a:ext cx="9584447" cy="1111238"/>
          </a:xfrm>
          <a:prstGeom prst="rect">
            <a:avLst/>
          </a:prstGeom>
        </p:spPr>
        <p:txBody>
          <a:bodyPr lIns="0" tIns="0" rIns="0" bIns="0" rtlCol="0" anchor="t">
            <a:spAutoFit/>
          </a:bodyPr>
          <a:lstStyle/>
          <a:p>
            <a:pPr algn="ctr">
              <a:lnSpc>
                <a:spcPts val="9100"/>
              </a:lnSpc>
            </a:pPr>
            <a:r>
              <a:rPr lang="en-US" sz="6500">
                <a:solidFill>
                  <a:srgbClr val="000000"/>
                </a:solidFill>
                <a:latin typeface="Noto Sans"/>
              </a:rPr>
              <a:t>Đề tài:</a:t>
            </a:r>
          </a:p>
        </p:txBody>
      </p:sp>
      <p:sp>
        <p:nvSpPr>
          <p:cNvPr id="8" name="Freeform 8"/>
          <p:cNvSpPr/>
          <p:nvPr/>
        </p:nvSpPr>
        <p:spPr>
          <a:xfrm>
            <a:off x="426021" y="3309102"/>
            <a:ext cx="7270314" cy="4607561"/>
          </a:xfrm>
          <a:custGeom>
            <a:avLst/>
            <a:gdLst/>
            <a:ahLst/>
            <a:cxnLst/>
            <a:rect l="l" t="t" r="r" b="b"/>
            <a:pathLst>
              <a:path w="7270314" h="4607561">
                <a:moveTo>
                  <a:pt x="0" y="0"/>
                </a:moveTo>
                <a:lnTo>
                  <a:pt x="7270314" y="0"/>
                </a:lnTo>
                <a:lnTo>
                  <a:pt x="7270314" y="4607561"/>
                </a:lnTo>
                <a:lnTo>
                  <a:pt x="0" y="4607561"/>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9691677"/>
            <a:ext cx="18288000" cy="595323"/>
          </a:xfrm>
          <a:prstGeom prst="rect">
            <a:avLst/>
          </a:prstGeom>
          <a:solidFill>
            <a:srgbClr val="E9BB51"/>
          </a:solidFill>
        </p:spPr>
        <p:txBody>
          <a:bodyPr/>
          <a:lstStyle/>
          <a:p>
            <a:endParaRPr lang="en-US"/>
          </a:p>
        </p:txBody>
      </p:sp>
      <p:sp>
        <p:nvSpPr>
          <p:cNvPr id="3" name="AutoShape 3"/>
          <p:cNvSpPr/>
          <p:nvPr/>
        </p:nvSpPr>
        <p:spPr>
          <a:xfrm>
            <a:off x="0" y="0"/>
            <a:ext cx="18288000" cy="595323"/>
          </a:xfrm>
          <a:prstGeom prst="rect">
            <a:avLst/>
          </a:prstGeom>
          <a:solidFill>
            <a:srgbClr val="E9BB51"/>
          </a:solidFill>
        </p:spPr>
        <p:txBody>
          <a:bodyPr/>
          <a:lstStyle/>
          <a:p>
            <a:endParaRPr lang="en-US"/>
          </a:p>
        </p:txBody>
      </p:sp>
      <p:sp>
        <p:nvSpPr>
          <p:cNvPr id="4" name="Freeform 4"/>
          <p:cNvSpPr/>
          <p:nvPr/>
        </p:nvSpPr>
        <p:spPr>
          <a:xfrm>
            <a:off x="767515" y="1028700"/>
            <a:ext cx="2265055" cy="2109332"/>
          </a:xfrm>
          <a:custGeom>
            <a:avLst/>
            <a:gdLst/>
            <a:ahLst/>
            <a:cxnLst/>
            <a:rect l="l" t="t" r="r" b="b"/>
            <a:pathLst>
              <a:path w="2265055" h="2109332">
                <a:moveTo>
                  <a:pt x="0" y="0"/>
                </a:moveTo>
                <a:lnTo>
                  <a:pt x="2265054" y="0"/>
                </a:lnTo>
                <a:lnTo>
                  <a:pt x="2265054" y="2109332"/>
                </a:lnTo>
                <a:lnTo>
                  <a:pt x="0" y="21093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3262312" y="1570514"/>
            <a:ext cx="13996988" cy="1330324"/>
          </a:xfrm>
          <a:prstGeom prst="rect">
            <a:avLst/>
          </a:prstGeom>
        </p:spPr>
        <p:txBody>
          <a:bodyPr lIns="0" tIns="0" rIns="0" bIns="0" rtlCol="0" anchor="t">
            <a:spAutoFit/>
          </a:bodyPr>
          <a:lstStyle/>
          <a:p>
            <a:pPr marL="0" lvl="0" indent="0" algn="just">
              <a:lnSpc>
                <a:spcPts val="9999"/>
              </a:lnSpc>
              <a:spcBef>
                <a:spcPct val="0"/>
              </a:spcBef>
            </a:pPr>
            <a:r>
              <a:rPr lang="en-US" sz="9999">
                <a:solidFill>
                  <a:srgbClr val="765DC7"/>
                </a:solidFill>
                <a:latin typeface="Francois One"/>
              </a:rPr>
              <a:t>LƯỢC ĐỒ QUAN HỆ</a:t>
            </a:r>
          </a:p>
        </p:txBody>
      </p:sp>
      <p:sp>
        <p:nvSpPr>
          <p:cNvPr id="6" name="TextBox 6"/>
          <p:cNvSpPr txBox="1"/>
          <p:nvPr/>
        </p:nvSpPr>
        <p:spPr>
          <a:xfrm>
            <a:off x="767515" y="3919082"/>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SINHVIEN: (</a:t>
            </a:r>
            <a:r>
              <a:rPr lang="en-US" sz="3500" u="sng">
                <a:solidFill>
                  <a:srgbClr val="000000"/>
                </a:solidFill>
                <a:latin typeface="Nunito Bold"/>
              </a:rPr>
              <a:t>MaSV</a:t>
            </a:r>
            <a:r>
              <a:rPr lang="en-US" sz="3500">
                <a:solidFill>
                  <a:srgbClr val="000000"/>
                </a:solidFill>
                <a:latin typeface="Nunito Bold"/>
              </a:rPr>
              <a:t>, MaLop, HoTen, GioiTinh, NamSinh, DanToc, DiaChi)</a:t>
            </a:r>
          </a:p>
        </p:txBody>
      </p:sp>
      <p:sp>
        <p:nvSpPr>
          <p:cNvPr id="7" name="TextBox 7"/>
          <p:cNvSpPr txBox="1"/>
          <p:nvPr/>
        </p:nvSpPr>
        <p:spPr>
          <a:xfrm>
            <a:off x="-425719" y="4610100"/>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Lop: (</a:t>
            </a:r>
            <a:r>
              <a:rPr lang="en-US" sz="3500" u="sng">
                <a:solidFill>
                  <a:srgbClr val="000000"/>
                </a:solidFill>
                <a:latin typeface="Nunito Bold"/>
              </a:rPr>
              <a:t>MaLop</a:t>
            </a:r>
            <a:r>
              <a:rPr lang="en-US" sz="3500">
                <a:solidFill>
                  <a:srgbClr val="000000"/>
                </a:solidFill>
                <a:latin typeface="Nunito Bold"/>
              </a:rPr>
              <a:t>, MaKhoaHoc, MaKhoa, TenLop, NamNhapHoc)</a:t>
            </a:r>
          </a:p>
        </p:txBody>
      </p:sp>
      <p:sp>
        <p:nvSpPr>
          <p:cNvPr id="8" name="TextBox 8"/>
          <p:cNvSpPr txBox="1"/>
          <p:nvPr/>
        </p:nvSpPr>
        <p:spPr>
          <a:xfrm>
            <a:off x="-2249341" y="5305425"/>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Khoa: (</a:t>
            </a:r>
            <a:r>
              <a:rPr lang="en-US" sz="3500" u="sng">
                <a:solidFill>
                  <a:srgbClr val="000000"/>
                </a:solidFill>
                <a:latin typeface="Nunito Bold"/>
              </a:rPr>
              <a:t>MaKhoa</a:t>
            </a:r>
            <a:r>
              <a:rPr lang="en-US" sz="3500">
                <a:solidFill>
                  <a:srgbClr val="000000"/>
                </a:solidFill>
                <a:latin typeface="Nunito Bold"/>
              </a:rPr>
              <a:t>, TenKhoa, NamThanhLap)</a:t>
            </a:r>
          </a:p>
        </p:txBody>
      </p:sp>
      <p:sp>
        <p:nvSpPr>
          <p:cNvPr id="9" name="TextBox 9"/>
          <p:cNvSpPr txBox="1"/>
          <p:nvPr/>
        </p:nvSpPr>
        <p:spPr>
          <a:xfrm>
            <a:off x="-2474480" y="6000750"/>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Nganh: (</a:t>
            </a:r>
            <a:r>
              <a:rPr lang="en-US" sz="3500" u="sng">
                <a:solidFill>
                  <a:srgbClr val="000000"/>
                </a:solidFill>
                <a:latin typeface="Nunito Bold"/>
              </a:rPr>
              <a:t>MaNganh</a:t>
            </a:r>
            <a:r>
              <a:rPr lang="en-US" sz="3500">
                <a:solidFill>
                  <a:srgbClr val="000000"/>
                </a:solidFill>
                <a:latin typeface="Nunito Bold"/>
              </a:rPr>
              <a:t>, MaKhoa, TenNganh)</a:t>
            </a:r>
          </a:p>
        </p:txBody>
      </p:sp>
      <p:sp>
        <p:nvSpPr>
          <p:cNvPr id="10" name="TextBox 10"/>
          <p:cNvSpPr txBox="1"/>
          <p:nvPr/>
        </p:nvSpPr>
        <p:spPr>
          <a:xfrm>
            <a:off x="0" y="6696075"/>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ChuyenNganh: (</a:t>
            </a:r>
            <a:r>
              <a:rPr lang="en-US" sz="3500" u="sng">
                <a:solidFill>
                  <a:srgbClr val="000000"/>
                </a:solidFill>
                <a:latin typeface="Nunito Bold"/>
              </a:rPr>
              <a:t>MaChuyenNganh, </a:t>
            </a:r>
            <a:r>
              <a:rPr lang="en-US" sz="3500">
                <a:solidFill>
                  <a:srgbClr val="000000"/>
                </a:solidFill>
                <a:latin typeface="Nunito Bold"/>
              </a:rPr>
              <a:t>MaNganh,TenChuyenNganh)</a:t>
            </a:r>
          </a:p>
        </p:txBody>
      </p:sp>
      <p:sp>
        <p:nvSpPr>
          <p:cNvPr id="11" name="TextBox 11"/>
          <p:cNvSpPr txBox="1"/>
          <p:nvPr/>
        </p:nvSpPr>
        <p:spPr>
          <a:xfrm>
            <a:off x="-1308956" y="7391400"/>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KhoaHoc: (</a:t>
            </a:r>
            <a:r>
              <a:rPr lang="en-US" sz="3500" u="sng">
                <a:solidFill>
                  <a:srgbClr val="000000"/>
                </a:solidFill>
                <a:latin typeface="Nunito Bold"/>
              </a:rPr>
              <a:t>MaKhoaHoc</a:t>
            </a:r>
            <a:r>
              <a:rPr lang="en-US" sz="3500">
                <a:solidFill>
                  <a:srgbClr val="000000"/>
                </a:solidFill>
                <a:latin typeface="Nunito Bold"/>
              </a:rPr>
              <a:t>, NamBatDau, NamKetThuc)</a:t>
            </a:r>
          </a:p>
        </p:txBody>
      </p:sp>
      <p:sp>
        <p:nvSpPr>
          <p:cNvPr id="12" name="TextBox 12"/>
          <p:cNvSpPr txBox="1"/>
          <p:nvPr/>
        </p:nvSpPr>
        <p:spPr>
          <a:xfrm>
            <a:off x="-1106332" y="8086725"/>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ChuongTrinh: (</a:t>
            </a:r>
            <a:r>
              <a:rPr lang="en-US" sz="3500" u="sng">
                <a:solidFill>
                  <a:srgbClr val="000000"/>
                </a:solidFill>
                <a:latin typeface="Nunito Bold"/>
              </a:rPr>
              <a:t>MaCT</a:t>
            </a:r>
            <a:r>
              <a:rPr lang="en-US" sz="3500">
                <a:solidFill>
                  <a:srgbClr val="000000"/>
                </a:solidFill>
                <a:latin typeface="Nunito Bold"/>
              </a:rPr>
              <a:t>, MaNganh, MaKhoaHoc, TenCT)</a:t>
            </a:r>
          </a:p>
        </p:txBody>
      </p:sp>
      <p:sp>
        <p:nvSpPr>
          <p:cNvPr id="13" name="TextBox 13"/>
          <p:cNvSpPr txBox="1"/>
          <p:nvPr/>
        </p:nvSpPr>
        <p:spPr>
          <a:xfrm>
            <a:off x="767515" y="8782050"/>
            <a:ext cx="17161489" cy="984842"/>
          </a:xfrm>
          <a:prstGeom prst="rect">
            <a:avLst/>
          </a:prstGeom>
        </p:spPr>
        <p:txBody>
          <a:bodyPr lIns="0" tIns="0" rIns="0" bIns="0" rtlCol="0" anchor="t">
            <a:spAutoFit/>
          </a:bodyPr>
          <a:lstStyle/>
          <a:p>
            <a:pPr algn="ctr">
              <a:lnSpc>
                <a:spcPts val="3885"/>
              </a:lnSpc>
            </a:pPr>
            <a:r>
              <a:rPr lang="en-US" sz="3237">
                <a:solidFill>
                  <a:srgbClr val="000000"/>
                </a:solidFill>
                <a:latin typeface="Nunito Bold"/>
              </a:rPr>
              <a:t>Quan hệ GiangKhoa: (</a:t>
            </a:r>
            <a:r>
              <a:rPr lang="en-US" sz="3237" u="sng">
                <a:solidFill>
                  <a:srgbClr val="000000"/>
                </a:solidFill>
                <a:latin typeface="Nunito Bold"/>
              </a:rPr>
              <a:t>MaMH, MaNganh, MaCT, MaKhoa</a:t>
            </a:r>
            <a:r>
              <a:rPr lang="en-US" sz="3237">
                <a:solidFill>
                  <a:srgbClr val="000000"/>
                </a:solidFill>
                <a:latin typeface="Nunito Bold"/>
              </a:rPr>
              <a:t>, NamHoc, HocKy, SoTietLyThuyet, SoTietThucHanh,SoTinChi)</a:t>
            </a:r>
          </a:p>
        </p:txBody>
      </p:sp>
      <p:sp>
        <p:nvSpPr>
          <p:cNvPr id="14" name="Freeform 14"/>
          <p:cNvSpPr/>
          <p:nvPr/>
        </p:nvSpPr>
        <p:spPr>
          <a:xfrm>
            <a:off x="15905506" y="297662"/>
            <a:ext cx="1694930" cy="1694930"/>
          </a:xfrm>
          <a:custGeom>
            <a:avLst/>
            <a:gdLst/>
            <a:ahLst/>
            <a:cxnLst/>
            <a:rect l="l" t="t" r="r" b="b"/>
            <a:pathLst>
              <a:path w="1694930" h="1694930">
                <a:moveTo>
                  <a:pt x="0" y="0"/>
                </a:moveTo>
                <a:lnTo>
                  <a:pt x="1694929" y="0"/>
                </a:lnTo>
                <a:lnTo>
                  <a:pt x="1694929" y="1694929"/>
                </a:lnTo>
                <a:lnTo>
                  <a:pt x="0" y="1694929"/>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9691677"/>
            <a:ext cx="18288000" cy="595323"/>
          </a:xfrm>
          <a:prstGeom prst="rect">
            <a:avLst/>
          </a:prstGeom>
          <a:solidFill>
            <a:srgbClr val="E9BB51"/>
          </a:solidFill>
        </p:spPr>
        <p:txBody>
          <a:bodyPr/>
          <a:lstStyle/>
          <a:p>
            <a:endParaRPr lang="en-US"/>
          </a:p>
        </p:txBody>
      </p:sp>
      <p:sp>
        <p:nvSpPr>
          <p:cNvPr id="3" name="AutoShape 3"/>
          <p:cNvSpPr/>
          <p:nvPr/>
        </p:nvSpPr>
        <p:spPr>
          <a:xfrm>
            <a:off x="0" y="0"/>
            <a:ext cx="18288000" cy="595323"/>
          </a:xfrm>
          <a:prstGeom prst="rect">
            <a:avLst/>
          </a:prstGeom>
          <a:solidFill>
            <a:srgbClr val="E9BB51"/>
          </a:solidFill>
        </p:spPr>
        <p:txBody>
          <a:bodyPr/>
          <a:lstStyle/>
          <a:p>
            <a:endParaRPr lang="en-US"/>
          </a:p>
        </p:txBody>
      </p:sp>
      <p:sp>
        <p:nvSpPr>
          <p:cNvPr id="4" name="Freeform 4"/>
          <p:cNvSpPr/>
          <p:nvPr/>
        </p:nvSpPr>
        <p:spPr>
          <a:xfrm>
            <a:off x="767515" y="1028700"/>
            <a:ext cx="2265055" cy="2109332"/>
          </a:xfrm>
          <a:custGeom>
            <a:avLst/>
            <a:gdLst/>
            <a:ahLst/>
            <a:cxnLst/>
            <a:rect l="l" t="t" r="r" b="b"/>
            <a:pathLst>
              <a:path w="2265055" h="2109332">
                <a:moveTo>
                  <a:pt x="0" y="0"/>
                </a:moveTo>
                <a:lnTo>
                  <a:pt x="2265054" y="0"/>
                </a:lnTo>
                <a:lnTo>
                  <a:pt x="2265054" y="2109332"/>
                </a:lnTo>
                <a:lnTo>
                  <a:pt x="0" y="21093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3262312" y="1570514"/>
            <a:ext cx="13996988" cy="1330324"/>
          </a:xfrm>
          <a:prstGeom prst="rect">
            <a:avLst/>
          </a:prstGeom>
        </p:spPr>
        <p:txBody>
          <a:bodyPr lIns="0" tIns="0" rIns="0" bIns="0" rtlCol="0" anchor="t">
            <a:spAutoFit/>
          </a:bodyPr>
          <a:lstStyle/>
          <a:p>
            <a:pPr marL="0" lvl="0" indent="0" algn="just">
              <a:lnSpc>
                <a:spcPts val="9999"/>
              </a:lnSpc>
              <a:spcBef>
                <a:spcPct val="0"/>
              </a:spcBef>
            </a:pPr>
            <a:r>
              <a:rPr lang="en-US" sz="9999">
                <a:solidFill>
                  <a:srgbClr val="765DC7"/>
                </a:solidFill>
                <a:latin typeface="Francois One"/>
              </a:rPr>
              <a:t>LƯỢC ĐỒ QUAN HỆ</a:t>
            </a:r>
          </a:p>
        </p:txBody>
      </p:sp>
      <p:sp>
        <p:nvSpPr>
          <p:cNvPr id="6" name="TextBox 6"/>
          <p:cNvSpPr txBox="1"/>
          <p:nvPr/>
        </p:nvSpPr>
        <p:spPr>
          <a:xfrm>
            <a:off x="114613" y="4450333"/>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GiangVien: (</a:t>
            </a:r>
            <a:r>
              <a:rPr lang="en-US" sz="3500" u="sng">
                <a:solidFill>
                  <a:srgbClr val="000000"/>
                </a:solidFill>
                <a:latin typeface="Nunito Bold"/>
              </a:rPr>
              <a:t>MaGV</a:t>
            </a:r>
            <a:r>
              <a:rPr lang="en-US" sz="3500">
                <a:solidFill>
                  <a:srgbClr val="000000"/>
                </a:solidFill>
                <a:latin typeface="Nunito Bold"/>
              </a:rPr>
              <a:t>, MaKhoa, HoTen, GioiTinh, DiaChi, SDT)</a:t>
            </a:r>
          </a:p>
        </p:txBody>
      </p:sp>
      <p:sp>
        <p:nvSpPr>
          <p:cNvPr id="7" name="TextBox 7"/>
          <p:cNvSpPr txBox="1"/>
          <p:nvPr/>
        </p:nvSpPr>
        <p:spPr>
          <a:xfrm>
            <a:off x="-1416329" y="5105405"/>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ThoiKhoaBieu: (</a:t>
            </a:r>
            <a:r>
              <a:rPr lang="en-US" sz="3500" u="sng">
                <a:solidFill>
                  <a:srgbClr val="000000"/>
                </a:solidFill>
                <a:latin typeface="Nunito Bold"/>
              </a:rPr>
              <a:t>MaSV, MaMH, MaGV</a:t>
            </a:r>
            <a:r>
              <a:rPr lang="en-US" sz="3500">
                <a:solidFill>
                  <a:srgbClr val="000000"/>
                </a:solidFill>
                <a:latin typeface="Nunito Bold"/>
              </a:rPr>
              <a:t>, Tuan)</a:t>
            </a:r>
          </a:p>
        </p:txBody>
      </p:sp>
      <p:sp>
        <p:nvSpPr>
          <p:cNvPr id="8" name="TextBox 8"/>
          <p:cNvSpPr txBox="1"/>
          <p:nvPr/>
        </p:nvSpPr>
        <p:spPr>
          <a:xfrm>
            <a:off x="-1663981" y="5800730"/>
            <a:ext cx="16752971"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BangDiem: (</a:t>
            </a:r>
            <a:r>
              <a:rPr lang="en-US" sz="3500" u="sng">
                <a:solidFill>
                  <a:srgbClr val="000000"/>
                </a:solidFill>
                <a:latin typeface="Nunito Bold"/>
              </a:rPr>
              <a:t>MaSV, MaMH</a:t>
            </a:r>
            <a:r>
              <a:rPr lang="en-US" sz="3500">
                <a:solidFill>
                  <a:srgbClr val="000000"/>
                </a:solidFill>
                <a:latin typeface="Nunito Bold"/>
              </a:rPr>
              <a:t>, Diem, LanThi)</a:t>
            </a:r>
          </a:p>
        </p:txBody>
      </p:sp>
      <p:sp>
        <p:nvSpPr>
          <p:cNvPr id="9" name="TextBox 9"/>
          <p:cNvSpPr txBox="1"/>
          <p:nvPr/>
        </p:nvSpPr>
        <p:spPr>
          <a:xfrm>
            <a:off x="-1663981" y="6496055"/>
            <a:ext cx="17000623" cy="533400"/>
          </a:xfrm>
          <a:prstGeom prst="rect">
            <a:avLst/>
          </a:prstGeom>
        </p:spPr>
        <p:txBody>
          <a:bodyPr lIns="0" tIns="0" rIns="0" bIns="0" rtlCol="0" anchor="t">
            <a:spAutoFit/>
          </a:bodyPr>
          <a:lstStyle/>
          <a:p>
            <a:pPr algn="ctr">
              <a:lnSpc>
                <a:spcPts val="4200"/>
              </a:lnSpc>
            </a:pPr>
            <a:r>
              <a:rPr lang="en-US" sz="3500">
                <a:solidFill>
                  <a:srgbClr val="000000"/>
                </a:solidFill>
                <a:latin typeface="Nunito Bold"/>
              </a:rPr>
              <a:t>Quan hệ MonHoc: (</a:t>
            </a:r>
            <a:r>
              <a:rPr lang="en-US" sz="3500" u="sng">
                <a:solidFill>
                  <a:srgbClr val="000000"/>
                </a:solidFill>
                <a:latin typeface="Nunito Bold"/>
              </a:rPr>
              <a:t>MaMH</a:t>
            </a:r>
            <a:r>
              <a:rPr lang="en-US" sz="3500">
                <a:solidFill>
                  <a:srgbClr val="000000"/>
                </a:solidFill>
                <a:latin typeface="Nunito Bold"/>
              </a:rPr>
              <a:t>, MaKhoa,TenMH, HocKy)</a:t>
            </a:r>
          </a:p>
        </p:txBody>
      </p:sp>
      <p:sp>
        <p:nvSpPr>
          <p:cNvPr id="10" name="Freeform 10"/>
          <p:cNvSpPr/>
          <p:nvPr/>
        </p:nvSpPr>
        <p:spPr>
          <a:xfrm>
            <a:off x="16020119" y="181235"/>
            <a:ext cx="1694930" cy="1694930"/>
          </a:xfrm>
          <a:custGeom>
            <a:avLst/>
            <a:gdLst/>
            <a:ahLst/>
            <a:cxnLst/>
            <a:rect l="l" t="t" r="r" b="b"/>
            <a:pathLst>
              <a:path w="1694930" h="1694930">
                <a:moveTo>
                  <a:pt x="0" y="0"/>
                </a:moveTo>
                <a:lnTo>
                  <a:pt x="1694929" y="0"/>
                </a:lnTo>
                <a:lnTo>
                  <a:pt x="1694929" y="1694930"/>
                </a:lnTo>
                <a:lnTo>
                  <a:pt x="0" y="1694930"/>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TextBox 2"/>
          <p:cNvSpPr txBox="1"/>
          <p:nvPr/>
        </p:nvSpPr>
        <p:spPr>
          <a:xfrm>
            <a:off x="3379355" y="837410"/>
            <a:ext cx="14351012" cy="1641478"/>
          </a:xfrm>
          <a:prstGeom prst="rect">
            <a:avLst/>
          </a:prstGeom>
        </p:spPr>
        <p:txBody>
          <a:bodyPr lIns="0" tIns="0" rIns="0" bIns="0" rtlCol="0" anchor="t">
            <a:spAutoFit/>
          </a:bodyPr>
          <a:lstStyle/>
          <a:p>
            <a:pPr>
              <a:lnSpc>
                <a:spcPts val="9000"/>
              </a:lnSpc>
            </a:pPr>
            <a:r>
              <a:rPr lang="en-US" sz="9000">
                <a:solidFill>
                  <a:srgbClr val="E063A0"/>
                </a:solidFill>
                <a:latin typeface="Francois One"/>
              </a:rPr>
              <a:t>RÀNG BUỘC TOÀN VẸN</a:t>
            </a:r>
          </a:p>
          <a:p>
            <a:pPr marL="0" lvl="0" indent="0" algn="l">
              <a:lnSpc>
                <a:spcPts val="4000"/>
              </a:lnSpc>
              <a:spcBef>
                <a:spcPct val="0"/>
              </a:spcBef>
            </a:pPr>
            <a:endParaRPr lang="en-US" sz="9000">
              <a:solidFill>
                <a:srgbClr val="E063A0"/>
              </a:solidFill>
              <a:latin typeface="Francois One"/>
            </a:endParaRPr>
          </a:p>
        </p:txBody>
      </p:sp>
      <p:sp>
        <p:nvSpPr>
          <p:cNvPr id="3" name="AutoShape 3"/>
          <p:cNvSpPr/>
          <p:nvPr/>
        </p:nvSpPr>
        <p:spPr>
          <a:xfrm>
            <a:off x="0" y="9691677"/>
            <a:ext cx="18288000" cy="595323"/>
          </a:xfrm>
          <a:prstGeom prst="rect">
            <a:avLst/>
          </a:prstGeom>
          <a:solidFill>
            <a:srgbClr val="765DC7"/>
          </a:solidFill>
        </p:spPr>
        <p:txBody>
          <a:bodyPr/>
          <a:lstStyle/>
          <a:p>
            <a:endParaRPr lang="en-US"/>
          </a:p>
        </p:txBody>
      </p:sp>
      <p:sp>
        <p:nvSpPr>
          <p:cNvPr id="4" name="AutoShape 4"/>
          <p:cNvSpPr/>
          <p:nvPr/>
        </p:nvSpPr>
        <p:spPr>
          <a:xfrm>
            <a:off x="0" y="0"/>
            <a:ext cx="18288000" cy="595323"/>
          </a:xfrm>
          <a:prstGeom prst="rect">
            <a:avLst/>
          </a:prstGeom>
          <a:solidFill>
            <a:srgbClr val="765DC7"/>
          </a:solidFill>
        </p:spPr>
        <p:txBody>
          <a:bodyPr/>
          <a:lstStyle/>
          <a:p>
            <a:endParaRPr lang="en-US"/>
          </a:p>
        </p:txBody>
      </p:sp>
      <p:sp>
        <p:nvSpPr>
          <p:cNvPr id="5" name="Freeform 5"/>
          <p:cNvSpPr/>
          <p:nvPr/>
        </p:nvSpPr>
        <p:spPr>
          <a:xfrm>
            <a:off x="16035437" y="297662"/>
            <a:ext cx="1694930" cy="1694930"/>
          </a:xfrm>
          <a:custGeom>
            <a:avLst/>
            <a:gdLst/>
            <a:ahLst/>
            <a:cxnLst/>
            <a:rect l="l" t="t" r="r" b="b"/>
            <a:pathLst>
              <a:path w="1694930" h="1694930">
                <a:moveTo>
                  <a:pt x="0" y="0"/>
                </a:moveTo>
                <a:lnTo>
                  <a:pt x="1694930" y="0"/>
                </a:lnTo>
                <a:lnTo>
                  <a:pt x="1694930" y="1694929"/>
                </a:lnTo>
                <a:lnTo>
                  <a:pt x="0" y="1694929"/>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833012" y="2463799"/>
            <a:ext cx="13418255" cy="7784465"/>
          </a:xfrm>
          <a:prstGeom prst="rect">
            <a:avLst/>
          </a:prstGeom>
        </p:spPr>
        <p:txBody>
          <a:bodyPr lIns="0" tIns="0" rIns="0" bIns="0" rtlCol="0" anchor="t">
            <a:spAutoFit/>
          </a:bodyPr>
          <a:lstStyle/>
          <a:p>
            <a:pPr>
              <a:lnSpc>
                <a:spcPts val="6160"/>
              </a:lnSpc>
            </a:pPr>
            <a:r>
              <a:rPr lang="en-US" sz="4400">
                <a:solidFill>
                  <a:srgbClr val="000000"/>
                </a:solidFill>
                <a:latin typeface="Noto Sans"/>
              </a:rPr>
              <a:t>RBTV có bối cảnh là 1 bảng</a:t>
            </a:r>
          </a:p>
          <a:p>
            <a:pPr marL="949964" lvl="1" indent="-474982">
              <a:lnSpc>
                <a:spcPts val="6160"/>
              </a:lnSpc>
              <a:buFont typeface="Arial"/>
              <a:buChar char="•"/>
            </a:pPr>
            <a:r>
              <a:rPr lang="en-US" sz="4400">
                <a:solidFill>
                  <a:srgbClr val="000000"/>
                </a:solidFill>
                <a:latin typeface="Noto Sans"/>
              </a:rPr>
              <a:t>RBTV về miền trị của thuộc tính</a:t>
            </a:r>
          </a:p>
          <a:p>
            <a:pPr marL="949964" lvl="1" indent="-474982">
              <a:lnSpc>
                <a:spcPts val="6160"/>
              </a:lnSpc>
              <a:buFont typeface="Arial"/>
              <a:buChar char="•"/>
            </a:pPr>
            <a:r>
              <a:rPr lang="en-US" sz="4400">
                <a:solidFill>
                  <a:srgbClr val="000000"/>
                </a:solidFill>
                <a:latin typeface="Noto Sans"/>
              </a:rPr>
              <a:t>RBTV liên thuộc tính</a:t>
            </a:r>
          </a:p>
          <a:p>
            <a:pPr marL="949964" lvl="1" indent="-474982">
              <a:lnSpc>
                <a:spcPts val="6160"/>
              </a:lnSpc>
              <a:buFont typeface="Arial"/>
              <a:buChar char="•"/>
            </a:pPr>
            <a:r>
              <a:rPr lang="en-US" sz="4400">
                <a:solidFill>
                  <a:srgbClr val="000000"/>
                </a:solidFill>
                <a:latin typeface="Noto Sans"/>
              </a:rPr>
              <a:t>RBTV liên bộ</a:t>
            </a:r>
          </a:p>
          <a:p>
            <a:pPr>
              <a:lnSpc>
                <a:spcPts val="6160"/>
              </a:lnSpc>
            </a:pPr>
            <a:r>
              <a:rPr lang="en-US" sz="4400">
                <a:solidFill>
                  <a:srgbClr val="000000"/>
                </a:solidFill>
                <a:latin typeface="Noto Sans"/>
              </a:rPr>
              <a:t>RBTV có bối cảnh là nhiều bảng</a:t>
            </a:r>
          </a:p>
          <a:p>
            <a:pPr marL="949964" lvl="1" indent="-474982">
              <a:lnSpc>
                <a:spcPts val="6160"/>
              </a:lnSpc>
              <a:buFont typeface="Arial"/>
              <a:buChar char="•"/>
            </a:pPr>
            <a:r>
              <a:rPr lang="en-US" sz="4400">
                <a:solidFill>
                  <a:srgbClr val="000000"/>
                </a:solidFill>
                <a:latin typeface="Noto Sans"/>
              </a:rPr>
              <a:t>RBTV về phụ thuộc tồn tại</a:t>
            </a:r>
          </a:p>
          <a:p>
            <a:pPr marL="949964" lvl="1" indent="-474982">
              <a:lnSpc>
                <a:spcPts val="6160"/>
              </a:lnSpc>
              <a:buFont typeface="Arial"/>
              <a:buChar char="•"/>
            </a:pPr>
            <a:r>
              <a:rPr lang="en-US" sz="4400">
                <a:solidFill>
                  <a:srgbClr val="000000"/>
                </a:solidFill>
                <a:latin typeface="Noto Sans"/>
              </a:rPr>
              <a:t>RBTV về liên thuộc tính - liên quan hệ</a:t>
            </a:r>
          </a:p>
          <a:p>
            <a:pPr marL="949964" lvl="1" indent="-474982">
              <a:lnSpc>
                <a:spcPts val="6160"/>
              </a:lnSpc>
              <a:buFont typeface="Arial"/>
              <a:buChar char="•"/>
            </a:pPr>
            <a:r>
              <a:rPr lang="en-US" sz="4400">
                <a:solidFill>
                  <a:srgbClr val="000000"/>
                </a:solidFill>
                <a:latin typeface="Noto Sans"/>
              </a:rPr>
              <a:t>RBTV về liên bộ - liên quan hệ</a:t>
            </a:r>
          </a:p>
          <a:p>
            <a:pPr marL="949964" lvl="1" indent="-474982">
              <a:lnSpc>
                <a:spcPts val="6160"/>
              </a:lnSpc>
              <a:buFont typeface="Arial"/>
              <a:buChar char="•"/>
            </a:pPr>
            <a:r>
              <a:rPr lang="en-US" sz="4400">
                <a:solidFill>
                  <a:srgbClr val="000000"/>
                </a:solidFill>
                <a:latin typeface="Noto Sans"/>
              </a:rPr>
              <a:t>RBTV có tính chu trình</a:t>
            </a:r>
          </a:p>
          <a:p>
            <a:pPr>
              <a:lnSpc>
                <a:spcPts val="6160"/>
              </a:lnSpc>
            </a:pPr>
            <a:endParaRPr lang="en-US" sz="4400">
              <a:solidFill>
                <a:srgbClr val="000000"/>
              </a:solidFill>
              <a:latin typeface="No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TextBox 2"/>
          <p:cNvSpPr txBox="1"/>
          <p:nvPr/>
        </p:nvSpPr>
        <p:spPr>
          <a:xfrm>
            <a:off x="3379355" y="837410"/>
            <a:ext cx="14351012" cy="1641478"/>
          </a:xfrm>
          <a:prstGeom prst="rect">
            <a:avLst/>
          </a:prstGeom>
        </p:spPr>
        <p:txBody>
          <a:bodyPr lIns="0" tIns="0" rIns="0" bIns="0" rtlCol="0" anchor="t">
            <a:spAutoFit/>
          </a:bodyPr>
          <a:lstStyle/>
          <a:p>
            <a:pPr>
              <a:lnSpc>
                <a:spcPts val="9000"/>
              </a:lnSpc>
            </a:pPr>
            <a:r>
              <a:rPr lang="en-US" sz="9000">
                <a:solidFill>
                  <a:srgbClr val="E063A0"/>
                </a:solidFill>
                <a:latin typeface="Francois One"/>
              </a:rPr>
              <a:t>RÀNG BUỘC TOÀN VẸN</a:t>
            </a:r>
          </a:p>
          <a:p>
            <a:pPr marL="0" lvl="0" indent="0" algn="l">
              <a:lnSpc>
                <a:spcPts val="4000"/>
              </a:lnSpc>
              <a:spcBef>
                <a:spcPct val="0"/>
              </a:spcBef>
            </a:pPr>
            <a:endParaRPr lang="en-US" sz="9000">
              <a:solidFill>
                <a:srgbClr val="E063A0"/>
              </a:solidFill>
              <a:latin typeface="Francois One"/>
            </a:endParaRPr>
          </a:p>
        </p:txBody>
      </p:sp>
      <p:sp>
        <p:nvSpPr>
          <p:cNvPr id="3" name="AutoShape 3"/>
          <p:cNvSpPr/>
          <p:nvPr/>
        </p:nvSpPr>
        <p:spPr>
          <a:xfrm>
            <a:off x="0" y="9691677"/>
            <a:ext cx="18288000" cy="595323"/>
          </a:xfrm>
          <a:prstGeom prst="rect">
            <a:avLst/>
          </a:prstGeom>
          <a:solidFill>
            <a:srgbClr val="765DC7"/>
          </a:solidFill>
        </p:spPr>
        <p:txBody>
          <a:bodyPr/>
          <a:lstStyle/>
          <a:p>
            <a:endParaRPr lang="en-US"/>
          </a:p>
        </p:txBody>
      </p:sp>
      <p:sp>
        <p:nvSpPr>
          <p:cNvPr id="4" name="AutoShape 4"/>
          <p:cNvSpPr/>
          <p:nvPr/>
        </p:nvSpPr>
        <p:spPr>
          <a:xfrm>
            <a:off x="0" y="0"/>
            <a:ext cx="18288000" cy="595323"/>
          </a:xfrm>
          <a:prstGeom prst="rect">
            <a:avLst/>
          </a:prstGeom>
          <a:solidFill>
            <a:srgbClr val="765DC7"/>
          </a:solidFill>
        </p:spPr>
        <p:txBody>
          <a:bodyPr/>
          <a:lstStyle/>
          <a:p>
            <a:endParaRPr lang="en-US"/>
          </a:p>
        </p:txBody>
      </p:sp>
      <p:sp>
        <p:nvSpPr>
          <p:cNvPr id="5" name="Freeform 5"/>
          <p:cNvSpPr/>
          <p:nvPr/>
        </p:nvSpPr>
        <p:spPr>
          <a:xfrm>
            <a:off x="16035437" y="297662"/>
            <a:ext cx="1694930" cy="1694930"/>
          </a:xfrm>
          <a:custGeom>
            <a:avLst/>
            <a:gdLst/>
            <a:ahLst/>
            <a:cxnLst/>
            <a:rect l="l" t="t" r="r" b="b"/>
            <a:pathLst>
              <a:path w="1694930" h="1694930">
                <a:moveTo>
                  <a:pt x="0" y="0"/>
                </a:moveTo>
                <a:lnTo>
                  <a:pt x="1694930" y="0"/>
                </a:lnTo>
                <a:lnTo>
                  <a:pt x="1694930" y="1694929"/>
                </a:lnTo>
                <a:lnTo>
                  <a:pt x="0" y="1694929"/>
                </a:lnTo>
                <a:lnTo>
                  <a:pt x="0" y="0"/>
                </a:lnTo>
                <a:close/>
              </a:path>
            </a:pathLst>
          </a:custGeom>
          <a:blipFill>
            <a:blip r:embed="rId2"/>
            <a:stretch>
              <a:fillRect/>
            </a:stretch>
          </a:blipFill>
        </p:spPr>
        <p:txBody>
          <a:bodyPr/>
          <a:lstStyle/>
          <a:p>
            <a:endParaRPr lang="en-US"/>
          </a:p>
        </p:txBody>
      </p:sp>
      <p:pic>
        <p:nvPicPr>
          <p:cNvPr id="8" name="Picture 7">
            <a:extLst>
              <a:ext uri="{FF2B5EF4-FFF2-40B4-BE49-F238E27FC236}">
                <a16:creationId xmlns:a16="http://schemas.microsoft.com/office/drawing/2014/main" id="{44F9C97F-79E7-FA88-42A1-825124966B4F}"/>
              </a:ext>
            </a:extLst>
          </p:cNvPr>
          <p:cNvPicPr>
            <a:picLocks noChangeAspect="1"/>
          </p:cNvPicPr>
          <p:nvPr/>
        </p:nvPicPr>
        <p:blipFill>
          <a:blip r:embed="rId3"/>
          <a:stretch>
            <a:fillRect/>
          </a:stretch>
        </p:blipFill>
        <p:spPr>
          <a:xfrm>
            <a:off x="305371" y="3048968"/>
            <a:ext cx="6147967" cy="3168932"/>
          </a:xfrm>
          <a:prstGeom prst="rect">
            <a:avLst/>
          </a:prstGeom>
        </p:spPr>
      </p:pic>
      <p:pic>
        <p:nvPicPr>
          <p:cNvPr id="10" name="Picture 9">
            <a:extLst>
              <a:ext uri="{FF2B5EF4-FFF2-40B4-BE49-F238E27FC236}">
                <a16:creationId xmlns:a16="http://schemas.microsoft.com/office/drawing/2014/main" id="{048EC96B-FBE7-23C7-5AC8-67C799B8F4B8}"/>
              </a:ext>
            </a:extLst>
          </p:cNvPr>
          <p:cNvPicPr>
            <a:picLocks noChangeAspect="1"/>
          </p:cNvPicPr>
          <p:nvPr/>
        </p:nvPicPr>
        <p:blipFill>
          <a:blip r:embed="rId4"/>
          <a:stretch>
            <a:fillRect/>
          </a:stretch>
        </p:blipFill>
        <p:spPr>
          <a:xfrm>
            <a:off x="6438098" y="3075916"/>
            <a:ext cx="5827432" cy="3168932"/>
          </a:xfrm>
          <a:prstGeom prst="rect">
            <a:avLst/>
          </a:prstGeom>
        </p:spPr>
      </p:pic>
      <p:pic>
        <p:nvPicPr>
          <p:cNvPr id="12" name="Picture 11">
            <a:extLst>
              <a:ext uri="{FF2B5EF4-FFF2-40B4-BE49-F238E27FC236}">
                <a16:creationId xmlns:a16="http://schemas.microsoft.com/office/drawing/2014/main" id="{3EE95BCC-8BDE-5D99-3465-89176EA0F0BA}"/>
              </a:ext>
            </a:extLst>
          </p:cNvPr>
          <p:cNvPicPr>
            <a:picLocks noChangeAspect="1"/>
          </p:cNvPicPr>
          <p:nvPr/>
        </p:nvPicPr>
        <p:blipFill>
          <a:blip r:embed="rId5"/>
          <a:stretch>
            <a:fillRect/>
          </a:stretch>
        </p:blipFill>
        <p:spPr>
          <a:xfrm>
            <a:off x="268926" y="6515124"/>
            <a:ext cx="6169172" cy="3168931"/>
          </a:xfrm>
          <a:prstGeom prst="rect">
            <a:avLst/>
          </a:prstGeom>
        </p:spPr>
      </p:pic>
      <p:pic>
        <p:nvPicPr>
          <p:cNvPr id="14" name="Picture 13">
            <a:extLst>
              <a:ext uri="{FF2B5EF4-FFF2-40B4-BE49-F238E27FC236}">
                <a16:creationId xmlns:a16="http://schemas.microsoft.com/office/drawing/2014/main" id="{930CB9E7-9430-FC83-3944-55344F7DD87E}"/>
              </a:ext>
            </a:extLst>
          </p:cNvPr>
          <p:cNvPicPr>
            <a:picLocks noChangeAspect="1"/>
          </p:cNvPicPr>
          <p:nvPr/>
        </p:nvPicPr>
        <p:blipFill>
          <a:blip r:embed="rId6"/>
          <a:stretch>
            <a:fillRect/>
          </a:stretch>
        </p:blipFill>
        <p:spPr>
          <a:xfrm>
            <a:off x="6422858" y="6468849"/>
            <a:ext cx="5715000" cy="3230681"/>
          </a:xfrm>
          <a:prstGeom prst="rect">
            <a:avLst/>
          </a:prstGeom>
        </p:spPr>
      </p:pic>
      <p:sp>
        <p:nvSpPr>
          <p:cNvPr id="15" name="TextBox 14">
            <a:extLst>
              <a:ext uri="{FF2B5EF4-FFF2-40B4-BE49-F238E27FC236}">
                <a16:creationId xmlns:a16="http://schemas.microsoft.com/office/drawing/2014/main" id="{21EFA5A5-28F5-C304-FF8D-92640DF3056E}"/>
              </a:ext>
            </a:extLst>
          </p:cNvPr>
          <p:cNvSpPr txBox="1"/>
          <p:nvPr/>
        </p:nvSpPr>
        <p:spPr>
          <a:xfrm>
            <a:off x="950845" y="2213244"/>
            <a:ext cx="7772400" cy="584775"/>
          </a:xfrm>
          <a:prstGeom prst="rect">
            <a:avLst/>
          </a:prstGeom>
          <a:noFill/>
        </p:spPr>
        <p:txBody>
          <a:bodyPr wrap="square" rtlCol="0">
            <a:spAutoFit/>
          </a:bodyPr>
          <a:lstStyle/>
          <a:p>
            <a:r>
              <a:rPr lang="en-US" sz="3200">
                <a:latin typeface="Arial" panose="020B0604020202020204" pitchFamily="34" charset="0"/>
                <a:cs typeface="Arial" panose="020B0604020202020204" pitchFamily="34" charset="0"/>
              </a:rPr>
              <a:t>Ràng buộc toàn vẹn trên 1 quan hệ</a:t>
            </a:r>
          </a:p>
        </p:txBody>
      </p:sp>
      <p:pic>
        <p:nvPicPr>
          <p:cNvPr id="17" name="Picture 16">
            <a:extLst>
              <a:ext uri="{FF2B5EF4-FFF2-40B4-BE49-F238E27FC236}">
                <a16:creationId xmlns:a16="http://schemas.microsoft.com/office/drawing/2014/main" id="{BD1C1080-9292-47D8-44BB-0E5F45A80AEB}"/>
              </a:ext>
            </a:extLst>
          </p:cNvPr>
          <p:cNvPicPr>
            <a:picLocks noChangeAspect="1"/>
          </p:cNvPicPr>
          <p:nvPr/>
        </p:nvPicPr>
        <p:blipFill>
          <a:blip r:embed="rId7"/>
          <a:stretch>
            <a:fillRect/>
          </a:stretch>
        </p:blipFill>
        <p:spPr>
          <a:xfrm>
            <a:off x="12181749" y="3075916"/>
            <a:ext cx="6075771" cy="3168932"/>
          </a:xfrm>
          <a:prstGeom prst="rect">
            <a:avLst/>
          </a:prstGeom>
        </p:spPr>
      </p:pic>
      <p:pic>
        <p:nvPicPr>
          <p:cNvPr id="19" name="Picture 18">
            <a:extLst>
              <a:ext uri="{FF2B5EF4-FFF2-40B4-BE49-F238E27FC236}">
                <a16:creationId xmlns:a16="http://schemas.microsoft.com/office/drawing/2014/main" id="{00FC4DD1-3A27-47E0-D0ED-F76F8B0B35FF}"/>
              </a:ext>
            </a:extLst>
          </p:cNvPr>
          <p:cNvPicPr>
            <a:picLocks noChangeAspect="1"/>
          </p:cNvPicPr>
          <p:nvPr/>
        </p:nvPicPr>
        <p:blipFill>
          <a:blip r:embed="rId8"/>
          <a:stretch>
            <a:fillRect/>
          </a:stretch>
        </p:blipFill>
        <p:spPr>
          <a:xfrm>
            <a:off x="12137858" y="6468849"/>
            <a:ext cx="5724274" cy="3238303"/>
          </a:xfrm>
          <a:prstGeom prst="rect">
            <a:avLst/>
          </a:prstGeom>
        </p:spPr>
      </p:pic>
    </p:spTree>
    <p:extLst>
      <p:ext uri="{BB962C8B-B14F-4D97-AF65-F5344CB8AC3E}">
        <p14:creationId xmlns:p14="http://schemas.microsoft.com/office/powerpoint/2010/main" val="208939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TextBox 2"/>
          <p:cNvSpPr txBox="1"/>
          <p:nvPr/>
        </p:nvSpPr>
        <p:spPr>
          <a:xfrm>
            <a:off x="3379355" y="837410"/>
            <a:ext cx="14351012" cy="1641478"/>
          </a:xfrm>
          <a:prstGeom prst="rect">
            <a:avLst/>
          </a:prstGeom>
        </p:spPr>
        <p:txBody>
          <a:bodyPr lIns="0" tIns="0" rIns="0" bIns="0" rtlCol="0" anchor="t">
            <a:spAutoFit/>
          </a:bodyPr>
          <a:lstStyle/>
          <a:p>
            <a:pPr>
              <a:lnSpc>
                <a:spcPts val="9000"/>
              </a:lnSpc>
            </a:pPr>
            <a:r>
              <a:rPr lang="en-US" sz="9000">
                <a:solidFill>
                  <a:srgbClr val="E063A0"/>
                </a:solidFill>
                <a:latin typeface="Francois One"/>
              </a:rPr>
              <a:t>RÀNG BUỘC TOÀN VẸN</a:t>
            </a:r>
          </a:p>
          <a:p>
            <a:pPr marL="0" lvl="0" indent="0" algn="l">
              <a:lnSpc>
                <a:spcPts val="4000"/>
              </a:lnSpc>
              <a:spcBef>
                <a:spcPct val="0"/>
              </a:spcBef>
            </a:pPr>
            <a:endParaRPr lang="en-US" sz="9000">
              <a:solidFill>
                <a:srgbClr val="E063A0"/>
              </a:solidFill>
              <a:latin typeface="Francois One"/>
            </a:endParaRPr>
          </a:p>
        </p:txBody>
      </p:sp>
      <p:sp>
        <p:nvSpPr>
          <p:cNvPr id="3" name="AutoShape 3"/>
          <p:cNvSpPr/>
          <p:nvPr/>
        </p:nvSpPr>
        <p:spPr>
          <a:xfrm>
            <a:off x="0" y="9691677"/>
            <a:ext cx="18288000" cy="595323"/>
          </a:xfrm>
          <a:prstGeom prst="rect">
            <a:avLst/>
          </a:prstGeom>
          <a:solidFill>
            <a:srgbClr val="765DC7"/>
          </a:solidFill>
        </p:spPr>
        <p:txBody>
          <a:bodyPr/>
          <a:lstStyle/>
          <a:p>
            <a:endParaRPr lang="en-US"/>
          </a:p>
        </p:txBody>
      </p:sp>
      <p:sp>
        <p:nvSpPr>
          <p:cNvPr id="4" name="AutoShape 4"/>
          <p:cNvSpPr/>
          <p:nvPr/>
        </p:nvSpPr>
        <p:spPr>
          <a:xfrm>
            <a:off x="0" y="0"/>
            <a:ext cx="18288000" cy="595323"/>
          </a:xfrm>
          <a:prstGeom prst="rect">
            <a:avLst/>
          </a:prstGeom>
          <a:solidFill>
            <a:srgbClr val="765DC7"/>
          </a:solidFill>
        </p:spPr>
        <p:txBody>
          <a:bodyPr/>
          <a:lstStyle/>
          <a:p>
            <a:endParaRPr lang="en-US"/>
          </a:p>
        </p:txBody>
      </p:sp>
      <p:sp>
        <p:nvSpPr>
          <p:cNvPr id="5" name="Freeform 5"/>
          <p:cNvSpPr/>
          <p:nvPr/>
        </p:nvSpPr>
        <p:spPr>
          <a:xfrm>
            <a:off x="16035437" y="297662"/>
            <a:ext cx="1694930" cy="1694930"/>
          </a:xfrm>
          <a:custGeom>
            <a:avLst/>
            <a:gdLst/>
            <a:ahLst/>
            <a:cxnLst/>
            <a:rect l="l" t="t" r="r" b="b"/>
            <a:pathLst>
              <a:path w="1694930" h="1694930">
                <a:moveTo>
                  <a:pt x="0" y="0"/>
                </a:moveTo>
                <a:lnTo>
                  <a:pt x="1694930" y="0"/>
                </a:lnTo>
                <a:lnTo>
                  <a:pt x="1694930" y="1694929"/>
                </a:lnTo>
                <a:lnTo>
                  <a:pt x="0" y="1694929"/>
                </a:lnTo>
                <a:lnTo>
                  <a:pt x="0" y="0"/>
                </a:lnTo>
                <a:close/>
              </a:path>
            </a:pathLst>
          </a:custGeom>
          <a:blipFill>
            <a:blip r:embed="rId2"/>
            <a:stretch>
              <a:fillRect/>
            </a:stretch>
          </a:blipFill>
        </p:spPr>
        <p:txBody>
          <a:bodyPr/>
          <a:lstStyle/>
          <a:p>
            <a:endParaRPr lang="en-US"/>
          </a:p>
        </p:txBody>
      </p:sp>
      <p:sp>
        <p:nvSpPr>
          <p:cNvPr id="15" name="TextBox 14">
            <a:extLst>
              <a:ext uri="{FF2B5EF4-FFF2-40B4-BE49-F238E27FC236}">
                <a16:creationId xmlns:a16="http://schemas.microsoft.com/office/drawing/2014/main" id="{21EFA5A5-28F5-C304-FF8D-92640DF3056E}"/>
              </a:ext>
            </a:extLst>
          </p:cNvPr>
          <p:cNvSpPr txBox="1"/>
          <p:nvPr/>
        </p:nvSpPr>
        <p:spPr>
          <a:xfrm>
            <a:off x="950845" y="2211819"/>
            <a:ext cx="7772400" cy="584775"/>
          </a:xfrm>
          <a:prstGeom prst="rect">
            <a:avLst/>
          </a:prstGeom>
          <a:noFill/>
        </p:spPr>
        <p:txBody>
          <a:bodyPr wrap="square" rtlCol="0">
            <a:spAutoFit/>
          </a:bodyPr>
          <a:lstStyle/>
          <a:p>
            <a:r>
              <a:rPr lang="en-US" sz="3200">
                <a:latin typeface="Arial" panose="020B0604020202020204" pitchFamily="34" charset="0"/>
                <a:cs typeface="Arial" panose="020B0604020202020204" pitchFamily="34" charset="0"/>
              </a:rPr>
              <a:t>Ràng buộc toàn vẹn trên nhiều quan hệ</a:t>
            </a:r>
          </a:p>
        </p:txBody>
      </p:sp>
      <p:pic>
        <p:nvPicPr>
          <p:cNvPr id="7" name="Picture 6">
            <a:extLst>
              <a:ext uri="{FF2B5EF4-FFF2-40B4-BE49-F238E27FC236}">
                <a16:creationId xmlns:a16="http://schemas.microsoft.com/office/drawing/2014/main" id="{96F8F95D-3C0D-6D5A-48F1-CB7FDF28848F}"/>
              </a:ext>
            </a:extLst>
          </p:cNvPr>
          <p:cNvPicPr>
            <a:picLocks noChangeAspect="1"/>
          </p:cNvPicPr>
          <p:nvPr/>
        </p:nvPicPr>
        <p:blipFill>
          <a:blip r:embed="rId3"/>
          <a:stretch>
            <a:fillRect/>
          </a:stretch>
        </p:blipFill>
        <p:spPr>
          <a:xfrm>
            <a:off x="304800" y="2922639"/>
            <a:ext cx="5872016" cy="3210036"/>
          </a:xfrm>
          <a:prstGeom prst="rect">
            <a:avLst/>
          </a:prstGeom>
        </p:spPr>
      </p:pic>
      <p:pic>
        <p:nvPicPr>
          <p:cNvPr id="11" name="Picture 10">
            <a:extLst>
              <a:ext uri="{FF2B5EF4-FFF2-40B4-BE49-F238E27FC236}">
                <a16:creationId xmlns:a16="http://schemas.microsoft.com/office/drawing/2014/main" id="{924B353C-BB45-41C6-6D54-72B45AB1A3BE}"/>
              </a:ext>
            </a:extLst>
          </p:cNvPr>
          <p:cNvPicPr>
            <a:picLocks noChangeAspect="1"/>
          </p:cNvPicPr>
          <p:nvPr/>
        </p:nvPicPr>
        <p:blipFill>
          <a:blip r:embed="rId4"/>
          <a:stretch>
            <a:fillRect/>
          </a:stretch>
        </p:blipFill>
        <p:spPr>
          <a:xfrm>
            <a:off x="304800" y="6108997"/>
            <a:ext cx="5872016" cy="3878916"/>
          </a:xfrm>
          <a:prstGeom prst="rect">
            <a:avLst/>
          </a:prstGeom>
        </p:spPr>
      </p:pic>
      <p:pic>
        <p:nvPicPr>
          <p:cNvPr id="16" name="Picture 15">
            <a:extLst>
              <a:ext uri="{FF2B5EF4-FFF2-40B4-BE49-F238E27FC236}">
                <a16:creationId xmlns:a16="http://schemas.microsoft.com/office/drawing/2014/main" id="{86410DBC-FE19-59A5-1F63-A2F3318A6641}"/>
              </a:ext>
            </a:extLst>
          </p:cNvPr>
          <p:cNvPicPr>
            <a:picLocks noChangeAspect="1"/>
          </p:cNvPicPr>
          <p:nvPr/>
        </p:nvPicPr>
        <p:blipFill>
          <a:blip r:embed="rId5"/>
          <a:stretch>
            <a:fillRect/>
          </a:stretch>
        </p:blipFill>
        <p:spPr>
          <a:xfrm>
            <a:off x="6176816" y="2891341"/>
            <a:ext cx="5149610" cy="3210036"/>
          </a:xfrm>
          <a:prstGeom prst="rect">
            <a:avLst/>
          </a:prstGeom>
        </p:spPr>
      </p:pic>
      <p:pic>
        <p:nvPicPr>
          <p:cNvPr id="20" name="Picture 19">
            <a:extLst>
              <a:ext uri="{FF2B5EF4-FFF2-40B4-BE49-F238E27FC236}">
                <a16:creationId xmlns:a16="http://schemas.microsoft.com/office/drawing/2014/main" id="{DC16C70D-307E-DF1B-2CB3-88926CA4BFFA}"/>
              </a:ext>
            </a:extLst>
          </p:cNvPr>
          <p:cNvPicPr>
            <a:picLocks noChangeAspect="1"/>
          </p:cNvPicPr>
          <p:nvPr/>
        </p:nvPicPr>
        <p:blipFill>
          <a:blip r:embed="rId6"/>
          <a:stretch>
            <a:fillRect/>
          </a:stretch>
        </p:blipFill>
        <p:spPr>
          <a:xfrm>
            <a:off x="6176816" y="6132675"/>
            <a:ext cx="5329384" cy="3824006"/>
          </a:xfrm>
          <a:prstGeom prst="rect">
            <a:avLst/>
          </a:prstGeom>
        </p:spPr>
      </p:pic>
      <p:pic>
        <p:nvPicPr>
          <p:cNvPr id="22" name="Picture 21">
            <a:extLst>
              <a:ext uri="{FF2B5EF4-FFF2-40B4-BE49-F238E27FC236}">
                <a16:creationId xmlns:a16="http://schemas.microsoft.com/office/drawing/2014/main" id="{56C3C80D-A756-3AAE-DBF1-18BEDD78838D}"/>
              </a:ext>
            </a:extLst>
          </p:cNvPr>
          <p:cNvPicPr>
            <a:picLocks noChangeAspect="1"/>
          </p:cNvPicPr>
          <p:nvPr/>
        </p:nvPicPr>
        <p:blipFill>
          <a:blip r:embed="rId7"/>
          <a:stretch>
            <a:fillRect/>
          </a:stretch>
        </p:blipFill>
        <p:spPr>
          <a:xfrm>
            <a:off x="11326426" y="2891341"/>
            <a:ext cx="6656774" cy="3241334"/>
          </a:xfrm>
          <a:prstGeom prst="rect">
            <a:avLst/>
          </a:prstGeom>
        </p:spPr>
      </p:pic>
      <p:pic>
        <p:nvPicPr>
          <p:cNvPr id="24" name="Picture 23">
            <a:extLst>
              <a:ext uri="{FF2B5EF4-FFF2-40B4-BE49-F238E27FC236}">
                <a16:creationId xmlns:a16="http://schemas.microsoft.com/office/drawing/2014/main" id="{B43DF3ED-C246-24B1-FFB9-D492AFBCB2F0}"/>
              </a:ext>
            </a:extLst>
          </p:cNvPr>
          <p:cNvPicPr>
            <a:picLocks noChangeAspect="1"/>
          </p:cNvPicPr>
          <p:nvPr/>
        </p:nvPicPr>
        <p:blipFill>
          <a:blip r:embed="rId8"/>
          <a:stretch>
            <a:fillRect/>
          </a:stretch>
        </p:blipFill>
        <p:spPr>
          <a:xfrm>
            <a:off x="11506200" y="6132675"/>
            <a:ext cx="6564724" cy="3824006"/>
          </a:xfrm>
          <a:prstGeom prst="rect">
            <a:avLst/>
          </a:prstGeom>
        </p:spPr>
      </p:pic>
    </p:spTree>
    <p:extLst>
      <p:ext uri="{BB962C8B-B14F-4D97-AF65-F5344CB8AC3E}">
        <p14:creationId xmlns:p14="http://schemas.microsoft.com/office/powerpoint/2010/main" val="8442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2789116"/>
          </a:xfrm>
          <a:prstGeom prst="rect">
            <a:avLst/>
          </a:prstGeom>
          <a:solidFill>
            <a:srgbClr val="E063A0"/>
          </a:solidFill>
        </p:spPr>
        <p:txBody>
          <a:bodyPr/>
          <a:lstStyle/>
          <a:p>
            <a:endParaRPr lang="en-US"/>
          </a:p>
        </p:txBody>
      </p:sp>
      <p:sp>
        <p:nvSpPr>
          <p:cNvPr id="3" name="TextBox 3"/>
          <p:cNvSpPr txBox="1"/>
          <p:nvPr/>
        </p:nvSpPr>
        <p:spPr>
          <a:xfrm>
            <a:off x="1028700" y="824651"/>
            <a:ext cx="16230600" cy="1330313"/>
          </a:xfrm>
          <a:prstGeom prst="rect">
            <a:avLst/>
          </a:prstGeom>
        </p:spPr>
        <p:txBody>
          <a:bodyPr lIns="0" tIns="0" rIns="0" bIns="0" rtlCol="0" anchor="t">
            <a:spAutoFit/>
          </a:bodyPr>
          <a:lstStyle/>
          <a:p>
            <a:pPr marL="0" lvl="0" indent="0" algn="ctr">
              <a:lnSpc>
                <a:spcPts val="9999"/>
              </a:lnSpc>
              <a:spcBef>
                <a:spcPct val="0"/>
              </a:spcBef>
            </a:pPr>
            <a:r>
              <a:rPr lang="en-US" sz="9999">
                <a:solidFill>
                  <a:srgbClr val="000000"/>
                </a:solidFill>
                <a:latin typeface="Francois One"/>
              </a:rPr>
              <a:t>ĐỒ THỊ QUAN HỆ</a:t>
            </a:r>
          </a:p>
        </p:txBody>
      </p:sp>
      <p:sp>
        <p:nvSpPr>
          <p:cNvPr id="4" name="Freeform 4"/>
          <p:cNvSpPr/>
          <p:nvPr/>
        </p:nvSpPr>
        <p:spPr>
          <a:xfrm>
            <a:off x="16035437" y="297662"/>
            <a:ext cx="1694930" cy="1694930"/>
          </a:xfrm>
          <a:custGeom>
            <a:avLst/>
            <a:gdLst/>
            <a:ahLst/>
            <a:cxnLst/>
            <a:rect l="l" t="t" r="r" b="b"/>
            <a:pathLst>
              <a:path w="1694930" h="1694930">
                <a:moveTo>
                  <a:pt x="0" y="0"/>
                </a:moveTo>
                <a:lnTo>
                  <a:pt x="1694930" y="0"/>
                </a:lnTo>
                <a:lnTo>
                  <a:pt x="1694930" y="1694929"/>
                </a:lnTo>
                <a:lnTo>
                  <a:pt x="0" y="1694929"/>
                </a:lnTo>
                <a:lnTo>
                  <a:pt x="0" y="0"/>
                </a:lnTo>
                <a:close/>
              </a:path>
            </a:pathLst>
          </a:custGeom>
          <a:blipFill>
            <a:blip r:embed="rId2"/>
            <a:stretch>
              <a:fillRect/>
            </a:stretch>
          </a:blipFill>
        </p:spPr>
        <p:txBody>
          <a:bodyPr/>
          <a:lstStyle/>
          <a:p>
            <a:endParaRPr lang="en-US"/>
          </a:p>
        </p:txBody>
      </p:sp>
      <p:sp>
        <p:nvSpPr>
          <p:cNvPr id="5" name="Freeform 5"/>
          <p:cNvSpPr/>
          <p:nvPr/>
        </p:nvSpPr>
        <p:spPr>
          <a:xfrm>
            <a:off x="7736779" y="3122806"/>
            <a:ext cx="9146123" cy="6849339"/>
          </a:xfrm>
          <a:custGeom>
            <a:avLst/>
            <a:gdLst/>
            <a:ahLst/>
            <a:cxnLst/>
            <a:rect l="l" t="t" r="r" b="b"/>
            <a:pathLst>
              <a:path w="9146123" h="6849339">
                <a:moveTo>
                  <a:pt x="0" y="0"/>
                </a:moveTo>
                <a:lnTo>
                  <a:pt x="9146123" y="0"/>
                </a:lnTo>
                <a:lnTo>
                  <a:pt x="9146123" y="6849339"/>
                </a:lnTo>
                <a:lnTo>
                  <a:pt x="0" y="6849339"/>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0" y="4658042"/>
            <a:ext cx="7346269" cy="1623695"/>
          </a:xfrm>
          <a:prstGeom prst="rect">
            <a:avLst/>
          </a:prstGeom>
        </p:spPr>
        <p:txBody>
          <a:bodyPr lIns="0" tIns="0" rIns="0" bIns="0" rtlCol="0" anchor="t">
            <a:spAutoFit/>
          </a:bodyPr>
          <a:lstStyle/>
          <a:p>
            <a:pPr algn="ctr">
              <a:lnSpc>
                <a:spcPts val="6580"/>
              </a:lnSpc>
            </a:pPr>
            <a:r>
              <a:rPr lang="en-US" sz="4700">
                <a:solidFill>
                  <a:srgbClr val="000000"/>
                </a:solidFill>
                <a:latin typeface="DejaVu Serif"/>
              </a:rPr>
              <a:t>Đồ thị quan hệ Quản lý sinh viên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9027713"/>
            <a:ext cx="18288000" cy="1259287"/>
          </a:xfrm>
          <a:prstGeom prst="rect">
            <a:avLst/>
          </a:prstGeom>
          <a:solidFill>
            <a:srgbClr val="E9BB51"/>
          </a:solidFill>
        </p:spPr>
        <p:txBody>
          <a:bodyPr/>
          <a:lstStyle/>
          <a:p>
            <a:endParaRPr lang="en-US"/>
          </a:p>
        </p:txBody>
      </p:sp>
      <p:sp>
        <p:nvSpPr>
          <p:cNvPr id="3" name="Freeform 3"/>
          <p:cNvSpPr/>
          <p:nvPr/>
        </p:nvSpPr>
        <p:spPr>
          <a:xfrm>
            <a:off x="1028700" y="2393144"/>
            <a:ext cx="6577833" cy="5500713"/>
          </a:xfrm>
          <a:custGeom>
            <a:avLst/>
            <a:gdLst/>
            <a:ahLst/>
            <a:cxnLst/>
            <a:rect l="l" t="t" r="r" b="b"/>
            <a:pathLst>
              <a:path w="6577833" h="5500713">
                <a:moveTo>
                  <a:pt x="0" y="0"/>
                </a:moveTo>
                <a:lnTo>
                  <a:pt x="6577833" y="0"/>
                </a:lnTo>
                <a:lnTo>
                  <a:pt x="6577833" y="5500712"/>
                </a:lnTo>
                <a:lnTo>
                  <a:pt x="0" y="5500712"/>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7606533" y="2697944"/>
            <a:ext cx="10039350" cy="4432301"/>
          </a:xfrm>
          <a:prstGeom prst="rect">
            <a:avLst/>
          </a:prstGeom>
        </p:spPr>
        <p:txBody>
          <a:bodyPr lIns="0" tIns="0" rIns="0" bIns="0" rtlCol="0" anchor="t">
            <a:spAutoFit/>
          </a:bodyPr>
          <a:lstStyle/>
          <a:p>
            <a:pPr marL="0" lvl="0" indent="0" algn="ctr">
              <a:lnSpc>
                <a:spcPts val="17000"/>
              </a:lnSpc>
              <a:spcBef>
                <a:spcPct val="0"/>
              </a:spcBef>
            </a:pPr>
            <a:r>
              <a:rPr lang="en-US" sz="17000" u="none">
                <a:solidFill>
                  <a:srgbClr val="765DC7"/>
                </a:solidFill>
                <a:latin typeface="Bernoru Bold"/>
              </a:rPr>
              <a:t>THANK YOU!</a:t>
            </a:r>
          </a:p>
        </p:txBody>
      </p:sp>
      <p:sp>
        <p:nvSpPr>
          <p:cNvPr id="5" name="AutoShape 5"/>
          <p:cNvSpPr/>
          <p:nvPr/>
        </p:nvSpPr>
        <p:spPr>
          <a:xfrm>
            <a:off x="0" y="0"/>
            <a:ext cx="18288000" cy="1259287"/>
          </a:xfrm>
          <a:prstGeom prst="rect">
            <a:avLst/>
          </a:prstGeom>
          <a:solidFill>
            <a:srgbClr val="E9BB51"/>
          </a:solidFill>
        </p:spPr>
        <p:txBody>
          <a:bodyPr/>
          <a:lstStyle/>
          <a:p>
            <a:endParaRPr lang="en-US"/>
          </a:p>
        </p:txBody>
      </p:sp>
      <p:sp>
        <p:nvSpPr>
          <p:cNvPr id="6" name="Freeform 6"/>
          <p:cNvSpPr/>
          <p:nvPr/>
        </p:nvSpPr>
        <p:spPr>
          <a:xfrm>
            <a:off x="16035437" y="297662"/>
            <a:ext cx="1694930" cy="1694930"/>
          </a:xfrm>
          <a:custGeom>
            <a:avLst/>
            <a:gdLst/>
            <a:ahLst/>
            <a:cxnLst/>
            <a:rect l="l" t="t" r="r" b="b"/>
            <a:pathLst>
              <a:path w="1694930" h="1694930">
                <a:moveTo>
                  <a:pt x="0" y="0"/>
                </a:moveTo>
                <a:lnTo>
                  <a:pt x="1694930" y="0"/>
                </a:lnTo>
                <a:lnTo>
                  <a:pt x="1694930" y="1694929"/>
                </a:lnTo>
                <a:lnTo>
                  <a:pt x="0" y="1694929"/>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1865050"/>
          </a:xfrm>
          <a:prstGeom prst="rect">
            <a:avLst/>
          </a:prstGeom>
          <a:solidFill>
            <a:srgbClr val="765DC7"/>
          </a:solidFill>
        </p:spPr>
        <p:txBody>
          <a:bodyPr/>
          <a:lstStyle/>
          <a:p>
            <a:endParaRPr lang="en-US"/>
          </a:p>
        </p:txBody>
      </p:sp>
      <p:sp>
        <p:nvSpPr>
          <p:cNvPr id="3" name="Freeform 3"/>
          <p:cNvSpPr/>
          <p:nvPr/>
        </p:nvSpPr>
        <p:spPr>
          <a:xfrm>
            <a:off x="3427704" y="3189176"/>
            <a:ext cx="3070717" cy="3162723"/>
          </a:xfrm>
          <a:custGeom>
            <a:avLst/>
            <a:gdLst/>
            <a:ahLst/>
            <a:cxnLst/>
            <a:rect l="l" t="t" r="r" b="b"/>
            <a:pathLst>
              <a:path w="3070717" h="3162723">
                <a:moveTo>
                  <a:pt x="0" y="0"/>
                </a:moveTo>
                <a:lnTo>
                  <a:pt x="3070717" y="0"/>
                </a:lnTo>
                <a:lnTo>
                  <a:pt x="3070717" y="3162723"/>
                </a:lnTo>
                <a:lnTo>
                  <a:pt x="0" y="31627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1381325" y="3080978"/>
            <a:ext cx="3166713" cy="3518570"/>
          </a:xfrm>
          <a:custGeom>
            <a:avLst/>
            <a:gdLst/>
            <a:ahLst/>
            <a:cxnLst/>
            <a:rect l="l" t="t" r="r" b="b"/>
            <a:pathLst>
              <a:path w="3166713" h="3518570">
                <a:moveTo>
                  <a:pt x="0" y="0"/>
                </a:moveTo>
                <a:lnTo>
                  <a:pt x="3166714" y="0"/>
                </a:lnTo>
                <a:lnTo>
                  <a:pt x="3166714" y="3518571"/>
                </a:lnTo>
                <a:lnTo>
                  <a:pt x="0" y="35185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2093353" y="6380474"/>
            <a:ext cx="6335988" cy="904875"/>
          </a:xfrm>
          <a:prstGeom prst="rect">
            <a:avLst/>
          </a:prstGeom>
        </p:spPr>
        <p:txBody>
          <a:bodyPr lIns="0" tIns="0" rIns="0" bIns="0" rtlCol="0" anchor="t">
            <a:spAutoFit/>
          </a:bodyPr>
          <a:lstStyle/>
          <a:p>
            <a:pPr algn="ctr">
              <a:lnSpc>
                <a:spcPts val="7650"/>
              </a:lnSpc>
              <a:spcBef>
                <a:spcPct val="0"/>
              </a:spcBef>
            </a:pPr>
            <a:r>
              <a:rPr lang="en-US" sz="4500">
                <a:solidFill>
                  <a:srgbClr val="000000"/>
                </a:solidFill>
                <a:latin typeface="Nunito Bold"/>
              </a:rPr>
              <a:t>Phan Thị Anh</a:t>
            </a:r>
          </a:p>
        </p:txBody>
      </p:sp>
      <p:sp>
        <p:nvSpPr>
          <p:cNvPr id="6" name="TextBox 6"/>
          <p:cNvSpPr txBox="1"/>
          <p:nvPr/>
        </p:nvSpPr>
        <p:spPr>
          <a:xfrm>
            <a:off x="651471" y="620713"/>
            <a:ext cx="13853601" cy="939800"/>
          </a:xfrm>
          <a:prstGeom prst="rect">
            <a:avLst/>
          </a:prstGeom>
        </p:spPr>
        <p:txBody>
          <a:bodyPr lIns="0" tIns="0" rIns="0" bIns="0" rtlCol="0" anchor="t">
            <a:spAutoFit/>
          </a:bodyPr>
          <a:lstStyle/>
          <a:p>
            <a:pPr marL="0" lvl="0" indent="0" algn="l">
              <a:lnSpc>
                <a:spcPts val="6999"/>
              </a:lnSpc>
              <a:spcBef>
                <a:spcPct val="0"/>
              </a:spcBef>
            </a:pPr>
            <a:r>
              <a:rPr lang="en-US" sz="6999">
                <a:solidFill>
                  <a:srgbClr val="FFFFFF"/>
                </a:solidFill>
                <a:latin typeface="Bernoru Bold"/>
              </a:rPr>
              <a:t>THÀNH VIÊN NHÓM</a:t>
            </a:r>
          </a:p>
        </p:txBody>
      </p:sp>
      <p:sp>
        <p:nvSpPr>
          <p:cNvPr id="7" name="TextBox 7"/>
          <p:cNvSpPr txBox="1"/>
          <p:nvPr/>
        </p:nvSpPr>
        <p:spPr>
          <a:xfrm>
            <a:off x="9336104" y="6380474"/>
            <a:ext cx="6335988" cy="904875"/>
          </a:xfrm>
          <a:prstGeom prst="rect">
            <a:avLst/>
          </a:prstGeom>
        </p:spPr>
        <p:txBody>
          <a:bodyPr lIns="0" tIns="0" rIns="0" bIns="0" rtlCol="0" anchor="t">
            <a:spAutoFit/>
          </a:bodyPr>
          <a:lstStyle/>
          <a:p>
            <a:pPr algn="ctr">
              <a:lnSpc>
                <a:spcPts val="7650"/>
              </a:lnSpc>
              <a:spcBef>
                <a:spcPct val="0"/>
              </a:spcBef>
            </a:pPr>
            <a:r>
              <a:rPr lang="en-US" sz="4500">
                <a:solidFill>
                  <a:srgbClr val="000000"/>
                </a:solidFill>
                <a:latin typeface="Nunito Bold"/>
              </a:rPr>
              <a:t>Nguyễn Hoàng Phúc</a:t>
            </a:r>
          </a:p>
        </p:txBody>
      </p:sp>
      <p:sp>
        <p:nvSpPr>
          <p:cNvPr id="8" name="TextBox 8"/>
          <p:cNvSpPr txBox="1"/>
          <p:nvPr/>
        </p:nvSpPr>
        <p:spPr>
          <a:xfrm>
            <a:off x="2093353" y="7467276"/>
            <a:ext cx="6335988" cy="563880"/>
          </a:xfrm>
          <a:prstGeom prst="rect">
            <a:avLst/>
          </a:prstGeom>
        </p:spPr>
        <p:txBody>
          <a:bodyPr lIns="0" tIns="0" rIns="0" bIns="0" rtlCol="0" anchor="t">
            <a:spAutoFit/>
          </a:bodyPr>
          <a:lstStyle/>
          <a:p>
            <a:pPr algn="ctr">
              <a:lnSpc>
                <a:spcPts val="4620"/>
              </a:lnSpc>
            </a:pPr>
            <a:r>
              <a:rPr lang="en-US" sz="3300">
                <a:solidFill>
                  <a:srgbClr val="000000"/>
                </a:solidFill>
                <a:latin typeface="Noto Sans"/>
              </a:rPr>
              <a:t>2011065095</a:t>
            </a:r>
          </a:p>
        </p:txBody>
      </p:sp>
      <p:sp>
        <p:nvSpPr>
          <p:cNvPr id="9" name="TextBox 9"/>
          <p:cNvSpPr txBox="1"/>
          <p:nvPr/>
        </p:nvSpPr>
        <p:spPr>
          <a:xfrm>
            <a:off x="9528385" y="7467276"/>
            <a:ext cx="6335988" cy="563880"/>
          </a:xfrm>
          <a:prstGeom prst="rect">
            <a:avLst/>
          </a:prstGeom>
        </p:spPr>
        <p:txBody>
          <a:bodyPr lIns="0" tIns="0" rIns="0" bIns="0" rtlCol="0" anchor="t">
            <a:spAutoFit/>
          </a:bodyPr>
          <a:lstStyle/>
          <a:p>
            <a:pPr algn="ctr">
              <a:lnSpc>
                <a:spcPts val="4620"/>
              </a:lnSpc>
            </a:pPr>
            <a:r>
              <a:rPr lang="en-US" sz="3300">
                <a:solidFill>
                  <a:srgbClr val="000000"/>
                </a:solidFill>
                <a:latin typeface="Noto Sans"/>
              </a:rPr>
              <a:t>2011062691</a:t>
            </a:r>
          </a:p>
        </p:txBody>
      </p:sp>
      <p:sp>
        <p:nvSpPr>
          <p:cNvPr id="10" name="Freeform 10"/>
          <p:cNvSpPr/>
          <p:nvPr/>
        </p:nvSpPr>
        <p:spPr>
          <a:xfrm>
            <a:off x="16208186" y="0"/>
            <a:ext cx="1482435" cy="1482435"/>
          </a:xfrm>
          <a:custGeom>
            <a:avLst/>
            <a:gdLst/>
            <a:ahLst/>
            <a:cxnLst/>
            <a:rect l="l" t="t" r="r" b="b"/>
            <a:pathLst>
              <a:path w="1482435" h="1482435">
                <a:moveTo>
                  <a:pt x="0" y="0"/>
                </a:moveTo>
                <a:lnTo>
                  <a:pt x="1482435" y="0"/>
                </a:lnTo>
                <a:lnTo>
                  <a:pt x="1482435" y="1482435"/>
                </a:lnTo>
                <a:lnTo>
                  <a:pt x="0" y="1482435"/>
                </a:lnTo>
                <a:lnTo>
                  <a:pt x="0" y="0"/>
                </a:lnTo>
                <a:close/>
              </a:path>
            </a:pathLst>
          </a:custGeom>
          <a:blipFill>
            <a:blip r:embed="rId6"/>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2789116"/>
          </a:xfrm>
          <a:prstGeom prst="rect">
            <a:avLst/>
          </a:prstGeom>
          <a:solidFill>
            <a:srgbClr val="E9BB51"/>
          </a:solidFill>
        </p:spPr>
        <p:txBody>
          <a:bodyPr/>
          <a:lstStyle/>
          <a:p>
            <a:endParaRPr lang="en-US"/>
          </a:p>
        </p:txBody>
      </p:sp>
      <p:sp>
        <p:nvSpPr>
          <p:cNvPr id="3" name="Freeform 3"/>
          <p:cNvSpPr/>
          <p:nvPr/>
        </p:nvSpPr>
        <p:spPr>
          <a:xfrm>
            <a:off x="14433483" y="279777"/>
            <a:ext cx="3075257" cy="2229561"/>
          </a:xfrm>
          <a:custGeom>
            <a:avLst/>
            <a:gdLst/>
            <a:ahLst/>
            <a:cxnLst/>
            <a:rect l="l" t="t" r="r" b="b"/>
            <a:pathLst>
              <a:path w="3075257" h="2229561">
                <a:moveTo>
                  <a:pt x="0" y="0"/>
                </a:moveTo>
                <a:lnTo>
                  <a:pt x="3075257" y="0"/>
                </a:lnTo>
                <a:lnTo>
                  <a:pt x="3075257" y="2229561"/>
                </a:lnTo>
                <a:lnTo>
                  <a:pt x="0" y="2229561"/>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3429630" y="824646"/>
            <a:ext cx="10389990" cy="1330324"/>
          </a:xfrm>
          <a:prstGeom prst="rect">
            <a:avLst/>
          </a:prstGeom>
        </p:spPr>
        <p:txBody>
          <a:bodyPr lIns="0" tIns="0" rIns="0" bIns="0" rtlCol="0" anchor="t">
            <a:spAutoFit/>
          </a:bodyPr>
          <a:lstStyle/>
          <a:p>
            <a:pPr marL="0" lvl="0" indent="0" algn="r">
              <a:lnSpc>
                <a:spcPts val="9999"/>
              </a:lnSpc>
              <a:spcBef>
                <a:spcPct val="0"/>
              </a:spcBef>
            </a:pPr>
            <a:r>
              <a:rPr lang="en-US" sz="9999">
                <a:solidFill>
                  <a:srgbClr val="000000"/>
                </a:solidFill>
                <a:latin typeface="Cabin Bold"/>
              </a:rPr>
              <a:t>MÔ TẢ YÊU CẦU</a:t>
            </a:r>
          </a:p>
        </p:txBody>
      </p:sp>
      <p:sp>
        <p:nvSpPr>
          <p:cNvPr id="5" name="TextBox 5"/>
          <p:cNvSpPr txBox="1"/>
          <p:nvPr/>
        </p:nvSpPr>
        <p:spPr>
          <a:xfrm>
            <a:off x="1028700" y="3505916"/>
            <a:ext cx="16480040" cy="6000750"/>
          </a:xfrm>
          <a:prstGeom prst="rect">
            <a:avLst/>
          </a:prstGeom>
        </p:spPr>
        <p:txBody>
          <a:bodyPr lIns="0" tIns="0" rIns="0" bIns="0" rtlCol="0" anchor="t">
            <a:spAutoFit/>
          </a:bodyPr>
          <a:lstStyle/>
          <a:p>
            <a:pPr marL="949954" lvl="1" indent="-474977" algn="just">
              <a:lnSpc>
                <a:spcPts val="5279"/>
              </a:lnSpc>
              <a:buFont typeface="Arial"/>
              <a:buChar char="•"/>
            </a:pPr>
            <a:r>
              <a:rPr lang="en-US" sz="4399" spc="175">
                <a:solidFill>
                  <a:srgbClr val="000000"/>
                </a:solidFill>
                <a:latin typeface="Nunito"/>
              </a:rPr>
              <a:t>Đối tượng nghiên cứu: Hệ thống quản lý sinh viên đại học, quy trình và phương pháp xây dựng một hệ thống thông tin quản lý. </a:t>
            </a:r>
          </a:p>
          <a:p>
            <a:pPr marL="949954" lvl="1" indent="-474977" algn="just">
              <a:lnSpc>
                <a:spcPts val="5279"/>
              </a:lnSpc>
              <a:buFont typeface="Arial"/>
              <a:buChar char="•"/>
            </a:pPr>
            <a:r>
              <a:rPr lang="en-US" sz="4399" spc="175">
                <a:solidFill>
                  <a:srgbClr val="000000"/>
                </a:solidFill>
                <a:latin typeface="Nunito"/>
              </a:rPr>
              <a:t>Đồ án tập trung vào xây dựng hệ thống Quản lý sinh viên trường đại học với mục tiêu phân tích thiết kế hệ thống thông tin. Đề tài chỉ quan tâm việc quản lý các thông tin của sinh viên: Thông tin sinh viên, thời gian nhập học và kết thúc, quản lý thông tin các lớp, sinh viên các khóa và các khoa, viện và tình hình học tập của sinh viên.</a:t>
            </a:r>
          </a:p>
        </p:txBody>
      </p:sp>
      <p:sp>
        <p:nvSpPr>
          <p:cNvPr id="6" name="Freeform 6"/>
          <p:cNvSpPr/>
          <p:nvPr/>
        </p:nvSpPr>
        <p:spPr>
          <a:xfrm>
            <a:off x="287483" y="279777"/>
            <a:ext cx="1875193" cy="1875193"/>
          </a:xfrm>
          <a:custGeom>
            <a:avLst/>
            <a:gdLst/>
            <a:ahLst/>
            <a:cxnLst/>
            <a:rect l="l" t="t" r="r" b="b"/>
            <a:pathLst>
              <a:path w="1875193" h="1875193">
                <a:moveTo>
                  <a:pt x="0" y="0"/>
                </a:moveTo>
                <a:lnTo>
                  <a:pt x="1875192" y="0"/>
                </a:lnTo>
                <a:lnTo>
                  <a:pt x="1875192" y="1875193"/>
                </a:lnTo>
                <a:lnTo>
                  <a:pt x="0" y="1875193"/>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9691677"/>
            <a:ext cx="18288000" cy="595323"/>
          </a:xfrm>
          <a:prstGeom prst="rect">
            <a:avLst/>
          </a:prstGeom>
          <a:solidFill>
            <a:srgbClr val="E063A0"/>
          </a:solidFill>
        </p:spPr>
        <p:txBody>
          <a:bodyPr/>
          <a:lstStyle/>
          <a:p>
            <a:endParaRPr lang="en-US"/>
          </a:p>
        </p:txBody>
      </p:sp>
      <p:sp>
        <p:nvSpPr>
          <p:cNvPr id="3" name="AutoShape 3"/>
          <p:cNvSpPr/>
          <p:nvPr/>
        </p:nvSpPr>
        <p:spPr>
          <a:xfrm>
            <a:off x="0" y="0"/>
            <a:ext cx="18288000" cy="595323"/>
          </a:xfrm>
          <a:prstGeom prst="rect">
            <a:avLst/>
          </a:prstGeom>
          <a:solidFill>
            <a:srgbClr val="E063A0"/>
          </a:solidFill>
        </p:spPr>
        <p:txBody>
          <a:bodyPr/>
          <a:lstStyle/>
          <a:p>
            <a:endParaRPr lang="en-US"/>
          </a:p>
        </p:txBody>
      </p:sp>
      <p:sp>
        <p:nvSpPr>
          <p:cNvPr id="4" name="Freeform 4"/>
          <p:cNvSpPr/>
          <p:nvPr/>
        </p:nvSpPr>
        <p:spPr>
          <a:xfrm>
            <a:off x="287483" y="279777"/>
            <a:ext cx="1875193" cy="1875193"/>
          </a:xfrm>
          <a:custGeom>
            <a:avLst/>
            <a:gdLst/>
            <a:ahLst/>
            <a:cxnLst/>
            <a:rect l="l" t="t" r="r" b="b"/>
            <a:pathLst>
              <a:path w="1875193" h="1875193">
                <a:moveTo>
                  <a:pt x="0" y="0"/>
                </a:moveTo>
                <a:lnTo>
                  <a:pt x="1875192" y="0"/>
                </a:lnTo>
                <a:lnTo>
                  <a:pt x="1875192" y="1875193"/>
                </a:lnTo>
                <a:lnTo>
                  <a:pt x="0" y="1875193"/>
                </a:lnTo>
                <a:lnTo>
                  <a:pt x="0" y="0"/>
                </a:lnTo>
                <a:close/>
              </a:path>
            </a:pathLst>
          </a:custGeom>
          <a:blipFill>
            <a:blip r:embed="rId2"/>
            <a:stretch>
              <a:fillRect/>
            </a:stretch>
          </a:blipFill>
        </p:spPr>
        <p:txBody>
          <a:bodyPr/>
          <a:lstStyle/>
          <a:p>
            <a:endParaRPr lang="en-US"/>
          </a:p>
        </p:txBody>
      </p:sp>
      <p:sp>
        <p:nvSpPr>
          <p:cNvPr id="5" name="Freeform 5"/>
          <p:cNvSpPr/>
          <p:nvPr/>
        </p:nvSpPr>
        <p:spPr>
          <a:xfrm>
            <a:off x="6235782" y="2608552"/>
            <a:ext cx="11023518" cy="6440909"/>
          </a:xfrm>
          <a:custGeom>
            <a:avLst/>
            <a:gdLst/>
            <a:ahLst/>
            <a:cxnLst/>
            <a:rect l="l" t="t" r="r" b="b"/>
            <a:pathLst>
              <a:path w="11023518" h="6440909">
                <a:moveTo>
                  <a:pt x="0" y="0"/>
                </a:moveTo>
                <a:lnTo>
                  <a:pt x="11023518" y="0"/>
                </a:lnTo>
                <a:lnTo>
                  <a:pt x="11023518" y="6440909"/>
                </a:lnTo>
                <a:lnTo>
                  <a:pt x="0" y="6440909"/>
                </a:lnTo>
                <a:lnTo>
                  <a:pt x="0" y="0"/>
                </a:lnTo>
                <a:close/>
              </a:path>
            </a:pathLst>
          </a:custGeom>
          <a:blipFill>
            <a:blip r:embed="rId3"/>
            <a:stretch>
              <a:fillRect t="-449" b="-449"/>
            </a:stretch>
          </a:blipFill>
        </p:spPr>
        <p:txBody>
          <a:bodyPr/>
          <a:lstStyle/>
          <a:p>
            <a:endParaRPr lang="en-US"/>
          </a:p>
        </p:txBody>
      </p:sp>
      <p:sp>
        <p:nvSpPr>
          <p:cNvPr id="6" name="TextBox 6"/>
          <p:cNvSpPr txBox="1"/>
          <p:nvPr/>
        </p:nvSpPr>
        <p:spPr>
          <a:xfrm>
            <a:off x="3815227" y="929080"/>
            <a:ext cx="11327499" cy="894096"/>
          </a:xfrm>
          <a:prstGeom prst="rect">
            <a:avLst/>
          </a:prstGeom>
        </p:spPr>
        <p:txBody>
          <a:bodyPr lIns="0" tIns="0" rIns="0" bIns="0" rtlCol="0" anchor="t">
            <a:spAutoFit/>
          </a:bodyPr>
          <a:lstStyle/>
          <a:p>
            <a:pPr marL="0" lvl="0" indent="0" algn="ctr">
              <a:lnSpc>
                <a:spcPts val="6700"/>
              </a:lnSpc>
              <a:spcBef>
                <a:spcPct val="0"/>
              </a:spcBef>
            </a:pPr>
            <a:r>
              <a:rPr lang="en-US" sz="6700">
                <a:solidFill>
                  <a:srgbClr val="765DC7"/>
                </a:solidFill>
                <a:latin typeface="Francois One"/>
              </a:rPr>
              <a:t>THIẾT KẾ MÔ HÌNH DỮ LIỆU</a:t>
            </a:r>
          </a:p>
        </p:txBody>
      </p:sp>
      <p:sp>
        <p:nvSpPr>
          <p:cNvPr id="7" name="TextBox 7"/>
          <p:cNvSpPr txBox="1"/>
          <p:nvPr/>
        </p:nvSpPr>
        <p:spPr>
          <a:xfrm>
            <a:off x="696575" y="4605020"/>
            <a:ext cx="5158145" cy="962659"/>
          </a:xfrm>
          <a:prstGeom prst="rect">
            <a:avLst/>
          </a:prstGeom>
        </p:spPr>
        <p:txBody>
          <a:bodyPr lIns="0" tIns="0" rIns="0" bIns="0" rtlCol="0" anchor="t">
            <a:spAutoFit/>
          </a:bodyPr>
          <a:lstStyle/>
          <a:p>
            <a:pPr algn="ctr">
              <a:lnSpc>
                <a:spcPts val="7840"/>
              </a:lnSpc>
            </a:pPr>
            <a:r>
              <a:rPr lang="en-US" sz="5600">
                <a:solidFill>
                  <a:srgbClr val="000000"/>
                </a:solidFill>
                <a:latin typeface="Noto Sans Bold"/>
              </a:rPr>
              <a:t>I. Mô hình ERD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9691677"/>
            <a:ext cx="18288000" cy="595323"/>
          </a:xfrm>
          <a:prstGeom prst="rect">
            <a:avLst/>
          </a:prstGeom>
          <a:solidFill>
            <a:srgbClr val="E063A0"/>
          </a:solidFill>
        </p:spPr>
        <p:txBody>
          <a:bodyPr/>
          <a:lstStyle/>
          <a:p>
            <a:endParaRPr lang="en-US"/>
          </a:p>
        </p:txBody>
      </p:sp>
      <p:sp>
        <p:nvSpPr>
          <p:cNvPr id="3" name="AutoShape 3"/>
          <p:cNvSpPr/>
          <p:nvPr/>
        </p:nvSpPr>
        <p:spPr>
          <a:xfrm>
            <a:off x="0" y="0"/>
            <a:ext cx="18288000" cy="595323"/>
          </a:xfrm>
          <a:prstGeom prst="rect">
            <a:avLst/>
          </a:prstGeom>
          <a:solidFill>
            <a:srgbClr val="E063A0"/>
          </a:solidFill>
        </p:spPr>
        <p:txBody>
          <a:bodyPr/>
          <a:lstStyle/>
          <a:p>
            <a:endParaRPr lang="en-US"/>
          </a:p>
        </p:txBody>
      </p:sp>
      <p:sp>
        <p:nvSpPr>
          <p:cNvPr id="4" name="Freeform 4"/>
          <p:cNvSpPr/>
          <p:nvPr/>
        </p:nvSpPr>
        <p:spPr>
          <a:xfrm>
            <a:off x="287483" y="279777"/>
            <a:ext cx="1694930" cy="1694930"/>
          </a:xfrm>
          <a:custGeom>
            <a:avLst/>
            <a:gdLst/>
            <a:ahLst/>
            <a:cxnLst/>
            <a:rect l="l" t="t" r="r" b="b"/>
            <a:pathLst>
              <a:path w="1694930" h="1694930">
                <a:moveTo>
                  <a:pt x="0" y="0"/>
                </a:moveTo>
                <a:lnTo>
                  <a:pt x="1694929" y="0"/>
                </a:lnTo>
                <a:lnTo>
                  <a:pt x="1694929" y="1694930"/>
                </a:lnTo>
                <a:lnTo>
                  <a:pt x="0" y="1694930"/>
                </a:lnTo>
                <a:lnTo>
                  <a:pt x="0" y="0"/>
                </a:lnTo>
                <a:close/>
              </a:path>
            </a:pathLst>
          </a:custGeom>
          <a:blipFill>
            <a:blip r:embed="rId2"/>
            <a:stretch>
              <a:fillRect/>
            </a:stretch>
          </a:blipFill>
        </p:spPr>
        <p:txBody>
          <a:bodyPr/>
          <a:lstStyle/>
          <a:p>
            <a:endParaRPr lang="en-US"/>
          </a:p>
        </p:txBody>
      </p:sp>
      <p:sp>
        <p:nvSpPr>
          <p:cNvPr id="5" name="Freeform 5"/>
          <p:cNvSpPr/>
          <p:nvPr/>
        </p:nvSpPr>
        <p:spPr>
          <a:xfrm>
            <a:off x="6026128" y="2850945"/>
            <a:ext cx="11715744" cy="5346866"/>
          </a:xfrm>
          <a:custGeom>
            <a:avLst/>
            <a:gdLst/>
            <a:ahLst/>
            <a:cxnLst/>
            <a:rect l="l" t="t" r="r" b="b"/>
            <a:pathLst>
              <a:path w="11715744" h="5346866">
                <a:moveTo>
                  <a:pt x="0" y="0"/>
                </a:moveTo>
                <a:lnTo>
                  <a:pt x="11715744" y="0"/>
                </a:lnTo>
                <a:lnTo>
                  <a:pt x="11715744" y="5346866"/>
                </a:lnTo>
                <a:lnTo>
                  <a:pt x="0" y="5346866"/>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3815227" y="929080"/>
            <a:ext cx="11327499" cy="894096"/>
          </a:xfrm>
          <a:prstGeom prst="rect">
            <a:avLst/>
          </a:prstGeom>
        </p:spPr>
        <p:txBody>
          <a:bodyPr lIns="0" tIns="0" rIns="0" bIns="0" rtlCol="0" anchor="t">
            <a:spAutoFit/>
          </a:bodyPr>
          <a:lstStyle/>
          <a:p>
            <a:pPr marL="0" lvl="0" indent="0" algn="ctr">
              <a:lnSpc>
                <a:spcPts val="6700"/>
              </a:lnSpc>
              <a:spcBef>
                <a:spcPct val="0"/>
              </a:spcBef>
            </a:pPr>
            <a:r>
              <a:rPr lang="en-US" sz="6700">
                <a:solidFill>
                  <a:srgbClr val="765DC7"/>
                </a:solidFill>
                <a:latin typeface="Francois One"/>
              </a:rPr>
              <a:t>THIẾT KẾ MÔ HÌNH DỮ LIỆU</a:t>
            </a:r>
          </a:p>
        </p:txBody>
      </p:sp>
      <p:sp>
        <p:nvSpPr>
          <p:cNvPr id="7" name="TextBox 7"/>
          <p:cNvSpPr txBox="1"/>
          <p:nvPr/>
        </p:nvSpPr>
        <p:spPr>
          <a:xfrm>
            <a:off x="456667" y="4681666"/>
            <a:ext cx="5393538" cy="1599700"/>
          </a:xfrm>
          <a:prstGeom prst="rect">
            <a:avLst/>
          </a:prstGeom>
        </p:spPr>
        <p:txBody>
          <a:bodyPr lIns="0" tIns="0" rIns="0" bIns="0" rtlCol="0" anchor="t">
            <a:spAutoFit/>
          </a:bodyPr>
          <a:lstStyle/>
          <a:p>
            <a:pPr algn="ctr">
              <a:lnSpc>
                <a:spcPts val="6454"/>
              </a:lnSpc>
            </a:pPr>
            <a:r>
              <a:rPr lang="en-US" sz="4610">
                <a:solidFill>
                  <a:srgbClr val="000000"/>
                </a:solidFill>
                <a:latin typeface="Noto Sans Bold"/>
              </a:rPr>
              <a:t>DFD mức khung cảnh</a:t>
            </a:r>
          </a:p>
        </p:txBody>
      </p:sp>
      <p:sp>
        <p:nvSpPr>
          <p:cNvPr id="8" name="TextBox 8"/>
          <p:cNvSpPr txBox="1"/>
          <p:nvPr/>
        </p:nvSpPr>
        <p:spPr>
          <a:xfrm>
            <a:off x="676105" y="2050195"/>
            <a:ext cx="5190054" cy="903604"/>
          </a:xfrm>
          <a:prstGeom prst="rect">
            <a:avLst/>
          </a:prstGeom>
        </p:spPr>
        <p:txBody>
          <a:bodyPr lIns="0" tIns="0" rIns="0" bIns="0" rtlCol="0" anchor="t">
            <a:spAutoFit/>
          </a:bodyPr>
          <a:lstStyle/>
          <a:p>
            <a:pPr algn="ctr">
              <a:lnSpc>
                <a:spcPts val="7420"/>
              </a:lnSpc>
            </a:pPr>
            <a:r>
              <a:rPr lang="en-US" sz="5300">
                <a:solidFill>
                  <a:srgbClr val="000000"/>
                </a:solidFill>
                <a:latin typeface="Noto Sans Bold"/>
              </a:rPr>
              <a:t>II. Mô hình DFD</a:t>
            </a:r>
          </a:p>
        </p:txBody>
      </p:sp>
      <p:sp>
        <p:nvSpPr>
          <p:cNvPr id="9" name="TextBox 9"/>
          <p:cNvSpPr txBox="1"/>
          <p:nvPr/>
        </p:nvSpPr>
        <p:spPr>
          <a:xfrm>
            <a:off x="701697" y="8750300"/>
            <a:ext cx="16164163" cy="581026"/>
          </a:xfrm>
          <a:prstGeom prst="rect">
            <a:avLst/>
          </a:prstGeom>
        </p:spPr>
        <p:txBody>
          <a:bodyPr lIns="0" tIns="0" rIns="0" bIns="0" rtlCol="0" anchor="t">
            <a:spAutoFit/>
          </a:bodyPr>
          <a:lstStyle/>
          <a:p>
            <a:pPr algn="ctr">
              <a:lnSpc>
                <a:spcPts val="5099"/>
              </a:lnSpc>
              <a:spcBef>
                <a:spcPct val="0"/>
              </a:spcBef>
            </a:pPr>
            <a:r>
              <a:rPr lang="en-US" sz="2999">
                <a:solidFill>
                  <a:srgbClr val="000000"/>
                </a:solidFill>
                <a:latin typeface="Nunito Bold"/>
              </a:rPr>
              <a:t>Mô tả công việc chung của toàn bộ hệ thống và các tác nhân ngoài cùng các luồng thông tin.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9691677"/>
            <a:ext cx="18288000" cy="595323"/>
          </a:xfrm>
          <a:prstGeom prst="rect">
            <a:avLst/>
          </a:prstGeom>
          <a:solidFill>
            <a:srgbClr val="E063A0"/>
          </a:solidFill>
        </p:spPr>
        <p:txBody>
          <a:bodyPr/>
          <a:lstStyle/>
          <a:p>
            <a:endParaRPr lang="en-US"/>
          </a:p>
        </p:txBody>
      </p:sp>
      <p:sp>
        <p:nvSpPr>
          <p:cNvPr id="3" name="AutoShape 3"/>
          <p:cNvSpPr/>
          <p:nvPr/>
        </p:nvSpPr>
        <p:spPr>
          <a:xfrm>
            <a:off x="0" y="0"/>
            <a:ext cx="18288000" cy="595323"/>
          </a:xfrm>
          <a:prstGeom prst="rect">
            <a:avLst/>
          </a:prstGeom>
          <a:solidFill>
            <a:srgbClr val="E063A0"/>
          </a:solidFill>
        </p:spPr>
        <p:txBody>
          <a:bodyPr/>
          <a:lstStyle/>
          <a:p>
            <a:endParaRPr lang="en-US"/>
          </a:p>
        </p:txBody>
      </p:sp>
      <p:sp>
        <p:nvSpPr>
          <p:cNvPr id="4" name="Freeform 4"/>
          <p:cNvSpPr/>
          <p:nvPr/>
        </p:nvSpPr>
        <p:spPr>
          <a:xfrm>
            <a:off x="287483" y="279777"/>
            <a:ext cx="1694930" cy="1694930"/>
          </a:xfrm>
          <a:custGeom>
            <a:avLst/>
            <a:gdLst/>
            <a:ahLst/>
            <a:cxnLst/>
            <a:rect l="l" t="t" r="r" b="b"/>
            <a:pathLst>
              <a:path w="1694930" h="1694930">
                <a:moveTo>
                  <a:pt x="0" y="0"/>
                </a:moveTo>
                <a:lnTo>
                  <a:pt x="1694929" y="0"/>
                </a:lnTo>
                <a:lnTo>
                  <a:pt x="1694929" y="1694930"/>
                </a:lnTo>
                <a:lnTo>
                  <a:pt x="0" y="1694930"/>
                </a:lnTo>
                <a:lnTo>
                  <a:pt x="0" y="0"/>
                </a:lnTo>
                <a:close/>
              </a:path>
            </a:pathLst>
          </a:custGeom>
          <a:blipFill>
            <a:blip r:embed="rId2"/>
            <a:stretch>
              <a:fillRect/>
            </a:stretch>
          </a:blipFill>
        </p:spPr>
        <p:txBody>
          <a:bodyPr/>
          <a:lstStyle/>
          <a:p>
            <a:endParaRPr lang="en-US"/>
          </a:p>
        </p:txBody>
      </p:sp>
      <p:sp>
        <p:nvSpPr>
          <p:cNvPr id="5" name="Freeform 5"/>
          <p:cNvSpPr/>
          <p:nvPr/>
        </p:nvSpPr>
        <p:spPr>
          <a:xfrm>
            <a:off x="6715062" y="1961887"/>
            <a:ext cx="11083293" cy="7296413"/>
          </a:xfrm>
          <a:custGeom>
            <a:avLst/>
            <a:gdLst/>
            <a:ahLst/>
            <a:cxnLst/>
            <a:rect l="l" t="t" r="r" b="b"/>
            <a:pathLst>
              <a:path w="11083293" h="7296413">
                <a:moveTo>
                  <a:pt x="0" y="0"/>
                </a:moveTo>
                <a:lnTo>
                  <a:pt x="11083293" y="0"/>
                </a:lnTo>
                <a:lnTo>
                  <a:pt x="11083293" y="7296413"/>
                </a:lnTo>
                <a:lnTo>
                  <a:pt x="0" y="7296413"/>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3815227" y="929080"/>
            <a:ext cx="11327499" cy="894096"/>
          </a:xfrm>
          <a:prstGeom prst="rect">
            <a:avLst/>
          </a:prstGeom>
        </p:spPr>
        <p:txBody>
          <a:bodyPr lIns="0" tIns="0" rIns="0" bIns="0" rtlCol="0" anchor="t">
            <a:spAutoFit/>
          </a:bodyPr>
          <a:lstStyle/>
          <a:p>
            <a:pPr marL="0" lvl="0" indent="0" algn="ctr">
              <a:lnSpc>
                <a:spcPts val="6700"/>
              </a:lnSpc>
              <a:spcBef>
                <a:spcPct val="0"/>
              </a:spcBef>
            </a:pPr>
            <a:r>
              <a:rPr lang="en-US" sz="6700">
                <a:solidFill>
                  <a:srgbClr val="765DC7"/>
                </a:solidFill>
                <a:latin typeface="Francois One"/>
              </a:rPr>
              <a:t>THIẾT KẾ MÔ HÌNH DỮ LIỆU</a:t>
            </a:r>
          </a:p>
        </p:txBody>
      </p:sp>
      <p:sp>
        <p:nvSpPr>
          <p:cNvPr id="7" name="TextBox 7"/>
          <p:cNvSpPr txBox="1"/>
          <p:nvPr/>
        </p:nvSpPr>
        <p:spPr>
          <a:xfrm>
            <a:off x="1082730" y="4681666"/>
            <a:ext cx="4141410" cy="784160"/>
          </a:xfrm>
          <a:prstGeom prst="rect">
            <a:avLst/>
          </a:prstGeom>
        </p:spPr>
        <p:txBody>
          <a:bodyPr lIns="0" tIns="0" rIns="0" bIns="0" rtlCol="0" anchor="t">
            <a:spAutoFit/>
          </a:bodyPr>
          <a:lstStyle/>
          <a:p>
            <a:pPr algn="ctr">
              <a:lnSpc>
                <a:spcPts val="6454"/>
              </a:lnSpc>
            </a:pPr>
            <a:r>
              <a:rPr lang="en-US" sz="4610">
                <a:solidFill>
                  <a:srgbClr val="000000"/>
                </a:solidFill>
                <a:latin typeface="Noto Sans Bold"/>
              </a:rPr>
              <a:t>DFD mức đỉnh</a:t>
            </a:r>
          </a:p>
        </p:txBody>
      </p:sp>
      <p:sp>
        <p:nvSpPr>
          <p:cNvPr id="8" name="TextBox 8"/>
          <p:cNvSpPr txBox="1"/>
          <p:nvPr/>
        </p:nvSpPr>
        <p:spPr>
          <a:xfrm>
            <a:off x="676105" y="2050195"/>
            <a:ext cx="5190054" cy="903604"/>
          </a:xfrm>
          <a:prstGeom prst="rect">
            <a:avLst/>
          </a:prstGeom>
        </p:spPr>
        <p:txBody>
          <a:bodyPr lIns="0" tIns="0" rIns="0" bIns="0" rtlCol="0" anchor="t">
            <a:spAutoFit/>
          </a:bodyPr>
          <a:lstStyle/>
          <a:p>
            <a:pPr algn="ctr">
              <a:lnSpc>
                <a:spcPts val="7420"/>
              </a:lnSpc>
            </a:pPr>
            <a:r>
              <a:rPr lang="en-US" sz="5300">
                <a:solidFill>
                  <a:srgbClr val="000000"/>
                </a:solidFill>
                <a:latin typeface="Noto Sans Bold"/>
              </a:rPr>
              <a:t>II. Mô hình DFD</a:t>
            </a:r>
          </a:p>
        </p:txBody>
      </p:sp>
      <p:sp>
        <p:nvSpPr>
          <p:cNvPr id="9" name="TextBox 9"/>
          <p:cNvSpPr txBox="1"/>
          <p:nvPr/>
        </p:nvSpPr>
        <p:spPr>
          <a:xfrm>
            <a:off x="0" y="9113827"/>
            <a:ext cx="18288000" cy="1031875"/>
          </a:xfrm>
          <a:prstGeom prst="rect">
            <a:avLst/>
          </a:prstGeom>
        </p:spPr>
        <p:txBody>
          <a:bodyPr lIns="0" tIns="0" rIns="0" bIns="0" rtlCol="0" anchor="t">
            <a:spAutoFit/>
          </a:bodyPr>
          <a:lstStyle/>
          <a:p>
            <a:pPr algn="ctr">
              <a:lnSpc>
                <a:spcPts val="4249"/>
              </a:lnSpc>
              <a:spcBef>
                <a:spcPct val="0"/>
              </a:spcBef>
            </a:pPr>
            <a:r>
              <a:rPr lang="en-US" sz="2499">
                <a:solidFill>
                  <a:srgbClr val="000000"/>
                </a:solidFill>
                <a:latin typeface="Nunito Bold"/>
              </a:rPr>
              <a:t> Sự chi tiết hoá các chức năng xử lý ở mức khung cảnh, còn các luồng dữ liệu vào ra và các tác nhân ngoài hệ thống ở mức khung cảnh vẫn được bảo toàn đồng thời có bổ sung thêm các luồng dữ liệu và các kho dữ liệu nội bộ.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9691677"/>
            <a:ext cx="18288000" cy="595323"/>
          </a:xfrm>
          <a:prstGeom prst="rect">
            <a:avLst/>
          </a:prstGeom>
          <a:solidFill>
            <a:srgbClr val="E063A0"/>
          </a:solidFill>
        </p:spPr>
        <p:txBody>
          <a:bodyPr/>
          <a:lstStyle/>
          <a:p>
            <a:endParaRPr lang="en-US"/>
          </a:p>
        </p:txBody>
      </p:sp>
      <p:sp>
        <p:nvSpPr>
          <p:cNvPr id="3" name="AutoShape 3"/>
          <p:cNvSpPr/>
          <p:nvPr/>
        </p:nvSpPr>
        <p:spPr>
          <a:xfrm>
            <a:off x="0" y="0"/>
            <a:ext cx="18288000" cy="595323"/>
          </a:xfrm>
          <a:prstGeom prst="rect">
            <a:avLst/>
          </a:prstGeom>
          <a:solidFill>
            <a:srgbClr val="E063A0"/>
          </a:solidFill>
        </p:spPr>
        <p:txBody>
          <a:bodyPr/>
          <a:lstStyle/>
          <a:p>
            <a:endParaRPr lang="en-US"/>
          </a:p>
        </p:txBody>
      </p:sp>
      <p:sp>
        <p:nvSpPr>
          <p:cNvPr id="4" name="Freeform 4"/>
          <p:cNvSpPr/>
          <p:nvPr/>
        </p:nvSpPr>
        <p:spPr>
          <a:xfrm>
            <a:off x="287483" y="279777"/>
            <a:ext cx="1694930" cy="1694930"/>
          </a:xfrm>
          <a:custGeom>
            <a:avLst/>
            <a:gdLst/>
            <a:ahLst/>
            <a:cxnLst/>
            <a:rect l="l" t="t" r="r" b="b"/>
            <a:pathLst>
              <a:path w="1694930" h="1694930">
                <a:moveTo>
                  <a:pt x="0" y="0"/>
                </a:moveTo>
                <a:lnTo>
                  <a:pt x="1694929" y="0"/>
                </a:lnTo>
                <a:lnTo>
                  <a:pt x="1694929" y="1694930"/>
                </a:lnTo>
                <a:lnTo>
                  <a:pt x="0" y="1694930"/>
                </a:lnTo>
                <a:lnTo>
                  <a:pt x="0" y="0"/>
                </a:lnTo>
                <a:close/>
              </a:path>
            </a:pathLst>
          </a:custGeom>
          <a:blipFill>
            <a:blip r:embed="rId2"/>
            <a:stretch>
              <a:fillRect/>
            </a:stretch>
          </a:blipFill>
        </p:spPr>
        <p:txBody>
          <a:bodyPr/>
          <a:lstStyle/>
          <a:p>
            <a:endParaRPr lang="en-US"/>
          </a:p>
        </p:txBody>
      </p:sp>
      <p:sp>
        <p:nvSpPr>
          <p:cNvPr id="5" name="Freeform 5"/>
          <p:cNvSpPr/>
          <p:nvPr/>
        </p:nvSpPr>
        <p:spPr>
          <a:xfrm>
            <a:off x="5996011" y="2855023"/>
            <a:ext cx="11915130" cy="5804807"/>
          </a:xfrm>
          <a:custGeom>
            <a:avLst/>
            <a:gdLst/>
            <a:ahLst/>
            <a:cxnLst/>
            <a:rect l="l" t="t" r="r" b="b"/>
            <a:pathLst>
              <a:path w="11915130" h="5804807">
                <a:moveTo>
                  <a:pt x="0" y="0"/>
                </a:moveTo>
                <a:lnTo>
                  <a:pt x="11915130" y="0"/>
                </a:lnTo>
                <a:lnTo>
                  <a:pt x="11915130" y="5804807"/>
                </a:lnTo>
                <a:lnTo>
                  <a:pt x="0" y="5804807"/>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3815227" y="929080"/>
            <a:ext cx="11327499" cy="894096"/>
          </a:xfrm>
          <a:prstGeom prst="rect">
            <a:avLst/>
          </a:prstGeom>
        </p:spPr>
        <p:txBody>
          <a:bodyPr lIns="0" tIns="0" rIns="0" bIns="0" rtlCol="0" anchor="t">
            <a:spAutoFit/>
          </a:bodyPr>
          <a:lstStyle/>
          <a:p>
            <a:pPr marL="0" lvl="0" indent="0" algn="ctr">
              <a:lnSpc>
                <a:spcPts val="6700"/>
              </a:lnSpc>
              <a:spcBef>
                <a:spcPct val="0"/>
              </a:spcBef>
            </a:pPr>
            <a:r>
              <a:rPr lang="en-US" sz="6700">
                <a:solidFill>
                  <a:srgbClr val="765DC7"/>
                </a:solidFill>
                <a:latin typeface="Francois One"/>
              </a:rPr>
              <a:t>THIẾT KẾ MÔ HÌNH DỮ LIỆU</a:t>
            </a:r>
          </a:p>
        </p:txBody>
      </p:sp>
      <p:sp>
        <p:nvSpPr>
          <p:cNvPr id="7" name="TextBox 7"/>
          <p:cNvSpPr txBox="1"/>
          <p:nvPr/>
        </p:nvSpPr>
        <p:spPr>
          <a:xfrm>
            <a:off x="804213" y="4691191"/>
            <a:ext cx="4698444" cy="655691"/>
          </a:xfrm>
          <a:prstGeom prst="rect">
            <a:avLst/>
          </a:prstGeom>
        </p:spPr>
        <p:txBody>
          <a:bodyPr lIns="0" tIns="0" rIns="0" bIns="0" rtlCol="0" anchor="t">
            <a:spAutoFit/>
          </a:bodyPr>
          <a:lstStyle/>
          <a:p>
            <a:pPr algn="ctr">
              <a:lnSpc>
                <a:spcPts val="5334"/>
              </a:lnSpc>
            </a:pPr>
            <a:r>
              <a:rPr lang="en-US" sz="3810">
                <a:solidFill>
                  <a:srgbClr val="000000"/>
                </a:solidFill>
                <a:latin typeface="Noto Sans Bold"/>
              </a:rPr>
              <a:t>DFD dưới mức đỉnh</a:t>
            </a:r>
          </a:p>
        </p:txBody>
      </p:sp>
      <p:sp>
        <p:nvSpPr>
          <p:cNvPr id="8" name="TextBox 8"/>
          <p:cNvSpPr txBox="1"/>
          <p:nvPr/>
        </p:nvSpPr>
        <p:spPr>
          <a:xfrm>
            <a:off x="676105" y="2050195"/>
            <a:ext cx="5190054" cy="903604"/>
          </a:xfrm>
          <a:prstGeom prst="rect">
            <a:avLst/>
          </a:prstGeom>
        </p:spPr>
        <p:txBody>
          <a:bodyPr lIns="0" tIns="0" rIns="0" bIns="0" rtlCol="0" anchor="t">
            <a:spAutoFit/>
          </a:bodyPr>
          <a:lstStyle/>
          <a:p>
            <a:pPr algn="ctr">
              <a:lnSpc>
                <a:spcPts val="7420"/>
              </a:lnSpc>
            </a:pPr>
            <a:r>
              <a:rPr lang="en-US" sz="5300">
                <a:solidFill>
                  <a:srgbClr val="000000"/>
                </a:solidFill>
                <a:latin typeface="Noto Sans Bold"/>
              </a:rPr>
              <a:t>II. Mô hình DFD</a:t>
            </a:r>
          </a:p>
        </p:txBody>
      </p:sp>
      <p:sp>
        <p:nvSpPr>
          <p:cNvPr id="9" name="TextBox 9"/>
          <p:cNvSpPr txBox="1"/>
          <p:nvPr/>
        </p:nvSpPr>
        <p:spPr>
          <a:xfrm>
            <a:off x="3659672" y="9678188"/>
            <a:ext cx="9286042" cy="498475"/>
          </a:xfrm>
          <a:prstGeom prst="rect">
            <a:avLst/>
          </a:prstGeom>
        </p:spPr>
        <p:txBody>
          <a:bodyPr lIns="0" tIns="0" rIns="0" bIns="0" rtlCol="0" anchor="t">
            <a:spAutoFit/>
          </a:bodyPr>
          <a:lstStyle/>
          <a:p>
            <a:pPr algn="ctr">
              <a:lnSpc>
                <a:spcPts val="4249"/>
              </a:lnSpc>
              <a:spcBef>
                <a:spcPct val="0"/>
              </a:spcBef>
            </a:pPr>
            <a:r>
              <a:rPr lang="en-US" sz="2499">
                <a:solidFill>
                  <a:srgbClr val="000000"/>
                </a:solidFill>
                <a:latin typeface="Nunito Bold"/>
              </a:rPr>
              <a:t>Biểu đồ luồng dữ liệu phân rã chức năng quản lý hồ sơ sinh viên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9691677"/>
            <a:ext cx="18288000" cy="595323"/>
          </a:xfrm>
          <a:prstGeom prst="rect">
            <a:avLst/>
          </a:prstGeom>
          <a:solidFill>
            <a:srgbClr val="E063A0"/>
          </a:solidFill>
        </p:spPr>
        <p:txBody>
          <a:bodyPr/>
          <a:lstStyle/>
          <a:p>
            <a:endParaRPr lang="en-US"/>
          </a:p>
        </p:txBody>
      </p:sp>
      <p:sp>
        <p:nvSpPr>
          <p:cNvPr id="3" name="AutoShape 3"/>
          <p:cNvSpPr/>
          <p:nvPr/>
        </p:nvSpPr>
        <p:spPr>
          <a:xfrm>
            <a:off x="0" y="0"/>
            <a:ext cx="18288000" cy="595323"/>
          </a:xfrm>
          <a:prstGeom prst="rect">
            <a:avLst/>
          </a:prstGeom>
          <a:solidFill>
            <a:srgbClr val="E063A0"/>
          </a:solidFill>
        </p:spPr>
        <p:txBody>
          <a:bodyPr/>
          <a:lstStyle/>
          <a:p>
            <a:endParaRPr lang="en-US"/>
          </a:p>
        </p:txBody>
      </p:sp>
      <p:sp>
        <p:nvSpPr>
          <p:cNvPr id="4" name="Freeform 4"/>
          <p:cNvSpPr/>
          <p:nvPr/>
        </p:nvSpPr>
        <p:spPr>
          <a:xfrm>
            <a:off x="287483" y="279777"/>
            <a:ext cx="1694930" cy="1694930"/>
          </a:xfrm>
          <a:custGeom>
            <a:avLst/>
            <a:gdLst/>
            <a:ahLst/>
            <a:cxnLst/>
            <a:rect l="l" t="t" r="r" b="b"/>
            <a:pathLst>
              <a:path w="1694930" h="1694930">
                <a:moveTo>
                  <a:pt x="0" y="0"/>
                </a:moveTo>
                <a:lnTo>
                  <a:pt x="1694929" y="0"/>
                </a:lnTo>
                <a:lnTo>
                  <a:pt x="1694929" y="1694930"/>
                </a:lnTo>
                <a:lnTo>
                  <a:pt x="0" y="1694930"/>
                </a:lnTo>
                <a:lnTo>
                  <a:pt x="0" y="0"/>
                </a:lnTo>
                <a:close/>
              </a:path>
            </a:pathLst>
          </a:custGeom>
          <a:blipFill>
            <a:blip r:embed="rId2"/>
            <a:stretch>
              <a:fillRect/>
            </a:stretch>
          </a:blipFill>
        </p:spPr>
        <p:txBody>
          <a:bodyPr/>
          <a:lstStyle/>
          <a:p>
            <a:endParaRPr lang="en-US"/>
          </a:p>
        </p:txBody>
      </p:sp>
      <p:sp>
        <p:nvSpPr>
          <p:cNvPr id="5" name="Freeform 5"/>
          <p:cNvSpPr/>
          <p:nvPr/>
        </p:nvSpPr>
        <p:spPr>
          <a:xfrm>
            <a:off x="6624132" y="2485482"/>
            <a:ext cx="11286165" cy="6364573"/>
          </a:xfrm>
          <a:custGeom>
            <a:avLst/>
            <a:gdLst/>
            <a:ahLst/>
            <a:cxnLst/>
            <a:rect l="l" t="t" r="r" b="b"/>
            <a:pathLst>
              <a:path w="11286165" h="6364573">
                <a:moveTo>
                  <a:pt x="0" y="0"/>
                </a:moveTo>
                <a:lnTo>
                  <a:pt x="11286165" y="0"/>
                </a:lnTo>
                <a:lnTo>
                  <a:pt x="11286165" y="6364573"/>
                </a:lnTo>
                <a:lnTo>
                  <a:pt x="0" y="6364573"/>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3815227" y="929080"/>
            <a:ext cx="11327499" cy="894096"/>
          </a:xfrm>
          <a:prstGeom prst="rect">
            <a:avLst/>
          </a:prstGeom>
        </p:spPr>
        <p:txBody>
          <a:bodyPr lIns="0" tIns="0" rIns="0" bIns="0" rtlCol="0" anchor="t">
            <a:spAutoFit/>
          </a:bodyPr>
          <a:lstStyle/>
          <a:p>
            <a:pPr marL="0" lvl="0" indent="0" algn="ctr">
              <a:lnSpc>
                <a:spcPts val="6700"/>
              </a:lnSpc>
              <a:spcBef>
                <a:spcPct val="0"/>
              </a:spcBef>
            </a:pPr>
            <a:r>
              <a:rPr lang="en-US" sz="6700">
                <a:solidFill>
                  <a:srgbClr val="765DC7"/>
                </a:solidFill>
                <a:latin typeface="Francois One"/>
              </a:rPr>
              <a:t>THIẾT KẾ MÔ HÌNH DỮ LIỆU</a:t>
            </a:r>
          </a:p>
        </p:txBody>
      </p:sp>
      <p:sp>
        <p:nvSpPr>
          <p:cNvPr id="7" name="TextBox 7"/>
          <p:cNvSpPr txBox="1"/>
          <p:nvPr/>
        </p:nvSpPr>
        <p:spPr>
          <a:xfrm>
            <a:off x="742420" y="4691191"/>
            <a:ext cx="4822031" cy="662676"/>
          </a:xfrm>
          <a:prstGeom prst="rect">
            <a:avLst/>
          </a:prstGeom>
        </p:spPr>
        <p:txBody>
          <a:bodyPr lIns="0" tIns="0" rIns="0" bIns="0" rtlCol="0" anchor="t">
            <a:spAutoFit/>
          </a:bodyPr>
          <a:lstStyle/>
          <a:p>
            <a:pPr algn="ctr">
              <a:lnSpc>
                <a:spcPts val="5474"/>
              </a:lnSpc>
            </a:pPr>
            <a:r>
              <a:rPr lang="en-US" sz="3910">
                <a:solidFill>
                  <a:srgbClr val="000000"/>
                </a:solidFill>
                <a:latin typeface="Noto Sans Bold"/>
              </a:rPr>
              <a:t>DFD dưới mức đỉnh</a:t>
            </a:r>
          </a:p>
        </p:txBody>
      </p:sp>
      <p:sp>
        <p:nvSpPr>
          <p:cNvPr id="8" name="TextBox 8"/>
          <p:cNvSpPr txBox="1"/>
          <p:nvPr/>
        </p:nvSpPr>
        <p:spPr>
          <a:xfrm>
            <a:off x="676105" y="2050195"/>
            <a:ext cx="5190054" cy="903604"/>
          </a:xfrm>
          <a:prstGeom prst="rect">
            <a:avLst/>
          </a:prstGeom>
        </p:spPr>
        <p:txBody>
          <a:bodyPr lIns="0" tIns="0" rIns="0" bIns="0" rtlCol="0" anchor="t">
            <a:spAutoFit/>
          </a:bodyPr>
          <a:lstStyle/>
          <a:p>
            <a:pPr algn="ctr">
              <a:lnSpc>
                <a:spcPts val="7420"/>
              </a:lnSpc>
            </a:pPr>
            <a:r>
              <a:rPr lang="en-US" sz="5300">
                <a:solidFill>
                  <a:srgbClr val="000000"/>
                </a:solidFill>
                <a:latin typeface="Noto Sans Bold"/>
              </a:rPr>
              <a:t>II. Mô hình DFD</a:t>
            </a:r>
          </a:p>
        </p:txBody>
      </p:sp>
      <p:sp>
        <p:nvSpPr>
          <p:cNvPr id="9" name="TextBox 9"/>
          <p:cNvSpPr txBox="1"/>
          <p:nvPr/>
        </p:nvSpPr>
        <p:spPr>
          <a:xfrm>
            <a:off x="4386430" y="9678188"/>
            <a:ext cx="7832527" cy="1031875"/>
          </a:xfrm>
          <a:prstGeom prst="rect">
            <a:avLst/>
          </a:prstGeom>
        </p:spPr>
        <p:txBody>
          <a:bodyPr lIns="0" tIns="0" rIns="0" bIns="0" rtlCol="0" anchor="t">
            <a:spAutoFit/>
          </a:bodyPr>
          <a:lstStyle/>
          <a:p>
            <a:pPr algn="ctr">
              <a:lnSpc>
                <a:spcPts val="4249"/>
              </a:lnSpc>
            </a:pPr>
            <a:r>
              <a:rPr lang="en-US" sz="2499">
                <a:solidFill>
                  <a:srgbClr val="000000"/>
                </a:solidFill>
                <a:latin typeface="Nunito Bold"/>
              </a:rPr>
              <a:t>Biểu đồ luồng dữ liệu phân rã chức năng quản lý điểm</a:t>
            </a:r>
          </a:p>
          <a:p>
            <a:pPr algn="ctr">
              <a:lnSpc>
                <a:spcPts val="4249"/>
              </a:lnSpc>
              <a:spcBef>
                <a:spcPct val="0"/>
              </a:spcBef>
            </a:pPr>
            <a:endParaRPr lang="en-US" sz="2499">
              <a:solidFill>
                <a:srgbClr val="000000"/>
              </a:solidFill>
              <a:latin typeface="Nunito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3E8"/>
        </a:solidFill>
        <a:effectLst/>
      </p:bgPr>
    </p:bg>
    <p:spTree>
      <p:nvGrpSpPr>
        <p:cNvPr id="1" name=""/>
        <p:cNvGrpSpPr/>
        <p:nvPr/>
      </p:nvGrpSpPr>
      <p:grpSpPr>
        <a:xfrm>
          <a:off x="0" y="0"/>
          <a:ext cx="0" cy="0"/>
          <a:chOff x="0" y="0"/>
          <a:chExt cx="0" cy="0"/>
        </a:xfrm>
      </p:grpSpPr>
      <p:sp>
        <p:nvSpPr>
          <p:cNvPr id="2" name="AutoShape 2"/>
          <p:cNvSpPr/>
          <p:nvPr/>
        </p:nvSpPr>
        <p:spPr>
          <a:xfrm>
            <a:off x="0" y="9691677"/>
            <a:ext cx="18288000" cy="595323"/>
          </a:xfrm>
          <a:prstGeom prst="rect">
            <a:avLst/>
          </a:prstGeom>
          <a:solidFill>
            <a:srgbClr val="E063A0"/>
          </a:solidFill>
        </p:spPr>
        <p:txBody>
          <a:bodyPr/>
          <a:lstStyle/>
          <a:p>
            <a:endParaRPr lang="en-US"/>
          </a:p>
        </p:txBody>
      </p:sp>
      <p:sp>
        <p:nvSpPr>
          <p:cNvPr id="3" name="AutoShape 3"/>
          <p:cNvSpPr/>
          <p:nvPr/>
        </p:nvSpPr>
        <p:spPr>
          <a:xfrm>
            <a:off x="0" y="0"/>
            <a:ext cx="18288000" cy="595323"/>
          </a:xfrm>
          <a:prstGeom prst="rect">
            <a:avLst/>
          </a:prstGeom>
          <a:solidFill>
            <a:srgbClr val="E063A0"/>
          </a:solidFill>
        </p:spPr>
        <p:txBody>
          <a:bodyPr/>
          <a:lstStyle/>
          <a:p>
            <a:endParaRPr lang="en-US"/>
          </a:p>
        </p:txBody>
      </p:sp>
      <p:sp>
        <p:nvSpPr>
          <p:cNvPr id="4" name="Freeform 4"/>
          <p:cNvSpPr/>
          <p:nvPr/>
        </p:nvSpPr>
        <p:spPr>
          <a:xfrm>
            <a:off x="287483" y="279777"/>
            <a:ext cx="1694930" cy="1694930"/>
          </a:xfrm>
          <a:custGeom>
            <a:avLst/>
            <a:gdLst/>
            <a:ahLst/>
            <a:cxnLst/>
            <a:rect l="l" t="t" r="r" b="b"/>
            <a:pathLst>
              <a:path w="1694930" h="1694930">
                <a:moveTo>
                  <a:pt x="0" y="0"/>
                </a:moveTo>
                <a:lnTo>
                  <a:pt x="1694929" y="0"/>
                </a:lnTo>
                <a:lnTo>
                  <a:pt x="1694929" y="1694930"/>
                </a:lnTo>
                <a:lnTo>
                  <a:pt x="0" y="1694930"/>
                </a:lnTo>
                <a:lnTo>
                  <a:pt x="0" y="0"/>
                </a:lnTo>
                <a:close/>
              </a:path>
            </a:pathLst>
          </a:custGeom>
          <a:blipFill>
            <a:blip r:embed="rId2"/>
            <a:stretch>
              <a:fillRect/>
            </a:stretch>
          </a:blipFill>
        </p:spPr>
        <p:txBody>
          <a:bodyPr/>
          <a:lstStyle/>
          <a:p>
            <a:endParaRPr lang="en-US"/>
          </a:p>
        </p:txBody>
      </p:sp>
      <p:sp>
        <p:nvSpPr>
          <p:cNvPr id="5" name="Freeform 5"/>
          <p:cNvSpPr/>
          <p:nvPr/>
        </p:nvSpPr>
        <p:spPr>
          <a:xfrm>
            <a:off x="6571474" y="2554384"/>
            <a:ext cx="11294965" cy="6227800"/>
          </a:xfrm>
          <a:custGeom>
            <a:avLst/>
            <a:gdLst/>
            <a:ahLst/>
            <a:cxnLst/>
            <a:rect l="l" t="t" r="r" b="b"/>
            <a:pathLst>
              <a:path w="11294965" h="6227800">
                <a:moveTo>
                  <a:pt x="0" y="0"/>
                </a:moveTo>
                <a:lnTo>
                  <a:pt x="11294965" y="0"/>
                </a:lnTo>
                <a:lnTo>
                  <a:pt x="11294965" y="6227801"/>
                </a:lnTo>
                <a:lnTo>
                  <a:pt x="0" y="6227801"/>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3815227" y="929080"/>
            <a:ext cx="11327499" cy="894096"/>
          </a:xfrm>
          <a:prstGeom prst="rect">
            <a:avLst/>
          </a:prstGeom>
        </p:spPr>
        <p:txBody>
          <a:bodyPr lIns="0" tIns="0" rIns="0" bIns="0" rtlCol="0" anchor="t">
            <a:spAutoFit/>
          </a:bodyPr>
          <a:lstStyle/>
          <a:p>
            <a:pPr marL="0" lvl="0" indent="0" algn="ctr">
              <a:lnSpc>
                <a:spcPts val="6700"/>
              </a:lnSpc>
              <a:spcBef>
                <a:spcPct val="0"/>
              </a:spcBef>
            </a:pPr>
            <a:r>
              <a:rPr lang="en-US" sz="6700">
                <a:solidFill>
                  <a:srgbClr val="765DC7"/>
                </a:solidFill>
                <a:latin typeface="Francois One"/>
              </a:rPr>
              <a:t>THIẾT KẾ MÔ HÌNH DỮ LIỆU</a:t>
            </a:r>
          </a:p>
        </p:txBody>
      </p:sp>
      <p:sp>
        <p:nvSpPr>
          <p:cNvPr id="7" name="TextBox 7"/>
          <p:cNvSpPr txBox="1"/>
          <p:nvPr/>
        </p:nvSpPr>
        <p:spPr>
          <a:xfrm>
            <a:off x="742420" y="4691191"/>
            <a:ext cx="4822031" cy="662676"/>
          </a:xfrm>
          <a:prstGeom prst="rect">
            <a:avLst/>
          </a:prstGeom>
        </p:spPr>
        <p:txBody>
          <a:bodyPr lIns="0" tIns="0" rIns="0" bIns="0" rtlCol="0" anchor="t">
            <a:spAutoFit/>
          </a:bodyPr>
          <a:lstStyle/>
          <a:p>
            <a:pPr algn="ctr">
              <a:lnSpc>
                <a:spcPts val="5474"/>
              </a:lnSpc>
            </a:pPr>
            <a:r>
              <a:rPr lang="en-US" sz="3910">
                <a:solidFill>
                  <a:srgbClr val="000000"/>
                </a:solidFill>
                <a:latin typeface="Noto Sans Bold"/>
              </a:rPr>
              <a:t>DFD dưới mức đỉnh</a:t>
            </a:r>
          </a:p>
        </p:txBody>
      </p:sp>
      <p:sp>
        <p:nvSpPr>
          <p:cNvPr id="8" name="TextBox 8"/>
          <p:cNvSpPr txBox="1"/>
          <p:nvPr/>
        </p:nvSpPr>
        <p:spPr>
          <a:xfrm>
            <a:off x="676105" y="2050195"/>
            <a:ext cx="5190054" cy="903604"/>
          </a:xfrm>
          <a:prstGeom prst="rect">
            <a:avLst/>
          </a:prstGeom>
        </p:spPr>
        <p:txBody>
          <a:bodyPr lIns="0" tIns="0" rIns="0" bIns="0" rtlCol="0" anchor="t">
            <a:spAutoFit/>
          </a:bodyPr>
          <a:lstStyle/>
          <a:p>
            <a:pPr algn="ctr">
              <a:lnSpc>
                <a:spcPts val="7420"/>
              </a:lnSpc>
            </a:pPr>
            <a:r>
              <a:rPr lang="en-US" sz="5300">
                <a:solidFill>
                  <a:srgbClr val="000000"/>
                </a:solidFill>
                <a:latin typeface="Noto Sans Bold"/>
              </a:rPr>
              <a:t>II. Mô hình DFD</a:t>
            </a:r>
          </a:p>
        </p:txBody>
      </p:sp>
      <p:sp>
        <p:nvSpPr>
          <p:cNvPr id="9" name="TextBox 9"/>
          <p:cNvSpPr txBox="1"/>
          <p:nvPr/>
        </p:nvSpPr>
        <p:spPr>
          <a:xfrm>
            <a:off x="4117706" y="9678188"/>
            <a:ext cx="8369975" cy="1031875"/>
          </a:xfrm>
          <a:prstGeom prst="rect">
            <a:avLst/>
          </a:prstGeom>
        </p:spPr>
        <p:txBody>
          <a:bodyPr lIns="0" tIns="0" rIns="0" bIns="0" rtlCol="0" anchor="t">
            <a:spAutoFit/>
          </a:bodyPr>
          <a:lstStyle/>
          <a:p>
            <a:pPr algn="ctr">
              <a:lnSpc>
                <a:spcPts val="4249"/>
              </a:lnSpc>
            </a:pPr>
            <a:r>
              <a:rPr lang="en-US" sz="2499">
                <a:solidFill>
                  <a:srgbClr val="000000"/>
                </a:solidFill>
                <a:latin typeface="Nunito Bold"/>
              </a:rPr>
              <a:t>Biểu đồ luồng dữ liệu phân rã chức năng quản lý môn học</a:t>
            </a:r>
          </a:p>
          <a:p>
            <a:pPr algn="ctr">
              <a:lnSpc>
                <a:spcPts val="4249"/>
              </a:lnSpc>
              <a:spcBef>
                <a:spcPct val="0"/>
              </a:spcBef>
            </a:pPr>
            <a:endParaRPr lang="en-US" sz="2499">
              <a:solidFill>
                <a:srgbClr val="000000"/>
              </a:solidFill>
              <a:latin typeface="Nunito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621</Words>
  <Application>Microsoft Office PowerPoint</Application>
  <PresentationFormat>Custom</PresentationFormat>
  <Paragraphs>64</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Noto Sans Bold</vt:lpstr>
      <vt:lpstr>Arial</vt:lpstr>
      <vt:lpstr>Francois One</vt:lpstr>
      <vt:lpstr>Calibri</vt:lpstr>
      <vt:lpstr>Nunito Bold</vt:lpstr>
      <vt:lpstr>Nunito</vt:lpstr>
      <vt:lpstr>DejaVu Serif</vt:lpstr>
      <vt:lpstr>Noto Sans</vt:lpstr>
      <vt:lpstr>Cabin Bold</vt:lpstr>
      <vt:lpstr>Bernoru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thuyết trình Quản lý sinh viên tại Trường Đại Học</dc:title>
  <cp:lastModifiedBy>phan anh</cp:lastModifiedBy>
  <cp:revision>3</cp:revision>
  <dcterms:created xsi:type="dcterms:W3CDTF">2006-08-16T00:00:00Z</dcterms:created>
  <dcterms:modified xsi:type="dcterms:W3CDTF">2023-10-28T01:04:03Z</dcterms:modified>
  <dc:identifier>DAFybyG4zGk</dc:identifier>
</cp:coreProperties>
</file>