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Montserrat Semi-Bold" panose="020B0604020202020204" charset="0"/>
      <p:regular r:id="rId21"/>
    </p:embeddedFont>
    <p:embeddedFont>
      <p:font typeface="Montserrat Semi-Bold Bold" panose="020B0604020202020204" charset="0"/>
      <p:regular r:id="rId22"/>
    </p:embeddedFont>
    <p:embeddedFont>
      <p:font typeface="Muli Bold Bold" panose="020B0604020202020204" charset="0"/>
      <p:regular r:id="rId23"/>
    </p:embeddedFont>
    <p:embeddedFont>
      <p:font typeface="Muli Bold Bold Italics" panose="020B0604020202020204" charset="0"/>
      <p:regular r:id="rId24"/>
    </p:embeddedFont>
    <p:embeddedFont>
      <p:font typeface="Muli Regular" panose="020B0604020202020204" charset="0"/>
      <p:regular r:id="rId25"/>
    </p:embeddedFont>
    <p:embeddedFont>
      <p:font typeface="Muli Regular Bold" panose="020B0604020202020204" charset="0"/>
      <p:regular r:id="rId26"/>
    </p:embeddedFont>
    <p:embeddedFont>
      <p:font typeface="Paytone One" panose="020B0604020202020204" charset="0"/>
      <p:regular r:id="rId27"/>
    </p:embeddedFont>
    <p:embeddedFont>
      <p:font typeface="Tex Gyre Termes" panose="020B0604020202020204" charset="0"/>
      <p:regular r:id="rId28"/>
    </p:embeddedFont>
    <p:embeddedFont>
      <p:font typeface="Tex Gyre Termes Bold"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7" d="100"/>
          <a:sy n="37" d="100"/>
        </p:scale>
        <p:origin x="988" y="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760819" y="3153460"/>
            <a:ext cx="14766361" cy="2694938"/>
          </a:xfrm>
          <a:prstGeom prst="rect">
            <a:avLst/>
          </a:prstGeom>
        </p:spPr>
        <p:txBody>
          <a:bodyPr lIns="0" tIns="0" rIns="0" bIns="0" rtlCol="0" anchor="t">
            <a:spAutoFit/>
          </a:bodyPr>
          <a:lstStyle/>
          <a:p>
            <a:pPr algn="ctr">
              <a:lnSpc>
                <a:spcPts val="10790"/>
              </a:lnSpc>
            </a:pPr>
            <a:r>
              <a:rPr lang="en-US" sz="8300" dirty="0">
                <a:solidFill>
                  <a:srgbClr val="A4E473"/>
                </a:solidFill>
                <a:latin typeface="Paytone One"/>
              </a:rPr>
              <a:t>HỆ THỐNG THÔNG TIN QUẢN LÝ</a:t>
            </a:r>
          </a:p>
        </p:txBody>
      </p:sp>
      <p:sp>
        <p:nvSpPr>
          <p:cNvPr id="3" name="TextBox 3"/>
          <p:cNvSpPr txBox="1"/>
          <p:nvPr/>
        </p:nvSpPr>
        <p:spPr>
          <a:xfrm>
            <a:off x="12027973" y="8987156"/>
            <a:ext cx="5231327" cy="271144"/>
          </a:xfrm>
          <a:prstGeom prst="rect">
            <a:avLst/>
          </a:prstGeom>
        </p:spPr>
        <p:txBody>
          <a:bodyPr lIns="0" tIns="0" rIns="0" bIns="0" rtlCol="0" anchor="t">
            <a:spAutoFit/>
          </a:bodyPr>
          <a:lstStyle/>
          <a:p>
            <a:pPr algn="r">
              <a:lnSpc>
                <a:spcPts val="2380"/>
              </a:lnSpc>
              <a:spcBef>
                <a:spcPct val="0"/>
              </a:spcBef>
            </a:pPr>
            <a:r>
              <a:rPr lang="en-US" sz="1700" u="sng">
                <a:solidFill>
                  <a:srgbClr val="F4F4F4"/>
                </a:solidFill>
                <a:latin typeface="Muli Regular Bold"/>
              </a:rPr>
              <a:t>Quay lại Trang Chương trình</a:t>
            </a:r>
          </a:p>
        </p:txBody>
      </p:sp>
      <p:grpSp>
        <p:nvGrpSpPr>
          <p:cNvPr id="4" name="Group 4"/>
          <p:cNvGrpSpPr/>
          <p:nvPr/>
        </p:nvGrpSpPr>
        <p:grpSpPr>
          <a:xfrm>
            <a:off x="-3563094" y="6077994"/>
            <a:ext cx="6383425" cy="5528076"/>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6" name="Group 6"/>
          <p:cNvGrpSpPr/>
          <p:nvPr/>
        </p:nvGrpSpPr>
        <p:grpSpPr>
          <a:xfrm>
            <a:off x="1671665" y="7004492"/>
            <a:ext cx="3034530" cy="2627917"/>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txBody>
            <a:bodyPr/>
            <a:lstStyle/>
            <a:p>
              <a:endParaRPr lang="en-US"/>
            </a:p>
          </p:txBody>
        </p:sp>
      </p:grpSp>
      <p:grpSp>
        <p:nvGrpSpPr>
          <p:cNvPr id="8" name="Group 8"/>
          <p:cNvGrpSpPr/>
          <p:nvPr/>
        </p:nvGrpSpPr>
        <p:grpSpPr>
          <a:xfrm>
            <a:off x="4053492" y="8956750"/>
            <a:ext cx="2141618" cy="1854652"/>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306086" y="4784384"/>
            <a:ext cx="4985461" cy="431743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4" name="Group 4"/>
          <p:cNvGrpSpPr/>
          <p:nvPr/>
        </p:nvGrpSpPr>
        <p:grpSpPr>
          <a:xfrm rot="-10800000">
            <a:off x="3061137" y="7468788"/>
            <a:ext cx="3480308" cy="301396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6" name="Group 6"/>
          <p:cNvGrpSpPr/>
          <p:nvPr/>
        </p:nvGrpSpPr>
        <p:grpSpPr>
          <a:xfrm rot="-10800000">
            <a:off x="2780085" y="4005595"/>
            <a:ext cx="1798578" cy="1557577"/>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8" name="Group 8"/>
          <p:cNvGrpSpPr/>
          <p:nvPr/>
        </p:nvGrpSpPr>
        <p:grpSpPr>
          <a:xfrm rot="-10800000">
            <a:off x="300983" y="7795449"/>
            <a:ext cx="3378391" cy="2925703"/>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sp>
        <p:nvSpPr>
          <p:cNvPr id="10" name="AutoShape 10"/>
          <p:cNvSpPr/>
          <p:nvPr/>
        </p:nvSpPr>
        <p:spPr>
          <a:xfrm>
            <a:off x="8791897" y="3996070"/>
            <a:ext cx="8272402" cy="0"/>
          </a:xfrm>
          <a:prstGeom prst="line">
            <a:avLst/>
          </a:prstGeom>
          <a:ln w="9525" cap="flat">
            <a:solidFill>
              <a:srgbClr val="000000"/>
            </a:solidFill>
            <a:prstDash val="solid"/>
            <a:headEnd type="none" w="sm" len="sm"/>
            <a:tailEnd type="none" w="sm" len="sm"/>
          </a:ln>
        </p:spPr>
        <p:txBody>
          <a:bodyPr/>
          <a:lstStyle/>
          <a:p>
            <a:endParaRPr lang="en-US"/>
          </a:p>
        </p:txBody>
      </p:sp>
      <p:sp>
        <p:nvSpPr>
          <p:cNvPr id="11" name="Freeform 11"/>
          <p:cNvSpPr/>
          <p:nvPr/>
        </p:nvSpPr>
        <p:spPr>
          <a:xfrm>
            <a:off x="9144000" y="4577100"/>
            <a:ext cx="7803337" cy="4732001"/>
          </a:xfrm>
          <a:custGeom>
            <a:avLst/>
            <a:gdLst/>
            <a:ahLst/>
            <a:cxnLst/>
            <a:rect l="l" t="t" r="r" b="b"/>
            <a:pathLst>
              <a:path w="7803337" h="4732001">
                <a:moveTo>
                  <a:pt x="0" y="0"/>
                </a:moveTo>
                <a:lnTo>
                  <a:pt x="7803337" y="0"/>
                </a:lnTo>
                <a:lnTo>
                  <a:pt x="7803337" y="4732000"/>
                </a:lnTo>
                <a:lnTo>
                  <a:pt x="0" y="4732000"/>
                </a:lnTo>
                <a:lnTo>
                  <a:pt x="0" y="0"/>
                </a:lnTo>
                <a:close/>
              </a:path>
            </a:pathLst>
          </a:custGeom>
          <a:blipFill>
            <a:blip r:embed="rId2"/>
            <a:stretch>
              <a:fillRect/>
            </a:stretch>
          </a:blipFill>
        </p:spPr>
        <p:txBody>
          <a:bodyPr/>
          <a:lstStyle/>
          <a:p>
            <a:endParaRPr lang="en-US"/>
          </a:p>
        </p:txBody>
      </p:sp>
      <p:sp>
        <p:nvSpPr>
          <p:cNvPr id="12" name="TextBox 12"/>
          <p:cNvSpPr txBox="1"/>
          <p:nvPr/>
        </p:nvSpPr>
        <p:spPr>
          <a:xfrm>
            <a:off x="660454" y="805563"/>
            <a:ext cx="6037842" cy="866775"/>
          </a:xfrm>
          <a:prstGeom prst="rect">
            <a:avLst/>
          </a:prstGeom>
        </p:spPr>
        <p:txBody>
          <a:bodyPr lIns="0" tIns="0" rIns="0" bIns="0" rtlCol="0" anchor="t">
            <a:spAutoFit/>
          </a:bodyPr>
          <a:lstStyle/>
          <a:p>
            <a:pPr>
              <a:lnSpc>
                <a:spcPts val="6839"/>
              </a:lnSpc>
              <a:spcBef>
                <a:spcPct val="0"/>
              </a:spcBef>
            </a:pPr>
            <a:r>
              <a:rPr lang="en-US" sz="5700" spc="-57">
                <a:solidFill>
                  <a:srgbClr val="0D8220"/>
                </a:solidFill>
                <a:latin typeface="Montserrat Semi-Bold Bold"/>
              </a:rPr>
              <a:t>II. Nội dung</a:t>
            </a:r>
          </a:p>
        </p:txBody>
      </p:sp>
      <p:grpSp>
        <p:nvGrpSpPr>
          <p:cNvPr id="13" name="Group 13"/>
          <p:cNvGrpSpPr/>
          <p:nvPr/>
        </p:nvGrpSpPr>
        <p:grpSpPr>
          <a:xfrm>
            <a:off x="9144000" y="805563"/>
            <a:ext cx="7568196" cy="3775825"/>
            <a:chOff x="0" y="0"/>
            <a:chExt cx="10090927" cy="5034433"/>
          </a:xfrm>
        </p:grpSpPr>
        <p:sp>
          <p:nvSpPr>
            <p:cNvPr id="14" name="TextBox 14"/>
            <p:cNvSpPr txBox="1"/>
            <p:nvPr/>
          </p:nvSpPr>
          <p:spPr>
            <a:xfrm>
              <a:off x="0" y="0"/>
              <a:ext cx="10090927" cy="1422400"/>
            </a:xfrm>
            <a:prstGeom prst="rect">
              <a:avLst/>
            </a:prstGeom>
          </p:spPr>
          <p:txBody>
            <a:bodyPr lIns="0" tIns="0" rIns="0" bIns="0" rtlCol="0" anchor="t">
              <a:spAutoFit/>
            </a:bodyPr>
            <a:lstStyle/>
            <a:p>
              <a:pPr algn="ctr">
                <a:lnSpc>
                  <a:spcPts val="4200"/>
                </a:lnSpc>
                <a:spcBef>
                  <a:spcPct val="0"/>
                </a:spcBef>
              </a:pPr>
              <a:r>
                <a:rPr lang="en-US" sz="3500">
                  <a:solidFill>
                    <a:srgbClr val="000000"/>
                  </a:solidFill>
                  <a:latin typeface="Muli Bold Bold"/>
                </a:rPr>
                <a:t>1.1 Sự giảm sút trong lợi nhuận và doanh thu</a:t>
              </a:r>
            </a:p>
          </p:txBody>
        </p:sp>
        <p:sp>
          <p:nvSpPr>
            <p:cNvPr id="15" name="TextBox 15"/>
            <p:cNvSpPr txBox="1"/>
            <p:nvPr/>
          </p:nvSpPr>
          <p:spPr>
            <a:xfrm>
              <a:off x="0" y="1770109"/>
              <a:ext cx="10090927" cy="3264323"/>
            </a:xfrm>
            <a:prstGeom prst="rect">
              <a:avLst/>
            </a:prstGeom>
          </p:spPr>
          <p:txBody>
            <a:bodyPr lIns="0" tIns="0" rIns="0" bIns="0" rtlCol="0" anchor="t">
              <a:spAutoFit/>
            </a:bodyPr>
            <a:lstStyle/>
            <a:p>
              <a:pPr>
                <a:lnSpc>
                  <a:spcPts val="3919"/>
                </a:lnSpc>
              </a:pPr>
              <a:r>
                <a:rPr lang="en-US" sz="2799">
                  <a:solidFill>
                    <a:srgbClr val="000000"/>
                  </a:solidFill>
                  <a:latin typeface="Muli Regular"/>
                </a:rPr>
                <a:t>Doanh thu hoạt động Quý III/2022 giảm 16% so với Quý III/2021 và lợi nhuận sau thuế giảm 58% so với cùng kỳ năm trước.</a:t>
              </a:r>
            </a:p>
            <a:p>
              <a:pPr>
                <a:lnSpc>
                  <a:spcPts val="3919"/>
                </a:lnSpc>
              </a:pPr>
              <a:endParaRPr lang="en-US" sz="2799">
                <a:solidFill>
                  <a:srgbClr val="000000"/>
                </a:solidFill>
                <a:latin typeface="Muli Regular"/>
              </a:endParaRPr>
            </a:p>
            <a:p>
              <a:pPr>
                <a:lnSpc>
                  <a:spcPts val="3919"/>
                </a:lnSpc>
                <a:spcBef>
                  <a:spcPct val="0"/>
                </a:spcBef>
              </a:pPr>
              <a:endParaRPr lang="en-US" sz="2799">
                <a:solidFill>
                  <a:srgbClr val="000000"/>
                </a:solidFill>
                <a:latin typeface="Muli Regular"/>
              </a:endParaRPr>
            </a:p>
          </p:txBody>
        </p:sp>
      </p:grpSp>
      <p:sp>
        <p:nvSpPr>
          <p:cNvPr id="16" name="TextBox 16"/>
          <p:cNvSpPr txBox="1"/>
          <p:nvPr/>
        </p:nvSpPr>
        <p:spPr>
          <a:xfrm>
            <a:off x="1029067" y="8956719"/>
            <a:ext cx="5231327" cy="271144"/>
          </a:xfrm>
          <a:prstGeom prst="rect">
            <a:avLst/>
          </a:prstGeom>
        </p:spPr>
        <p:txBody>
          <a:bodyPr lIns="0" tIns="0" rIns="0" bIns="0" rtlCol="0" anchor="t">
            <a:spAutoFit/>
          </a:bodyPr>
          <a:lstStyle/>
          <a:p>
            <a:pPr>
              <a:lnSpc>
                <a:spcPts val="2380"/>
              </a:lnSpc>
              <a:spcBef>
                <a:spcPct val="0"/>
              </a:spcBef>
            </a:pPr>
            <a:r>
              <a:rPr lang="en-US" sz="1700" u="sng">
                <a:solidFill>
                  <a:srgbClr val="F4F4F4"/>
                </a:solidFill>
                <a:latin typeface="Muli Regular Bold"/>
              </a:rPr>
              <a:t>Quay lại Trang Chương trình</a:t>
            </a:r>
          </a:p>
        </p:txBody>
      </p:sp>
      <p:sp>
        <p:nvSpPr>
          <p:cNvPr id="17" name="TextBox 17"/>
          <p:cNvSpPr txBox="1"/>
          <p:nvPr/>
        </p:nvSpPr>
        <p:spPr>
          <a:xfrm>
            <a:off x="300983" y="2252869"/>
            <a:ext cx="8272402" cy="1076325"/>
          </a:xfrm>
          <a:prstGeom prst="rect">
            <a:avLst/>
          </a:prstGeom>
        </p:spPr>
        <p:txBody>
          <a:bodyPr lIns="0" tIns="0" rIns="0" bIns="0" rtlCol="0" anchor="t">
            <a:spAutoFit/>
          </a:bodyPr>
          <a:lstStyle/>
          <a:p>
            <a:pPr marL="777240" lvl="1" indent="-388620">
              <a:lnSpc>
                <a:spcPts val="4320"/>
              </a:lnSpc>
              <a:spcBef>
                <a:spcPct val="0"/>
              </a:spcBef>
              <a:buAutoNum type="arabicPeriod"/>
            </a:pPr>
            <a:r>
              <a:rPr lang="en-US" sz="3600">
                <a:solidFill>
                  <a:srgbClr val="00A181"/>
                </a:solidFill>
                <a:latin typeface="Muli Bold Bold"/>
              </a:rPr>
              <a:t>Chi tiết các vấn đề của Vietcombank Securities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1798163" y="5803579"/>
            <a:ext cx="7388722" cy="6398668"/>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4" name="Group 4"/>
          <p:cNvGrpSpPr/>
          <p:nvPr/>
        </p:nvGrpSpPr>
        <p:grpSpPr>
          <a:xfrm rot="-10800000">
            <a:off x="14388041" y="430705"/>
            <a:ext cx="5276948" cy="45698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6" name="Group 6"/>
          <p:cNvGrpSpPr>
            <a:grpSpLocks noChangeAspect="1"/>
          </p:cNvGrpSpPr>
          <p:nvPr/>
        </p:nvGrpSpPr>
        <p:grpSpPr>
          <a:xfrm>
            <a:off x="9301924" y="1698135"/>
            <a:ext cx="7957376" cy="6890729"/>
            <a:chOff x="0" y="0"/>
            <a:chExt cx="4282440" cy="3708400"/>
          </a:xfrm>
        </p:grpSpPr>
        <p:sp>
          <p:nvSpPr>
            <p:cNvPr id="7" name="Freeform 7"/>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l="-14623" r="-14623"/>
              </a:stretch>
            </a:blipFill>
          </p:spPr>
          <p:txBody>
            <a:bodyPr/>
            <a:lstStyle/>
            <a:p>
              <a:endParaRPr lang="en-US"/>
            </a:p>
          </p:txBody>
        </p:sp>
      </p:grpSp>
      <p:sp>
        <p:nvSpPr>
          <p:cNvPr id="8" name="TextBox 8"/>
          <p:cNvSpPr txBox="1"/>
          <p:nvPr/>
        </p:nvSpPr>
        <p:spPr>
          <a:xfrm>
            <a:off x="1268044" y="3737798"/>
            <a:ext cx="7279918" cy="4160520"/>
          </a:xfrm>
          <a:prstGeom prst="rect">
            <a:avLst/>
          </a:prstGeom>
        </p:spPr>
        <p:txBody>
          <a:bodyPr lIns="0" tIns="0" rIns="0" bIns="0" rtlCol="0" anchor="t">
            <a:spAutoFit/>
          </a:bodyPr>
          <a:lstStyle/>
          <a:p>
            <a:pPr marL="604519" lvl="1" indent="-302260">
              <a:lnSpc>
                <a:spcPts val="4199"/>
              </a:lnSpc>
              <a:buFont typeface="Arial"/>
              <a:buChar char="•"/>
            </a:pPr>
            <a:r>
              <a:rPr lang="en-US" sz="2799">
                <a:solidFill>
                  <a:srgbClr val="000000"/>
                </a:solidFill>
                <a:latin typeface="Muli Regular"/>
              </a:rPr>
              <a:t>Đội ngũ nhân viên chưa đa dạng</a:t>
            </a:r>
          </a:p>
          <a:p>
            <a:pPr marL="604519" lvl="1" indent="-302260" algn="l">
              <a:lnSpc>
                <a:spcPts val="4199"/>
              </a:lnSpc>
              <a:buFont typeface="Arial"/>
              <a:buChar char="•"/>
            </a:pPr>
            <a:r>
              <a:rPr lang="en-US" sz="2799">
                <a:solidFill>
                  <a:srgbClr val="000000"/>
                </a:solidFill>
                <a:latin typeface="Muli Regular"/>
              </a:rPr>
              <a:t>Nhân viên môi giới của VCBS không thực hiện ghi thứ tự, thời gian đặt lệnh vào phiếu lệnh</a:t>
            </a:r>
          </a:p>
          <a:p>
            <a:pPr marL="604519" lvl="1" indent="-302260">
              <a:lnSpc>
                <a:spcPts val="4199"/>
              </a:lnSpc>
              <a:buFont typeface="Arial"/>
              <a:buChar char="•"/>
            </a:pPr>
            <a:r>
              <a:rPr lang="en-US" sz="2799">
                <a:solidFill>
                  <a:srgbClr val="000000"/>
                </a:solidFill>
                <a:latin typeface="Muli Regular"/>
              </a:rPr>
              <a:t>Nhân viên tư vấn, giao dịch gặp nhiều khiếu nại về thái độ làm việc với khách hàng.</a:t>
            </a:r>
          </a:p>
          <a:p>
            <a:pPr>
              <a:lnSpc>
                <a:spcPts val="4199"/>
              </a:lnSpc>
            </a:pPr>
            <a:endParaRPr lang="en-US" sz="2799">
              <a:solidFill>
                <a:srgbClr val="000000"/>
              </a:solidFill>
              <a:latin typeface="Muli Regular"/>
            </a:endParaRPr>
          </a:p>
        </p:txBody>
      </p:sp>
      <p:grpSp>
        <p:nvGrpSpPr>
          <p:cNvPr id="9" name="Group 9"/>
          <p:cNvGrpSpPr/>
          <p:nvPr/>
        </p:nvGrpSpPr>
        <p:grpSpPr>
          <a:xfrm rot="-10800000">
            <a:off x="6647119" y="7356773"/>
            <a:ext cx="3801687" cy="3292279"/>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
        <p:nvSpPr>
          <p:cNvPr id="11" name="TextBox 11"/>
          <p:cNvSpPr txBox="1"/>
          <p:nvPr/>
        </p:nvSpPr>
        <p:spPr>
          <a:xfrm>
            <a:off x="1028700" y="8987156"/>
            <a:ext cx="5231327" cy="271144"/>
          </a:xfrm>
          <a:prstGeom prst="rect">
            <a:avLst/>
          </a:prstGeom>
        </p:spPr>
        <p:txBody>
          <a:bodyPr lIns="0" tIns="0" rIns="0" bIns="0" rtlCol="0" anchor="t">
            <a:spAutoFit/>
          </a:bodyPr>
          <a:lstStyle/>
          <a:p>
            <a:pPr>
              <a:lnSpc>
                <a:spcPts val="2380"/>
              </a:lnSpc>
              <a:spcBef>
                <a:spcPct val="0"/>
              </a:spcBef>
            </a:pPr>
            <a:r>
              <a:rPr lang="en-US" sz="1700" u="sng">
                <a:solidFill>
                  <a:srgbClr val="000000"/>
                </a:solidFill>
                <a:latin typeface="Muli Regular Bold"/>
              </a:rPr>
              <a:t>Quay lại Trang Chương trình</a:t>
            </a:r>
          </a:p>
        </p:txBody>
      </p:sp>
      <p:sp>
        <p:nvSpPr>
          <p:cNvPr id="12" name="TextBox 12"/>
          <p:cNvSpPr txBox="1"/>
          <p:nvPr/>
        </p:nvSpPr>
        <p:spPr>
          <a:xfrm>
            <a:off x="0" y="869574"/>
            <a:ext cx="8272402" cy="1076325"/>
          </a:xfrm>
          <a:prstGeom prst="rect">
            <a:avLst/>
          </a:prstGeom>
        </p:spPr>
        <p:txBody>
          <a:bodyPr lIns="0" tIns="0" rIns="0" bIns="0" rtlCol="0" anchor="t">
            <a:spAutoFit/>
          </a:bodyPr>
          <a:lstStyle/>
          <a:p>
            <a:pPr marL="777240" lvl="1" indent="-388620">
              <a:lnSpc>
                <a:spcPts val="4320"/>
              </a:lnSpc>
              <a:spcBef>
                <a:spcPct val="0"/>
              </a:spcBef>
              <a:buAutoNum type="arabicPeriod"/>
            </a:pPr>
            <a:r>
              <a:rPr lang="en-US" sz="3600">
                <a:solidFill>
                  <a:srgbClr val="00A181"/>
                </a:solidFill>
                <a:latin typeface="Muli Bold Bold"/>
              </a:rPr>
              <a:t>Chi tiết các vấn đề của Vietcombank Securities</a:t>
            </a:r>
          </a:p>
        </p:txBody>
      </p:sp>
      <p:sp>
        <p:nvSpPr>
          <p:cNvPr id="13" name="TextBox 13"/>
          <p:cNvSpPr txBox="1"/>
          <p:nvPr/>
        </p:nvSpPr>
        <p:spPr>
          <a:xfrm>
            <a:off x="1028700" y="2172711"/>
            <a:ext cx="9843003" cy="533400"/>
          </a:xfrm>
          <a:prstGeom prst="rect">
            <a:avLst/>
          </a:prstGeom>
        </p:spPr>
        <p:txBody>
          <a:bodyPr lIns="0" tIns="0" rIns="0" bIns="0" rtlCol="0" anchor="t">
            <a:spAutoFit/>
          </a:bodyPr>
          <a:lstStyle/>
          <a:p>
            <a:pPr>
              <a:lnSpc>
                <a:spcPts val="4200"/>
              </a:lnSpc>
              <a:spcBef>
                <a:spcPct val="0"/>
              </a:spcBef>
            </a:pPr>
            <a:r>
              <a:rPr lang="en-US" sz="3500">
                <a:solidFill>
                  <a:srgbClr val="000000"/>
                </a:solidFill>
                <a:latin typeface="Muli Bold Bold"/>
              </a:rPr>
              <a:t>1.2. Đội ngũ nhân viên chưa chuyên nghiệp</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4151770" y="420114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4" name="Group 4"/>
          <p:cNvGrpSpPr/>
          <p:nvPr/>
        </p:nvGrpSpPr>
        <p:grpSpPr>
          <a:xfrm>
            <a:off x="9859850" y="563974"/>
            <a:ext cx="4961246" cy="42964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6" name="Group 6"/>
          <p:cNvGrpSpPr>
            <a:grpSpLocks noChangeAspect="1"/>
          </p:cNvGrpSpPr>
          <p:nvPr/>
        </p:nvGrpSpPr>
        <p:grpSpPr>
          <a:xfrm>
            <a:off x="10053981" y="2253027"/>
            <a:ext cx="7611546" cy="6591255"/>
            <a:chOff x="0" y="0"/>
            <a:chExt cx="4282440" cy="3708400"/>
          </a:xfrm>
        </p:grpSpPr>
        <p:sp>
          <p:nvSpPr>
            <p:cNvPr id="7" name="Freeform 7"/>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l="-22298" r="-22298"/>
              </a:stretch>
            </a:blipFill>
          </p:spPr>
          <p:txBody>
            <a:bodyPr/>
            <a:lstStyle/>
            <a:p>
              <a:endParaRPr lang="en-US"/>
            </a:p>
          </p:txBody>
        </p:sp>
      </p:grpSp>
      <p:grpSp>
        <p:nvGrpSpPr>
          <p:cNvPr id="8" name="Group 8"/>
          <p:cNvGrpSpPr/>
          <p:nvPr/>
        </p:nvGrpSpPr>
        <p:grpSpPr>
          <a:xfrm>
            <a:off x="780574" y="2458841"/>
            <a:ext cx="8690833" cy="5677311"/>
            <a:chOff x="0" y="0"/>
            <a:chExt cx="11587777" cy="7569748"/>
          </a:xfrm>
        </p:grpSpPr>
        <p:sp>
          <p:nvSpPr>
            <p:cNvPr id="9" name="TextBox 9"/>
            <p:cNvSpPr txBox="1"/>
            <p:nvPr/>
          </p:nvSpPr>
          <p:spPr>
            <a:xfrm>
              <a:off x="0" y="9525"/>
              <a:ext cx="11587777" cy="1438275"/>
            </a:xfrm>
            <a:prstGeom prst="rect">
              <a:avLst/>
            </a:prstGeom>
          </p:spPr>
          <p:txBody>
            <a:bodyPr lIns="0" tIns="0" rIns="0" bIns="0" rtlCol="0" anchor="t">
              <a:spAutoFit/>
            </a:bodyPr>
            <a:lstStyle/>
            <a:p>
              <a:pPr>
                <a:lnSpc>
                  <a:spcPts val="4320"/>
                </a:lnSpc>
                <a:spcBef>
                  <a:spcPct val="0"/>
                </a:spcBef>
              </a:pPr>
              <a:r>
                <a:rPr lang="en-US" sz="3600" spc="-36">
                  <a:solidFill>
                    <a:srgbClr val="000000"/>
                  </a:solidFill>
                  <a:latin typeface="Muli Bold Bold"/>
                </a:rPr>
                <a:t>1.3. Dòng tiền trên thị trường ở trạng thái yếu</a:t>
              </a:r>
            </a:p>
          </p:txBody>
        </p:sp>
        <p:sp>
          <p:nvSpPr>
            <p:cNvPr id="10" name="TextBox 10"/>
            <p:cNvSpPr txBox="1"/>
            <p:nvPr/>
          </p:nvSpPr>
          <p:spPr>
            <a:xfrm>
              <a:off x="0" y="1663824"/>
              <a:ext cx="10381180" cy="5905923"/>
            </a:xfrm>
            <a:prstGeom prst="rect">
              <a:avLst/>
            </a:prstGeom>
          </p:spPr>
          <p:txBody>
            <a:bodyPr lIns="0" tIns="0" rIns="0" bIns="0" rtlCol="0" anchor="t">
              <a:spAutoFit/>
            </a:bodyPr>
            <a:lstStyle/>
            <a:p>
              <a:pPr algn="just">
                <a:lnSpc>
                  <a:spcPts val="3919"/>
                </a:lnSpc>
              </a:pPr>
              <a:r>
                <a:rPr lang="en-US" sz="2799">
                  <a:solidFill>
                    <a:srgbClr val="000000"/>
                  </a:solidFill>
                  <a:latin typeface="Muli Regular"/>
                </a:rPr>
                <a:t>Do Cục Dự trữ Liên Bang Mỹ (FED) liên tục tăng mức lãi suất với mức độ lớn ( ngày 21/9 công bố ước tính mức lãi suất tăng lên 4 – 4,25% trong năm 2022 và dự kiến vào khoảng 4,6% năm 2023), tần suất dày khiến cho USD lên giá mạnh mẽ so với tất cả các đồng tiền khác trên thị trường. Từ đó, gây áp lực đáng kể lên đồng VND do chịu mất giá so với USD. </a:t>
              </a:r>
            </a:p>
            <a:p>
              <a:pPr algn="just">
                <a:lnSpc>
                  <a:spcPts val="3919"/>
                </a:lnSpc>
              </a:pPr>
              <a:endParaRPr lang="en-US" sz="2799">
                <a:solidFill>
                  <a:srgbClr val="000000"/>
                </a:solidFill>
                <a:latin typeface="Muli Regular"/>
              </a:endParaRPr>
            </a:p>
          </p:txBody>
        </p:sp>
      </p:grpSp>
      <p:sp>
        <p:nvSpPr>
          <p:cNvPr id="11" name="TextBox 11"/>
          <p:cNvSpPr txBox="1"/>
          <p:nvPr/>
        </p:nvSpPr>
        <p:spPr>
          <a:xfrm>
            <a:off x="1028700" y="8937700"/>
            <a:ext cx="5231327" cy="271144"/>
          </a:xfrm>
          <a:prstGeom prst="rect">
            <a:avLst/>
          </a:prstGeom>
        </p:spPr>
        <p:txBody>
          <a:bodyPr lIns="0" tIns="0" rIns="0" bIns="0" rtlCol="0" anchor="t">
            <a:spAutoFit/>
          </a:bodyPr>
          <a:lstStyle/>
          <a:p>
            <a:pPr>
              <a:lnSpc>
                <a:spcPts val="2380"/>
              </a:lnSpc>
              <a:spcBef>
                <a:spcPct val="0"/>
              </a:spcBef>
            </a:pPr>
            <a:r>
              <a:rPr lang="en-US" sz="1700" u="sng">
                <a:solidFill>
                  <a:srgbClr val="000000"/>
                </a:solidFill>
                <a:latin typeface="Muli Regular Bold"/>
              </a:rPr>
              <a:t>Quay lại Trang Chương trình</a:t>
            </a:r>
          </a:p>
        </p:txBody>
      </p:sp>
      <p:sp>
        <p:nvSpPr>
          <p:cNvPr id="12" name="TextBox 12"/>
          <p:cNvSpPr txBox="1"/>
          <p:nvPr/>
        </p:nvSpPr>
        <p:spPr>
          <a:xfrm>
            <a:off x="450691" y="1038225"/>
            <a:ext cx="8272402" cy="1076325"/>
          </a:xfrm>
          <a:prstGeom prst="rect">
            <a:avLst/>
          </a:prstGeom>
        </p:spPr>
        <p:txBody>
          <a:bodyPr lIns="0" tIns="0" rIns="0" bIns="0" rtlCol="0" anchor="t">
            <a:spAutoFit/>
          </a:bodyPr>
          <a:lstStyle/>
          <a:p>
            <a:pPr marL="777240" lvl="1" indent="-388620">
              <a:lnSpc>
                <a:spcPts val="4320"/>
              </a:lnSpc>
              <a:spcBef>
                <a:spcPct val="0"/>
              </a:spcBef>
              <a:buAutoNum type="arabicPeriod"/>
            </a:pPr>
            <a:r>
              <a:rPr lang="en-US" sz="3600">
                <a:solidFill>
                  <a:srgbClr val="00A181"/>
                </a:solidFill>
                <a:latin typeface="Muli Bold Bold"/>
              </a:rPr>
              <a:t>Chi tiết các vấn đề của Vietcombank Securities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306086" y="4784384"/>
            <a:ext cx="4985461" cy="431743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4" name="Group 4"/>
          <p:cNvGrpSpPr/>
          <p:nvPr/>
        </p:nvGrpSpPr>
        <p:grpSpPr>
          <a:xfrm rot="-10800000">
            <a:off x="3061137" y="7468788"/>
            <a:ext cx="3480308" cy="301396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6" name="Group 6"/>
          <p:cNvGrpSpPr/>
          <p:nvPr/>
        </p:nvGrpSpPr>
        <p:grpSpPr>
          <a:xfrm rot="-10800000">
            <a:off x="2780085" y="4005595"/>
            <a:ext cx="1798578" cy="1557577"/>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8" name="Group 8"/>
          <p:cNvGrpSpPr/>
          <p:nvPr/>
        </p:nvGrpSpPr>
        <p:grpSpPr>
          <a:xfrm rot="-10800000">
            <a:off x="300983" y="7795449"/>
            <a:ext cx="3378391" cy="2925703"/>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sp>
        <p:nvSpPr>
          <p:cNvPr id="10" name="Freeform 10"/>
          <p:cNvSpPr/>
          <p:nvPr/>
        </p:nvSpPr>
        <p:spPr>
          <a:xfrm>
            <a:off x="7564362" y="3620306"/>
            <a:ext cx="9694938" cy="5355463"/>
          </a:xfrm>
          <a:custGeom>
            <a:avLst/>
            <a:gdLst/>
            <a:ahLst/>
            <a:cxnLst/>
            <a:rect l="l" t="t" r="r" b="b"/>
            <a:pathLst>
              <a:path w="9694938" h="5355463">
                <a:moveTo>
                  <a:pt x="0" y="0"/>
                </a:moveTo>
                <a:lnTo>
                  <a:pt x="9694938" y="0"/>
                </a:lnTo>
                <a:lnTo>
                  <a:pt x="9694938" y="5355463"/>
                </a:lnTo>
                <a:lnTo>
                  <a:pt x="0" y="5355463"/>
                </a:lnTo>
                <a:lnTo>
                  <a:pt x="0" y="0"/>
                </a:lnTo>
                <a:close/>
              </a:path>
            </a:pathLst>
          </a:custGeom>
          <a:blipFill>
            <a:blip r:embed="rId2"/>
            <a:stretch>
              <a:fillRect/>
            </a:stretch>
          </a:blipFill>
        </p:spPr>
        <p:txBody>
          <a:bodyPr/>
          <a:lstStyle/>
          <a:p>
            <a:endParaRPr lang="en-US"/>
          </a:p>
        </p:txBody>
      </p:sp>
      <p:sp>
        <p:nvSpPr>
          <p:cNvPr id="11" name="TextBox 11"/>
          <p:cNvSpPr txBox="1"/>
          <p:nvPr/>
        </p:nvSpPr>
        <p:spPr>
          <a:xfrm>
            <a:off x="1029067" y="8956719"/>
            <a:ext cx="5231327" cy="271144"/>
          </a:xfrm>
          <a:prstGeom prst="rect">
            <a:avLst/>
          </a:prstGeom>
        </p:spPr>
        <p:txBody>
          <a:bodyPr lIns="0" tIns="0" rIns="0" bIns="0" rtlCol="0" anchor="t">
            <a:spAutoFit/>
          </a:bodyPr>
          <a:lstStyle/>
          <a:p>
            <a:pPr>
              <a:lnSpc>
                <a:spcPts val="2380"/>
              </a:lnSpc>
              <a:spcBef>
                <a:spcPct val="0"/>
              </a:spcBef>
            </a:pPr>
            <a:r>
              <a:rPr lang="en-US" sz="1700" u="sng">
                <a:solidFill>
                  <a:srgbClr val="F4F4F4"/>
                </a:solidFill>
                <a:latin typeface="Muli Regular Bold"/>
              </a:rPr>
              <a:t>Quay lại Trang Chương trình</a:t>
            </a:r>
          </a:p>
        </p:txBody>
      </p:sp>
      <p:sp>
        <p:nvSpPr>
          <p:cNvPr id="12" name="TextBox 12"/>
          <p:cNvSpPr txBox="1"/>
          <p:nvPr/>
        </p:nvSpPr>
        <p:spPr>
          <a:xfrm>
            <a:off x="0" y="1038225"/>
            <a:ext cx="7893424" cy="1076325"/>
          </a:xfrm>
          <a:prstGeom prst="rect">
            <a:avLst/>
          </a:prstGeom>
        </p:spPr>
        <p:txBody>
          <a:bodyPr lIns="0" tIns="0" rIns="0" bIns="0" rtlCol="0" anchor="t">
            <a:spAutoFit/>
          </a:bodyPr>
          <a:lstStyle/>
          <a:p>
            <a:pPr marL="777240" lvl="1" indent="-388620">
              <a:lnSpc>
                <a:spcPts val="4320"/>
              </a:lnSpc>
              <a:spcBef>
                <a:spcPct val="0"/>
              </a:spcBef>
              <a:buAutoNum type="arabicPeriod"/>
            </a:pPr>
            <a:r>
              <a:rPr lang="en-US" sz="3600">
                <a:solidFill>
                  <a:srgbClr val="00A181"/>
                </a:solidFill>
                <a:latin typeface="Muli Bold Bold"/>
              </a:rPr>
              <a:t>Chi tiết các vấn đề của Vietcombank Securities</a:t>
            </a:r>
          </a:p>
        </p:txBody>
      </p:sp>
      <p:sp>
        <p:nvSpPr>
          <p:cNvPr id="13" name="TextBox 13"/>
          <p:cNvSpPr txBox="1"/>
          <p:nvPr/>
        </p:nvSpPr>
        <p:spPr>
          <a:xfrm>
            <a:off x="1742304" y="2605491"/>
            <a:ext cx="10158717" cy="533400"/>
          </a:xfrm>
          <a:prstGeom prst="rect">
            <a:avLst/>
          </a:prstGeom>
        </p:spPr>
        <p:txBody>
          <a:bodyPr lIns="0" tIns="0" rIns="0" bIns="0" rtlCol="0" anchor="t">
            <a:spAutoFit/>
          </a:bodyPr>
          <a:lstStyle/>
          <a:p>
            <a:pPr>
              <a:lnSpc>
                <a:spcPts val="4320"/>
              </a:lnSpc>
              <a:spcBef>
                <a:spcPct val="0"/>
              </a:spcBef>
            </a:pPr>
            <a:r>
              <a:rPr lang="en-US" sz="3600">
                <a:solidFill>
                  <a:srgbClr val="000000"/>
                </a:solidFill>
                <a:latin typeface="Muli Bold Bold"/>
              </a:rPr>
              <a:t>1.4. Ứng dụng VCBS Mobile chưa hoàn thiện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2561612" y="-902738"/>
            <a:ext cx="13031070" cy="11284968"/>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4" name="Group 4"/>
          <p:cNvGrpSpPr/>
          <p:nvPr/>
        </p:nvGrpSpPr>
        <p:grpSpPr>
          <a:xfrm rot="-10800000">
            <a:off x="6786776" y="-286119"/>
            <a:ext cx="5276948" cy="45698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sp>
        <p:nvSpPr>
          <p:cNvPr id="6" name="TextBox 6"/>
          <p:cNvSpPr txBox="1"/>
          <p:nvPr/>
        </p:nvSpPr>
        <p:spPr>
          <a:xfrm>
            <a:off x="1433278" y="2670808"/>
            <a:ext cx="9036180" cy="552450"/>
          </a:xfrm>
          <a:prstGeom prst="rect">
            <a:avLst/>
          </a:prstGeom>
        </p:spPr>
        <p:txBody>
          <a:bodyPr lIns="0" tIns="0" rIns="0" bIns="0" rtlCol="0" anchor="t">
            <a:spAutoFit/>
          </a:bodyPr>
          <a:lstStyle/>
          <a:p>
            <a:pPr>
              <a:lnSpc>
                <a:spcPts val="4320"/>
              </a:lnSpc>
              <a:spcBef>
                <a:spcPct val="0"/>
              </a:spcBef>
            </a:pPr>
            <a:r>
              <a:rPr lang="en-US" sz="3600">
                <a:solidFill>
                  <a:srgbClr val="FFFFFF"/>
                </a:solidFill>
                <a:latin typeface="Tex Gyre Termes Bold"/>
              </a:rPr>
              <a:t>1.5. Quy trình nhập liệu thiếu chặt chẽ</a:t>
            </a:r>
          </a:p>
        </p:txBody>
      </p:sp>
      <p:grpSp>
        <p:nvGrpSpPr>
          <p:cNvPr id="7" name="Group 7"/>
          <p:cNvGrpSpPr>
            <a:grpSpLocks noChangeAspect="1"/>
          </p:cNvGrpSpPr>
          <p:nvPr/>
        </p:nvGrpSpPr>
        <p:grpSpPr>
          <a:xfrm>
            <a:off x="10053981" y="2253027"/>
            <a:ext cx="7611546" cy="6591255"/>
            <a:chOff x="0" y="0"/>
            <a:chExt cx="4282440" cy="3708400"/>
          </a:xfrm>
        </p:grpSpPr>
        <p:sp>
          <p:nvSpPr>
            <p:cNvPr id="8" name="Freeform 8"/>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t="-1965" b="-1965"/>
              </a:stretch>
            </a:blipFill>
          </p:spPr>
          <p:txBody>
            <a:bodyPr/>
            <a:lstStyle/>
            <a:p>
              <a:endParaRPr lang="en-US"/>
            </a:p>
          </p:txBody>
        </p:sp>
      </p:grpSp>
      <p:sp>
        <p:nvSpPr>
          <p:cNvPr id="9" name="TextBox 9"/>
          <p:cNvSpPr txBox="1"/>
          <p:nvPr/>
        </p:nvSpPr>
        <p:spPr>
          <a:xfrm>
            <a:off x="1028700" y="8987156"/>
            <a:ext cx="5231327" cy="271144"/>
          </a:xfrm>
          <a:prstGeom prst="rect">
            <a:avLst/>
          </a:prstGeom>
        </p:spPr>
        <p:txBody>
          <a:bodyPr lIns="0" tIns="0" rIns="0" bIns="0" rtlCol="0" anchor="t">
            <a:spAutoFit/>
          </a:bodyPr>
          <a:lstStyle/>
          <a:p>
            <a:pPr>
              <a:lnSpc>
                <a:spcPts val="2380"/>
              </a:lnSpc>
              <a:spcBef>
                <a:spcPct val="0"/>
              </a:spcBef>
            </a:pPr>
            <a:r>
              <a:rPr lang="en-US" sz="1700" u="sng">
                <a:solidFill>
                  <a:srgbClr val="F4F4F4"/>
                </a:solidFill>
                <a:latin typeface="Muli Regular Bold"/>
              </a:rPr>
              <a:t>Quay lại Trang Chương trình</a:t>
            </a:r>
          </a:p>
        </p:txBody>
      </p:sp>
      <p:sp>
        <p:nvSpPr>
          <p:cNvPr id="10" name="TextBox 10"/>
          <p:cNvSpPr txBox="1"/>
          <p:nvPr/>
        </p:nvSpPr>
        <p:spPr>
          <a:xfrm>
            <a:off x="0" y="1038225"/>
            <a:ext cx="8521447" cy="1076325"/>
          </a:xfrm>
          <a:prstGeom prst="rect">
            <a:avLst/>
          </a:prstGeom>
        </p:spPr>
        <p:txBody>
          <a:bodyPr lIns="0" tIns="0" rIns="0" bIns="0" rtlCol="0" anchor="t">
            <a:spAutoFit/>
          </a:bodyPr>
          <a:lstStyle/>
          <a:p>
            <a:pPr marL="777240" lvl="1" indent="-388620">
              <a:lnSpc>
                <a:spcPts val="4320"/>
              </a:lnSpc>
              <a:spcBef>
                <a:spcPct val="0"/>
              </a:spcBef>
              <a:buAutoNum type="arabicPeriod"/>
            </a:pPr>
            <a:r>
              <a:rPr lang="en-US" sz="3600">
                <a:solidFill>
                  <a:srgbClr val="FFFFFF"/>
                </a:solidFill>
                <a:latin typeface="Muli Bold Bold"/>
              </a:rPr>
              <a:t>Chi tiết các vấn đề của Vietcombank Securities</a:t>
            </a:r>
          </a:p>
        </p:txBody>
      </p:sp>
      <p:sp>
        <p:nvSpPr>
          <p:cNvPr id="11" name="TextBox 11"/>
          <p:cNvSpPr txBox="1"/>
          <p:nvPr/>
        </p:nvSpPr>
        <p:spPr>
          <a:xfrm>
            <a:off x="2132471" y="4226593"/>
            <a:ext cx="6388976" cy="2462530"/>
          </a:xfrm>
          <a:prstGeom prst="rect">
            <a:avLst/>
          </a:prstGeom>
        </p:spPr>
        <p:txBody>
          <a:bodyPr lIns="0" tIns="0" rIns="0" bIns="0" rtlCol="0" anchor="t">
            <a:spAutoFit/>
          </a:bodyPr>
          <a:lstStyle/>
          <a:p>
            <a:pPr algn="just">
              <a:lnSpc>
                <a:spcPts val="3919"/>
              </a:lnSpc>
            </a:pPr>
            <a:r>
              <a:rPr lang="en-US" sz="2799">
                <a:solidFill>
                  <a:srgbClr val="FFFFFF"/>
                </a:solidFill>
                <a:latin typeface="Muli Regular"/>
              </a:rPr>
              <a:t>Các quy định về quy trình nhập lệnh tại VCBS chưa thật chi tiết, thiếu chặt chẽ và còn nhiều sơ hở, nhất là số nhà đầu tư nước ngoài không mở tài khoản lưu ký tại VCBS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527743" y="-89986"/>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4" name="Group 4"/>
          <p:cNvGrpSpPr/>
          <p:nvPr/>
        </p:nvGrpSpPr>
        <p:grpSpPr>
          <a:xfrm>
            <a:off x="2505679" y="5832746"/>
            <a:ext cx="3977987" cy="5167433"/>
            <a:chOff x="0" y="0"/>
            <a:chExt cx="2413085" cy="3134614"/>
          </a:xfrm>
        </p:grpSpPr>
        <p:sp>
          <p:nvSpPr>
            <p:cNvPr id="5" name="Freeform 5"/>
            <p:cNvSpPr/>
            <p:nvPr/>
          </p:nvSpPr>
          <p:spPr>
            <a:xfrm>
              <a:off x="0" y="0"/>
              <a:ext cx="2413085" cy="3134614"/>
            </a:xfrm>
            <a:custGeom>
              <a:avLst/>
              <a:gdLst/>
              <a:ahLst/>
              <a:cxnLst/>
              <a:rect l="l" t="t" r="r" b="b"/>
              <a:pathLst>
                <a:path w="2413085" h="3134614">
                  <a:moveTo>
                    <a:pt x="2413085" y="1567307"/>
                  </a:moveTo>
                  <a:lnTo>
                    <a:pt x="1508210" y="3134614"/>
                  </a:lnTo>
                  <a:lnTo>
                    <a:pt x="904875" y="3134614"/>
                  </a:lnTo>
                  <a:lnTo>
                    <a:pt x="0" y="1567307"/>
                  </a:lnTo>
                  <a:lnTo>
                    <a:pt x="904875" y="0"/>
                  </a:lnTo>
                  <a:lnTo>
                    <a:pt x="1508083" y="0"/>
                  </a:lnTo>
                  <a:lnTo>
                    <a:pt x="2413085" y="1567307"/>
                  </a:lnTo>
                  <a:close/>
                </a:path>
              </a:pathLst>
            </a:custGeom>
            <a:solidFill>
              <a:srgbClr val="A4E473"/>
            </a:solidFill>
          </p:spPr>
          <p:txBody>
            <a:bodyPr/>
            <a:lstStyle/>
            <a:p>
              <a:endParaRPr lang="en-US"/>
            </a:p>
          </p:txBody>
        </p:sp>
      </p:grpSp>
      <p:sp>
        <p:nvSpPr>
          <p:cNvPr id="6" name="TextBox 6"/>
          <p:cNvSpPr txBox="1"/>
          <p:nvPr/>
        </p:nvSpPr>
        <p:spPr>
          <a:xfrm>
            <a:off x="667579" y="3300413"/>
            <a:ext cx="5263586" cy="2247900"/>
          </a:xfrm>
          <a:prstGeom prst="rect">
            <a:avLst/>
          </a:prstGeom>
        </p:spPr>
        <p:txBody>
          <a:bodyPr lIns="0" tIns="0" rIns="0" bIns="0" rtlCol="0" anchor="t">
            <a:spAutoFit/>
          </a:bodyPr>
          <a:lstStyle/>
          <a:p>
            <a:pPr>
              <a:lnSpc>
                <a:spcPts val="5999"/>
              </a:lnSpc>
            </a:pPr>
            <a:r>
              <a:rPr lang="en-US" sz="4999" spc="-184">
                <a:solidFill>
                  <a:srgbClr val="FFFFFF"/>
                </a:solidFill>
                <a:latin typeface="Muli Bold Bold"/>
              </a:rPr>
              <a:t>2. Các giải pháp khắc phục </a:t>
            </a:r>
          </a:p>
          <a:p>
            <a:pPr marL="0" lvl="0" indent="0" algn="l">
              <a:lnSpc>
                <a:spcPts val="5999"/>
              </a:lnSpc>
              <a:spcBef>
                <a:spcPct val="0"/>
              </a:spcBef>
            </a:pPr>
            <a:r>
              <a:rPr lang="en-US" sz="4999" spc="-184">
                <a:solidFill>
                  <a:srgbClr val="FFFFFF"/>
                </a:solidFill>
                <a:latin typeface="Muli Bold Bold"/>
              </a:rPr>
              <a:t>vấn đề</a:t>
            </a:r>
          </a:p>
        </p:txBody>
      </p:sp>
      <p:grpSp>
        <p:nvGrpSpPr>
          <p:cNvPr id="7" name="Group 7"/>
          <p:cNvGrpSpPr/>
          <p:nvPr/>
        </p:nvGrpSpPr>
        <p:grpSpPr>
          <a:xfrm>
            <a:off x="7892760" y="2254750"/>
            <a:ext cx="9947535" cy="5777500"/>
            <a:chOff x="0" y="0"/>
            <a:chExt cx="7504564" cy="4358629"/>
          </a:xfrm>
        </p:grpSpPr>
        <p:sp>
          <p:nvSpPr>
            <p:cNvPr id="8" name="Freeform 8"/>
            <p:cNvSpPr/>
            <p:nvPr/>
          </p:nvSpPr>
          <p:spPr>
            <a:xfrm>
              <a:off x="0" y="0"/>
              <a:ext cx="7504564" cy="4358629"/>
            </a:xfrm>
            <a:custGeom>
              <a:avLst/>
              <a:gdLst/>
              <a:ahLst/>
              <a:cxnLst/>
              <a:rect l="l" t="t" r="r" b="b"/>
              <a:pathLst>
                <a:path w="7504564" h="4358629">
                  <a:moveTo>
                    <a:pt x="23348" y="0"/>
                  </a:moveTo>
                  <a:lnTo>
                    <a:pt x="7481215" y="0"/>
                  </a:lnTo>
                  <a:cubicBezTo>
                    <a:pt x="7494110" y="0"/>
                    <a:pt x="7504564" y="10453"/>
                    <a:pt x="7504564" y="23348"/>
                  </a:cubicBezTo>
                  <a:lnTo>
                    <a:pt x="7504564" y="4335281"/>
                  </a:lnTo>
                  <a:cubicBezTo>
                    <a:pt x="7504564" y="4348176"/>
                    <a:pt x="7494110" y="4358629"/>
                    <a:pt x="7481215" y="4358629"/>
                  </a:cubicBezTo>
                  <a:lnTo>
                    <a:pt x="23348" y="4358629"/>
                  </a:lnTo>
                  <a:cubicBezTo>
                    <a:pt x="10453" y="4358629"/>
                    <a:pt x="0" y="4348176"/>
                    <a:pt x="0" y="4335281"/>
                  </a:cubicBezTo>
                  <a:lnTo>
                    <a:pt x="0" y="23348"/>
                  </a:lnTo>
                  <a:cubicBezTo>
                    <a:pt x="0" y="10453"/>
                    <a:pt x="10453" y="0"/>
                    <a:pt x="23348" y="0"/>
                  </a:cubicBezTo>
                  <a:close/>
                </a:path>
              </a:pathLst>
            </a:custGeom>
            <a:solidFill>
              <a:srgbClr val="F4F4F4"/>
            </a:solidFill>
            <a:ln cap="rnd">
              <a:noFill/>
              <a:prstDash val="sysDot"/>
              <a:round/>
            </a:ln>
          </p:spPr>
          <p:txBody>
            <a:bodyPr/>
            <a:lstStyle/>
            <a:p>
              <a:endParaRPr lang="en-US"/>
            </a:p>
          </p:txBody>
        </p:sp>
        <p:sp>
          <p:nvSpPr>
            <p:cNvPr id="9" name="TextBox 9"/>
            <p:cNvSpPr txBox="1"/>
            <p:nvPr/>
          </p:nvSpPr>
          <p:spPr>
            <a:xfrm>
              <a:off x="0" y="-66675"/>
              <a:ext cx="7504564" cy="4425304"/>
            </a:xfrm>
            <a:prstGeom prst="rect">
              <a:avLst/>
            </a:prstGeom>
          </p:spPr>
          <p:txBody>
            <a:bodyPr lIns="254000" tIns="254000" rIns="254000" bIns="254000" rtlCol="0" anchor="ctr"/>
            <a:lstStyle/>
            <a:p>
              <a:pPr algn="ctr">
                <a:lnSpc>
                  <a:spcPts val="4900"/>
                </a:lnSpc>
              </a:pPr>
              <a:r>
                <a:rPr lang="en-US" sz="3500">
                  <a:solidFill>
                    <a:srgbClr val="000000"/>
                  </a:solidFill>
                  <a:latin typeface="Muli Bold Bold"/>
                </a:rPr>
                <a:t>2.1 </a:t>
              </a:r>
              <a:r>
                <a:rPr lang="en-US" sz="3500">
                  <a:solidFill>
                    <a:srgbClr val="000000"/>
                  </a:solidFill>
                  <a:latin typeface="Muli Bold Bold Italics"/>
                </a:rPr>
                <a:t> Nghiêm túc thực hiện, sửa đổi bổ sung quy trình đặt lệnh</a:t>
              </a:r>
            </a:p>
            <a:p>
              <a:pPr>
                <a:lnSpc>
                  <a:spcPts val="3919"/>
                </a:lnSpc>
              </a:pPr>
              <a:endParaRPr lang="en-US" sz="3500">
                <a:solidFill>
                  <a:srgbClr val="000000"/>
                </a:solidFill>
                <a:latin typeface="Muli Bold Bold Italics"/>
              </a:endParaRPr>
            </a:p>
            <a:p>
              <a:pPr marL="604515" lvl="1" indent="-302257">
                <a:lnSpc>
                  <a:spcPts val="3919"/>
                </a:lnSpc>
                <a:buFont typeface="Arial"/>
                <a:buChar char="•"/>
              </a:pPr>
              <a:r>
                <a:rPr lang="en-US" sz="2799">
                  <a:solidFill>
                    <a:srgbClr val="000000"/>
                  </a:solidFill>
                  <a:latin typeface="Muli Regular"/>
                </a:rPr>
                <a:t>Bảo đảm sửa đổi bổ sung quy trình đặt lệnh chặt chẽ</a:t>
              </a:r>
            </a:p>
            <a:p>
              <a:pPr marL="604515" lvl="1" indent="-302257">
                <a:lnSpc>
                  <a:spcPts val="3919"/>
                </a:lnSpc>
                <a:buFont typeface="Arial"/>
                <a:buChar char="•"/>
              </a:pPr>
              <a:r>
                <a:rPr lang="en-US" sz="2799">
                  <a:solidFill>
                    <a:srgbClr val="000000"/>
                  </a:solidFill>
                  <a:latin typeface="Muli Regular"/>
                </a:rPr>
                <a:t>Chấm dứt ngay tình trạng ưu tiên đặt lệnh trực tiếp vào hệ thống giao dịch của trung tâm giao dịch chứng khoán cho một số nhà đầu tư</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858916" y="3098446"/>
            <a:ext cx="6809356" cy="2324405"/>
            <a:chOff x="0" y="0"/>
            <a:chExt cx="1061820" cy="362457"/>
          </a:xfrm>
        </p:grpSpPr>
        <p:sp>
          <p:nvSpPr>
            <p:cNvPr id="3" name="Freeform 3"/>
            <p:cNvSpPr/>
            <p:nvPr/>
          </p:nvSpPr>
          <p:spPr>
            <a:xfrm>
              <a:off x="0" y="0"/>
              <a:ext cx="1061820" cy="362457"/>
            </a:xfrm>
            <a:custGeom>
              <a:avLst/>
              <a:gdLst/>
              <a:ahLst/>
              <a:cxnLst/>
              <a:rect l="l" t="t" r="r" b="b"/>
              <a:pathLst>
                <a:path w="1061820" h="362457">
                  <a:moveTo>
                    <a:pt x="0" y="0"/>
                  </a:moveTo>
                  <a:lnTo>
                    <a:pt x="1061820" y="0"/>
                  </a:lnTo>
                  <a:lnTo>
                    <a:pt x="1061820" y="362457"/>
                  </a:lnTo>
                  <a:lnTo>
                    <a:pt x="0" y="362457"/>
                  </a:lnTo>
                  <a:close/>
                </a:path>
              </a:pathLst>
            </a:custGeom>
            <a:solidFill>
              <a:srgbClr val="F4F4F4"/>
            </a:solidFill>
          </p:spPr>
          <p:txBody>
            <a:bodyPr/>
            <a:lstStyle/>
            <a:p>
              <a:endParaRPr lang="en-US"/>
            </a:p>
          </p:txBody>
        </p:sp>
        <p:sp>
          <p:nvSpPr>
            <p:cNvPr id="4" name="TextBox 4"/>
            <p:cNvSpPr txBox="1"/>
            <p:nvPr/>
          </p:nvSpPr>
          <p:spPr>
            <a:xfrm>
              <a:off x="0" y="-19050"/>
              <a:ext cx="1061820" cy="381507"/>
            </a:xfrm>
            <a:prstGeom prst="rect">
              <a:avLst/>
            </a:prstGeom>
          </p:spPr>
          <p:txBody>
            <a:bodyPr lIns="254000" tIns="254000" rIns="254000" bIns="254000" rtlCol="0" anchor="ctr"/>
            <a:lstStyle/>
            <a:p>
              <a:pPr algn="ctr">
                <a:lnSpc>
                  <a:spcPts val="4680"/>
                </a:lnSpc>
              </a:pPr>
              <a:r>
                <a:rPr lang="en-US" sz="3600">
                  <a:solidFill>
                    <a:srgbClr val="000000"/>
                  </a:solidFill>
                  <a:latin typeface="Muli Bold Bold"/>
                </a:rPr>
                <a:t>2.2 </a:t>
              </a:r>
              <a:r>
                <a:rPr lang="en-US" sz="3600">
                  <a:solidFill>
                    <a:srgbClr val="000000"/>
                  </a:solidFill>
                  <a:latin typeface="Muli Bold Bold Italics"/>
                </a:rPr>
                <a:t>Đào tạo, bồi dưỡng đội ngũ nhân viên</a:t>
              </a:r>
              <a:r>
                <a:rPr lang="en-US" sz="3600">
                  <a:solidFill>
                    <a:srgbClr val="000000"/>
                  </a:solidFill>
                  <a:latin typeface="Muli Bold Bold"/>
                </a:rPr>
                <a:t> </a:t>
              </a:r>
            </a:p>
          </p:txBody>
        </p:sp>
      </p:grpSp>
      <p:grpSp>
        <p:nvGrpSpPr>
          <p:cNvPr id="5" name="Group 5"/>
          <p:cNvGrpSpPr/>
          <p:nvPr/>
        </p:nvGrpSpPr>
        <p:grpSpPr>
          <a:xfrm rot="-10800000">
            <a:off x="-2915828" y="-3678236"/>
            <a:ext cx="12804984" cy="6226137"/>
            <a:chOff x="0" y="0"/>
            <a:chExt cx="11048529" cy="5372100"/>
          </a:xfrm>
        </p:grpSpPr>
        <p:sp>
          <p:nvSpPr>
            <p:cNvPr id="6" name="Freeform 6"/>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txBody>
            <a:bodyPr/>
            <a:lstStyle/>
            <a:p>
              <a:endParaRPr lang="en-US"/>
            </a:p>
          </p:txBody>
        </p:sp>
      </p:grpSp>
      <p:grpSp>
        <p:nvGrpSpPr>
          <p:cNvPr id="7" name="Group 7"/>
          <p:cNvGrpSpPr/>
          <p:nvPr/>
        </p:nvGrpSpPr>
        <p:grpSpPr>
          <a:xfrm>
            <a:off x="8611724" y="-865713"/>
            <a:ext cx="2695438" cy="2334501"/>
            <a:chOff x="0" y="0"/>
            <a:chExt cx="6202680" cy="5372100"/>
          </a:xfrm>
        </p:grpSpPr>
        <p:sp>
          <p:nvSpPr>
            <p:cNvPr id="8" name="Freeform 8"/>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txBody>
            <a:bodyPr/>
            <a:lstStyle/>
            <a:p>
              <a:endParaRPr lang="en-US"/>
            </a:p>
          </p:txBody>
        </p:sp>
      </p:grpSp>
      <p:sp>
        <p:nvSpPr>
          <p:cNvPr id="9" name="TextBox 9"/>
          <p:cNvSpPr txBox="1"/>
          <p:nvPr/>
        </p:nvSpPr>
        <p:spPr>
          <a:xfrm>
            <a:off x="858916" y="503294"/>
            <a:ext cx="5897113" cy="1612900"/>
          </a:xfrm>
          <a:prstGeom prst="rect">
            <a:avLst/>
          </a:prstGeom>
        </p:spPr>
        <p:txBody>
          <a:bodyPr lIns="0" tIns="0" rIns="0" bIns="0" rtlCol="0" anchor="t">
            <a:spAutoFit/>
          </a:bodyPr>
          <a:lstStyle/>
          <a:p>
            <a:pPr marL="0" lvl="0" indent="0">
              <a:lnSpc>
                <a:spcPts val="6499"/>
              </a:lnSpc>
              <a:spcBef>
                <a:spcPct val="0"/>
              </a:spcBef>
            </a:pPr>
            <a:r>
              <a:rPr lang="en-US" sz="4999" spc="-49">
                <a:solidFill>
                  <a:srgbClr val="000000"/>
                </a:solidFill>
                <a:latin typeface="Muli Bold Bold"/>
              </a:rPr>
              <a:t>2. Các giải pháp khắc phục</a:t>
            </a:r>
          </a:p>
        </p:txBody>
      </p:sp>
      <p:grpSp>
        <p:nvGrpSpPr>
          <p:cNvPr id="10" name="Group 10"/>
          <p:cNvGrpSpPr/>
          <p:nvPr/>
        </p:nvGrpSpPr>
        <p:grpSpPr>
          <a:xfrm>
            <a:off x="9889157" y="3228375"/>
            <a:ext cx="7017989" cy="2324405"/>
            <a:chOff x="0" y="0"/>
            <a:chExt cx="1094354" cy="362457"/>
          </a:xfrm>
        </p:grpSpPr>
        <p:sp>
          <p:nvSpPr>
            <p:cNvPr id="11" name="Freeform 11"/>
            <p:cNvSpPr/>
            <p:nvPr/>
          </p:nvSpPr>
          <p:spPr>
            <a:xfrm>
              <a:off x="0" y="0"/>
              <a:ext cx="1094354" cy="362457"/>
            </a:xfrm>
            <a:custGeom>
              <a:avLst/>
              <a:gdLst/>
              <a:ahLst/>
              <a:cxnLst/>
              <a:rect l="l" t="t" r="r" b="b"/>
              <a:pathLst>
                <a:path w="1094354" h="362457">
                  <a:moveTo>
                    <a:pt x="0" y="0"/>
                  </a:moveTo>
                  <a:lnTo>
                    <a:pt x="1094354" y="0"/>
                  </a:lnTo>
                  <a:lnTo>
                    <a:pt x="1094354" y="362457"/>
                  </a:lnTo>
                  <a:lnTo>
                    <a:pt x="0" y="362457"/>
                  </a:lnTo>
                  <a:close/>
                </a:path>
              </a:pathLst>
            </a:custGeom>
            <a:solidFill>
              <a:srgbClr val="F4F4F4"/>
            </a:solidFill>
          </p:spPr>
          <p:txBody>
            <a:bodyPr/>
            <a:lstStyle/>
            <a:p>
              <a:endParaRPr lang="en-US"/>
            </a:p>
          </p:txBody>
        </p:sp>
        <p:sp>
          <p:nvSpPr>
            <p:cNvPr id="12" name="TextBox 12"/>
            <p:cNvSpPr txBox="1"/>
            <p:nvPr/>
          </p:nvSpPr>
          <p:spPr>
            <a:xfrm>
              <a:off x="0" y="-19050"/>
              <a:ext cx="1094354" cy="381507"/>
            </a:xfrm>
            <a:prstGeom prst="rect">
              <a:avLst/>
            </a:prstGeom>
          </p:spPr>
          <p:txBody>
            <a:bodyPr lIns="254000" tIns="254000" rIns="254000" bIns="254000" rtlCol="0" anchor="ctr"/>
            <a:lstStyle/>
            <a:p>
              <a:pPr algn="ctr">
                <a:lnSpc>
                  <a:spcPts val="4680"/>
                </a:lnSpc>
              </a:pPr>
              <a:r>
                <a:rPr lang="en-US" sz="3600">
                  <a:solidFill>
                    <a:srgbClr val="000000"/>
                  </a:solidFill>
                  <a:latin typeface="Muli Bold Bold"/>
                </a:rPr>
                <a:t>2.3 </a:t>
              </a:r>
              <a:r>
                <a:rPr lang="en-US" sz="3600">
                  <a:solidFill>
                    <a:srgbClr val="000000"/>
                  </a:solidFill>
                  <a:latin typeface="Muli Bold Bold Italics"/>
                </a:rPr>
                <a:t> Hoàn thiện các yêu cầu cấp thiết về mảng công nghệ</a:t>
              </a:r>
            </a:p>
            <a:p>
              <a:pPr algn="ctr">
                <a:lnSpc>
                  <a:spcPts val="4680"/>
                </a:lnSpc>
              </a:pPr>
              <a:endParaRPr lang="en-US" sz="3600">
                <a:solidFill>
                  <a:srgbClr val="000000"/>
                </a:solidFill>
                <a:latin typeface="Muli Bold Bold Italics"/>
              </a:endParaRPr>
            </a:p>
          </p:txBody>
        </p:sp>
      </p:grpSp>
      <p:sp>
        <p:nvSpPr>
          <p:cNvPr id="13" name="TextBox 13"/>
          <p:cNvSpPr txBox="1"/>
          <p:nvPr/>
        </p:nvSpPr>
        <p:spPr>
          <a:xfrm>
            <a:off x="1028700" y="5916245"/>
            <a:ext cx="7390985" cy="4939030"/>
          </a:xfrm>
          <a:prstGeom prst="rect">
            <a:avLst/>
          </a:prstGeom>
        </p:spPr>
        <p:txBody>
          <a:bodyPr lIns="0" tIns="0" rIns="0" bIns="0" rtlCol="0" anchor="t">
            <a:spAutoFit/>
          </a:bodyPr>
          <a:lstStyle/>
          <a:p>
            <a:pPr>
              <a:lnSpc>
                <a:spcPts val="3919"/>
              </a:lnSpc>
            </a:pPr>
            <a:r>
              <a:rPr lang="en-US" sz="2799">
                <a:solidFill>
                  <a:srgbClr val="F4F4F4"/>
                </a:solidFill>
                <a:latin typeface="Muli Regular"/>
              </a:rPr>
              <a:t>Với các kỹ năng:</a:t>
            </a:r>
          </a:p>
          <a:p>
            <a:pPr marL="604519" lvl="1" indent="-302260">
              <a:lnSpc>
                <a:spcPts val="3919"/>
              </a:lnSpc>
              <a:buFont typeface="Arial"/>
              <a:buChar char="•"/>
            </a:pPr>
            <a:r>
              <a:rPr lang="en-US" sz="2799">
                <a:solidFill>
                  <a:srgbClr val="F4F4F4"/>
                </a:solidFill>
                <a:latin typeface="Muli Regular"/>
              </a:rPr>
              <a:t>Kỹ năng giao tiếp</a:t>
            </a:r>
          </a:p>
          <a:p>
            <a:pPr marL="604519" lvl="1" indent="-302260">
              <a:lnSpc>
                <a:spcPts val="3919"/>
              </a:lnSpc>
              <a:buFont typeface="Arial"/>
              <a:buChar char="•"/>
            </a:pPr>
            <a:r>
              <a:rPr lang="en-US" sz="2799">
                <a:solidFill>
                  <a:srgbClr val="F4F4F4"/>
                </a:solidFill>
                <a:latin typeface="Muli Regular"/>
              </a:rPr>
              <a:t> Kỹ năng lắng nghe</a:t>
            </a:r>
          </a:p>
          <a:p>
            <a:pPr marL="604519" lvl="1" indent="-302260">
              <a:lnSpc>
                <a:spcPts val="3919"/>
              </a:lnSpc>
              <a:buFont typeface="Arial"/>
              <a:buChar char="•"/>
            </a:pPr>
            <a:r>
              <a:rPr lang="en-US" sz="2799">
                <a:solidFill>
                  <a:srgbClr val="F4F4F4"/>
                </a:solidFill>
                <a:latin typeface="Muli Regular"/>
              </a:rPr>
              <a:t> Quản lý cảm xúc bản thân </a:t>
            </a:r>
          </a:p>
          <a:p>
            <a:pPr marL="604519" lvl="1" indent="-302260">
              <a:lnSpc>
                <a:spcPts val="3919"/>
              </a:lnSpc>
              <a:buFont typeface="Arial"/>
              <a:buChar char="•"/>
            </a:pPr>
            <a:r>
              <a:rPr lang="en-US" sz="2799">
                <a:solidFill>
                  <a:srgbClr val="F4F4F4"/>
                </a:solidFill>
                <a:latin typeface="Muli Regular"/>
              </a:rPr>
              <a:t>Trách nhiệm với khách hàng</a:t>
            </a:r>
          </a:p>
          <a:p>
            <a:pPr marL="604519" lvl="1" indent="-302260">
              <a:lnSpc>
                <a:spcPts val="3919"/>
              </a:lnSpc>
              <a:buFont typeface="Arial"/>
              <a:buChar char="•"/>
            </a:pPr>
            <a:r>
              <a:rPr lang="en-US" sz="2799">
                <a:solidFill>
                  <a:srgbClr val="F4F4F4"/>
                </a:solidFill>
                <a:latin typeface="Muli Regular"/>
              </a:rPr>
              <a:t>Nâng cao trình độ, tăng cường đào tạo</a:t>
            </a:r>
          </a:p>
          <a:p>
            <a:pPr marL="604519" lvl="1" indent="-302260">
              <a:lnSpc>
                <a:spcPts val="3919"/>
              </a:lnSpc>
              <a:buFont typeface="Arial"/>
              <a:buChar char="•"/>
            </a:pPr>
            <a:r>
              <a:rPr lang="en-US" sz="2799">
                <a:solidFill>
                  <a:srgbClr val="F4F4F4"/>
                </a:solidFill>
                <a:latin typeface="Muli Regular"/>
              </a:rPr>
              <a:t>Xây dựng và phát triển đội ngũ nhân viên</a:t>
            </a:r>
          </a:p>
          <a:p>
            <a:pPr>
              <a:lnSpc>
                <a:spcPts val="3919"/>
              </a:lnSpc>
            </a:pPr>
            <a:endParaRPr lang="en-US" sz="2799">
              <a:solidFill>
                <a:srgbClr val="F4F4F4"/>
              </a:solidFill>
              <a:latin typeface="Muli Regular"/>
            </a:endParaRPr>
          </a:p>
          <a:p>
            <a:pPr>
              <a:lnSpc>
                <a:spcPts val="3919"/>
              </a:lnSpc>
            </a:pPr>
            <a:endParaRPr lang="en-US" sz="2799">
              <a:solidFill>
                <a:srgbClr val="F4F4F4"/>
              </a:solidFill>
              <a:latin typeface="Muli Regular"/>
            </a:endParaRPr>
          </a:p>
          <a:p>
            <a:pPr>
              <a:lnSpc>
                <a:spcPts val="3919"/>
              </a:lnSpc>
            </a:pPr>
            <a:endParaRPr lang="en-US" sz="2799">
              <a:solidFill>
                <a:srgbClr val="F4F4F4"/>
              </a:solidFill>
              <a:latin typeface="Muli Regular"/>
            </a:endParaRPr>
          </a:p>
        </p:txBody>
      </p:sp>
      <p:sp>
        <p:nvSpPr>
          <p:cNvPr id="14" name="TextBox 14"/>
          <p:cNvSpPr txBox="1"/>
          <p:nvPr/>
        </p:nvSpPr>
        <p:spPr>
          <a:xfrm>
            <a:off x="14467718" y="1165282"/>
            <a:ext cx="2942183" cy="271145"/>
          </a:xfrm>
          <a:prstGeom prst="rect">
            <a:avLst/>
          </a:prstGeom>
        </p:spPr>
        <p:txBody>
          <a:bodyPr lIns="0" tIns="0" rIns="0" bIns="0" rtlCol="0" anchor="t">
            <a:spAutoFit/>
          </a:bodyPr>
          <a:lstStyle/>
          <a:p>
            <a:pPr algn="r">
              <a:lnSpc>
                <a:spcPts val="2380"/>
              </a:lnSpc>
              <a:spcBef>
                <a:spcPct val="0"/>
              </a:spcBef>
            </a:pPr>
            <a:r>
              <a:rPr lang="en-US" sz="1700" u="sng">
                <a:solidFill>
                  <a:srgbClr val="F4F4F4"/>
                </a:solidFill>
                <a:latin typeface="Muli Regular Bold"/>
              </a:rPr>
              <a:t>Quay lại Trang Chương trình</a:t>
            </a:r>
          </a:p>
        </p:txBody>
      </p:sp>
      <p:sp>
        <p:nvSpPr>
          <p:cNvPr id="15" name="TextBox 15"/>
          <p:cNvSpPr txBox="1"/>
          <p:nvPr/>
        </p:nvSpPr>
        <p:spPr>
          <a:xfrm>
            <a:off x="10317057" y="5633857"/>
            <a:ext cx="6188999" cy="3453130"/>
          </a:xfrm>
          <a:prstGeom prst="rect">
            <a:avLst/>
          </a:prstGeom>
        </p:spPr>
        <p:txBody>
          <a:bodyPr lIns="0" tIns="0" rIns="0" bIns="0" rtlCol="0" anchor="t">
            <a:spAutoFit/>
          </a:bodyPr>
          <a:lstStyle/>
          <a:p>
            <a:pPr>
              <a:lnSpc>
                <a:spcPts val="3919"/>
              </a:lnSpc>
            </a:pPr>
            <a:endParaRPr/>
          </a:p>
          <a:p>
            <a:pPr marL="604519" lvl="1" indent="-302260">
              <a:lnSpc>
                <a:spcPts val="3919"/>
              </a:lnSpc>
              <a:buFont typeface="Arial"/>
              <a:buChar char="•"/>
            </a:pPr>
            <a:r>
              <a:rPr lang="en-US" sz="2799">
                <a:solidFill>
                  <a:srgbClr val="F4F4F4"/>
                </a:solidFill>
                <a:latin typeface="Muli Regular"/>
              </a:rPr>
              <a:t>Tiếp thu ý kiến khách hàng</a:t>
            </a:r>
          </a:p>
          <a:p>
            <a:pPr marL="604519" lvl="1" indent="-302260">
              <a:lnSpc>
                <a:spcPts val="3919"/>
              </a:lnSpc>
              <a:buFont typeface="Arial"/>
              <a:buChar char="•"/>
            </a:pPr>
            <a:r>
              <a:rPr lang="en-US" sz="2799">
                <a:solidFill>
                  <a:srgbClr val="F4F4F4"/>
                </a:solidFill>
                <a:latin typeface="Muli Regular"/>
              </a:rPr>
              <a:t>Lên kế hoạch sửa đổi</a:t>
            </a:r>
          </a:p>
          <a:p>
            <a:pPr marL="604519" lvl="1" indent="-302260">
              <a:lnSpc>
                <a:spcPts val="3919"/>
              </a:lnSpc>
              <a:buFont typeface="Arial"/>
              <a:buChar char="•"/>
            </a:pPr>
            <a:r>
              <a:rPr lang="en-US" sz="2799">
                <a:solidFill>
                  <a:srgbClr val="F4F4F4"/>
                </a:solidFill>
                <a:latin typeface="Muli Regular"/>
              </a:rPr>
              <a:t>Phát triển hệ thống mới</a:t>
            </a:r>
          </a:p>
          <a:p>
            <a:pPr marL="604519" lvl="1" indent="-302260">
              <a:lnSpc>
                <a:spcPts val="3919"/>
              </a:lnSpc>
              <a:buFont typeface="Arial"/>
              <a:buChar char="•"/>
            </a:pPr>
            <a:r>
              <a:rPr lang="en-US" sz="2799">
                <a:solidFill>
                  <a:srgbClr val="F4F4F4"/>
                </a:solidFill>
                <a:latin typeface="Muli Regular"/>
              </a:rPr>
              <a:t>Ứng dụng VCBS Mobile</a:t>
            </a:r>
          </a:p>
          <a:p>
            <a:pPr>
              <a:lnSpc>
                <a:spcPts val="3919"/>
              </a:lnSpc>
            </a:pPr>
            <a:endParaRPr lang="en-US" sz="2799">
              <a:solidFill>
                <a:srgbClr val="F4F4F4"/>
              </a:solidFill>
              <a:latin typeface="Muli Regular"/>
            </a:endParaRPr>
          </a:p>
          <a:p>
            <a:pPr>
              <a:lnSpc>
                <a:spcPts val="3919"/>
              </a:lnSpc>
            </a:pPr>
            <a:endParaRPr lang="en-US" sz="2799">
              <a:solidFill>
                <a:srgbClr val="F4F4F4"/>
              </a:solidFill>
              <a:latin typeface="Muli Regula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2548780" y="2131279"/>
            <a:ext cx="7804382" cy="2751560"/>
            <a:chOff x="0" y="0"/>
            <a:chExt cx="10405843" cy="3668746"/>
          </a:xfrm>
        </p:grpSpPr>
        <p:sp>
          <p:nvSpPr>
            <p:cNvPr id="3" name="TextBox 3"/>
            <p:cNvSpPr txBox="1"/>
            <p:nvPr/>
          </p:nvSpPr>
          <p:spPr>
            <a:xfrm>
              <a:off x="0" y="9525"/>
              <a:ext cx="10405843" cy="714375"/>
            </a:xfrm>
            <a:prstGeom prst="rect">
              <a:avLst/>
            </a:prstGeom>
          </p:spPr>
          <p:txBody>
            <a:bodyPr lIns="0" tIns="0" rIns="0" bIns="0" rtlCol="0" anchor="t">
              <a:spAutoFit/>
            </a:bodyPr>
            <a:lstStyle/>
            <a:p>
              <a:pPr marL="0" lvl="0" indent="0">
                <a:lnSpc>
                  <a:spcPts val="4320"/>
                </a:lnSpc>
                <a:spcBef>
                  <a:spcPct val="0"/>
                </a:spcBef>
              </a:pPr>
              <a:r>
                <a:rPr lang="en-US" sz="3600">
                  <a:solidFill>
                    <a:srgbClr val="00A181"/>
                  </a:solidFill>
                  <a:latin typeface="Muli Bold Bold"/>
                </a:rPr>
                <a:t>2.4 Thu lợi nhuận từ các hoạt động</a:t>
              </a:r>
            </a:p>
          </p:txBody>
        </p:sp>
        <p:sp>
          <p:nvSpPr>
            <p:cNvPr id="4" name="TextBox 4"/>
            <p:cNvSpPr txBox="1"/>
            <p:nvPr/>
          </p:nvSpPr>
          <p:spPr>
            <a:xfrm>
              <a:off x="0" y="1074349"/>
              <a:ext cx="10405843" cy="2594398"/>
            </a:xfrm>
            <a:prstGeom prst="rect">
              <a:avLst/>
            </a:prstGeom>
          </p:spPr>
          <p:txBody>
            <a:bodyPr lIns="0" tIns="0" rIns="0" bIns="0" rtlCol="0" anchor="t">
              <a:spAutoFit/>
            </a:bodyPr>
            <a:lstStyle/>
            <a:p>
              <a:pPr marL="604524" lvl="1" indent="-302262">
                <a:lnSpc>
                  <a:spcPts val="3920"/>
                </a:lnSpc>
                <a:buFont typeface="Arial"/>
                <a:buChar char="•"/>
              </a:pPr>
              <a:r>
                <a:rPr lang="en-US" sz="2800">
                  <a:solidFill>
                    <a:srgbClr val="000000"/>
                  </a:solidFill>
                  <a:latin typeface="Muli Regular"/>
                </a:rPr>
                <a:t>Thị trường chứng khoán bùng nổ mạnh mẽ cả về quy mô lẫn chỉ số</a:t>
              </a:r>
            </a:p>
            <a:p>
              <a:pPr marL="604524" lvl="1" indent="-302262">
                <a:lnSpc>
                  <a:spcPts val="3920"/>
                </a:lnSpc>
                <a:buFont typeface="Arial"/>
                <a:buChar char="•"/>
              </a:pPr>
              <a:r>
                <a:rPr lang="en-US" sz="2800">
                  <a:solidFill>
                    <a:srgbClr val="000000"/>
                  </a:solidFill>
                  <a:latin typeface="Muli Regular"/>
                </a:rPr>
                <a:t>Mở rộng nhiều chi nhánh dịch vụ của ngân hàng VCSB</a:t>
              </a:r>
            </a:p>
          </p:txBody>
        </p:sp>
      </p:grpSp>
      <p:grpSp>
        <p:nvGrpSpPr>
          <p:cNvPr id="5" name="Group 5"/>
          <p:cNvGrpSpPr/>
          <p:nvPr/>
        </p:nvGrpSpPr>
        <p:grpSpPr>
          <a:xfrm>
            <a:off x="3632314" y="5711497"/>
            <a:ext cx="14655686" cy="3294709"/>
            <a:chOff x="0" y="0"/>
            <a:chExt cx="19540915" cy="4392945"/>
          </a:xfrm>
        </p:grpSpPr>
        <p:sp>
          <p:nvSpPr>
            <p:cNvPr id="6" name="TextBox 6"/>
            <p:cNvSpPr txBox="1"/>
            <p:nvPr/>
          </p:nvSpPr>
          <p:spPr>
            <a:xfrm>
              <a:off x="0" y="9525"/>
              <a:ext cx="19540915" cy="1438275"/>
            </a:xfrm>
            <a:prstGeom prst="rect">
              <a:avLst/>
            </a:prstGeom>
          </p:spPr>
          <p:txBody>
            <a:bodyPr lIns="0" tIns="0" rIns="0" bIns="0" rtlCol="0" anchor="t">
              <a:spAutoFit/>
            </a:bodyPr>
            <a:lstStyle/>
            <a:p>
              <a:pPr marL="0" lvl="0" indent="0">
                <a:lnSpc>
                  <a:spcPts val="4320"/>
                </a:lnSpc>
                <a:spcBef>
                  <a:spcPct val="0"/>
                </a:spcBef>
              </a:pPr>
              <a:r>
                <a:rPr lang="en-US" sz="3600">
                  <a:solidFill>
                    <a:srgbClr val="00A181"/>
                  </a:solidFill>
                  <a:latin typeface="Muli Bold Bold"/>
                </a:rPr>
                <a:t>2.5 Đa dạng hóa dịch vụ đồng thời cung cấp dịch vụ giá trị tăng cho khách hàng</a:t>
              </a:r>
            </a:p>
          </p:txBody>
        </p:sp>
        <p:sp>
          <p:nvSpPr>
            <p:cNvPr id="7" name="TextBox 7"/>
            <p:cNvSpPr txBox="1"/>
            <p:nvPr/>
          </p:nvSpPr>
          <p:spPr>
            <a:xfrm>
              <a:off x="0" y="1789021"/>
              <a:ext cx="19540915" cy="2603924"/>
            </a:xfrm>
            <a:prstGeom prst="rect">
              <a:avLst/>
            </a:prstGeom>
          </p:spPr>
          <p:txBody>
            <a:bodyPr lIns="0" tIns="0" rIns="0" bIns="0" rtlCol="0" anchor="t">
              <a:spAutoFit/>
            </a:bodyPr>
            <a:lstStyle/>
            <a:p>
              <a:pPr marL="604516" lvl="1" indent="-302258">
                <a:lnSpc>
                  <a:spcPts val="3919"/>
                </a:lnSpc>
                <a:buFont typeface="Arial"/>
                <a:buChar char="•"/>
              </a:pPr>
              <a:r>
                <a:rPr lang="en-US" sz="2799">
                  <a:solidFill>
                    <a:srgbClr val="000000"/>
                  </a:solidFill>
                  <a:latin typeface="Muli Regular"/>
                </a:rPr>
                <a:t>Chương trình “ Khách hàng thân thiện" </a:t>
              </a:r>
            </a:p>
            <a:p>
              <a:pPr marL="604516" lvl="1" indent="-302258">
                <a:lnSpc>
                  <a:spcPts val="3919"/>
                </a:lnSpc>
                <a:buFont typeface="Arial"/>
                <a:buChar char="•"/>
              </a:pPr>
              <a:r>
                <a:rPr lang="en-US" sz="2799">
                  <a:solidFill>
                    <a:srgbClr val="000000"/>
                  </a:solidFill>
                  <a:latin typeface="Muli Regular"/>
                </a:rPr>
                <a:t>Chiến lược phát triển và phương pháp kinh doanh phù hợp</a:t>
              </a:r>
            </a:p>
            <a:p>
              <a:pPr marL="604516" lvl="1" indent="-302258">
                <a:lnSpc>
                  <a:spcPts val="3919"/>
                </a:lnSpc>
                <a:buFont typeface="Arial"/>
                <a:buChar char="•"/>
              </a:pPr>
              <a:r>
                <a:rPr lang="en-US" sz="2799">
                  <a:solidFill>
                    <a:srgbClr val="000000"/>
                  </a:solidFill>
                  <a:latin typeface="Muli Regular"/>
                </a:rPr>
                <a:t>Mở rộng phạm vi hoạt động theo hướng chuyên môn hóa</a:t>
              </a:r>
            </a:p>
            <a:p>
              <a:pPr marL="604516" lvl="1" indent="-302258">
                <a:lnSpc>
                  <a:spcPts val="3919"/>
                </a:lnSpc>
                <a:buFont typeface="Arial"/>
                <a:buChar char="•"/>
              </a:pPr>
              <a:r>
                <a:rPr lang="en-US" sz="2799">
                  <a:solidFill>
                    <a:srgbClr val="000000"/>
                  </a:solidFill>
                  <a:latin typeface="Muli Regular"/>
                </a:rPr>
                <a:t>Đề án nghiên cứu các sản phẩm dịch vụ trên thị trường chứng khoán</a:t>
              </a:r>
            </a:p>
          </p:txBody>
        </p:sp>
      </p:grpSp>
      <p:sp>
        <p:nvSpPr>
          <p:cNvPr id="8" name="TextBox 8"/>
          <p:cNvSpPr txBox="1"/>
          <p:nvPr/>
        </p:nvSpPr>
        <p:spPr>
          <a:xfrm>
            <a:off x="479735" y="840317"/>
            <a:ext cx="8355167" cy="742950"/>
          </a:xfrm>
          <a:prstGeom prst="rect">
            <a:avLst/>
          </a:prstGeom>
        </p:spPr>
        <p:txBody>
          <a:bodyPr lIns="0" tIns="0" rIns="0" bIns="0" rtlCol="0" anchor="t">
            <a:spAutoFit/>
          </a:bodyPr>
          <a:lstStyle/>
          <a:p>
            <a:pPr>
              <a:lnSpc>
                <a:spcPts val="5999"/>
              </a:lnSpc>
              <a:spcBef>
                <a:spcPct val="0"/>
              </a:spcBef>
            </a:pPr>
            <a:r>
              <a:rPr lang="en-US" sz="4999" spc="-49">
                <a:solidFill>
                  <a:srgbClr val="000000"/>
                </a:solidFill>
                <a:latin typeface="Muli Bold Bold"/>
              </a:rPr>
              <a:t>2. Các giải pháp khắc phục</a:t>
            </a:r>
          </a:p>
        </p:txBody>
      </p:sp>
      <p:sp>
        <p:nvSpPr>
          <p:cNvPr id="9" name="TextBox 9"/>
          <p:cNvSpPr txBox="1"/>
          <p:nvPr/>
        </p:nvSpPr>
        <p:spPr>
          <a:xfrm>
            <a:off x="703480" y="9392913"/>
            <a:ext cx="5231327" cy="271144"/>
          </a:xfrm>
          <a:prstGeom prst="rect">
            <a:avLst/>
          </a:prstGeom>
        </p:spPr>
        <p:txBody>
          <a:bodyPr lIns="0" tIns="0" rIns="0" bIns="0" rtlCol="0" anchor="t">
            <a:spAutoFit/>
          </a:bodyPr>
          <a:lstStyle/>
          <a:p>
            <a:pPr>
              <a:lnSpc>
                <a:spcPts val="2380"/>
              </a:lnSpc>
              <a:spcBef>
                <a:spcPct val="0"/>
              </a:spcBef>
            </a:pPr>
            <a:r>
              <a:rPr lang="en-US" sz="1700" u="sng">
                <a:solidFill>
                  <a:srgbClr val="000000"/>
                </a:solidFill>
                <a:latin typeface="Muli Regular Bold"/>
              </a:rPr>
              <a:t>Quay lại Trang Chương trình</a:t>
            </a:r>
          </a:p>
        </p:txBody>
      </p:sp>
      <p:grpSp>
        <p:nvGrpSpPr>
          <p:cNvPr id="10" name="Group 10"/>
          <p:cNvGrpSpPr/>
          <p:nvPr/>
        </p:nvGrpSpPr>
        <p:grpSpPr>
          <a:xfrm>
            <a:off x="3027104" y="5978623"/>
            <a:ext cx="292039" cy="252907"/>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12" name="Group 12"/>
          <p:cNvGrpSpPr/>
          <p:nvPr/>
        </p:nvGrpSpPr>
        <p:grpSpPr>
          <a:xfrm>
            <a:off x="16799111" y="2687862"/>
            <a:ext cx="2977778" cy="2578770"/>
            <a:chOff x="0" y="0"/>
            <a:chExt cx="3619627" cy="3134614"/>
          </a:xfrm>
        </p:grpSpPr>
        <p:sp>
          <p:nvSpPr>
            <p:cNvPr id="13" name="Freeform 1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14" name="Group 14"/>
          <p:cNvGrpSpPr/>
          <p:nvPr/>
        </p:nvGrpSpPr>
        <p:grpSpPr>
          <a:xfrm>
            <a:off x="13660090" y="-135282"/>
            <a:ext cx="4201515" cy="3638531"/>
            <a:chOff x="0" y="0"/>
            <a:chExt cx="3619627" cy="3134614"/>
          </a:xfrm>
        </p:grpSpPr>
        <p:sp>
          <p:nvSpPr>
            <p:cNvPr id="15" name="Freeform 1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16" name="Group 16"/>
          <p:cNvGrpSpPr/>
          <p:nvPr/>
        </p:nvGrpSpPr>
        <p:grpSpPr>
          <a:xfrm>
            <a:off x="13243939" y="-956153"/>
            <a:ext cx="2481390" cy="2148895"/>
            <a:chOff x="0" y="0"/>
            <a:chExt cx="3619627" cy="3134614"/>
          </a:xfrm>
        </p:grpSpPr>
        <p:sp>
          <p:nvSpPr>
            <p:cNvPr id="17" name="Freeform 1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18" name="Group 18"/>
          <p:cNvGrpSpPr/>
          <p:nvPr/>
        </p:nvGrpSpPr>
        <p:grpSpPr>
          <a:xfrm>
            <a:off x="1997273" y="2317431"/>
            <a:ext cx="283199" cy="245252"/>
            <a:chOff x="0" y="0"/>
            <a:chExt cx="3619627" cy="3134614"/>
          </a:xfrm>
        </p:grpSpPr>
        <p:sp>
          <p:nvSpPr>
            <p:cNvPr id="19" name="Freeform 1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375203" y="1333220"/>
            <a:ext cx="14298178" cy="5671271"/>
            <a:chOff x="0" y="0"/>
            <a:chExt cx="19064237" cy="7561695"/>
          </a:xfrm>
        </p:grpSpPr>
        <p:sp>
          <p:nvSpPr>
            <p:cNvPr id="3" name="TextBox 3"/>
            <p:cNvSpPr txBox="1"/>
            <p:nvPr/>
          </p:nvSpPr>
          <p:spPr>
            <a:xfrm>
              <a:off x="0" y="2482753"/>
              <a:ext cx="19064237" cy="5078942"/>
            </a:xfrm>
            <a:prstGeom prst="rect">
              <a:avLst/>
            </a:prstGeom>
          </p:spPr>
          <p:txBody>
            <a:bodyPr lIns="0" tIns="0" rIns="0" bIns="0" rtlCol="0" anchor="t">
              <a:spAutoFit/>
            </a:bodyPr>
            <a:lstStyle/>
            <a:p>
              <a:pPr marL="755651" lvl="1" indent="-377825">
                <a:lnSpc>
                  <a:spcPts val="4550"/>
                </a:lnSpc>
                <a:buFont typeface="Arial"/>
                <a:buChar char="•"/>
              </a:pPr>
              <a:r>
                <a:rPr lang="en-US" sz="3500">
                  <a:solidFill>
                    <a:srgbClr val="F4F4F4"/>
                  </a:solidFill>
                  <a:latin typeface="Muli Regular"/>
                </a:rPr>
                <a:t>Vấn đề mà VCBS đang gặp phải đến từ cạnh tranh về mảng công nghệ và hệ thống quản lý nội bộ, tài chính doanh nghiệp.</a:t>
              </a:r>
            </a:p>
            <a:p>
              <a:pPr marL="755651" lvl="1" indent="-377825">
                <a:lnSpc>
                  <a:spcPts val="4200"/>
                </a:lnSpc>
                <a:buFont typeface="Arial"/>
                <a:buChar char="•"/>
              </a:pPr>
              <a:r>
                <a:rPr lang="en-US" sz="3500">
                  <a:solidFill>
                    <a:srgbClr val="F4F4F4"/>
                  </a:solidFill>
                  <a:latin typeface="Muli Regular"/>
                </a:rPr>
                <a:t>VCBS sẽ gặp khó khăn và thách thức trong thời gian tới do nhiều công ty chứng khoán đang cố gắng vươn lên cạnh tranh.</a:t>
              </a:r>
            </a:p>
            <a:p>
              <a:pPr marL="755651" lvl="1" indent="-377825">
                <a:lnSpc>
                  <a:spcPts val="4200"/>
                </a:lnSpc>
                <a:buFont typeface="Arial"/>
                <a:buChar char="•"/>
              </a:pPr>
              <a:r>
                <a:rPr lang="en-US" sz="3500">
                  <a:solidFill>
                    <a:srgbClr val="F4F4F4"/>
                  </a:solidFill>
                  <a:latin typeface="Muli Regular"/>
                </a:rPr>
                <a:t>VCBS cần nghiêm túc và thận trọng, liên tục bổ sung và phát triển nhằm giữ vững vị thế của doanh nghiệp trên thị trường nội địa cũng như phát triển ra nước ngoài</a:t>
              </a:r>
            </a:p>
          </p:txBody>
        </p:sp>
        <p:sp>
          <p:nvSpPr>
            <p:cNvPr id="4" name="TextBox 4"/>
            <p:cNvSpPr txBox="1"/>
            <p:nvPr/>
          </p:nvSpPr>
          <p:spPr>
            <a:xfrm>
              <a:off x="0" y="-76200"/>
              <a:ext cx="19064237" cy="1693333"/>
            </a:xfrm>
            <a:prstGeom prst="rect">
              <a:avLst/>
            </a:prstGeom>
          </p:spPr>
          <p:txBody>
            <a:bodyPr lIns="0" tIns="0" rIns="0" bIns="0" rtlCol="0" anchor="t">
              <a:spAutoFit/>
            </a:bodyPr>
            <a:lstStyle/>
            <a:p>
              <a:pPr>
                <a:lnSpc>
                  <a:spcPts val="10400"/>
                </a:lnSpc>
              </a:pPr>
              <a:r>
                <a:rPr lang="en-US" sz="8000">
                  <a:solidFill>
                    <a:srgbClr val="A4E473"/>
                  </a:solidFill>
                  <a:latin typeface="Montserrat Semi-Bold Bold"/>
                </a:rPr>
                <a:t>III. Tổng kết</a:t>
              </a:r>
            </a:p>
          </p:txBody>
        </p:sp>
      </p:grpSp>
      <p:sp>
        <p:nvSpPr>
          <p:cNvPr id="5" name="TextBox 5"/>
          <p:cNvSpPr txBox="1"/>
          <p:nvPr/>
        </p:nvSpPr>
        <p:spPr>
          <a:xfrm>
            <a:off x="12027973" y="8987156"/>
            <a:ext cx="5231327" cy="271144"/>
          </a:xfrm>
          <a:prstGeom prst="rect">
            <a:avLst/>
          </a:prstGeom>
        </p:spPr>
        <p:txBody>
          <a:bodyPr lIns="0" tIns="0" rIns="0" bIns="0" rtlCol="0" anchor="t">
            <a:spAutoFit/>
          </a:bodyPr>
          <a:lstStyle/>
          <a:p>
            <a:pPr algn="r">
              <a:lnSpc>
                <a:spcPts val="2380"/>
              </a:lnSpc>
              <a:spcBef>
                <a:spcPct val="0"/>
              </a:spcBef>
            </a:pPr>
            <a:r>
              <a:rPr lang="en-US" sz="1700" u="sng">
                <a:solidFill>
                  <a:srgbClr val="F4F4F4"/>
                </a:solidFill>
                <a:latin typeface="Muli Regular Bold"/>
              </a:rPr>
              <a:t>Quay lại Trang Chương trình</a:t>
            </a:r>
          </a:p>
        </p:txBody>
      </p:sp>
      <p:grpSp>
        <p:nvGrpSpPr>
          <p:cNvPr id="6" name="Group 6"/>
          <p:cNvGrpSpPr/>
          <p:nvPr/>
        </p:nvGrpSpPr>
        <p:grpSpPr>
          <a:xfrm>
            <a:off x="-3563094" y="6077994"/>
            <a:ext cx="6383425" cy="5528076"/>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8" name="Group 8"/>
          <p:cNvGrpSpPr/>
          <p:nvPr/>
        </p:nvGrpSpPr>
        <p:grpSpPr>
          <a:xfrm>
            <a:off x="1671665" y="7004492"/>
            <a:ext cx="3034530" cy="2627917"/>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txBody>
            <a:bodyPr/>
            <a:lstStyle/>
            <a:p>
              <a:endParaRPr lang="en-US"/>
            </a:p>
          </p:txBody>
        </p:sp>
      </p:grpSp>
      <p:grpSp>
        <p:nvGrpSpPr>
          <p:cNvPr id="10" name="Group 10"/>
          <p:cNvGrpSpPr/>
          <p:nvPr/>
        </p:nvGrpSpPr>
        <p:grpSpPr>
          <a:xfrm>
            <a:off x="4053492" y="8956750"/>
            <a:ext cx="2141618" cy="1854652"/>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3585950" y="-517425"/>
            <a:ext cx="6210236" cy="537809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4" name="Group 4"/>
          <p:cNvGrpSpPr/>
          <p:nvPr/>
        </p:nvGrpSpPr>
        <p:grpSpPr>
          <a:xfrm>
            <a:off x="12009993" y="306851"/>
            <a:ext cx="3151914" cy="27295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
        <p:nvSpPr>
          <p:cNvPr id="6" name="TextBox 6"/>
          <p:cNvSpPr txBox="1"/>
          <p:nvPr/>
        </p:nvSpPr>
        <p:spPr>
          <a:xfrm>
            <a:off x="2599526" y="3904221"/>
            <a:ext cx="12175710" cy="2469034"/>
          </a:xfrm>
          <a:prstGeom prst="rect">
            <a:avLst/>
          </a:prstGeom>
        </p:spPr>
        <p:txBody>
          <a:bodyPr lIns="0" tIns="0" rIns="0" bIns="0" rtlCol="0" anchor="t">
            <a:spAutoFit/>
          </a:bodyPr>
          <a:lstStyle/>
          <a:p>
            <a:pPr algn="ctr">
              <a:lnSpc>
                <a:spcPts val="9709"/>
              </a:lnSpc>
              <a:spcBef>
                <a:spcPct val="0"/>
              </a:spcBef>
            </a:pPr>
            <a:r>
              <a:rPr lang="en-US" sz="8091" spc="-80">
                <a:solidFill>
                  <a:srgbClr val="F4F4F4"/>
                </a:solidFill>
                <a:latin typeface="Tex Gyre Termes Bold"/>
              </a:rPr>
              <a:t>Cảm ơn cô và mọi người đã lắng nghe!</a:t>
            </a:r>
          </a:p>
        </p:txBody>
      </p:sp>
      <p:sp>
        <p:nvSpPr>
          <p:cNvPr id="7" name="TextBox 7"/>
          <p:cNvSpPr txBox="1"/>
          <p:nvPr/>
        </p:nvSpPr>
        <p:spPr>
          <a:xfrm>
            <a:off x="1029067" y="8956719"/>
            <a:ext cx="5231327" cy="271144"/>
          </a:xfrm>
          <a:prstGeom prst="rect">
            <a:avLst/>
          </a:prstGeom>
        </p:spPr>
        <p:txBody>
          <a:bodyPr lIns="0" tIns="0" rIns="0" bIns="0" rtlCol="0" anchor="t">
            <a:spAutoFit/>
          </a:bodyPr>
          <a:lstStyle/>
          <a:p>
            <a:pPr>
              <a:lnSpc>
                <a:spcPts val="2380"/>
              </a:lnSpc>
              <a:spcBef>
                <a:spcPct val="0"/>
              </a:spcBef>
            </a:pPr>
            <a:r>
              <a:rPr lang="en-US" sz="1700" u="sng">
                <a:solidFill>
                  <a:srgbClr val="F4F4F4"/>
                </a:solidFill>
                <a:latin typeface="Muli Regular Bold"/>
              </a:rPr>
              <a:t>Quay lại Trang Chương trình</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899288" y="3326828"/>
            <a:ext cx="11437054" cy="4825485"/>
            <a:chOff x="0" y="239395"/>
            <a:chExt cx="15249406" cy="6433980"/>
          </a:xfrm>
        </p:grpSpPr>
        <p:sp>
          <p:nvSpPr>
            <p:cNvPr id="3" name="TextBox 3"/>
            <p:cNvSpPr txBox="1"/>
            <p:nvPr/>
          </p:nvSpPr>
          <p:spPr>
            <a:xfrm>
              <a:off x="0" y="239395"/>
              <a:ext cx="15249406" cy="4397871"/>
            </a:xfrm>
            <a:prstGeom prst="rect">
              <a:avLst/>
            </a:prstGeom>
          </p:spPr>
          <p:txBody>
            <a:bodyPr lIns="0" tIns="0" rIns="0" bIns="0" rtlCol="0" anchor="t">
              <a:spAutoFit/>
            </a:bodyPr>
            <a:lstStyle/>
            <a:p>
              <a:pPr algn="ctr">
                <a:lnSpc>
                  <a:spcPts val="8750"/>
                </a:lnSpc>
              </a:pPr>
              <a:r>
                <a:rPr lang="en-US" sz="6250" spc="-68" dirty="0" err="1">
                  <a:solidFill>
                    <a:srgbClr val="0D8220"/>
                  </a:solidFill>
                  <a:latin typeface="Paytone One" panose="020B0604020202020204" charset="0"/>
                </a:rPr>
                <a:t>Phân</a:t>
              </a:r>
              <a:r>
                <a:rPr lang="en-US" sz="6250" spc="-68" dirty="0">
                  <a:solidFill>
                    <a:srgbClr val="0D8220"/>
                  </a:solidFill>
                  <a:latin typeface="Paytone One" panose="020B0604020202020204" charset="0"/>
                </a:rPr>
                <a:t> </a:t>
              </a:r>
              <a:r>
                <a:rPr lang="en-US" sz="6250" spc="-68" dirty="0" err="1">
                  <a:solidFill>
                    <a:srgbClr val="0D8220"/>
                  </a:solidFill>
                  <a:latin typeface="Paytone One" panose="020B0604020202020204" charset="0"/>
                </a:rPr>
                <a:t>tích</a:t>
              </a:r>
              <a:r>
                <a:rPr lang="en-US" sz="6250" spc="-68" dirty="0">
                  <a:solidFill>
                    <a:srgbClr val="0D8220"/>
                  </a:solidFill>
                  <a:latin typeface="Paytone One" panose="020B0604020202020204" charset="0"/>
                </a:rPr>
                <a:t> </a:t>
              </a:r>
              <a:r>
                <a:rPr lang="en-US" sz="6250" spc="-68" dirty="0" err="1">
                  <a:solidFill>
                    <a:srgbClr val="0D8220"/>
                  </a:solidFill>
                  <a:latin typeface="Paytone One" panose="020B0604020202020204" charset="0"/>
                </a:rPr>
                <a:t>và</a:t>
              </a:r>
              <a:r>
                <a:rPr lang="en-US" sz="6250" spc="-68" dirty="0">
                  <a:solidFill>
                    <a:srgbClr val="0D8220"/>
                  </a:solidFill>
                  <a:latin typeface="Paytone One" panose="020B0604020202020204" charset="0"/>
                </a:rPr>
                <a:t> </a:t>
              </a:r>
              <a:r>
                <a:rPr lang="en-US" sz="6250" spc="-68" dirty="0" err="1">
                  <a:solidFill>
                    <a:srgbClr val="0D8220"/>
                  </a:solidFill>
                  <a:latin typeface="Paytone One" panose="020B0604020202020204" charset="0"/>
                </a:rPr>
                <a:t>đề</a:t>
              </a:r>
              <a:r>
                <a:rPr lang="en-US" sz="6250" spc="-68" dirty="0">
                  <a:solidFill>
                    <a:srgbClr val="0D8220"/>
                  </a:solidFill>
                  <a:latin typeface="Paytone One" panose="020B0604020202020204" charset="0"/>
                </a:rPr>
                <a:t> </a:t>
              </a:r>
              <a:r>
                <a:rPr lang="en-US" sz="6250" spc="-68" dirty="0" err="1">
                  <a:solidFill>
                    <a:srgbClr val="0D8220"/>
                  </a:solidFill>
                  <a:latin typeface="Paytone One" panose="020B0604020202020204" charset="0"/>
                </a:rPr>
                <a:t>xuất</a:t>
              </a:r>
              <a:r>
                <a:rPr lang="en-US" sz="6250" spc="-68" dirty="0">
                  <a:solidFill>
                    <a:srgbClr val="0D8220"/>
                  </a:solidFill>
                  <a:latin typeface="Paytone One" panose="020B0604020202020204" charset="0"/>
                </a:rPr>
                <a:t> </a:t>
              </a:r>
              <a:r>
                <a:rPr lang="en-US" sz="6250" spc="-68" dirty="0" err="1">
                  <a:solidFill>
                    <a:srgbClr val="0D8220"/>
                  </a:solidFill>
                  <a:latin typeface="Paytone One" panose="020B0604020202020204" charset="0"/>
                </a:rPr>
                <a:t>hướng</a:t>
              </a:r>
              <a:r>
                <a:rPr lang="en-US" sz="6250" spc="-68" dirty="0">
                  <a:solidFill>
                    <a:srgbClr val="0D8220"/>
                  </a:solidFill>
                  <a:latin typeface="Paytone One" panose="020B0604020202020204" charset="0"/>
                </a:rPr>
                <a:t> </a:t>
              </a:r>
              <a:r>
                <a:rPr lang="en-US" sz="6250" spc="-68" dirty="0" err="1">
                  <a:solidFill>
                    <a:srgbClr val="0D8220"/>
                  </a:solidFill>
                  <a:latin typeface="Paytone One" panose="020B0604020202020204" charset="0"/>
                </a:rPr>
                <a:t>phát</a:t>
              </a:r>
              <a:r>
                <a:rPr lang="en-US" sz="6250" spc="-68" dirty="0">
                  <a:solidFill>
                    <a:srgbClr val="0D8220"/>
                  </a:solidFill>
                  <a:latin typeface="Paytone One" panose="020B0604020202020204" charset="0"/>
                </a:rPr>
                <a:t> </a:t>
              </a:r>
              <a:r>
                <a:rPr lang="en-US" sz="6250" spc="-68" dirty="0" err="1">
                  <a:solidFill>
                    <a:srgbClr val="0D8220"/>
                  </a:solidFill>
                  <a:latin typeface="Paytone One" panose="020B0604020202020204" charset="0"/>
                </a:rPr>
                <a:t>triển</a:t>
              </a:r>
              <a:r>
                <a:rPr lang="en-US" sz="6250" spc="-68" dirty="0">
                  <a:solidFill>
                    <a:srgbClr val="0D8220"/>
                  </a:solidFill>
                  <a:latin typeface="Paytone One" panose="020B0604020202020204" charset="0"/>
                </a:rPr>
                <a:t> </a:t>
              </a:r>
              <a:r>
                <a:rPr lang="en-US" sz="6250" spc="-68" dirty="0" err="1">
                  <a:solidFill>
                    <a:srgbClr val="0D8220"/>
                  </a:solidFill>
                  <a:latin typeface="Paytone One" panose="020B0604020202020204" charset="0"/>
                </a:rPr>
                <a:t>cho</a:t>
              </a:r>
              <a:r>
                <a:rPr lang="en-US" sz="6250" spc="-68" dirty="0">
                  <a:solidFill>
                    <a:srgbClr val="0D8220"/>
                  </a:solidFill>
                  <a:latin typeface="Paytone One" panose="020B0604020202020204" charset="0"/>
                </a:rPr>
                <a:t> HTTTQL  </a:t>
              </a:r>
              <a:r>
                <a:rPr lang="en-US" sz="6250" spc="-68" dirty="0" err="1">
                  <a:solidFill>
                    <a:srgbClr val="0D8220"/>
                  </a:solidFill>
                  <a:latin typeface="Paytone One" panose="020B0604020202020204" charset="0"/>
                </a:rPr>
                <a:t>cho</a:t>
              </a:r>
              <a:r>
                <a:rPr lang="en-US" sz="6250" spc="-68" dirty="0">
                  <a:solidFill>
                    <a:srgbClr val="0D8220"/>
                  </a:solidFill>
                  <a:latin typeface="Paytone One" panose="020B0604020202020204" charset="0"/>
                </a:rPr>
                <a:t> VIETCOMBANK SECURITIES</a:t>
              </a:r>
            </a:p>
          </p:txBody>
        </p:sp>
        <p:sp>
          <p:nvSpPr>
            <p:cNvPr id="4" name="TextBox 4"/>
            <p:cNvSpPr txBox="1"/>
            <p:nvPr/>
          </p:nvSpPr>
          <p:spPr>
            <a:xfrm>
              <a:off x="0" y="5273412"/>
              <a:ext cx="15249406" cy="1399963"/>
            </a:xfrm>
            <a:prstGeom prst="rect">
              <a:avLst/>
            </a:prstGeom>
          </p:spPr>
          <p:txBody>
            <a:bodyPr lIns="0" tIns="0" rIns="0" bIns="0" rtlCol="0" anchor="t">
              <a:spAutoFit/>
            </a:bodyPr>
            <a:lstStyle/>
            <a:p>
              <a:pPr algn="ctr">
                <a:lnSpc>
                  <a:spcPts val="4340"/>
                </a:lnSpc>
              </a:pPr>
              <a:r>
                <a:rPr lang="en-US" sz="3100">
                  <a:solidFill>
                    <a:srgbClr val="000000"/>
                  </a:solidFill>
                  <a:latin typeface="Tex Gyre Termes"/>
                </a:rPr>
                <a:t>Nhóm 7</a:t>
              </a:r>
            </a:p>
            <a:p>
              <a:pPr algn="ctr">
                <a:lnSpc>
                  <a:spcPts val="4340"/>
                </a:lnSpc>
              </a:pPr>
              <a:r>
                <a:rPr lang="en-US" sz="3100">
                  <a:solidFill>
                    <a:srgbClr val="000000"/>
                  </a:solidFill>
                  <a:latin typeface="Tex Gyre Termes"/>
                </a:rPr>
                <a:t>GVHD: Võ Thị Kim Anh</a:t>
              </a:r>
            </a:p>
          </p:txBody>
        </p:sp>
      </p:grpSp>
      <p:grpSp>
        <p:nvGrpSpPr>
          <p:cNvPr id="5" name="Group 5"/>
          <p:cNvGrpSpPr/>
          <p:nvPr/>
        </p:nvGrpSpPr>
        <p:grpSpPr>
          <a:xfrm>
            <a:off x="14328902" y="2317173"/>
            <a:ext cx="7321033" cy="6340049"/>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7" name="Group 7"/>
          <p:cNvGrpSpPr/>
          <p:nvPr/>
        </p:nvGrpSpPr>
        <p:grpSpPr>
          <a:xfrm>
            <a:off x="12122944" y="7035126"/>
            <a:ext cx="4970154" cy="43041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9" name="Group 9"/>
          <p:cNvGrpSpPr/>
          <p:nvPr/>
        </p:nvGrpSpPr>
        <p:grpSpPr>
          <a:xfrm>
            <a:off x="12336342" y="5954842"/>
            <a:ext cx="2271679" cy="1967285"/>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11" name="Group 11"/>
          <p:cNvGrpSpPr/>
          <p:nvPr/>
        </p:nvGrpSpPr>
        <p:grpSpPr>
          <a:xfrm>
            <a:off x="13737770" y="373605"/>
            <a:ext cx="3799619" cy="3290488"/>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sp>
        <p:nvSpPr>
          <p:cNvPr id="13" name="Freeform 13"/>
          <p:cNvSpPr/>
          <p:nvPr/>
        </p:nvSpPr>
        <p:spPr>
          <a:xfrm>
            <a:off x="1028700" y="920105"/>
            <a:ext cx="803391" cy="803391"/>
          </a:xfrm>
          <a:custGeom>
            <a:avLst/>
            <a:gdLst/>
            <a:ahLst/>
            <a:cxnLst/>
            <a:rect l="l" t="t" r="r" b="b"/>
            <a:pathLst>
              <a:path w="803391" h="803391">
                <a:moveTo>
                  <a:pt x="0" y="0"/>
                </a:moveTo>
                <a:lnTo>
                  <a:pt x="803391" y="0"/>
                </a:lnTo>
                <a:lnTo>
                  <a:pt x="803391" y="803390"/>
                </a:lnTo>
                <a:lnTo>
                  <a:pt x="0" y="803390"/>
                </a:lnTo>
                <a:lnTo>
                  <a:pt x="0" y="0"/>
                </a:lnTo>
                <a:close/>
              </a:path>
            </a:pathLst>
          </a:custGeom>
          <a:blipFill>
            <a:blip r:embed="rId2"/>
            <a:stretch>
              <a:fillRect/>
            </a:stretch>
          </a:blipFill>
        </p:spPr>
        <p:txBody>
          <a:bodyPr/>
          <a:lstStyle/>
          <a:p>
            <a:endParaRPr lang="en-US"/>
          </a:p>
        </p:txBody>
      </p:sp>
      <p:sp>
        <p:nvSpPr>
          <p:cNvPr id="14" name="TextBox 14"/>
          <p:cNvSpPr txBox="1"/>
          <p:nvPr/>
        </p:nvSpPr>
        <p:spPr>
          <a:xfrm>
            <a:off x="1999167" y="1095105"/>
            <a:ext cx="3242377" cy="405765"/>
          </a:xfrm>
          <a:prstGeom prst="rect">
            <a:avLst/>
          </a:prstGeom>
        </p:spPr>
        <p:txBody>
          <a:bodyPr lIns="0" tIns="0" rIns="0" bIns="0" rtlCol="0" anchor="t">
            <a:spAutoFit/>
          </a:bodyPr>
          <a:lstStyle/>
          <a:p>
            <a:pPr>
              <a:lnSpc>
                <a:spcPts val="3359"/>
              </a:lnSpc>
              <a:spcBef>
                <a:spcPct val="0"/>
              </a:spcBef>
            </a:pPr>
            <a:r>
              <a:rPr lang="en-US" sz="2400">
                <a:solidFill>
                  <a:srgbClr val="56AF12"/>
                </a:solidFill>
                <a:latin typeface="Tex Gyre Termes Bold"/>
              </a:rPr>
              <a:t>Vietcombank Securities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527743" y="-89986"/>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4" name="Group 4"/>
          <p:cNvGrpSpPr/>
          <p:nvPr/>
        </p:nvGrpSpPr>
        <p:grpSpPr>
          <a:xfrm>
            <a:off x="2505679" y="5832746"/>
            <a:ext cx="5966980" cy="516743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
        <p:nvSpPr>
          <p:cNvPr id="6" name="TextBox 6"/>
          <p:cNvSpPr txBox="1"/>
          <p:nvPr/>
        </p:nvSpPr>
        <p:spPr>
          <a:xfrm>
            <a:off x="1597407" y="3804542"/>
            <a:ext cx="7546593" cy="981075"/>
          </a:xfrm>
          <a:prstGeom prst="rect">
            <a:avLst/>
          </a:prstGeom>
        </p:spPr>
        <p:txBody>
          <a:bodyPr lIns="0" tIns="0" rIns="0" bIns="0" rtlCol="0" anchor="t">
            <a:spAutoFit/>
          </a:bodyPr>
          <a:lstStyle/>
          <a:p>
            <a:pPr marL="0" lvl="0" indent="0" algn="l">
              <a:lnSpc>
                <a:spcPts val="7799"/>
              </a:lnSpc>
              <a:spcBef>
                <a:spcPct val="0"/>
              </a:spcBef>
            </a:pPr>
            <a:r>
              <a:rPr lang="en-US" sz="6499" spc="-240">
                <a:solidFill>
                  <a:srgbClr val="FFFFFF"/>
                </a:solidFill>
                <a:latin typeface="Montserrat Semi-Bold"/>
              </a:rPr>
              <a:t>NHÓM 7</a:t>
            </a:r>
          </a:p>
        </p:txBody>
      </p:sp>
      <p:sp>
        <p:nvSpPr>
          <p:cNvPr id="7" name="TextBox 7"/>
          <p:cNvSpPr txBox="1"/>
          <p:nvPr/>
        </p:nvSpPr>
        <p:spPr>
          <a:xfrm>
            <a:off x="8151707" y="2766317"/>
            <a:ext cx="9323948" cy="3962400"/>
          </a:xfrm>
          <a:prstGeom prst="rect">
            <a:avLst/>
          </a:prstGeom>
        </p:spPr>
        <p:txBody>
          <a:bodyPr lIns="0" tIns="0" rIns="0" bIns="0" rtlCol="0" anchor="t">
            <a:spAutoFit/>
          </a:bodyPr>
          <a:lstStyle/>
          <a:p>
            <a:pPr marL="971550" lvl="1" indent="-485775">
              <a:lnSpc>
                <a:spcPts val="6299"/>
              </a:lnSpc>
              <a:buFont typeface="Arial"/>
              <a:buChar char="•"/>
            </a:pPr>
            <a:r>
              <a:rPr lang="en-US" sz="4500">
                <a:solidFill>
                  <a:srgbClr val="F4F4F4"/>
                </a:solidFill>
                <a:latin typeface="Muli Regular"/>
              </a:rPr>
              <a:t>Phạm Thị Minh Châu</a:t>
            </a:r>
          </a:p>
          <a:p>
            <a:pPr marL="971550" lvl="1" indent="-485775">
              <a:lnSpc>
                <a:spcPts val="6299"/>
              </a:lnSpc>
              <a:buFont typeface="Arial"/>
              <a:buChar char="•"/>
            </a:pPr>
            <a:r>
              <a:rPr lang="en-US" sz="4500">
                <a:solidFill>
                  <a:srgbClr val="F4F4F4"/>
                </a:solidFill>
                <a:latin typeface="Muli Regular"/>
              </a:rPr>
              <a:t>Phan Thị Mỹ Hạnh</a:t>
            </a:r>
          </a:p>
          <a:p>
            <a:pPr marL="971550" lvl="1" indent="-485775">
              <a:lnSpc>
                <a:spcPts val="6299"/>
              </a:lnSpc>
              <a:buFont typeface="Arial"/>
              <a:buChar char="•"/>
            </a:pPr>
            <a:r>
              <a:rPr lang="en-US" sz="4500">
                <a:solidFill>
                  <a:srgbClr val="F4F4F4"/>
                </a:solidFill>
                <a:latin typeface="Muli Regular"/>
              </a:rPr>
              <a:t>Nguyễn Thị Luyện</a:t>
            </a:r>
          </a:p>
          <a:p>
            <a:pPr marL="971550" lvl="1" indent="-485775">
              <a:lnSpc>
                <a:spcPts val="6299"/>
              </a:lnSpc>
              <a:buFont typeface="Arial"/>
              <a:buChar char="•"/>
            </a:pPr>
            <a:r>
              <a:rPr lang="en-US" sz="4500">
                <a:solidFill>
                  <a:srgbClr val="F4F4F4"/>
                </a:solidFill>
                <a:latin typeface="Muli Regular"/>
              </a:rPr>
              <a:t>Phan Anh Thư</a:t>
            </a:r>
          </a:p>
          <a:p>
            <a:pPr marL="971550" lvl="1" indent="-485775">
              <a:lnSpc>
                <a:spcPts val="6299"/>
              </a:lnSpc>
              <a:buFont typeface="Arial"/>
              <a:buChar char="•"/>
            </a:pPr>
            <a:r>
              <a:rPr lang="en-US" sz="4500">
                <a:solidFill>
                  <a:srgbClr val="F4F4F4"/>
                </a:solidFill>
                <a:latin typeface="Muli Regular"/>
              </a:rPr>
              <a:t>Trần Võ Xuân Nhi</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441343" y="1028700"/>
            <a:ext cx="9132912" cy="1733550"/>
          </a:xfrm>
          <a:prstGeom prst="rect">
            <a:avLst/>
          </a:prstGeom>
        </p:spPr>
        <p:txBody>
          <a:bodyPr lIns="0" tIns="0" rIns="0" bIns="0" rtlCol="0" anchor="t">
            <a:spAutoFit/>
          </a:bodyPr>
          <a:lstStyle/>
          <a:p>
            <a:pPr>
              <a:lnSpc>
                <a:spcPts val="6836"/>
              </a:lnSpc>
            </a:pPr>
            <a:r>
              <a:rPr lang="en-US" sz="5697" spc="-56">
                <a:solidFill>
                  <a:srgbClr val="0D8220"/>
                </a:solidFill>
                <a:latin typeface="Montserrat Semi-Bold Bold"/>
              </a:rPr>
              <a:t>Ngành nghề hoạt động</a:t>
            </a:r>
          </a:p>
          <a:p>
            <a:pPr>
              <a:lnSpc>
                <a:spcPts val="6836"/>
              </a:lnSpc>
              <a:spcBef>
                <a:spcPct val="0"/>
              </a:spcBef>
            </a:pPr>
            <a:endParaRPr lang="en-US" sz="5697" spc="-56">
              <a:solidFill>
                <a:srgbClr val="0D8220"/>
              </a:solidFill>
              <a:latin typeface="Montserrat Semi-Bold Bold"/>
            </a:endParaRPr>
          </a:p>
        </p:txBody>
      </p:sp>
      <p:grpSp>
        <p:nvGrpSpPr>
          <p:cNvPr id="3" name="Group 3"/>
          <p:cNvGrpSpPr/>
          <p:nvPr/>
        </p:nvGrpSpPr>
        <p:grpSpPr>
          <a:xfrm rot="-10800000">
            <a:off x="-1306086" y="4784384"/>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5" name="Group 5"/>
          <p:cNvGrpSpPr/>
          <p:nvPr/>
        </p:nvGrpSpPr>
        <p:grpSpPr>
          <a:xfrm rot="-10800000">
            <a:off x="3061137" y="7468788"/>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7" name="Group 7"/>
          <p:cNvGrpSpPr/>
          <p:nvPr/>
        </p:nvGrpSpPr>
        <p:grpSpPr>
          <a:xfrm rot="-10800000">
            <a:off x="3002713" y="4755059"/>
            <a:ext cx="1798578" cy="15575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9" name="Group 9"/>
          <p:cNvGrpSpPr/>
          <p:nvPr/>
        </p:nvGrpSpPr>
        <p:grpSpPr>
          <a:xfrm rot="-10800000">
            <a:off x="300983" y="7795449"/>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sp>
        <p:nvSpPr>
          <p:cNvPr id="11" name="TextBox 11"/>
          <p:cNvSpPr txBox="1"/>
          <p:nvPr/>
        </p:nvSpPr>
        <p:spPr>
          <a:xfrm>
            <a:off x="665090" y="2718614"/>
            <a:ext cx="8272402" cy="1257300"/>
          </a:xfrm>
          <a:prstGeom prst="rect">
            <a:avLst/>
          </a:prstGeom>
        </p:spPr>
        <p:txBody>
          <a:bodyPr lIns="0" tIns="0" rIns="0" bIns="0" rtlCol="0" anchor="t">
            <a:spAutoFit/>
          </a:bodyPr>
          <a:lstStyle/>
          <a:p>
            <a:pPr algn="just">
              <a:lnSpc>
                <a:spcPts val="3359"/>
              </a:lnSpc>
              <a:spcBef>
                <a:spcPct val="0"/>
              </a:spcBef>
            </a:pPr>
            <a:r>
              <a:rPr lang="en-US" sz="2799">
                <a:solidFill>
                  <a:srgbClr val="000000"/>
                </a:solidFill>
                <a:latin typeface="Muli Regular"/>
              </a:rPr>
              <a:t>VCBS được phép thực hiện tất cả các nghiệp vụ chứng khoán và kinh doanh chứng khoán, bao gồm:</a:t>
            </a:r>
          </a:p>
        </p:txBody>
      </p:sp>
      <p:sp>
        <p:nvSpPr>
          <p:cNvPr id="12" name="TextBox 12"/>
          <p:cNvSpPr txBox="1"/>
          <p:nvPr/>
        </p:nvSpPr>
        <p:spPr>
          <a:xfrm>
            <a:off x="10657662" y="1671637"/>
            <a:ext cx="6601638" cy="504825"/>
          </a:xfrm>
          <a:prstGeom prst="rect">
            <a:avLst/>
          </a:prstGeom>
        </p:spPr>
        <p:txBody>
          <a:bodyPr lIns="0" tIns="0" rIns="0" bIns="0" rtlCol="0" anchor="t">
            <a:spAutoFit/>
          </a:bodyPr>
          <a:lstStyle/>
          <a:p>
            <a:pPr>
              <a:lnSpc>
                <a:spcPts val="4080"/>
              </a:lnSpc>
              <a:spcBef>
                <a:spcPct val="0"/>
              </a:spcBef>
            </a:pPr>
            <a:r>
              <a:rPr lang="en-US" sz="3400">
                <a:solidFill>
                  <a:srgbClr val="000000"/>
                </a:solidFill>
                <a:latin typeface="Muli Bold Bold"/>
              </a:rPr>
              <a:t>Môi giới Chứng khoán</a:t>
            </a:r>
          </a:p>
        </p:txBody>
      </p:sp>
      <p:sp>
        <p:nvSpPr>
          <p:cNvPr id="13" name="TextBox 13"/>
          <p:cNvSpPr txBox="1"/>
          <p:nvPr/>
        </p:nvSpPr>
        <p:spPr>
          <a:xfrm>
            <a:off x="10657662" y="5498759"/>
            <a:ext cx="6758740" cy="504825"/>
          </a:xfrm>
          <a:prstGeom prst="rect">
            <a:avLst/>
          </a:prstGeom>
        </p:spPr>
        <p:txBody>
          <a:bodyPr lIns="0" tIns="0" rIns="0" bIns="0" rtlCol="0" anchor="t">
            <a:spAutoFit/>
          </a:bodyPr>
          <a:lstStyle/>
          <a:p>
            <a:pPr>
              <a:lnSpc>
                <a:spcPts val="4080"/>
              </a:lnSpc>
              <a:spcBef>
                <a:spcPct val="0"/>
              </a:spcBef>
            </a:pPr>
            <a:r>
              <a:rPr lang="en-US" sz="3400">
                <a:solidFill>
                  <a:srgbClr val="000000"/>
                </a:solidFill>
                <a:latin typeface="Muli Bold Bold"/>
              </a:rPr>
              <a:t>Lưu ký đầu tư Chứng khoán</a:t>
            </a:r>
          </a:p>
        </p:txBody>
      </p:sp>
      <p:sp>
        <p:nvSpPr>
          <p:cNvPr id="14" name="TextBox 14"/>
          <p:cNvSpPr txBox="1"/>
          <p:nvPr/>
        </p:nvSpPr>
        <p:spPr>
          <a:xfrm>
            <a:off x="1029067" y="8956719"/>
            <a:ext cx="5231327" cy="271144"/>
          </a:xfrm>
          <a:prstGeom prst="rect">
            <a:avLst/>
          </a:prstGeom>
        </p:spPr>
        <p:txBody>
          <a:bodyPr lIns="0" tIns="0" rIns="0" bIns="0" rtlCol="0" anchor="t">
            <a:spAutoFit/>
          </a:bodyPr>
          <a:lstStyle/>
          <a:p>
            <a:pPr>
              <a:lnSpc>
                <a:spcPts val="2380"/>
              </a:lnSpc>
              <a:spcBef>
                <a:spcPct val="0"/>
              </a:spcBef>
            </a:pPr>
            <a:r>
              <a:rPr lang="en-US" sz="1700" u="sng" dirty="0">
                <a:solidFill>
                  <a:srgbClr val="F4F4F4"/>
                </a:solidFill>
                <a:latin typeface="Muli Regular Bold"/>
              </a:rPr>
              <a:t>Quay </a:t>
            </a:r>
            <a:r>
              <a:rPr lang="en-US" sz="1700" u="sng" dirty="0" err="1">
                <a:solidFill>
                  <a:srgbClr val="F4F4F4"/>
                </a:solidFill>
                <a:latin typeface="Muli Regular Bold"/>
              </a:rPr>
              <a:t>lại</a:t>
            </a:r>
            <a:r>
              <a:rPr lang="en-US" sz="1700" u="sng" dirty="0">
                <a:solidFill>
                  <a:srgbClr val="F4F4F4"/>
                </a:solidFill>
                <a:latin typeface="Muli Regular Bold"/>
              </a:rPr>
              <a:t> Trang </a:t>
            </a:r>
            <a:r>
              <a:rPr lang="en-US" sz="1700" u="sng" dirty="0" err="1">
                <a:solidFill>
                  <a:srgbClr val="F4F4F4"/>
                </a:solidFill>
                <a:latin typeface="Muli Regular Bold"/>
              </a:rPr>
              <a:t>Chương</a:t>
            </a:r>
            <a:r>
              <a:rPr lang="en-US" sz="1700" u="sng" dirty="0">
                <a:solidFill>
                  <a:srgbClr val="F4F4F4"/>
                </a:solidFill>
                <a:latin typeface="Muli Regular Bold"/>
              </a:rPr>
              <a:t> </a:t>
            </a:r>
            <a:r>
              <a:rPr lang="en-US" sz="1700" u="sng" dirty="0" err="1">
                <a:solidFill>
                  <a:srgbClr val="F4F4F4"/>
                </a:solidFill>
                <a:latin typeface="Muli Regular Bold"/>
              </a:rPr>
              <a:t>trình</a:t>
            </a:r>
            <a:endParaRPr lang="en-US" sz="1700" u="sng" dirty="0">
              <a:solidFill>
                <a:srgbClr val="F4F4F4"/>
              </a:solidFill>
              <a:latin typeface="Muli Regular Bold"/>
            </a:endParaRPr>
          </a:p>
        </p:txBody>
      </p:sp>
      <p:sp>
        <p:nvSpPr>
          <p:cNvPr id="15" name="AutoShape 15"/>
          <p:cNvSpPr/>
          <p:nvPr/>
        </p:nvSpPr>
        <p:spPr>
          <a:xfrm>
            <a:off x="10057933" y="3619500"/>
            <a:ext cx="8272402" cy="0"/>
          </a:xfrm>
          <a:prstGeom prst="line">
            <a:avLst/>
          </a:prstGeom>
          <a:ln w="9525" cap="flat">
            <a:solidFill>
              <a:srgbClr val="000000"/>
            </a:solidFill>
            <a:prstDash val="solid"/>
            <a:headEnd type="none" w="sm" len="sm"/>
            <a:tailEnd type="none" w="sm" len="sm"/>
          </a:ln>
        </p:spPr>
        <p:txBody>
          <a:bodyPr/>
          <a:lstStyle/>
          <a:p>
            <a:endParaRPr lang="en-US"/>
          </a:p>
        </p:txBody>
      </p:sp>
      <p:sp>
        <p:nvSpPr>
          <p:cNvPr id="16" name="AutoShape 16"/>
          <p:cNvSpPr/>
          <p:nvPr/>
        </p:nvSpPr>
        <p:spPr>
          <a:xfrm>
            <a:off x="10057933" y="4784384"/>
            <a:ext cx="8272402" cy="0"/>
          </a:xfrm>
          <a:prstGeom prst="line">
            <a:avLst/>
          </a:prstGeom>
          <a:ln w="9525" cap="flat">
            <a:solidFill>
              <a:srgbClr val="000000"/>
            </a:solidFill>
            <a:prstDash val="solid"/>
            <a:headEnd type="none" w="sm" len="sm"/>
            <a:tailEnd type="none" w="sm" len="sm"/>
          </a:ln>
        </p:spPr>
        <p:txBody>
          <a:bodyPr/>
          <a:lstStyle/>
          <a:p>
            <a:endParaRPr lang="en-US"/>
          </a:p>
        </p:txBody>
      </p:sp>
      <p:sp>
        <p:nvSpPr>
          <p:cNvPr id="17" name="TextBox 17"/>
          <p:cNvSpPr txBox="1"/>
          <p:nvPr/>
        </p:nvSpPr>
        <p:spPr>
          <a:xfrm>
            <a:off x="10657662" y="8040029"/>
            <a:ext cx="6458430" cy="1019175"/>
          </a:xfrm>
          <a:prstGeom prst="rect">
            <a:avLst/>
          </a:prstGeom>
        </p:spPr>
        <p:txBody>
          <a:bodyPr lIns="0" tIns="0" rIns="0" bIns="0" rtlCol="0" anchor="t">
            <a:spAutoFit/>
          </a:bodyPr>
          <a:lstStyle/>
          <a:p>
            <a:pPr>
              <a:lnSpc>
                <a:spcPts val="4080"/>
              </a:lnSpc>
              <a:spcBef>
                <a:spcPct val="0"/>
              </a:spcBef>
            </a:pPr>
            <a:r>
              <a:rPr lang="en-US" sz="3400">
                <a:solidFill>
                  <a:srgbClr val="000000"/>
                </a:solidFill>
                <a:latin typeface="Muli Bold Bold"/>
              </a:rPr>
              <a:t>Tư vấn Tài chính doanh nghiệp</a:t>
            </a:r>
          </a:p>
        </p:txBody>
      </p:sp>
      <p:sp>
        <p:nvSpPr>
          <p:cNvPr id="18" name="AutoShape 18"/>
          <p:cNvSpPr/>
          <p:nvPr/>
        </p:nvSpPr>
        <p:spPr>
          <a:xfrm>
            <a:off x="10057933" y="7325654"/>
            <a:ext cx="8272402" cy="0"/>
          </a:xfrm>
          <a:prstGeom prst="line">
            <a:avLst/>
          </a:prstGeom>
          <a:ln w="9525" cap="flat">
            <a:solidFill>
              <a:srgbClr val="000000"/>
            </a:solidFill>
            <a:prstDash val="solid"/>
            <a:headEnd type="none" w="sm" len="sm"/>
            <a:tailEnd type="none" w="sm" len="sm"/>
          </a:ln>
        </p:spPr>
        <p:txBody>
          <a:bodyPr/>
          <a:lstStyle/>
          <a:p>
            <a:endParaRPr lang="en-US"/>
          </a:p>
        </p:txBody>
      </p:sp>
      <p:sp>
        <p:nvSpPr>
          <p:cNvPr id="19" name="TextBox 19"/>
          <p:cNvSpPr txBox="1"/>
          <p:nvPr/>
        </p:nvSpPr>
        <p:spPr>
          <a:xfrm>
            <a:off x="10671555" y="2971800"/>
            <a:ext cx="6601638" cy="504825"/>
          </a:xfrm>
          <a:prstGeom prst="rect">
            <a:avLst/>
          </a:prstGeom>
        </p:spPr>
        <p:txBody>
          <a:bodyPr lIns="0" tIns="0" rIns="0" bIns="0" rtlCol="0" anchor="t">
            <a:spAutoFit/>
          </a:bodyPr>
          <a:lstStyle/>
          <a:p>
            <a:pPr>
              <a:lnSpc>
                <a:spcPts val="4080"/>
              </a:lnSpc>
              <a:spcBef>
                <a:spcPct val="0"/>
              </a:spcBef>
            </a:pPr>
            <a:r>
              <a:rPr lang="en-US" sz="3400">
                <a:solidFill>
                  <a:srgbClr val="000000"/>
                </a:solidFill>
                <a:latin typeface="Muli Bold Bold"/>
              </a:rPr>
              <a:t>Tư vấn đầu tư Chứng khoán</a:t>
            </a:r>
          </a:p>
        </p:txBody>
      </p:sp>
      <p:sp>
        <p:nvSpPr>
          <p:cNvPr id="20" name="TextBox 20"/>
          <p:cNvSpPr txBox="1"/>
          <p:nvPr/>
        </p:nvSpPr>
        <p:spPr>
          <a:xfrm>
            <a:off x="10671555" y="4214039"/>
            <a:ext cx="6601638" cy="504825"/>
          </a:xfrm>
          <a:prstGeom prst="rect">
            <a:avLst/>
          </a:prstGeom>
        </p:spPr>
        <p:txBody>
          <a:bodyPr lIns="0" tIns="0" rIns="0" bIns="0" rtlCol="0" anchor="t">
            <a:spAutoFit/>
          </a:bodyPr>
          <a:lstStyle/>
          <a:p>
            <a:pPr>
              <a:lnSpc>
                <a:spcPts val="4080"/>
              </a:lnSpc>
              <a:spcBef>
                <a:spcPct val="0"/>
              </a:spcBef>
            </a:pPr>
            <a:r>
              <a:rPr lang="en-US" sz="3400">
                <a:solidFill>
                  <a:srgbClr val="000000"/>
                </a:solidFill>
                <a:latin typeface="Muli Bold Bold"/>
              </a:rPr>
              <a:t>Tự doanh</a:t>
            </a:r>
          </a:p>
        </p:txBody>
      </p:sp>
      <p:sp>
        <p:nvSpPr>
          <p:cNvPr id="21" name="TextBox 21"/>
          <p:cNvSpPr txBox="1"/>
          <p:nvPr/>
        </p:nvSpPr>
        <p:spPr>
          <a:xfrm>
            <a:off x="10671555" y="6784634"/>
            <a:ext cx="6758740" cy="504825"/>
          </a:xfrm>
          <a:prstGeom prst="rect">
            <a:avLst/>
          </a:prstGeom>
        </p:spPr>
        <p:txBody>
          <a:bodyPr lIns="0" tIns="0" rIns="0" bIns="0" rtlCol="0" anchor="t">
            <a:spAutoFit/>
          </a:bodyPr>
          <a:lstStyle/>
          <a:p>
            <a:pPr>
              <a:lnSpc>
                <a:spcPts val="4080"/>
              </a:lnSpc>
              <a:spcBef>
                <a:spcPct val="0"/>
              </a:spcBef>
            </a:pPr>
            <a:r>
              <a:rPr lang="en-US" sz="3400">
                <a:solidFill>
                  <a:srgbClr val="000000"/>
                </a:solidFill>
                <a:latin typeface="Muli Bold Bold"/>
              </a:rPr>
              <a:t>Bảo lãnh phát hành</a:t>
            </a:r>
          </a:p>
        </p:txBody>
      </p:sp>
      <p:sp>
        <p:nvSpPr>
          <p:cNvPr id="22" name="AutoShape 22"/>
          <p:cNvSpPr/>
          <p:nvPr/>
        </p:nvSpPr>
        <p:spPr>
          <a:xfrm>
            <a:off x="10057933" y="2319338"/>
            <a:ext cx="8272402" cy="0"/>
          </a:xfrm>
          <a:prstGeom prst="line">
            <a:avLst/>
          </a:prstGeom>
          <a:ln w="9525" cap="flat">
            <a:solidFill>
              <a:srgbClr val="000000"/>
            </a:solidFill>
            <a:prstDash val="solid"/>
            <a:headEnd type="none" w="sm" len="sm"/>
            <a:tailEnd type="none" w="sm" len="sm"/>
          </a:ln>
        </p:spPr>
        <p:txBody>
          <a:bodyPr/>
          <a:lstStyle/>
          <a:p>
            <a:endParaRPr lang="en-US"/>
          </a:p>
        </p:txBody>
      </p:sp>
      <p:sp>
        <p:nvSpPr>
          <p:cNvPr id="23" name="AutoShape 23"/>
          <p:cNvSpPr/>
          <p:nvPr/>
        </p:nvSpPr>
        <p:spPr>
          <a:xfrm>
            <a:off x="10057933" y="6032159"/>
            <a:ext cx="8272402" cy="0"/>
          </a:xfrm>
          <a:prstGeom prst="line">
            <a:avLst/>
          </a:prstGeom>
          <a:ln w="9525" cap="flat">
            <a:solidFill>
              <a:srgbClr val="000000"/>
            </a:solidFill>
            <a:prstDash val="solid"/>
            <a:headEnd type="none" w="sm" len="sm"/>
            <a:tailEnd type="none" w="sm" len="sm"/>
          </a:ln>
        </p:spPr>
        <p:txBody>
          <a:bodyPr/>
          <a:lstStyle/>
          <a:p>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txBody>
          <a:bodyPr/>
          <a:lstStyle/>
          <a:p>
            <a:endParaRPr lang="en-US"/>
          </a:p>
        </p:txBody>
      </p:sp>
      <p:grpSp>
        <p:nvGrpSpPr>
          <p:cNvPr id="3" name="Group 3"/>
          <p:cNvGrpSpPr/>
          <p:nvPr/>
        </p:nvGrpSpPr>
        <p:grpSpPr>
          <a:xfrm>
            <a:off x="794823" y="5258884"/>
            <a:ext cx="4862945" cy="2751560"/>
            <a:chOff x="0" y="0"/>
            <a:chExt cx="6483927" cy="3668747"/>
          </a:xfrm>
        </p:grpSpPr>
        <p:sp>
          <p:nvSpPr>
            <p:cNvPr id="4" name="TextBox 4"/>
            <p:cNvSpPr txBox="1"/>
            <p:nvPr/>
          </p:nvSpPr>
          <p:spPr>
            <a:xfrm>
              <a:off x="0" y="0"/>
              <a:ext cx="6483927" cy="723900"/>
            </a:xfrm>
            <a:prstGeom prst="rect">
              <a:avLst/>
            </a:prstGeom>
          </p:spPr>
          <p:txBody>
            <a:bodyPr lIns="0" tIns="0" rIns="0" bIns="0" rtlCol="0" anchor="t">
              <a:spAutoFit/>
            </a:bodyPr>
            <a:lstStyle/>
            <a:p>
              <a:pPr marL="0" lvl="0" indent="0">
                <a:lnSpc>
                  <a:spcPts val="4320"/>
                </a:lnSpc>
                <a:spcBef>
                  <a:spcPct val="0"/>
                </a:spcBef>
              </a:pPr>
              <a:r>
                <a:rPr lang="en-US" sz="3600">
                  <a:solidFill>
                    <a:srgbClr val="00A181"/>
                  </a:solidFill>
                  <a:latin typeface="Montserrat Semi-Bold Bold"/>
                </a:rPr>
                <a:t>I. Mở đầu</a:t>
              </a:r>
            </a:p>
          </p:txBody>
        </p:sp>
        <p:sp>
          <p:nvSpPr>
            <p:cNvPr id="5" name="TextBox 5"/>
            <p:cNvSpPr txBox="1"/>
            <p:nvPr/>
          </p:nvSpPr>
          <p:spPr>
            <a:xfrm>
              <a:off x="0" y="1064824"/>
              <a:ext cx="6483927" cy="2603923"/>
            </a:xfrm>
            <a:prstGeom prst="rect">
              <a:avLst/>
            </a:prstGeom>
          </p:spPr>
          <p:txBody>
            <a:bodyPr lIns="0" tIns="0" rIns="0" bIns="0" rtlCol="0" anchor="t">
              <a:spAutoFit/>
            </a:bodyPr>
            <a:lstStyle/>
            <a:p>
              <a:pPr marL="604519" lvl="1" indent="-302260">
                <a:lnSpc>
                  <a:spcPts val="3919"/>
                </a:lnSpc>
                <a:buAutoNum type="arabicPeriod"/>
              </a:pPr>
              <a:r>
                <a:rPr lang="en-US" sz="2799">
                  <a:solidFill>
                    <a:srgbClr val="000000"/>
                  </a:solidFill>
                  <a:latin typeface="Muli Regular"/>
                </a:rPr>
                <a:t>Giới thiệu sơ lược về Vietcombank Securities</a:t>
              </a:r>
            </a:p>
            <a:p>
              <a:pPr marL="604519" lvl="1" indent="-302260">
                <a:lnSpc>
                  <a:spcPts val="3919"/>
                </a:lnSpc>
                <a:spcBef>
                  <a:spcPct val="0"/>
                </a:spcBef>
                <a:buAutoNum type="arabicPeriod"/>
              </a:pPr>
              <a:r>
                <a:rPr lang="en-US" sz="2799">
                  <a:solidFill>
                    <a:srgbClr val="000000"/>
                  </a:solidFill>
                  <a:latin typeface="Muli Regular"/>
                </a:rPr>
                <a:t> Các vấn để Vietcombank Securities đang gặp phải</a:t>
              </a:r>
            </a:p>
          </p:txBody>
        </p:sp>
      </p:grpSp>
      <p:grpSp>
        <p:nvGrpSpPr>
          <p:cNvPr id="6" name="Group 6"/>
          <p:cNvGrpSpPr/>
          <p:nvPr/>
        </p:nvGrpSpPr>
        <p:grpSpPr>
          <a:xfrm>
            <a:off x="7981868" y="6085060"/>
            <a:ext cx="3915564" cy="1761184"/>
            <a:chOff x="0" y="0"/>
            <a:chExt cx="5220753" cy="2348245"/>
          </a:xfrm>
        </p:grpSpPr>
        <p:sp>
          <p:nvSpPr>
            <p:cNvPr id="7" name="TextBox 7"/>
            <p:cNvSpPr txBox="1"/>
            <p:nvPr/>
          </p:nvSpPr>
          <p:spPr>
            <a:xfrm>
              <a:off x="0" y="0"/>
              <a:ext cx="5220753" cy="723900"/>
            </a:xfrm>
            <a:prstGeom prst="rect">
              <a:avLst/>
            </a:prstGeom>
          </p:spPr>
          <p:txBody>
            <a:bodyPr lIns="0" tIns="0" rIns="0" bIns="0" rtlCol="0" anchor="t">
              <a:spAutoFit/>
            </a:bodyPr>
            <a:lstStyle/>
            <a:p>
              <a:pPr marL="0" lvl="0" indent="0">
                <a:lnSpc>
                  <a:spcPts val="4320"/>
                </a:lnSpc>
                <a:spcBef>
                  <a:spcPct val="0"/>
                </a:spcBef>
              </a:pPr>
              <a:r>
                <a:rPr lang="en-US" sz="3600">
                  <a:solidFill>
                    <a:srgbClr val="00A181"/>
                  </a:solidFill>
                  <a:latin typeface="Montserrat Semi-Bold Bold"/>
                </a:rPr>
                <a:t>II. Nội dung</a:t>
              </a:r>
            </a:p>
          </p:txBody>
        </p:sp>
        <p:sp>
          <p:nvSpPr>
            <p:cNvPr id="8" name="TextBox 8"/>
            <p:cNvSpPr txBox="1"/>
            <p:nvPr/>
          </p:nvSpPr>
          <p:spPr>
            <a:xfrm>
              <a:off x="0" y="1065121"/>
              <a:ext cx="5220753" cy="1283123"/>
            </a:xfrm>
            <a:prstGeom prst="rect">
              <a:avLst/>
            </a:prstGeom>
          </p:spPr>
          <p:txBody>
            <a:bodyPr lIns="0" tIns="0" rIns="0" bIns="0" rtlCol="0" anchor="t">
              <a:spAutoFit/>
            </a:bodyPr>
            <a:lstStyle/>
            <a:p>
              <a:pPr marL="604519" lvl="1" indent="-302260">
                <a:lnSpc>
                  <a:spcPts val="3919"/>
                </a:lnSpc>
                <a:buAutoNum type="arabicPeriod"/>
              </a:pPr>
              <a:r>
                <a:rPr lang="en-US" sz="2799">
                  <a:solidFill>
                    <a:srgbClr val="000000"/>
                  </a:solidFill>
                  <a:latin typeface="Muli Regular"/>
                </a:rPr>
                <a:t> Chi tiết các vấn đề</a:t>
              </a:r>
            </a:p>
            <a:p>
              <a:pPr marL="604519" lvl="1" indent="-302260">
                <a:lnSpc>
                  <a:spcPts val="3919"/>
                </a:lnSpc>
                <a:spcBef>
                  <a:spcPct val="0"/>
                </a:spcBef>
                <a:buAutoNum type="arabicPeriod"/>
              </a:pPr>
              <a:r>
                <a:rPr lang="en-US" sz="2799">
                  <a:solidFill>
                    <a:srgbClr val="000000"/>
                  </a:solidFill>
                  <a:latin typeface="Muli Regular"/>
                </a:rPr>
                <a:t> Các giải pháp</a:t>
              </a:r>
            </a:p>
          </p:txBody>
        </p:sp>
      </p:grpSp>
      <p:sp>
        <p:nvSpPr>
          <p:cNvPr id="9" name="TextBox 9"/>
          <p:cNvSpPr txBox="1"/>
          <p:nvPr/>
        </p:nvSpPr>
        <p:spPr>
          <a:xfrm>
            <a:off x="13894375" y="7018992"/>
            <a:ext cx="3364925" cy="542925"/>
          </a:xfrm>
          <a:prstGeom prst="rect">
            <a:avLst/>
          </a:prstGeom>
        </p:spPr>
        <p:txBody>
          <a:bodyPr lIns="0" tIns="0" rIns="0" bIns="0" rtlCol="0" anchor="t">
            <a:spAutoFit/>
          </a:bodyPr>
          <a:lstStyle/>
          <a:p>
            <a:pPr marL="0" lvl="0" indent="0">
              <a:lnSpc>
                <a:spcPts val="4320"/>
              </a:lnSpc>
              <a:spcBef>
                <a:spcPct val="0"/>
              </a:spcBef>
            </a:pPr>
            <a:r>
              <a:rPr lang="en-US" sz="3600">
                <a:solidFill>
                  <a:srgbClr val="00A181"/>
                </a:solidFill>
                <a:latin typeface="Montserrat Semi-Bold Bold"/>
              </a:rPr>
              <a:t>III. Tổng kết</a:t>
            </a:r>
          </a:p>
        </p:txBody>
      </p:sp>
      <p:sp>
        <p:nvSpPr>
          <p:cNvPr id="10" name="TextBox 10"/>
          <p:cNvSpPr txBox="1"/>
          <p:nvPr/>
        </p:nvSpPr>
        <p:spPr>
          <a:xfrm>
            <a:off x="794823" y="1050571"/>
            <a:ext cx="5699080" cy="1276350"/>
          </a:xfrm>
          <a:prstGeom prst="rect">
            <a:avLst/>
          </a:prstGeom>
        </p:spPr>
        <p:txBody>
          <a:bodyPr lIns="0" tIns="0" rIns="0" bIns="0" rtlCol="0" anchor="t">
            <a:spAutoFit/>
          </a:bodyPr>
          <a:lstStyle/>
          <a:p>
            <a:pPr>
              <a:lnSpc>
                <a:spcPts val="10199"/>
              </a:lnSpc>
              <a:spcBef>
                <a:spcPct val="0"/>
              </a:spcBef>
            </a:pPr>
            <a:r>
              <a:rPr lang="en-US" sz="8499" spc="-84">
                <a:solidFill>
                  <a:srgbClr val="000000"/>
                </a:solidFill>
                <a:latin typeface="Montserrat Semi-Bold Bold"/>
              </a:rPr>
              <a:t>Mục lục</a:t>
            </a:r>
          </a:p>
        </p:txBody>
      </p:sp>
      <p:sp>
        <p:nvSpPr>
          <p:cNvPr id="11" name="TextBox 11"/>
          <p:cNvSpPr txBox="1"/>
          <p:nvPr/>
        </p:nvSpPr>
        <p:spPr>
          <a:xfrm>
            <a:off x="1028700" y="8987156"/>
            <a:ext cx="5231327" cy="271144"/>
          </a:xfrm>
          <a:prstGeom prst="rect">
            <a:avLst/>
          </a:prstGeom>
        </p:spPr>
        <p:txBody>
          <a:bodyPr lIns="0" tIns="0" rIns="0" bIns="0" rtlCol="0" anchor="t">
            <a:spAutoFit/>
          </a:bodyPr>
          <a:lstStyle/>
          <a:p>
            <a:pPr>
              <a:lnSpc>
                <a:spcPts val="2380"/>
              </a:lnSpc>
              <a:spcBef>
                <a:spcPct val="0"/>
              </a:spcBef>
            </a:pPr>
            <a:r>
              <a:rPr lang="en-US" sz="1700" u="sng">
                <a:solidFill>
                  <a:srgbClr val="000000"/>
                </a:solidFill>
                <a:latin typeface="Muli Regular Bold"/>
              </a:rPr>
              <a:t>Quay lại Trang Chương trình</a:t>
            </a:r>
          </a:p>
        </p:txBody>
      </p:sp>
      <p:grpSp>
        <p:nvGrpSpPr>
          <p:cNvPr id="12" name="Group 12"/>
          <p:cNvGrpSpPr/>
          <p:nvPr/>
        </p:nvGrpSpPr>
        <p:grpSpPr>
          <a:xfrm>
            <a:off x="1031805" y="8198352"/>
            <a:ext cx="380203" cy="329258"/>
            <a:chOff x="0" y="0"/>
            <a:chExt cx="3619627" cy="3134614"/>
          </a:xfrm>
        </p:grpSpPr>
        <p:sp>
          <p:nvSpPr>
            <p:cNvPr id="13" name="Freeform 1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14" name="Group 14"/>
          <p:cNvGrpSpPr/>
          <p:nvPr/>
        </p:nvGrpSpPr>
        <p:grpSpPr>
          <a:xfrm>
            <a:off x="7983284" y="8217402"/>
            <a:ext cx="380203" cy="329258"/>
            <a:chOff x="0" y="0"/>
            <a:chExt cx="3619627" cy="3134614"/>
          </a:xfrm>
        </p:grpSpPr>
        <p:sp>
          <p:nvSpPr>
            <p:cNvPr id="15" name="Freeform 1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16" name="Group 16"/>
          <p:cNvGrpSpPr/>
          <p:nvPr/>
        </p:nvGrpSpPr>
        <p:grpSpPr>
          <a:xfrm>
            <a:off x="14104430" y="8198352"/>
            <a:ext cx="380203" cy="329258"/>
            <a:chOff x="0" y="0"/>
            <a:chExt cx="3619627" cy="3134614"/>
          </a:xfrm>
        </p:grpSpPr>
        <p:sp>
          <p:nvSpPr>
            <p:cNvPr id="17" name="Freeform 1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18" name="Group 18"/>
          <p:cNvGrpSpPr/>
          <p:nvPr/>
        </p:nvGrpSpPr>
        <p:grpSpPr>
          <a:xfrm>
            <a:off x="16799111" y="2687862"/>
            <a:ext cx="2977778" cy="2578770"/>
            <a:chOff x="0" y="0"/>
            <a:chExt cx="3619627" cy="3134614"/>
          </a:xfrm>
        </p:grpSpPr>
        <p:sp>
          <p:nvSpPr>
            <p:cNvPr id="19" name="Freeform 1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20" name="Group 20"/>
          <p:cNvGrpSpPr/>
          <p:nvPr/>
        </p:nvGrpSpPr>
        <p:grpSpPr>
          <a:xfrm>
            <a:off x="13660090" y="-135282"/>
            <a:ext cx="4201515" cy="3638531"/>
            <a:chOff x="0" y="0"/>
            <a:chExt cx="3619627" cy="3134614"/>
          </a:xfrm>
        </p:grpSpPr>
        <p:sp>
          <p:nvSpPr>
            <p:cNvPr id="21" name="Freeform 2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22" name="Group 22"/>
          <p:cNvGrpSpPr/>
          <p:nvPr/>
        </p:nvGrpSpPr>
        <p:grpSpPr>
          <a:xfrm>
            <a:off x="13243939" y="-956153"/>
            <a:ext cx="2481390" cy="2148895"/>
            <a:chOff x="0" y="0"/>
            <a:chExt cx="3619627" cy="3134614"/>
          </a:xfrm>
        </p:grpSpPr>
        <p:sp>
          <p:nvSpPr>
            <p:cNvPr id="23" name="Freeform 2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4151770" y="420114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4" name="Group 4"/>
          <p:cNvGrpSpPr/>
          <p:nvPr/>
        </p:nvGrpSpPr>
        <p:grpSpPr>
          <a:xfrm>
            <a:off x="9859850" y="563974"/>
            <a:ext cx="4961246" cy="42964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6" name="Group 6"/>
          <p:cNvGrpSpPr>
            <a:grpSpLocks noChangeAspect="1"/>
          </p:cNvGrpSpPr>
          <p:nvPr/>
        </p:nvGrpSpPr>
        <p:grpSpPr>
          <a:xfrm>
            <a:off x="10345997" y="2120110"/>
            <a:ext cx="7611546" cy="6591255"/>
            <a:chOff x="0" y="0"/>
            <a:chExt cx="4282440" cy="3708400"/>
          </a:xfrm>
        </p:grpSpPr>
        <p:sp>
          <p:nvSpPr>
            <p:cNvPr id="7" name="Freeform 7"/>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l="-14946" r="-14946"/>
              </a:stretch>
            </a:blipFill>
          </p:spPr>
          <p:txBody>
            <a:bodyPr/>
            <a:lstStyle/>
            <a:p>
              <a:endParaRPr lang="en-US"/>
            </a:p>
          </p:txBody>
        </p:sp>
      </p:grpSp>
      <p:grpSp>
        <p:nvGrpSpPr>
          <p:cNvPr id="8" name="Group 8"/>
          <p:cNvGrpSpPr/>
          <p:nvPr/>
        </p:nvGrpSpPr>
        <p:grpSpPr>
          <a:xfrm>
            <a:off x="1195776" y="2296566"/>
            <a:ext cx="9502997" cy="6914160"/>
            <a:chOff x="0" y="0"/>
            <a:chExt cx="12670663" cy="9218880"/>
          </a:xfrm>
        </p:grpSpPr>
        <p:sp>
          <p:nvSpPr>
            <p:cNvPr id="9" name="TextBox 9"/>
            <p:cNvSpPr txBox="1"/>
            <p:nvPr/>
          </p:nvSpPr>
          <p:spPr>
            <a:xfrm>
              <a:off x="0" y="0"/>
              <a:ext cx="12670663" cy="1767662"/>
            </a:xfrm>
            <a:prstGeom prst="rect">
              <a:avLst/>
            </a:prstGeom>
          </p:spPr>
          <p:txBody>
            <a:bodyPr lIns="0" tIns="0" rIns="0" bIns="0" rtlCol="0" anchor="t">
              <a:spAutoFit/>
            </a:bodyPr>
            <a:lstStyle/>
            <a:p>
              <a:pPr>
                <a:lnSpc>
                  <a:spcPts val="10516"/>
                </a:lnSpc>
                <a:spcBef>
                  <a:spcPct val="0"/>
                </a:spcBef>
              </a:pPr>
              <a:endParaRPr/>
            </a:p>
          </p:txBody>
        </p:sp>
        <p:sp>
          <p:nvSpPr>
            <p:cNvPr id="10" name="TextBox 10"/>
            <p:cNvSpPr txBox="1"/>
            <p:nvPr/>
          </p:nvSpPr>
          <p:spPr>
            <a:xfrm>
              <a:off x="0" y="1992157"/>
              <a:ext cx="11351308" cy="7226723"/>
            </a:xfrm>
            <a:prstGeom prst="rect">
              <a:avLst/>
            </a:prstGeom>
          </p:spPr>
          <p:txBody>
            <a:bodyPr lIns="0" tIns="0" rIns="0" bIns="0" rtlCol="0" anchor="t">
              <a:spAutoFit/>
            </a:bodyPr>
            <a:lstStyle/>
            <a:p>
              <a:pPr marL="604519" lvl="1" indent="-302260" algn="just">
                <a:lnSpc>
                  <a:spcPts val="3919"/>
                </a:lnSpc>
                <a:buFont typeface="Arial"/>
                <a:buChar char="•"/>
              </a:pPr>
              <a:r>
                <a:rPr lang="en-US" sz="2799">
                  <a:solidFill>
                    <a:srgbClr val="000000"/>
                  </a:solidFill>
                  <a:latin typeface="Muli Regular"/>
                </a:rPr>
                <a:t>Công ty TNHH Chứng khoán Ngân hàng TMCP Ngoại Thương VN được thành lập theo Quyết định số 27/QĐ-HĐQT ngày 07/01/2002 của Hội đồng Quản trị Ngân hàng Ngoại thương Việt Nam. </a:t>
              </a:r>
            </a:p>
            <a:p>
              <a:pPr marL="604519" lvl="1" indent="-302260" algn="just">
                <a:lnSpc>
                  <a:spcPts val="3919"/>
                </a:lnSpc>
                <a:buFont typeface="Arial"/>
                <a:buChar char="•"/>
              </a:pPr>
              <a:r>
                <a:rPr lang="en-US" sz="2799">
                  <a:solidFill>
                    <a:srgbClr val="000000"/>
                  </a:solidFill>
                  <a:latin typeface="Muli Regular"/>
                </a:rPr>
                <a:t>VCBS tự hào là một trong những công ty đầu tiên tham gia trên thị trường chứng khoán Việt Nam và đã tạo dựng được thương hiệu và uy tín là một trong những công ty dẫn đầu trên thị trường trong nhiều năm. </a:t>
              </a:r>
            </a:p>
            <a:p>
              <a:pPr algn="just">
                <a:lnSpc>
                  <a:spcPts val="3919"/>
                </a:lnSpc>
              </a:pPr>
              <a:endParaRPr lang="en-US" sz="2799">
                <a:solidFill>
                  <a:srgbClr val="000000"/>
                </a:solidFill>
                <a:latin typeface="Muli Regular"/>
              </a:endParaRPr>
            </a:p>
          </p:txBody>
        </p:sp>
      </p:grpSp>
      <p:sp>
        <p:nvSpPr>
          <p:cNvPr id="11" name="TextBox 11"/>
          <p:cNvSpPr txBox="1"/>
          <p:nvPr/>
        </p:nvSpPr>
        <p:spPr>
          <a:xfrm>
            <a:off x="1028700" y="9427337"/>
            <a:ext cx="5231327" cy="271144"/>
          </a:xfrm>
          <a:prstGeom prst="rect">
            <a:avLst/>
          </a:prstGeom>
        </p:spPr>
        <p:txBody>
          <a:bodyPr lIns="0" tIns="0" rIns="0" bIns="0" rtlCol="0" anchor="t">
            <a:spAutoFit/>
          </a:bodyPr>
          <a:lstStyle/>
          <a:p>
            <a:pPr>
              <a:lnSpc>
                <a:spcPts val="2380"/>
              </a:lnSpc>
              <a:spcBef>
                <a:spcPct val="0"/>
              </a:spcBef>
            </a:pPr>
            <a:r>
              <a:rPr lang="en-US" sz="1700" u="sng">
                <a:solidFill>
                  <a:srgbClr val="000000"/>
                </a:solidFill>
                <a:latin typeface="Muli Regular Bold"/>
              </a:rPr>
              <a:t>Quay lại Trang Chương trình</a:t>
            </a:r>
          </a:p>
        </p:txBody>
      </p:sp>
      <p:sp>
        <p:nvSpPr>
          <p:cNvPr id="12" name="TextBox 12"/>
          <p:cNvSpPr txBox="1"/>
          <p:nvPr/>
        </p:nvSpPr>
        <p:spPr>
          <a:xfrm>
            <a:off x="1784355" y="1095105"/>
            <a:ext cx="3242377" cy="405765"/>
          </a:xfrm>
          <a:prstGeom prst="rect">
            <a:avLst/>
          </a:prstGeom>
        </p:spPr>
        <p:txBody>
          <a:bodyPr lIns="0" tIns="0" rIns="0" bIns="0" rtlCol="0" anchor="t">
            <a:spAutoFit/>
          </a:bodyPr>
          <a:lstStyle/>
          <a:p>
            <a:pPr>
              <a:lnSpc>
                <a:spcPts val="3359"/>
              </a:lnSpc>
              <a:spcBef>
                <a:spcPct val="0"/>
              </a:spcBef>
            </a:pPr>
            <a:r>
              <a:rPr lang="en-US" sz="2400">
                <a:solidFill>
                  <a:srgbClr val="56AF12"/>
                </a:solidFill>
                <a:latin typeface="Tex Gyre Termes"/>
              </a:rPr>
              <a:t>Vietcombank Securities </a:t>
            </a:r>
          </a:p>
        </p:txBody>
      </p:sp>
      <p:sp>
        <p:nvSpPr>
          <p:cNvPr id="13" name="TextBox 13"/>
          <p:cNvSpPr txBox="1"/>
          <p:nvPr/>
        </p:nvSpPr>
        <p:spPr>
          <a:xfrm>
            <a:off x="813888" y="1845431"/>
            <a:ext cx="3695146" cy="1733550"/>
          </a:xfrm>
          <a:prstGeom prst="rect">
            <a:avLst/>
          </a:prstGeom>
        </p:spPr>
        <p:txBody>
          <a:bodyPr lIns="0" tIns="0" rIns="0" bIns="0" rtlCol="0" anchor="t">
            <a:spAutoFit/>
          </a:bodyPr>
          <a:lstStyle/>
          <a:p>
            <a:pPr>
              <a:lnSpc>
                <a:spcPts val="6836"/>
              </a:lnSpc>
            </a:pPr>
            <a:r>
              <a:rPr lang="en-US" sz="5697" spc="-56">
                <a:solidFill>
                  <a:srgbClr val="0D8220"/>
                </a:solidFill>
                <a:latin typeface="Montserrat Semi-Bold Bold"/>
              </a:rPr>
              <a:t>I. Mở đầu</a:t>
            </a:r>
          </a:p>
          <a:p>
            <a:pPr>
              <a:lnSpc>
                <a:spcPts val="6836"/>
              </a:lnSpc>
              <a:spcBef>
                <a:spcPct val="0"/>
              </a:spcBef>
            </a:pPr>
            <a:endParaRPr lang="en-US" sz="5697" spc="-56">
              <a:solidFill>
                <a:srgbClr val="0D8220"/>
              </a:solidFill>
              <a:latin typeface="Montserrat Semi-Bold Bold"/>
            </a:endParaRPr>
          </a:p>
        </p:txBody>
      </p:sp>
      <p:sp>
        <p:nvSpPr>
          <p:cNvPr id="14" name="TextBox 14"/>
          <p:cNvSpPr txBox="1"/>
          <p:nvPr/>
        </p:nvSpPr>
        <p:spPr>
          <a:xfrm>
            <a:off x="1028700" y="3045581"/>
            <a:ext cx="8506264" cy="533400"/>
          </a:xfrm>
          <a:prstGeom prst="rect">
            <a:avLst/>
          </a:prstGeom>
        </p:spPr>
        <p:txBody>
          <a:bodyPr lIns="0" tIns="0" rIns="0" bIns="0" rtlCol="0" anchor="t">
            <a:spAutoFit/>
          </a:bodyPr>
          <a:lstStyle/>
          <a:p>
            <a:pPr marL="777240" lvl="1" indent="-388620">
              <a:lnSpc>
                <a:spcPts val="4320"/>
              </a:lnSpc>
              <a:spcBef>
                <a:spcPct val="0"/>
              </a:spcBef>
              <a:buAutoNum type="arabicPeriod"/>
            </a:pPr>
            <a:r>
              <a:rPr lang="en-US" sz="3600">
                <a:solidFill>
                  <a:srgbClr val="00A181"/>
                </a:solidFill>
                <a:latin typeface="Muli Bold Bold"/>
              </a:rPr>
              <a:t>Giới thiệu chung về Vietcombank</a:t>
            </a:r>
          </a:p>
        </p:txBody>
      </p:sp>
      <p:sp>
        <p:nvSpPr>
          <p:cNvPr id="15" name="Freeform 15"/>
          <p:cNvSpPr/>
          <p:nvPr/>
        </p:nvSpPr>
        <p:spPr>
          <a:xfrm>
            <a:off x="813888" y="920105"/>
            <a:ext cx="803391" cy="803391"/>
          </a:xfrm>
          <a:custGeom>
            <a:avLst/>
            <a:gdLst/>
            <a:ahLst/>
            <a:cxnLst/>
            <a:rect l="l" t="t" r="r" b="b"/>
            <a:pathLst>
              <a:path w="803391" h="803391">
                <a:moveTo>
                  <a:pt x="0" y="0"/>
                </a:moveTo>
                <a:lnTo>
                  <a:pt x="803390" y="0"/>
                </a:lnTo>
                <a:lnTo>
                  <a:pt x="803390" y="803390"/>
                </a:lnTo>
                <a:lnTo>
                  <a:pt x="0" y="803390"/>
                </a:lnTo>
                <a:lnTo>
                  <a:pt x="0" y="0"/>
                </a:lnTo>
                <a:close/>
              </a:path>
            </a:pathLst>
          </a:custGeom>
          <a:blipFill>
            <a:blip r:embed="rId3"/>
            <a:stretch>
              <a:fillRect/>
            </a:stretch>
          </a:blipFill>
        </p:spPr>
        <p:txBody>
          <a:bodyPr/>
          <a:lstStyle/>
          <a:p>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514350"/>
            <a:ext cx="16230600" cy="971550"/>
          </a:xfrm>
          <a:prstGeom prst="rect">
            <a:avLst/>
          </a:prstGeom>
        </p:spPr>
        <p:txBody>
          <a:bodyPr lIns="0" tIns="0" rIns="0" bIns="0" rtlCol="0" anchor="t">
            <a:spAutoFit/>
          </a:bodyPr>
          <a:lstStyle/>
          <a:p>
            <a:pPr algn="ctr">
              <a:lnSpc>
                <a:spcPts val="7800"/>
              </a:lnSpc>
              <a:spcBef>
                <a:spcPct val="0"/>
              </a:spcBef>
            </a:pPr>
            <a:r>
              <a:rPr lang="en-US" sz="6000" spc="-60">
                <a:solidFill>
                  <a:srgbClr val="F4F4F4"/>
                </a:solidFill>
                <a:latin typeface="Montserrat Semi-Bold Bold"/>
              </a:rPr>
              <a:t>Sơ lược về công ty</a:t>
            </a:r>
          </a:p>
        </p:txBody>
      </p:sp>
      <p:graphicFrame>
        <p:nvGraphicFramePr>
          <p:cNvPr id="3" name="Table 3"/>
          <p:cNvGraphicFramePr>
            <a:graphicFrameLocks noGrp="1"/>
          </p:cNvGraphicFramePr>
          <p:nvPr/>
        </p:nvGraphicFramePr>
        <p:xfrm>
          <a:off x="551339" y="2184440"/>
          <a:ext cx="17410896" cy="7503056"/>
        </p:xfrm>
        <a:graphic>
          <a:graphicData uri="http://schemas.openxmlformats.org/drawingml/2006/table">
            <a:tbl>
              <a:tblPr/>
              <a:tblGrid>
                <a:gridCol w="5708688">
                  <a:extLst>
                    <a:ext uri="{9D8B030D-6E8A-4147-A177-3AD203B41FA5}">
                      <a16:colId xmlns:a16="http://schemas.microsoft.com/office/drawing/2014/main" val="20000"/>
                    </a:ext>
                  </a:extLst>
                </a:gridCol>
                <a:gridCol w="6440313">
                  <a:extLst>
                    <a:ext uri="{9D8B030D-6E8A-4147-A177-3AD203B41FA5}">
                      <a16:colId xmlns:a16="http://schemas.microsoft.com/office/drawing/2014/main" val="20001"/>
                    </a:ext>
                  </a:extLst>
                </a:gridCol>
                <a:gridCol w="4700381">
                  <a:extLst>
                    <a:ext uri="{9D8B030D-6E8A-4147-A177-3AD203B41FA5}">
                      <a16:colId xmlns:a16="http://schemas.microsoft.com/office/drawing/2014/main" val="20002"/>
                    </a:ext>
                  </a:extLst>
                </a:gridCol>
                <a:gridCol w="561514">
                  <a:extLst>
                    <a:ext uri="{9D8B030D-6E8A-4147-A177-3AD203B41FA5}">
                      <a16:colId xmlns:a16="http://schemas.microsoft.com/office/drawing/2014/main" val="20003"/>
                    </a:ext>
                  </a:extLst>
                </a:gridCol>
              </a:tblGrid>
              <a:tr h="971550">
                <a:tc>
                  <a:txBody>
                    <a:bodyPr/>
                    <a:lstStyle/>
                    <a:p>
                      <a:pPr algn="ctr">
                        <a:lnSpc>
                          <a:spcPts val="5039"/>
                        </a:lnSpc>
                        <a:defRPr/>
                      </a:pPr>
                      <a:r>
                        <a:rPr lang="en-US" sz="3599">
                          <a:solidFill>
                            <a:srgbClr val="000000"/>
                          </a:solidFill>
                          <a:latin typeface="Montserrat Semi-Bold Bold"/>
                        </a:rPr>
                        <a:t>Tên công ty</a:t>
                      </a:r>
                      <a:endParaRPr lang="en-US" sz="1100"/>
                    </a:p>
                  </a:txBody>
                  <a:tcPr marL="120373" marR="120373" marT="120373" marB="120373" anchor="ctr">
                    <a:lnL w="0"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0"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A4E473"/>
                    </a:solidFill>
                  </a:tcPr>
                </a:tc>
                <a:tc>
                  <a:txBody>
                    <a:bodyPr/>
                    <a:lstStyle/>
                    <a:p>
                      <a:pPr algn="ctr">
                        <a:lnSpc>
                          <a:spcPts val="5039"/>
                        </a:lnSpc>
                        <a:defRPr/>
                      </a:pPr>
                      <a:r>
                        <a:rPr lang="en-US" sz="3599">
                          <a:solidFill>
                            <a:srgbClr val="000000"/>
                          </a:solidFill>
                          <a:latin typeface="Montserrat Semi-Bold Bold"/>
                        </a:rPr>
                        <a:t>Vốn điều lệ</a:t>
                      </a:r>
                      <a:endParaRPr lang="en-US" sz="1100"/>
                    </a:p>
                  </a:txBody>
                  <a:tcPr marL="120373" marR="120373" marT="120373" marB="120373" anchor="ctr">
                    <a:lnL w="9525"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0"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A4E473"/>
                    </a:solidFill>
                  </a:tcPr>
                </a:tc>
                <a:tc>
                  <a:txBody>
                    <a:bodyPr/>
                    <a:lstStyle/>
                    <a:p>
                      <a:pPr algn="ctr">
                        <a:lnSpc>
                          <a:spcPts val="5039"/>
                        </a:lnSpc>
                        <a:defRPr/>
                      </a:pPr>
                      <a:r>
                        <a:rPr lang="en-US" sz="3599">
                          <a:solidFill>
                            <a:srgbClr val="000000"/>
                          </a:solidFill>
                          <a:latin typeface="Montserrat Semi-Bold Bold"/>
                        </a:rPr>
                        <a:t>Điện thoại</a:t>
                      </a:r>
                      <a:endParaRPr lang="en-US" sz="1100"/>
                    </a:p>
                  </a:txBody>
                  <a:tcPr marL="120373" marR="120373" marT="120373" marB="120373" anchor="ctr">
                    <a:lnL w="9525"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0"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A4E473"/>
                    </a:solidFill>
                  </a:tcPr>
                </a:tc>
                <a:tc>
                  <a:txBody>
                    <a:bodyPr/>
                    <a:lstStyle/>
                    <a:p>
                      <a:pPr algn="ctr">
                        <a:lnSpc>
                          <a:spcPts val="2520"/>
                        </a:lnSpc>
                        <a:defRPr/>
                      </a:pPr>
                      <a:endParaRPr lang="en-US" sz="1100"/>
                    </a:p>
                  </a:txBody>
                  <a:tcPr marL="120373" marR="120373" marT="120373" marB="120373" anchor="ctr">
                    <a:lnL w="9525"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0"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A4E473"/>
                    </a:solidFill>
                  </a:tcPr>
                </a:tc>
                <a:extLst>
                  <a:ext uri="{0D108BD9-81ED-4DB2-BD59-A6C34878D82A}">
                    <a16:rowId xmlns:a16="http://schemas.microsoft.com/office/drawing/2014/main" val="10000"/>
                  </a:ext>
                </a:extLst>
              </a:tr>
              <a:tr h="1800225">
                <a:tc>
                  <a:txBody>
                    <a:bodyPr/>
                    <a:lstStyle/>
                    <a:p>
                      <a:pPr algn="ctr">
                        <a:lnSpc>
                          <a:spcPts val="3919"/>
                        </a:lnSpc>
                        <a:defRPr/>
                      </a:pPr>
                      <a:r>
                        <a:rPr lang="en-US" sz="2799">
                          <a:solidFill>
                            <a:srgbClr val="F4F4F4"/>
                          </a:solidFill>
                          <a:latin typeface="Muli Regular"/>
                        </a:rPr>
                        <a:t>Công ty TNHH Chứng khoán Ngân hàng TMCP Ngoại thương Việt Nam</a:t>
                      </a:r>
                      <a:endParaRPr lang="en-US" sz="1100"/>
                    </a:p>
                  </a:txBody>
                  <a:tcPr marL="120373" marR="120373" marT="120373" marB="120373" anchor="ctr">
                    <a:lnL w="0"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3919"/>
                        </a:lnSpc>
                        <a:defRPr/>
                      </a:pPr>
                      <a:r>
                        <a:rPr lang="en-US" sz="2799">
                          <a:solidFill>
                            <a:srgbClr val="F4F4F4"/>
                          </a:solidFill>
                          <a:latin typeface="Muli Regular"/>
                        </a:rPr>
                        <a:t>1.000.000.000.000 ( Một nghìn tỷ đồng)</a:t>
                      </a:r>
                      <a:endParaRPr lang="en-US" sz="1100"/>
                    </a:p>
                  </a:txBody>
                  <a:tcPr marL="120373" marR="120373" marT="120373" marB="120373" anchor="ctr">
                    <a:lnL w="9525"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3919"/>
                        </a:lnSpc>
                        <a:defRPr/>
                      </a:pPr>
                      <a:r>
                        <a:rPr lang="en-US" sz="2799">
                          <a:solidFill>
                            <a:srgbClr val="F4F4F4"/>
                          </a:solidFill>
                          <a:latin typeface="Muli Regular"/>
                        </a:rPr>
                        <a:t>(84 – 24) – 3936 6990</a:t>
                      </a:r>
                      <a:endParaRPr lang="en-US" sz="1100"/>
                    </a:p>
                  </a:txBody>
                  <a:tcPr marL="120373" marR="120373" marT="120373" marB="120373" anchor="ctr">
                    <a:lnL w="9525"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1960"/>
                        </a:lnSpc>
                        <a:defRPr/>
                      </a:pPr>
                      <a:endParaRPr lang="en-US" sz="1100"/>
                    </a:p>
                  </a:txBody>
                  <a:tcPr marL="120373" marR="120373" marT="120373" marB="120373" anchor="ctr">
                    <a:lnL w="9525"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extLst>
                  <a:ext uri="{0D108BD9-81ED-4DB2-BD59-A6C34878D82A}">
                    <a16:rowId xmlns:a16="http://schemas.microsoft.com/office/drawing/2014/main" val="10001"/>
                  </a:ext>
                </a:extLst>
              </a:tr>
              <a:tr h="971550">
                <a:tc>
                  <a:txBody>
                    <a:bodyPr/>
                    <a:lstStyle/>
                    <a:p>
                      <a:pPr algn="ctr">
                        <a:lnSpc>
                          <a:spcPts val="5039"/>
                        </a:lnSpc>
                        <a:defRPr/>
                      </a:pPr>
                      <a:r>
                        <a:rPr lang="en-US" sz="3599">
                          <a:solidFill>
                            <a:srgbClr val="000000"/>
                          </a:solidFill>
                          <a:latin typeface="Montserrat Semi-Bold Bold"/>
                        </a:rPr>
                        <a:t>Tên Tiếng Anh</a:t>
                      </a:r>
                      <a:endParaRPr lang="en-US" sz="1100"/>
                    </a:p>
                  </a:txBody>
                  <a:tcPr marL="120373" marR="120373" marT="120373" marB="120373" anchor="ctr">
                    <a:lnL w="0"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A4E473"/>
                    </a:solidFill>
                  </a:tcPr>
                </a:tc>
                <a:tc>
                  <a:txBody>
                    <a:bodyPr/>
                    <a:lstStyle/>
                    <a:p>
                      <a:pPr algn="ctr">
                        <a:lnSpc>
                          <a:spcPts val="5039"/>
                        </a:lnSpc>
                        <a:defRPr/>
                      </a:pPr>
                      <a:r>
                        <a:rPr lang="en-US" sz="3599">
                          <a:solidFill>
                            <a:srgbClr val="000000"/>
                          </a:solidFill>
                          <a:latin typeface="Montserrat Semi-Bold Bold"/>
                        </a:rPr>
                        <a:t>Trụ sở chính</a:t>
                      </a:r>
                      <a:endParaRPr lang="en-US" sz="1100"/>
                    </a:p>
                  </a:txBody>
                  <a:tcPr marL="120373" marR="120373" marT="120373" marB="120373" anchor="ctr">
                    <a:lnL w="9525"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A4E473"/>
                    </a:solidFill>
                  </a:tcPr>
                </a:tc>
                <a:tc>
                  <a:txBody>
                    <a:bodyPr/>
                    <a:lstStyle/>
                    <a:p>
                      <a:pPr algn="ctr">
                        <a:lnSpc>
                          <a:spcPts val="5039"/>
                        </a:lnSpc>
                        <a:defRPr/>
                      </a:pPr>
                      <a:r>
                        <a:rPr lang="en-US" sz="3599">
                          <a:solidFill>
                            <a:srgbClr val="000000"/>
                          </a:solidFill>
                          <a:latin typeface="Montserrat Semi-Bold Bold"/>
                        </a:rPr>
                        <a:t>Fax</a:t>
                      </a:r>
                      <a:endParaRPr lang="en-US" sz="1100"/>
                    </a:p>
                  </a:txBody>
                  <a:tcPr marL="120373" marR="120373" marT="120373" marB="120373" anchor="ctr">
                    <a:lnL w="9525"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A4E473"/>
                    </a:solidFill>
                  </a:tcPr>
                </a:tc>
                <a:tc>
                  <a:txBody>
                    <a:bodyPr/>
                    <a:lstStyle/>
                    <a:p>
                      <a:pPr algn="ctr">
                        <a:lnSpc>
                          <a:spcPts val="2520"/>
                        </a:lnSpc>
                        <a:defRPr/>
                      </a:pPr>
                      <a:endParaRPr lang="en-US" sz="1100"/>
                    </a:p>
                  </a:txBody>
                  <a:tcPr marL="120373" marR="120373" marT="120373" marB="120373" anchor="ctr">
                    <a:lnL w="9525"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A4E473"/>
                    </a:solidFill>
                  </a:tcPr>
                </a:tc>
                <a:extLst>
                  <a:ext uri="{0D108BD9-81ED-4DB2-BD59-A6C34878D82A}">
                    <a16:rowId xmlns:a16="http://schemas.microsoft.com/office/drawing/2014/main" val="10002"/>
                  </a:ext>
                </a:extLst>
              </a:tr>
              <a:tr h="1820089">
                <a:tc>
                  <a:txBody>
                    <a:bodyPr/>
                    <a:lstStyle/>
                    <a:p>
                      <a:pPr algn="ctr">
                        <a:lnSpc>
                          <a:spcPts val="3919"/>
                        </a:lnSpc>
                        <a:defRPr/>
                      </a:pPr>
                      <a:r>
                        <a:rPr lang="en-US" sz="2799">
                          <a:solidFill>
                            <a:srgbClr val="F4F4F4"/>
                          </a:solidFill>
                          <a:latin typeface="Muli Regular"/>
                        </a:rPr>
                        <a:t>Vietcombank Securities Co., Ltd</a:t>
                      </a:r>
                      <a:endParaRPr lang="en-US" sz="1100"/>
                    </a:p>
                  </a:txBody>
                  <a:tcPr marL="120373" marR="120373" marT="120373" marB="120373" anchor="ctr">
                    <a:lnL w="0"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3919"/>
                        </a:lnSpc>
                        <a:defRPr/>
                      </a:pPr>
                      <a:r>
                        <a:rPr lang="en-US" sz="2799">
                          <a:solidFill>
                            <a:srgbClr val="F4F4F4"/>
                          </a:solidFill>
                          <a:latin typeface="Muli Regular"/>
                        </a:rPr>
                        <a:t>Tầng 6,7,8 Tòa nhà Thủ Đô, 72 Trần Hưng Đạo, Quận Hoàn Kiếm, TP. Hà Nội</a:t>
                      </a:r>
                      <a:endParaRPr lang="en-US" sz="1100"/>
                    </a:p>
                  </a:txBody>
                  <a:tcPr marL="120373" marR="120373" marT="120373" marB="120373" anchor="ctr">
                    <a:lnL w="9525"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3919"/>
                        </a:lnSpc>
                        <a:defRPr/>
                      </a:pPr>
                      <a:r>
                        <a:rPr lang="en-US" sz="2799">
                          <a:solidFill>
                            <a:srgbClr val="F4F4F4"/>
                          </a:solidFill>
                          <a:latin typeface="Muli Regular"/>
                        </a:rPr>
                        <a:t>(84 – 24) – 3936 0262</a:t>
                      </a:r>
                      <a:endParaRPr lang="en-US" sz="1100"/>
                    </a:p>
                  </a:txBody>
                  <a:tcPr marL="120373" marR="120373" marT="120373" marB="120373" anchor="ctr">
                    <a:lnL w="9525"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1960"/>
                        </a:lnSpc>
                        <a:defRPr/>
                      </a:pPr>
                      <a:endParaRPr lang="en-US" sz="1100"/>
                    </a:p>
                  </a:txBody>
                  <a:tcPr marL="120373" marR="120373" marT="120373" marB="120373" anchor="ctr">
                    <a:lnL w="9525"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extLst>
                  <a:ext uri="{0D108BD9-81ED-4DB2-BD59-A6C34878D82A}">
                    <a16:rowId xmlns:a16="http://schemas.microsoft.com/office/drawing/2014/main" val="10003"/>
                  </a:ext>
                </a:extLst>
              </a:tr>
              <a:tr h="971550">
                <a:tc>
                  <a:txBody>
                    <a:bodyPr/>
                    <a:lstStyle/>
                    <a:p>
                      <a:pPr algn="ctr">
                        <a:lnSpc>
                          <a:spcPts val="5039"/>
                        </a:lnSpc>
                        <a:defRPr/>
                      </a:pPr>
                      <a:r>
                        <a:rPr lang="en-US" sz="3599">
                          <a:solidFill>
                            <a:srgbClr val="000000"/>
                          </a:solidFill>
                          <a:latin typeface="Montserrat Semi-Bold Bold"/>
                        </a:rPr>
                        <a:t>Tên viết tắt</a:t>
                      </a:r>
                      <a:endParaRPr lang="en-US" sz="1100"/>
                    </a:p>
                  </a:txBody>
                  <a:tcPr marL="120373" marR="120373" marT="120373" marB="120373" anchor="ctr">
                    <a:lnL w="0"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A4E473"/>
                    </a:solidFill>
                  </a:tcPr>
                </a:tc>
                <a:tc>
                  <a:txBody>
                    <a:bodyPr/>
                    <a:lstStyle/>
                    <a:p>
                      <a:pPr algn="ctr">
                        <a:lnSpc>
                          <a:spcPts val="5039"/>
                        </a:lnSpc>
                        <a:defRPr/>
                      </a:pPr>
                      <a:r>
                        <a:rPr lang="en-US" sz="3599">
                          <a:solidFill>
                            <a:srgbClr val="000000"/>
                          </a:solidFill>
                          <a:latin typeface="Montserrat Semi-Bold Bold"/>
                        </a:rPr>
                        <a:t>Email</a:t>
                      </a:r>
                      <a:endParaRPr lang="en-US" sz="1100"/>
                    </a:p>
                  </a:txBody>
                  <a:tcPr marL="120373" marR="120373" marT="120373" marB="120373" anchor="ctr">
                    <a:lnL w="9525"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A4E473"/>
                    </a:solidFill>
                  </a:tcPr>
                </a:tc>
                <a:tc>
                  <a:txBody>
                    <a:bodyPr/>
                    <a:lstStyle/>
                    <a:p>
                      <a:pPr algn="ctr">
                        <a:lnSpc>
                          <a:spcPts val="5039"/>
                        </a:lnSpc>
                        <a:defRPr/>
                      </a:pPr>
                      <a:r>
                        <a:rPr lang="en-US" sz="3599">
                          <a:solidFill>
                            <a:srgbClr val="000000"/>
                          </a:solidFill>
                          <a:latin typeface="Montserrat Semi-Bold Bold"/>
                        </a:rPr>
                        <a:t>Website</a:t>
                      </a:r>
                      <a:endParaRPr lang="en-US" sz="1100"/>
                    </a:p>
                  </a:txBody>
                  <a:tcPr marL="120373" marR="120373" marT="120373" marB="120373" anchor="ctr">
                    <a:lnL w="9525"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A4E473"/>
                    </a:solidFill>
                  </a:tcPr>
                </a:tc>
                <a:tc>
                  <a:txBody>
                    <a:bodyPr/>
                    <a:lstStyle/>
                    <a:p>
                      <a:pPr algn="ctr">
                        <a:lnSpc>
                          <a:spcPts val="2520"/>
                        </a:lnSpc>
                        <a:defRPr/>
                      </a:pPr>
                      <a:endParaRPr lang="en-US" sz="1100"/>
                    </a:p>
                  </a:txBody>
                  <a:tcPr marL="120373" marR="120373" marT="120373" marB="120373" anchor="ctr">
                    <a:lnL w="9525"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A4E473"/>
                    </a:solidFill>
                  </a:tcPr>
                </a:tc>
                <a:extLst>
                  <a:ext uri="{0D108BD9-81ED-4DB2-BD59-A6C34878D82A}">
                    <a16:rowId xmlns:a16="http://schemas.microsoft.com/office/drawing/2014/main" val="10004"/>
                  </a:ext>
                </a:extLst>
              </a:tr>
              <a:tr h="968092">
                <a:tc>
                  <a:txBody>
                    <a:bodyPr/>
                    <a:lstStyle/>
                    <a:p>
                      <a:pPr algn="ctr">
                        <a:lnSpc>
                          <a:spcPts val="3919"/>
                        </a:lnSpc>
                        <a:defRPr/>
                      </a:pPr>
                      <a:r>
                        <a:rPr lang="en-US" sz="2799">
                          <a:solidFill>
                            <a:srgbClr val="F4F4F4"/>
                          </a:solidFill>
                          <a:latin typeface="Muli Regular"/>
                        </a:rPr>
                        <a:t>VCBS</a:t>
                      </a:r>
                      <a:endParaRPr lang="en-US" sz="1100"/>
                    </a:p>
                  </a:txBody>
                  <a:tcPr marL="120373" marR="120373" marT="120373" marB="120373" anchor="ctr">
                    <a:lnL w="0"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0" cap="flat" cmpd="sng" algn="ctr">
                      <a:solidFill>
                        <a:srgbClr val="A4E473"/>
                      </a:solidFill>
                      <a:prstDash val="solid"/>
                      <a:round/>
                      <a:headEnd type="none" w="med" len="med"/>
                      <a:tailEnd type="none" w="med" len="med"/>
                    </a:lnB>
                    <a:solidFill>
                      <a:srgbClr val="004651"/>
                    </a:solidFill>
                  </a:tcPr>
                </a:tc>
                <a:tc>
                  <a:txBody>
                    <a:bodyPr/>
                    <a:lstStyle/>
                    <a:p>
                      <a:pPr algn="ctr">
                        <a:lnSpc>
                          <a:spcPts val="3919"/>
                        </a:lnSpc>
                        <a:defRPr/>
                      </a:pPr>
                      <a:r>
                        <a:rPr lang="en-US" sz="2799">
                          <a:solidFill>
                            <a:srgbClr val="F4F4F4"/>
                          </a:solidFill>
                          <a:latin typeface="Muli Regular"/>
                        </a:rPr>
                        <a:t>contact@vcbs.com.vn</a:t>
                      </a:r>
                      <a:endParaRPr lang="en-US" sz="1100"/>
                    </a:p>
                  </a:txBody>
                  <a:tcPr marL="120373" marR="120373" marT="120373" marB="120373" anchor="ctr">
                    <a:lnL w="9525"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0" cap="flat" cmpd="sng" algn="ctr">
                      <a:solidFill>
                        <a:srgbClr val="A4E473"/>
                      </a:solidFill>
                      <a:prstDash val="solid"/>
                      <a:round/>
                      <a:headEnd type="none" w="med" len="med"/>
                      <a:tailEnd type="none" w="med" len="med"/>
                    </a:lnB>
                    <a:solidFill>
                      <a:srgbClr val="004651"/>
                    </a:solidFill>
                  </a:tcPr>
                </a:tc>
                <a:tc>
                  <a:txBody>
                    <a:bodyPr/>
                    <a:lstStyle/>
                    <a:p>
                      <a:pPr algn="ctr">
                        <a:lnSpc>
                          <a:spcPts val="3919"/>
                        </a:lnSpc>
                        <a:defRPr/>
                      </a:pPr>
                      <a:r>
                        <a:rPr lang="en-US" sz="2799">
                          <a:solidFill>
                            <a:srgbClr val="F4F4F4"/>
                          </a:solidFill>
                          <a:latin typeface="Muli Regular"/>
                        </a:rPr>
                        <a:t>www.vcbs.com.vn</a:t>
                      </a:r>
                      <a:endParaRPr lang="en-US" sz="1100"/>
                    </a:p>
                  </a:txBody>
                  <a:tcPr marL="120373" marR="120373" marT="120373" marB="120373" anchor="ctr">
                    <a:lnL w="9525"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0" cap="flat" cmpd="sng" algn="ctr">
                      <a:solidFill>
                        <a:srgbClr val="A4E473"/>
                      </a:solidFill>
                      <a:prstDash val="solid"/>
                      <a:round/>
                      <a:headEnd type="none" w="med" len="med"/>
                      <a:tailEnd type="none" w="med" len="med"/>
                    </a:lnB>
                    <a:solidFill>
                      <a:srgbClr val="004651"/>
                    </a:solidFill>
                  </a:tcPr>
                </a:tc>
                <a:tc>
                  <a:txBody>
                    <a:bodyPr/>
                    <a:lstStyle/>
                    <a:p>
                      <a:pPr algn="ctr">
                        <a:lnSpc>
                          <a:spcPts val="1960"/>
                        </a:lnSpc>
                        <a:defRPr/>
                      </a:pPr>
                      <a:endParaRPr lang="en-US" sz="1100"/>
                    </a:p>
                  </a:txBody>
                  <a:tcPr marL="120373" marR="120373" marT="120373" marB="120373" anchor="ctr">
                    <a:lnL w="9525"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0" cap="flat" cmpd="sng" algn="ctr">
                      <a:solidFill>
                        <a:srgbClr val="A4E473"/>
                      </a:solidFill>
                      <a:prstDash val="solid"/>
                      <a:round/>
                      <a:headEnd type="none" w="med" len="med"/>
                      <a:tailEnd type="none" w="med" len="med"/>
                    </a:lnB>
                    <a:solidFill>
                      <a:srgbClr val="004651"/>
                    </a:solidFill>
                  </a:tcPr>
                </a:tc>
                <a:extLst>
                  <a:ext uri="{0D108BD9-81ED-4DB2-BD59-A6C34878D82A}">
                    <a16:rowId xmlns:a16="http://schemas.microsoft.com/office/drawing/2014/main" val="10005"/>
                  </a:ext>
                </a:extLst>
              </a:tr>
            </a:tbl>
          </a:graphicData>
        </a:graphic>
      </p:graphicFrame>
      <p:sp>
        <p:nvSpPr>
          <p:cNvPr id="4" name="TextBox 4"/>
          <p:cNvSpPr txBox="1"/>
          <p:nvPr/>
        </p:nvSpPr>
        <p:spPr>
          <a:xfrm>
            <a:off x="1028700" y="9288706"/>
            <a:ext cx="5231327" cy="271144"/>
          </a:xfrm>
          <a:prstGeom prst="rect">
            <a:avLst/>
          </a:prstGeom>
        </p:spPr>
        <p:txBody>
          <a:bodyPr lIns="0" tIns="0" rIns="0" bIns="0" rtlCol="0" anchor="t">
            <a:spAutoFit/>
          </a:bodyPr>
          <a:lstStyle/>
          <a:p>
            <a:pPr>
              <a:lnSpc>
                <a:spcPts val="2380"/>
              </a:lnSpc>
              <a:spcBef>
                <a:spcPct val="0"/>
              </a:spcBef>
            </a:pPr>
            <a:r>
              <a:rPr lang="en-US" sz="1700" u="sng">
                <a:solidFill>
                  <a:srgbClr val="F4F4F4"/>
                </a:solidFill>
                <a:latin typeface="Muli Regular Bold"/>
              </a:rPr>
              <a:t>Quay lại Trang Chương trình</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txBody>
          <a:bodyPr/>
          <a:lstStyle/>
          <a:p>
            <a:endParaRPr lang="en-US"/>
          </a:p>
        </p:txBody>
      </p:sp>
      <p:grpSp>
        <p:nvGrpSpPr>
          <p:cNvPr id="3" name="Group 3"/>
          <p:cNvGrpSpPr/>
          <p:nvPr/>
        </p:nvGrpSpPr>
        <p:grpSpPr>
          <a:xfrm>
            <a:off x="1028700" y="4131476"/>
            <a:ext cx="4899528" cy="4059294"/>
            <a:chOff x="0" y="0"/>
            <a:chExt cx="6532704" cy="5412392"/>
          </a:xfrm>
        </p:grpSpPr>
        <p:sp>
          <p:nvSpPr>
            <p:cNvPr id="4" name="TextBox 4"/>
            <p:cNvSpPr txBox="1"/>
            <p:nvPr/>
          </p:nvSpPr>
          <p:spPr>
            <a:xfrm>
              <a:off x="0" y="9525"/>
              <a:ext cx="6532704" cy="955675"/>
            </a:xfrm>
            <a:prstGeom prst="rect">
              <a:avLst/>
            </a:prstGeom>
          </p:spPr>
          <p:txBody>
            <a:bodyPr lIns="0" tIns="0" rIns="0" bIns="0" rtlCol="0" anchor="t">
              <a:spAutoFit/>
            </a:bodyPr>
            <a:lstStyle/>
            <a:p>
              <a:pPr marL="0" lvl="0" indent="0">
                <a:lnSpc>
                  <a:spcPts val="5759"/>
                </a:lnSpc>
                <a:spcBef>
                  <a:spcPct val="0"/>
                </a:spcBef>
              </a:pPr>
              <a:r>
                <a:rPr lang="en-US" sz="4800">
                  <a:solidFill>
                    <a:srgbClr val="00A181"/>
                  </a:solidFill>
                  <a:latin typeface="Montserrat Semi-Bold Bold"/>
                </a:rPr>
                <a:t>Giá trị cốt lõi</a:t>
              </a:r>
            </a:p>
          </p:txBody>
        </p:sp>
        <p:sp>
          <p:nvSpPr>
            <p:cNvPr id="5" name="TextBox 5"/>
            <p:cNvSpPr txBox="1"/>
            <p:nvPr/>
          </p:nvSpPr>
          <p:spPr>
            <a:xfrm>
              <a:off x="0" y="1487669"/>
              <a:ext cx="6532704" cy="3924723"/>
            </a:xfrm>
            <a:prstGeom prst="rect">
              <a:avLst/>
            </a:prstGeom>
          </p:spPr>
          <p:txBody>
            <a:bodyPr lIns="0" tIns="0" rIns="0" bIns="0" rtlCol="0" anchor="t">
              <a:spAutoFit/>
            </a:bodyPr>
            <a:lstStyle/>
            <a:p>
              <a:pPr>
                <a:lnSpc>
                  <a:spcPts val="3919"/>
                </a:lnSpc>
              </a:pPr>
              <a:r>
                <a:rPr lang="en-US" sz="2799">
                  <a:solidFill>
                    <a:srgbClr val="000000"/>
                  </a:solidFill>
                  <a:latin typeface="Muli Regular"/>
                </a:rPr>
                <a:t>Khách hàng là trọng tâm – Năng lực tài chính vững mạnh – Công nghệ hiện đại – Nguồn nhân lực chất lượng cao – Hiệu quả kinh doanh</a:t>
              </a:r>
            </a:p>
            <a:p>
              <a:pPr marL="0" lvl="0" indent="0">
                <a:lnSpc>
                  <a:spcPts val="3919"/>
                </a:lnSpc>
                <a:spcBef>
                  <a:spcPct val="0"/>
                </a:spcBef>
              </a:pPr>
              <a:endParaRPr lang="en-US" sz="2799">
                <a:solidFill>
                  <a:srgbClr val="000000"/>
                </a:solidFill>
                <a:latin typeface="Muli Regular"/>
              </a:endParaRPr>
            </a:p>
          </p:txBody>
        </p:sp>
      </p:grpSp>
      <p:grpSp>
        <p:nvGrpSpPr>
          <p:cNvPr id="6" name="Group 6"/>
          <p:cNvGrpSpPr/>
          <p:nvPr/>
        </p:nvGrpSpPr>
        <p:grpSpPr>
          <a:xfrm>
            <a:off x="6714363" y="5644825"/>
            <a:ext cx="5154846" cy="2101089"/>
            <a:chOff x="0" y="0"/>
            <a:chExt cx="6873128" cy="2801452"/>
          </a:xfrm>
        </p:grpSpPr>
        <p:sp>
          <p:nvSpPr>
            <p:cNvPr id="7" name="TextBox 7"/>
            <p:cNvSpPr txBox="1"/>
            <p:nvPr/>
          </p:nvSpPr>
          <p:spPr>
            <a:xfrm>
              <a:off x="0" y="9525"/>
              <a:ext cx="6873128" cy="955675"/>
            </a:xfrm>
            <a:prstGeom prst="rect">
              <a:avLst/>
            </a:prstGeom>
          </p:spPr>
          <p:txBody>
            <a:bodyPr lIns="0" tIns="0" rIns="0" bIns="0" rtlCol="0" anchor="t">
              <a:spAutoFit/>
            </a:bodyPr>
            <a:lstStyle/>
            <a:p>
              <a:pPr marL="0" lvl="0" indent="0">
                <a:lnSpc>
                  <a:spcPts val="5759"/>
                </a:lnSpc>
                <a:spcBef>
                  <a:spcPct val="0"/>
                </a:spcBef>
              </a:pPr>
              <a:r>
                <a:rPr lang="en-US" sz="4800">
                  <a:solidFill>
                    <a:srgbClr val="00A181"/>
                  </a:solidFill>
                  <a:latin typeface="Montserrat Semi-Bold Bold"/>
                </a:rPr>
                <a:t>Tầm nhìn</a:t>
              </a:r>
            </a:p>
          </p:txBody>
        </p:sp>
        <p:sp>
          <p:nvSpPr>
            <p:cNvPr id="8" name="TextBox 8"/>
            <p:cNvSpPr txBox="1"/>
            <p:nvPr/>
          </p:nvSpPr>
          <p:spPr>
            <a:xfrm>
              <a:off x="0" y="1527854"/>
              <a:ext cx="6873128" cy="1273598"/>
            </a:xfrm>
            <a:prstGeom prst="rect">
              <a:avLst/>
            </a:prstGeom>
          </p:spPr>
          <p:txBody>
            <a:bodyPr lIns="0" tIns="0" rIns="0" bIns="0" rtlCol="0" anchor="t">
              <a:spAutoFit/>
            </a:bodyPr>
            <a:lstStyle/>
            <a:p>
              <a:pPr marL="0" lvl="0" indent="0">
                <a:lnSpc>
                  <a:spcPts val="3920"/>
                </a:lnSpc>
                <a:spcBef>
                  <a:spcPct val="0"/>
                </a:spcBef>
              </a:pPr>
              <a:r>
                <a:rPr lang="en-US" sz="2800">
                  <a:solidFill>
                    <a:srgbClr val="000000"/>
                  </a:solidFill>
                  <a:latin typeface="Muli Regular"/>
                </a:rPr>
                <a:t>Cùng khách hàng vươn tới sự thịnh vượng</a:t>
              </a:r>
            </a:p>
          </p:txBody>
        </p:sp>
      </p:grpSp>
      <p:grpSp>
        <p:nvGrpSpPr>
          <p:cNvPr id="9" name="Group 9"/>
          <p:cNvGrpSpPr/>
          <p:nvPr/>
        </p:nvGrpSpPr>
        <p:grpSpPr>
          <a:xfrm>
            <a:off x="12637059" y="5555434"/>
            <a:ext cx="5593474" cy="2635336"/>
            <a:chOff x="0" y="0"/>
            <a:chExt cx="7457965" cy="3513781"/>
          </a:xfrm>
        </p:grpSpPr>
        <p:sp>
          <p:nvSpPr>
            <p:cNvPr id="10" name="TextBox 10"/>
            <p:cNvSpPr txBox="1"/>
            <p:nvPr/>
          </p:nvSpPr>
          <p:spPr>
            <a:xfrm>
              <a:off x="0" y="9525"/>
              <a:ext cx="7457965" cy="955675"/>
            </a:xfrm>
            <a:prstGeom prst="rect">
              <a:avLst/>
            </a:prstGeom>
          </p:spPr>
          <p:txBody>
            <a:bodyPr lIns="0" tIns="0" rIns="0" bIns="0" rtlCol="0" anchor="t">
              <a:spAutoFit/>
            </a:bodyPr>
            <a:lstStyle/>
            <a:p>
              <a:pPr marL="0" lvl="0" indent="0">
                <a:lnSpc>
                  <a:spcPts val="5759"/>
                </a:lnSpc>
                <a:spcBef>
                  <a:spcPct val="0"/>
                </a:spcBef>
              </a:pPr>
              <a:r>
                <a:rPr lang="en-US" sz="4799">
                  <a:solidFill>
                    <a:srgbClr val="00A181"/>
                  </a:solidFill>
                  <a:latin typeface="Montserrat Semi-Bold Bold"/>
                </a:rPr>
                <a:t>Mục tiêu</a:t>
              </a:r>
            </a:p>
          </p:txBody>
        </p:sp>
        <p:sp>
          <p:nvSpPr>
            <p:cNvPr id="11" name="TextBox 11"/>
            <p:cNvSpPr txBox="1"/>
            <p:nvPr/>
          </p:nvSpPr>
          <p:spPr>
            <a:xfrm>
              <a:off x="0" y="1570258"/>
              <a:ext cx="7457965" cy="1943523"/>
            </a:xfrm>
            <a:prstGeom prst="rect">
              <a:avLst/>
            </a:prstGeom>
          </p:spPr>
          <p:txBody>
            <a:bodyPr lIns="0" tIns="0" rIns="0" bIns="0" rtlCol="0" anchor="t">
              <a:spAutoFit/>
            </a:bodyPr>
            <a:lstStyle/>
            <a:p>
              <a:pPr>
                <a:lnSpc>
                  <a:spcPts val="3919"/>
                </a:lnSpc>
              </a:pPr>
              <a:r>
                <a:rPr lang="en-US" sz="2799">
                  <a:solidFill>
                    <a:srgbClr val="000000"/>
                  </a:solidFill>
                  <a:latin typeface="Muli Regular"/>
                </a:rPr>
                <a:t>Ngân hàng đầu tư chuyên nghiệp hàng đầu Việt Nam</a:t>
              </a:r>
            </a:p>
            <a:p>
              <a:pPr marL="0" lvl="0" indent="0">
                <a:lnSpc>
                  <a:spcPts val="3919"/>
                </a:lnSpc>
                <a:spcBef>
                  <a:spcPct val="0"/>
                </a:spcBef>
              </a:pPr>
              <a:endParaRPr lang="en-US" sz="2799">
                <a:solidFill>
                  <a:srgbClr val="000000"/>
                </a:solidFill>
                <a:latin typeface="Muli Regular"/>
              </a:endParaRPr>
            </a:p>
          </p:txBody>
        </p:sp>
      </p:grpSp>
      <p:sp>
        <p:nvSpPr>
          <p:cNvPr id="12" name="TextBox 12"/>
          <p:cNvSpPr txBox="1"/>
          <p:nvPr/>
        </p:nvSpPr>
        <p:spPr>
          <a:xfrm>
            <a:off x="1028700" y="8987156"/>
            <a:ext cx="5231327" cy="271144"/>
          </a:xfrm>
          <a:prstGeom prst="rect">
            <a:avLst/>
          </a:prstGeom>
        </p:spPr>
        <p:txBody>
          <a:bodyPr lIns="0" tIns="0" rIns="0" bIns="0" rtlCol="0" anchor="t">
            <a:spAutoFit/>
          </a:bodyPr>
          <a:lstStyle/>
          <a:p>
            <a:pPr>
              <a:lnSpc>
                <a:spcPts val="2380"/>
              </a:lnSpc>
              <a:spcBef>
                <a:spcPct val="0"/>
              </a:spcBef>
            </a:pPr>
            <a:r>
              <a:rPr lang="en-US" sz="1700" u="sng">
                <a:solidFill>
                  <a:srgbClr val="000000"/>
                </a:solidFill>
                <a:latin typeface="Muli Regular Bold"/>
              </a:rPr>
              <a:t>Quay lại Trang Chương trình</a:t>
            </a:r>
          </a:p>
        </p:txBody>
      </p:sp>
      <p:grpSp>
        <p:nvGrpSpPr>
          <p:cNvPr id="13" name="Group 13"/>
          <p:cNvGrpSpPr/>
          <p:nvPr/>
        </p:nvGrpSpPr>
        <p:grpSpPr>
          <a:xfrm>
            <a:off x="1031805" y="8198352"/>
            <a:ext cx="380203" cy="329258"/>
            <a:chOff x="0" y="0"/>
            <a:chExt cx="3619627" cy="3134614"/>
          </a:xfrm>
        </p:grpSpPr>
        <p:sp>
          <p:nvSpPr>
            <p:cNvPr id="14" name="Freeform 1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15" name="Group 15"/>
          <p:cNvGrpSpPr/>
          <p:nvPr/>
        </p:nvGrpSpPr>
        <p:grpSpPr>
          <a:xfrm>
            <a:off x="6714363" y="8198352"/>
            <a:ext cx="380203" cy="329258"/>
            <a:chOff x="0" y="0"/>
            <a:chExt cx="3619627" cy="3134614"/>
          </a:xfrm>
        </p:grpSpPr>
        <p:sp>
          <p:nvSpPr>
            <p:cNvPr id="16" name="Freeform 1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17" name="Group 17"/>
          <p:cNvGrpSpPr/>
          <p:nvPr/>
        </p:nvGrpSpPr>
        <p:grpSpPr>
          <a:xfrm>
            <a:off x="12637059" y="8217402"/>
            <a:ext cx="380203" cy="329258"/>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19" name="Group 19"/>
          <p:cNvGrpSpPr/>
          <p:nvPr/>
        </p:nvGrpSpPr>
        <p:grpSpPr>
          <a:xfrm>
            <a:off x="16799111" y="2687862"/>
            <a:ext cx="2977778" cy="2578770"/>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21" name="Group 21"/>
          <p:cNvGrpSpPr/>
          <p:nvPr/>
        </p:nvGrpSpPr>
        <p:grpSpPr>
          <a:xfrm>
            <a:off x="13660090" y="-135282"/>
            <a:ext cx="4201515" cy="3638531"/>
            <a:chOff x="0" y="0"/>
            <a:chExt cx="3619627" cy="3134614"/>
          </a:xfrm>
        </p:grpSpPr>
        <p:sp>
          <p:nvSpPr>
            <p:cNvPr id="22" name="Freeform 2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23" name="Group 23"/>
          <p:cNvGrpSpPr/>
          <p:nvPr/>
        </p:nvGrpSpPr>
        <p:grpSpPr>
          <a:xfrm>
            <a:off x="13243939" y="-956153"/>
            <a:ext cx="2481390" cy="2148895"/>
            <a:chOff x="0" y="0"/>
            <a:chExt cx="3619627" cy="3134614"/>
          </a:xfrm>
        </p:grpSpPr>
        <p:sp>
          <p:nvSpPr>
            <p:cNvPr id="24" name="Freeform 2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1798163" y="5803579"/>
            <a:ext cx="7388722" cy="6398668"/>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4" name="Group 4"/>
          <p:cNvGrpSpPr/>
          <p:nvPr/>
        </p:nvGrpSpPr>
        <p:grpSpPr>
          <a:xfrm rot="-10800000">
            <a:off x="14388041" y="430705"/>
            <a:ext cx="5276948" cy="45698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6" name="Group 6"/>
          <p:cNvGrpSpPr>
            <a:grpSpLocks noChangeAspect="1"/>
          </p:cNvGrpSpPr>
          <p:nvPr/>
        </p:nvGrpSpPr>
        <p:grpSpPr>
          <a:xfrm>
            <a:off x="9069139" y="1899195"/>
            <a:ext cx="7957376" cy="6890729"/>
            <a:chOff x="0" y="0"/>
            <a:chExt cx="4282440" cy="3708400"/>
          </a:xfrm>
        </p:grpSpPr>
        <p:sp>
          <p:nvSpPr>
            <p:cNvPr id="7" name="Freeform 7"/>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r="-29893"/>
              </a:stretch>
            </a:blipFill>
          </p:spPr>
          <p:txBody>
            <a:bodyPr/>
            <a:lstStyle/>
            <a:p>
              <a:endParaRPr lang="en-US"/>
            </a:p>
          </p:txBody>
        </p:sp>
      </p:grpSp>
      <p:sp>
        <p:nvSpPr>
          <p:cNvPr id="8" name="TextBox 8"/>
          <p:cNvSpPr txBox="1"/>
          <p:nvPr/>
        </p:nvSpPr>
        <p:spPr>
          <a:xfrm>
            <a:off x="432662" y="3144144"/>
            <a:ext cx="8636476" cy="3636645"/>
          </a:xfrm>
          <a:prstGeom prst="rect">
            <a:avLst/>
          </a:prstGeom>
        </p:spPr>
        <p:txBody>
          <a:bodyPr lIns="0" tIns="0" rIns="0" bIns="0" rtlCol="0" anchor="t">
            <a:spAutoFit/>
          </a:bodyPr>
          <a:lstStyle/>
          <a:p>
            <a:pPr marL="604519" lvl="1" indent="-302260" algn="just">
              <a:lnSpc>
                <a:spcPts val="4199"/>
              </a:lnSpc>
              <a:buFont typeface="Arial"/>
              <a:buChar char="•"/>
            </a:pPr>
            <a:r>
              <a:rPr lang="en-US" sz="2799">
                <a:solidFill>
                  <a:srgbClr val="000000"/>
                </a:solidFill>
                <a:latin typeface="Muli Regular"/>
              </a:rPr>
              <a:t>Hệ thống quản lý nội bộ</a:t>
            </a:r>
          </a:p>
          <a:p>
            <a:pPr marL="604519" lvl="1" indent="-302260" algn="just">
              <a:lnSpc>
                <a:spcPts val="4199"/>
              </a:lnSpc>
              <a:buFont typeface="Arial"/>
              <a:buChar char="•"/>
            </a:pPr>
            <a:r>
              <a:rPr lang="en-US" sz="2799">
                <a:solidFill>
                  <a:srgbClr val="000000"/>
                </a:solidFill>
                <a:latin typeface="Muli Regular"/>
              </a:rPr>
              <a:t>Nền tảng công nghệ </a:t>
            </a:r>
          </a:p>
          <a:p>
            <a:pPr marL="604519" lvl="1" indent="-302260" algn="just">
              <a:lnSpc>
                <a:spcPts val="4199"/>
              </a:lnSpc>
              <a:buFont typeface="Arial"/>
              <a:buChar char="•"/>
            </a:pPr>
            <a:r>
              <a:rPr lang="en-US" sz="2799">
                <a:solidFill>
                  <a:srgbClr val="000000"/>
                </a:solidFill>
                <a:latin typeface="Muli Regular"/>
              </a:rPr>
              <a:t>Vì vậy, cạnh tranh về mảng công nghệ và hệ thống quản lý nội bộ, tài chính doanh nghiệp là một thách thức của VCBS so với các đối thủ cùng ngành.</a:t>
            </a:r>
          </a:p>
          <a:p>
            <a:pPr algn="just">
              <a:lnSpc>
                <a:spcPts val="4199"/>
              </a:lnSpc>
            </a:pPr>
            <a:endParaRPr lang="en-US" sz="2799">
              <a:solidFill>
                <a:srgbClr val="000000"/>
              </a:solidFill>
              <a:latin typeface="Muli Regular"/>
            </a:endParaRPr>
          </a:p>
        </p:txBody>
      </p:sp>
      <p:sp>
        <p:nvSpPr>
          <p:cNvPr id="9" name="TextBox 9"/>
          <p:cNvSpPr txBox="1"/>
          <p:nvPr/>
        </p:nvSpPr>
        <p:spPr>
          <a:xfrm>
            <a:off x="432662" y="798105"/>
            <a:ext cx="9164171" cy="542925"/>
          </a:xfrm>
          <a:prstGeom prst="rect">
            <a:avLst/>
          </a:prstGeom>
        </p:spPr>
        <p:txBody>
          <a:bodyPr lIns="0" tIns="0" rIns="0" bIns="0" rtlCol="0" anchor="t">
            <a:spAutoFit/>
          </a:bodyPr>
          <a:lstStyle/>
          <a:p>
            <a:pPr marL="0" lvl="0" indent="0">
              <a:lnSpc>
                <a:spcPts val="4320"/>
              </a:lnSpc>
              <a:spcBef>
                <a:spcPct val="0"/>
              </a:spcBef>
            </a:pPr>
            <a:r>
              <a:rPr lang="en-US" sz="3600" spc="-36">
                <a:solidFill>
                  <a:srgbClr val="00A181"/>
                </a:solidFill>
                <a:latin typeface="Montserrat Semi-Bold Bold"/>
              </a:rPr>
              <a:t>2. Vấn đề của Vietcombank Securities </a:t>
            </a:r>
          </a:p>
        </p:txBody>
      </p:sp>
      <p:sp>
        <p:nvSpPr>
          <p:cNvPr id="10" name="TextBox 10"/>
          <p:cNvSpPr txBox="1"/>
          <p:nvPr/>
        </p:nvSpPr>
        <p:spPr>
          <a:xfrm>
            <a:off x="1028700" y="8987156"/>
            <a:ext cx="5231327" cy="271144"/>
          </a:xfrm>
          <a:prstGeom prst="rect">
            <a:avLst/>
          </a:prstGeom>
        </p:spPr>
        <p:txBody>
          <a:bodyPr lIns="0" tIns="0" rIns="0" bIns="0" rtlCol="0" anchor="t">
            <a:spAutoFit/>
          </a:bodyPr>
          <a:lstStyle/>
          <a:p>
            <a:pPr>
              <a:lnSpc>
                <a:spcPts val="2380"/>
              </a:lnSpc>
              <a:spcBef>
                <a:spcPct val="0"/>
              </a:spcBef>
            </a:pPr>
            <a:r>
              <a:rPr lang="en-US" sz="1700" u="sng">
                <a:solidFill>
                  <a:srgbClr val="000000"/>
                </a:solidFill>
                <a:latin typeface="Muli Regular Bold"/>
              </a:rPr>
              <a:t>Quay lại Trang Chương trình</a:t>
            </a:r>
          </a:p>
        </p:txBody>
      </p:sp>
      <p:grpSp>
        <p:nvGrpSpPr>
          <p:cNvPr id="11" name="Group 11"/>
          <p:cNvGrpSpPr/>
          <p:nvPr/>
        </p:nvGrpSpPr>
        <p:grpSpPr>
          <a:xfrm rot="-10800000">
            <a:off x="6647119" y="7356773"/>
            <a:ext cx="3801687" cy="3292279"/>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1184</Words>
  <Application>Microsoft Office PowerPoint</Application>
  <PresentationFormat>Custom</PresentationFormat>
  <Paragraphs>130</Paragraphs>
  <Slides>19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Tex Gyre Termes</vt:lpstr>
      <vt:lpstr>Paytone One</vt:lpstr>
      <vt:lpstr>Calibri</vt:lpstr>
      <vt:lpstr>Muli Regular</vt:lpstr>
      <vt:lpstr>Tex Gyre Termes Bold</vt:lpstr>
      <vt:lpstr>Arial</vt:lpstr>
      <vt:lpstr>Muli Bold Bold Italics</vt:lpstr>
      <vt:lpstr>Montserrat Semi-Bold Bold</vt:lpstr>
      <vt:lpstr>Muli Bold Bold</vt:lpstr>
      <vt:lpstr>Montserrat Semi-Bold</vt:lpstr>
      <vt:lpstr>Muli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HTTTQL_NHOM7_VCBS</dc:title>
  <cp:lastModifiedBy>Thư Phan Anh</cp:lastModifiedBy>
  <cp:revision>3</cp:revision>
  <dcterms:created xsi:type="dcterms:W3CDTF">2006-08-16T00:00:00Z</dcterms:created>
  <dcterms:modified xsi:type="dcterms:W3CDTF">2024-04-23T14:31:48Z</dcterms:modified>
  <dc:identifier>DAFS77AcUU0</dc:identifier>
</cp:coreProperties>
</file>