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4" r:id="rId1"/>
    <p:sldMasterId id="2147483699" r:id="rId2"/>
  </p:sldMasterIdLst>
  <p:notesMasterIdLst>
    <p:notesMasterId r:id="rId38"/>
  </p:notesMasterIdLst>
  <p:handoutMasterIdLst>
    <p:handoutMasterId r:id="rId39"/>
  </p:handoutMasterIdLst>
  <p:sldIdLst>
    <p:sldId id="256" r:id="rId3"/>
    <p:sldId id="257" r:id="rId4"/>
    <p:sldId id="287" r:id="rId5"/>
    <p:sldId id="288" r:id="rId6"/>
    <p:sldId id="289" r:id="rId7"/>
    <p:sldId id="260" r:id="rId8"/>
    <p:sldId id="290" r:id="rId9"/>
    <p:sldId id="261" r:id="rId10"/>
    <p:sldId id="262" r:id="rId11"/>
    <p:sldId id="291" r:id="rId12"/>
    <p:sldId id="263" r:id="rId13"/>
    <p:sldId id="264" r:id="rId14"/>
    <p:sldId id="292" r:id="rId15"/>
    <p:sldId id="265" r:id="rId16"/>
    <p:sldId id="267" r:id="rId17"/>
    <p:sldId id="293" r:id="rId18"/>
    <p:sldId id="268" r:id="rId19"/>
    <p:sldId id="294" r:id="rId20"/>
    <p:sldId id="269" r:id="rId21"/>
    <p:sldId id="295" r:id="rId22"/>
    <p:sldId id="270" r:id="rId23"/>
    <p:sldId id="271" r:id="rId24"/>
    <p:sldId id="272" r:id="rId25"/>
    <p:sldId id="273" r:id="rId26"/>
    <p:sldId id="276" r:id="rId27"/>
    <p:sldId id="275" r:id="rId28"/>
    <p:sldId id="274" r:id="rId29"/>
    <p:sldId id="277" r:id="rId30"/>
    <p:sldId id="280" r:id="rId31"/>
    <p:sldId id="281" r:id="rId32"/>
    <p:sldId id="279" r:id="rId33"/>
    <p:sldId id="284" r:id="rId34"/>
    <p:sldId id="285" r:id="rId35"/>
    <p:sldId id="286" r:id="rId36"/>
    <p:sldId id="259" r:id="rId37"/>
  </p:sldIdLst>
  <p:sldSz cx="9144000" cy="6858000" type="screen4x3"/>
  <p:notesSz cx="9874250" cy="6797675"/>
  <p:defaultTextStyle>
    <a:defPPr>
      <a:defRPr lang="en-GB"/>
    </a:defPPr>
    <a:lvl1pPr algn="l" defTabSz="457200" rtl="0" eaLnBrk="0" fontAlgn="base" hangingPunct="0">
      <a:lnSpc>
        <a:spcPct val="78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Arial Unicode MS" pitchFamily="32" charset="0"/>
      </a:defRPr>
    </a:lvl1pPr>
    <a:lvl2pPr marL="457200" algn="l" defTabSz="457200" rtl="0" eaLnBrk="0" fontAlgn="base" hangingPunct="0">
      <a:lnSpc>
        <a:spcPct val="78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Arial Unicode MS" pitchFamily="32" charset="0"/>
      </a:defRPr>
    </a:lvl2pPr>
    <a:lvl3pPr marL="914400" algn="l" defTabSz="457200" rtl="0" eaLnBrk="0" fontAlgn="base" hangingPunct="0">
      <a:lnSpc>
        <a:spcPct val="78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Arial Unicode MS" pitchFamily="32" charset="0"/>
      </a:defRPr>
    </a:lvl3pPr>
    <a:lvl4pPr marL="1371600" algn="l" defTabSz="457200" rtl="0" eaLnBrk="0" fontAlgn="base" hangingPunct="0">
      <a:lnSpc>
        <a:spcPct val="78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Arial Unicode MS" pitchFamily="32" charset="0"/>
      </a:defRPr>
    </a:lvl4pPr>
    <a:lvl5pPr marL="1828800" algn="l" defTabSz="457200" rtl="0" eaLnBrk="0" fontAlgn="base" hangingPunct="0">
      <a:lnSpc>
        <a:spcPct val="78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Arial Unicode MS" pitchFamily="32" charset="0"/>
      </a:defRPr>
    </a:lvl5pPr>
    <a:lvl6pPr marL="2286000" algn="l" defTabSz="914400" rtl="0" eaLnBrk="1" latinLnBrk="0" hangingPunct="1">
      <a:defRPr sz="2400" kern="1200">
        <a:solidFill>
          <a:schemeClr val="bg1"/>
        </a:solidFill>
        <a:latin typeface="Times New Roman" pitchFamily="16" charset="0"/>
        <a:ea typeface="+mn-ea"/>
        <a:cs typeface="Arial Unicode MS" pitchFamily="32" charset="0"/>
      </a:defRPr>
    </a:lvl6pPr>
    <a:lvl7pPr marL="2743200" algn="l" defTabSz="914400" rtl="0" eaLnBrk="1" latinLnBrk="0" hangingPunct="1">
      <a:defRPr sz="2400" kern="1200">
        <a:solidFill>
          <a:schemeClr val="bg1"/>
        </a:solidFill>
        <a:latin typeface="Times New Roman" pitchFamily="16" charset="0"/>
        <a:ea typeface="+mn-ea"/>
        <a:cs typeface="Arial Unicode MS" pitchFamily="32" charset="0"/>
      </a:defRPr>
    </a:lvl7pPr>
    <a:lvl8pPr marL="3200400" algn="l" defTabSz="914400" rtl="0" eaLnBrk="1" latinLnBrk="0" hangingPunct="1">
      <a:defRPr sz="2400" kern="1200">
        <a:solidFill>
          <a:schemeClr val="bg1"/>
        </a:solidFill>
        <a:latin typeface="Times New Roman" pitchFamily="16" charset="0"/>
        <a:ea typeface="+mn-ea"/>
        <a:cs typeface="Arial Unicode MS" pitchFamily="32" charset="0"/>
      </a:defRPr>
    </a:lvl8pPr>
    <a:lvl9pPr marL="3657600" algn="l" defTabSz="914400" rtl="0" eaLnBrk="1" latinLnBrk="0" hangingPunct="1">
      <a:defRPr sz="2400" kern="1200">
        <a:solidFill>
          <a:schemeClr val="bg1"/>
        </a:solidFill>
        <a:latin typeface="Times New Roman" pitchFamily="16" charset="0"/>
        <a:ea typeface="+mn-ea"/>
        <a:cs typeface="Arial Unicode MS" pitchFamily="32"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29">
          <p15:clr>
            <a:srgbClr val="A4A3A4"/>
          </p15:clr>
        </p15:guide>
        <p15:guide id="2" pos="303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nathan FAUCHER" initials="JF" lastIdx="1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40" autoAdjust="0"/>
    <p:restoredTop sz="75045" autoAdjust="0"/>
  </p:normalViewPr>
  <p:slideViewPr>
    <p:cSldViewPr>
      <p:cViewPr varScale="1">
        <p:scale>
          <a:sx n="56" d="100"/>
          <a:sy n="56" d="100"/>
        </p:scale>
        <p:origin x="1560" y="6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129"/>
        <p:guide pos="303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850" name="Rectangle 2"/>
          <p:cNvSpPr>
            <a:spLocks noGrp="1" noChangeArrowheads="1"/>
          </p:cNvSpPr>
          <p:nvPr>
            <p:ph type="hdr" sz="quarter"/>
          </p:nvPr>
        </p:nvSpPr>
        <p:spPr bwMode="auto">
          <a:xfrm>
            <a:off x="0" y="0"/>
            <a:ext cx="4279918" cy="3398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rgbClr val="000000"/>
                </a:solidFill>
              </a:defRPr>
            </a:lvl1pPr>
          </a:lstStyle>
          <a:p>
            <a:endParaRPr lang="en-US"/>
          </a:p>
        </p:txBody>
      </p:sp>
      <p:sp>
        <p:nvSpPr>
          <p:cNvPr id="206851" name="Rectangle 3"/>
          <p:cNvSpPr>
            <a:spLocks noGrp="1" noChangeArrowheads="1"/>
          </p:cNvSpPr>
          <p:nvPr>
            <p:ph type="dt" sz="quarter" idx="1"/>
          </p:nvPr>
        </p:nvSpPr>
        <p:spPr bwMode="auto">
          <a:xfrm>
            <a:off x="5592027" y="0"/>
            <a:ext cx="4279918" cy="3398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rgbClr val="000000"/>
                </a:solidFill>
              </a:defRPr>
            </a:lvl1pPr>
          </a:lstStyle>
          <a:p>
            <a:endParaRPr lang="en-US"/>
          </a:p>
        </p:txBody>
      </p:sp>
      <p:sp>
        <p:nvSpPr>
          <p:cNvPr id="206852" name="Rectangle 4"/>
          <p:cNvSpPr>
            <a:spLocks noGrp="1" noChangeArrowheads="1"/>
          </p:cNvSpPr>
          <p:nvPr>
            <p:ph type="ftr" sz="quarter" idx="2"/>
          </p:nvPr>
        </p:nvSpPr>
        <p:spPr bwMode="auto">
          <a:xfrm>
            <a:off x="0" y="6456699"/>
            <a:ext cx="4279918" cy="33988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rgbClr val="000000"/>
                </a:solidFill>
              </a:defRPr>
            </a:lvl1pPr>
          </a:lstStyle>
          <a:p>
            <a:endParaRPr lang="en-US"/>
          </a:p>
        </p:txBody>
      </p:sp>
      <p:sp>
        <p:nvSpPr>
          <p:cNvPr id="206853" name="Rectangle 5"/>
          <p:cNvSpPr>
            <a:spLocks noGrp="1" noChangeArrowheads="1"/>
          </p:cNvSpPr>
          <p:nvPr>
            <p:ph type="sldNum" sz="quarter" idx="3"/>
          </p:nvPr>
        </p:nvSpPr>
        <p:spPr bwMode="auto">
          <a:xfrm>
            <a:off x="5592027" y="6456699"/>
            <a:ext cx="4279918" cy="33988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rgbClr val="000000"/>
                </a:solidFill>
              </a:defRPr>
            </a:lvl1pPr>
          </a:lstStyle>
          <a:p>
            <a:fld id="{01568843-42D2-4471-8419-3E036C2C91B8}" type="slidenum">
              <a:rPr lang="en-US"/>
              <a:pPr/>
              <a:t>‹#›</a:t>
            </a:fld>
            <a:endParaRPr lang="en-US"/>
          </a:p>
        </p:txBody>
      </p:sp>
    </p:spTree>
    <p:extLst>
      <p:ext uri="{BB962C8B-B14F-4D97-AF65-F5344CB8AC3E}">
        <p14:creationId xmlns:p14="http://schemas.microsoft.com/office/powerpoint/2010/main" val="42894210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1" y="0"/>
            <a:ext cx="9874250" cy="6797675"/>
          </a:xfrm>
          <a:prstGeom prst="roundRect">
            <a:avLst>
              <a:gd name="adj" fmla="val 19"/>
            </a:avLst>
          </a:prstGeom>
          <a:solidFill>
            <a:srgbClr val="FFFFFF"/>
          </a:solidFill>
          <a:ln w="9360">
            <a:noFill/>
            <a:miter lim="800000"/>
            <a:headEnd/>
            <a:tailEnd/>
          </a:ln>
          <a:effectLst/>
        </p:spPr>
        <p:txBody>
          <a:bodyPr wrap="none" anchor="ctr"/>
          <a:lstStyle/>
          <a:p>
            <a:endParaRPr lang="en-US"/>
          </a:p>
        </p:txBody>
      </p:sp>
      <p:sp>
        <p:nvSpPr>
          <p:cNvPr id="3074" name="AutoShape 2"/>
          <p:cNvSpPr>
            <a:spLocks noChangeArrowheads="1"/>
          </p:cNvSpPr>
          <p:nvPr/>
        </p:nvSpPr>
        <p:spPr bwMode="auto">
          <a:xfrm>
            <a:off x="1" y="0"/>
            <a:ext cx="9874250" cy="6797675"/>
          </a:xfrm>
          <a:prstGeom prst="roundRect">
            <a:avLst>
              <a:gd name="adj" fmla="val 19"/>
            </a:avLst>
          </a:prstGeom>
          <a:solidFill>
            <a:srgbClr val="FFFFFF"/>
          </a:solidFill>
          <a:ln w="9525">
            <a:noFill/>
            <a:round/>
            <a:headEnd/>
            <a:tailEnd/>
          </a:ln>
          <a:effectLst/>
        </p:spPr>
        <p:txBody>
          <a:bodyPr wrap="none" anchor="ctr"/>
          <a:lstStyle/>
          <a:p>
            <a:endParaRPr lang="en-US"/>
          </a:p>
        </p:txBody>
      </p:sp>
      <p:sp>
        <p:nvSpPr>
          <p:cNvPr id="3075" name="AutoShape 3"/>
          <p:cNvSpPr>
            <a:spLocks noChangeArrowheads="1"/>
          </p:cNvSpPr>
          <p:nvPr/>
        </p:nvSpPr>
        <p:spPr bwMode="auto">
          <a:xfrm>
            <a:off x="1" y="0"/>
            <a:ext cx="9874250" cy="6797675"/>
          </a:xfrm>
          <a:prstGeom prst="roundRect">
            <a:avLst>
              <a:gd name="adj" fmla="val 19"/>
            </a:avLst>
          </a:prstGeom>
          <a:solidFill>
            <a:srgbClr val="FFFFFF"/>
          </a:solidFill>
          <a:ln w="9525">
            <a:noFill/>
            <a:round/>
            <a:headEnd/>
            <a:tailEnd/>
          </a:ln>
          <a:effectLst/>
        </p:spPr>
        <p:txBody>
          <a:bodyPr wrap="none" anchor="ctr"/>
          <a:lstStyle/>
          <a:p>
            <a:endParaRPr lang="en-US"/>
          </a:p>
        </p:txBody>
      </p:sp>
      <p:sp>
        <p:nvSpPr>
          <p:cNvPr id="3076" name="AutoShape 4"/>
          <p:cNvSpPr>
            <a:spLocks noChangeArrowheads="1"/>
          </p:cNvSpPr>
          <p:nvPr/>
        </p:nvSpPr>
        <p:spPr bwMode="auto">
          <a:xfrm>
            <a:off x="1" y="0"/>
            <a:ext cx="9874250" cy="6797675"/>
          </a:xfrm>
          <a:prstGeom prst="roundRect">
            <a:avLst>
              <a:gd name="adj" fmla="val 19"/>
            </a:avLst>
          </a:prstGeom>
          <a:solidFill>
            <a:srgbClr val="FFFFFF"/>
          </a:solidFill>
          <a:ln w="9525">
            <a:noFill/>
            <a:round/>
            <a:headEnd/>
            <a:tailEnd/>
          </a:ln>
          <a:effectLst/>
        </p:spPr>
        <p:txBody>
          <a:bodyPr wrap="none" anchor="ctr"/>
          <a:lstStyle/>
          <a:p>
            <a:endParaRPr lang="en-US"/>
          </a:p>
        </p:txBody>
      </p:sp>
      <p:sp>
        <p:nvSpPr>
          <p:cNvPr id="3077" name="AutoShape 5"/>
          <p:cNvSpPr>
            <a:spLocks noChangeArrowheads="1"/>
          </p:cNvSpPr>
          <p:nvPr/>
        </p:nvSpPr>
        <p:spPr bwMode="auto">
          <a:xfrm>
            <a:off x="1" y="0"/>
            <a:ext cx="9874250" cy="6797675"/>
          </a:xfrm>
          <a:prstGeom prst="roundRect">
            <a:avLst>
              <a:gd name="adj" fmla="val 19"/>
            </a:avLst>
          </a:prstGeom>
          <a:solidFill>
            <a:srgbClr val="FFFFFF"/>
          </a:solidFill>
          <a:ln w="9525">
            <a:noFill/>
            <a:round/>
            <a:headEnd/>
            <a:tailEnd/>
          </a:ln>
          <a:effectLst/>
        </p:spPr>
        <p:txBody>
          <a:bodyPr wrap="none" anchor="ctr"/>
          <a:lstStyle/>
          <a:p>
            <a:endParaRPr lang="en-US"/>
          </a:p>
        </p:txBody>
      </p:sp>
      <p:sp>
        <p:nvSpPr>
          <p:cNvPr id="3078" name="Rectangle 6"/>
          <p:cNvSpPr>
            <a:spLocks noGrp="1" noRot="1" noChangeAspect="1" noChangeArrowheads="1"/>
          </p:cNvSpPr>
          <p:nvPr>
            <p:ph type="sldImg"/>
          </p:nvPr>
        </p:nvSpPr>
        <p:spPr bwMode="auto">
          <a:xfrm>
            <a:off x="3243263" y="514350"/>
            <a:ext cx="3379787" cy="2535238"/>
          </a:xfrm>
          <a:prstGeom prst="rect">
            <a:avLst/>
          </a:prstGeom>
          <a:solidFill>
            <a:srgbClr val="FFFFFF"/>
          </a:solidFill>
          <a:ln w="12600">
            <a:solidFill>
              <a:srgbClr val="000000"/>
            </a:solidFill>
            <a:miter lim="800000"/>
            <a:headEnd/>
            <a:tailEnd/>
          </a:ln>
          <a:effectLst/>
        </p:spPr>
      </p:sp>
      <p:sp>
        <p:nvSpPr>
          <p:cNvPr id="3079" name="Rectangle 7"/>
          <p:cNvSpPr>
            <a:spLocks noGrp="1" noChangeArrowheads="1"/>
          </p:cNvSpPr>
          <p:nvPr>
            <p:ph type="body"/>
          </p:nvPr>
        </p:nvSpPr>
        <p:spPr bwMode="auto">
          <a:xfrm>
            <a:off x="1316721" y="3228349"/>
            <a:ext cx="7231585" cy="3054583"/>
          </a:xfrm>
          <a:prstGeom prst="rect">
            <a:avLst/>
          </a:prstGeom>
          <a:noFill/>
          <a:ln w="9525">
            <a:noFill/>
            <a:round/>
            <a:headEnd/>
            <a:tailEnd/>
          </a:ln>
          <a:effectLst/>
        </p:spPr>
        <p:txBody>
          <a:bodyPr vert="horz" wrap="square" lIns="90000" tIns="45000" rIns="90000" bIns="45000" numCol="1" anchor="t" anchorCtr="0" compatLnSpc="1">
            <a:prstTxWarp prst="textNoShape">
              <a:avLst/>
            </a:prstTxWarp>
          </a:bodyPr>
          <a:lstStyle/>
          <a:p>
            <a:pPr lvl="0"/>
            <a:endParaRPr lang="en-US" smtClean="0"/>
          </a:p>
        </p:txBody>
      </p:sp>
    </p:spTree>
    <p:extLst>
      <p:ext uri="{BB962C8B-B14F-4D97-AF65-F5344CB8AC3E}">
        <p14:creationId xmlns:p14="http://schemas.microsoft.com/office/powerpoint/2010/main" val="14855487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3" name="Text Box 1"/>
          <p:cNvSpPr txBox="1">
            <a:spLocks noChangeArrowheads="1"/>
          </p:cNvSpPr>
          <p:nvPr/>
        </p:nvSpPr>
        <p:spPr bwMode="auto">
          <a:xfrm>
            <a:off x="1724882" y="513651"/>
            <a:ext cx="6426795" cy="2539839"/>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105474" name="Rectangle 2"/>
          <p:cNvSpPr txBox="1">
            <a:spLocks noGrp="1" noChangeArrowheads="1"/>
          </p:cNvSpPr>
          <p:nvPr>
            <p:ph type="body"/>
          </p:nvPr>
        </p:nvSpPr>
        <p:spPr bwMode="auto">
          <a:xfrm>
            <a:off x="1316722" y="3228349"/>
            <a:ext cx="7233891" cy="3056768"/>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133481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Bz</a:t>
            </a:r>
            <a:r>
              <a:rPr lang="en-GB" dirty="0" smtClean="0"/>
              <a:t> themes or concepts refer to a number of different attributes or properties that all naturally</a:t>
            </a:r>
            <a:r>
              <a:rPr lang="en-GB" baseline="0" dirty="0" smtClean="0"/>
              <a:t> related to one type of business entity. For example: employee is a </a:t>
            </a:r>
            <a:r>
              <a:rPr lang="en-GB" baseline="0" dirty="0" err="1" smtClean="0"/>
              <a:t>bz</a:t>
            </a:r>
            <a:r>
              <a:rPr lang="en-GB" baseline="0" dirty="0" smtClean="0"/>
              <a:t> concept or entity that we want to keep track of its attributes (id, name, salary). Department, product, customer, order, location and so on so forth</a:t>
            </a:r>
            <a:endParaRPr lang="en-GB" dirty="0"/>
          </a:p>
        </p:txBody>
      </p:sp>
    </p:spTree>
    <p:extLst>
      <p:ext uri="{BB962C8B-B14F-4D97-AF65-F5344CB8AC3E}">
        <p14:creationId xmlns:p14="http://schemas.microsoft.com/office/powerpoint/2010/main" val="3887151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would be the problem if</a:t>
            </a:r>
            <a:r>
              <a:rPr lang="en-GB" baseline="0" dirty="0" smtClean="0"/>
              <a:t> we store information in this way?</a:t>
            </a:r>
          </a:p>
          <a:p>
            <a:r>
              <a:rPr lang="en-GB" baseline="0" dirty="0" smtClean="0"/>
              <a:t>The problem here is not about how we store the information but what might be happened to the information if we store it in this way? </a:t>
            </a:r>
          </a:p>
          <a:p>
            <a:r>
              <a:rPr lang="en-GB" baseline="0" dirty="0" smtClean="0"/>
              <a:t>It cause modification issues</a:t>
            </a:r>
            <a:endParaRPr lang="en-GB" dirty="0"/>
          </a:p>
        </p:txBody>
      </p:sp>
    </p:spTree>
    <p:extLst>
      <p:ext uri="{BB962C8B-B14F-4D97-AF65-F5344CB8AC3E}">
        <p14:creationId xmlns:p14="http://schemas.microsoft.com/office/powerpoint/2010/main" val="422354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will</a:t>
            </a:r>
            <a:r>
              <a:rPr lang="en-GB" baseline="0" dirty="0" smtClean="0"/>
              <a:t> introduce the possibility of data anomalies </a:t>
            </a:r>
            <a:endParaRPr lang="en-GB" dirty="0"/>
          </a:p>
        </p:txBody>
      </p:sp>
    </p:spTree>
    <p:extLst>
      <p:ext uri="{BB962C8B-B14F-4D97-AF65-F5344CB8AC3E}">
        <p14:creationId xmlns:p14="http://schemas.microsoft.com/office/powerpoint/2010/main" val="3810380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1</a:t>
            </a:r>
            <a:r>
              <a:rPr lang="en-GB" baseline="30000" dirty="0" smtClean="0"/>
              <a:t>st</a:t>
            </a:r>
            <a:r>
              <a:rPr lang="en-GB" dirty="0" smtClean="0"/>
              <a:t> case: suppose we want</a:t>
            </a:r>
            <a:r>
              <a:rPr lang="en-GB" baseline="0" dirty="0" smtClean="0"/>
              <a:t> to change phone number of Manager Dara</a:t>
            </a:r>
          </a:p>
          <a:p>
            <a:r>
              <a:rPr lang="en-GB" baseline="0" dirty="0" smtClean="0"/>
              <a:t>We need to maintain the overall quality of data what we call data integrity we also need to update all related row. </a:t>
            </a:r>
          </a:p>
          <a:p>
            <a:r>
              <a:rPr lang="en-GB" baseline="0" dirty="0" smtClean="0"/>
              <a:t>One changes happen coz many updates -&gt;update problems or anomalies </a:t>
            </a:r>
            <a:endParaRPr lang="en-GB" dirty="0"/>
          </a:p>
        </p:txBody>
      </p:sp>
    </p:spTree>
    <p:extLst>
      <p:ext uri="{BB962C8B-B14F-4D97-AF65-F5344CB8AC3E}">
        <p14:creationId xmlns:p14="http://schemas.microsoft.com/office/powerpoint/2010/main" val="3174570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Imagine if</a:t>
            </a:r>
            <a:r>
              <a:rPr lang="en-GB" baseline="0" dirty="0" smtClean="0"/>
              <a:t> we want to delete chip let’s say he decide to drop out from the university so we need to remove chip from our list of student. </a:t>
            </a:r>
          </a:p>
          <a:p>
            <a:r>
              <a:rPr lang="en-GB" baseline="0" dirty="0" smtClean="0"/>
              <a:t>Now look will happen if we delete that row of data?</a:t>
            </a:r>
          </a:p>
          <a:p>
            <a:r>
              <a:rPr lang="en-GB" baseline="0" dirty="0" smtClean="0"/>
              <a:t>We are not only loose the information of that student but we also lost the adviser information and the department that the adviser works. U can notice that adviser tram is not assigned to any other student. So if we delete this row of data we may entirely loose the knowledge that adviser tram never been exist so it will be a problem. -&gt; deletion problem </a:t>
            </a:r>
            <a:endParaRPr lang="en-GB" dirty="0"/>
          </a:p>
        </p:txBody>
      </p:sp>
    </p:spTree>
    <p:extLst>
      <p:ext uri="{BB962C8B-B14F-4D97-AF65-F5344CB8AC3E}">
        <p14:creationId xmlns:p14="http://schemas.microsoft.com/office/powerpoint/2010/main" val="2870985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Let’s say our university</a:t>
            </a:r>
            <a:r>
              <a:rPr lang="en-GB" baseline="0" dirty="0" smtClean="0"/>
              <a:t> decide to add new department</a:t>
            </a:r>
          </a:p>
          <a:p>
            <a:r>
              <a:rPr lang="en-GB" baseline="0" dirty="0" smtClean="0"/>
              <a:t>We create biology department. Well that’s fine we added into the department field along with the admin </a:t>
            </a:r>
            <a:r>
              <a:rPr lang="en-GB" baseline="0" dirty="0" err="1" smtClean="0"/>
              <a:t>lastname</a:t>
            </a:r>
            <a:r>
              <a:rPr lang="en-GB" baseline="0" dirty="0" smtClean="0"/>
              <a:t>. However we have empty cell there is no information for student no information for adviser. It means data are missing we aren’t </a:t>
            </a:r>
            <a:r>
              <a:rPr lang="en-GB" baseline="0" dirty="0" err="1" smtClean="0"/>
              <a:t>effeceincy</a:t>
            </a:r>
            <a:r>
              <a:rPr lang="en-GB" baseline="0" dirty="0" smtClean="0"/>
              <a:t> using our storage space. -&gt; insertion problem </a:t>
            </a:r>
            <a:endParaRPr lang="en-GB" dirty="0"/>
          </a:p>
        </p:txBody>
      </p:sp>
    </p:spTree>
    <p:extLst>
      <p:ext uri="{BB962C8B-B14F-4D97-AF65-F5344CB8AC3E}">
        <p14:creationId xmlns:p14="http://schemas.microsoft.com/office/powerpoint/2010/main" val="26022795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Natrual</a:t>
            </a:r>
            <a:r>
              <a:rPr lang="en-GB" dirty="0" smtClean="0"/>
              <a:t> complexity</a:t>
            </a:r>
            <a:r>
              <a:rPr lang="en-GB" baseline="0" dirty="0" smtClean="0"/>
              <a:t> of relationship among </a:t>
            </a:r>
            <a:r>
              <a:rPr lang="en-GB" baseline="0" dirty="0" err="1" smtClean="0"/>
              <a:t>bz</a:t>
            </a:r>
            <a:r>
              <a:rPr lang="en-GB" baseline="0" dirty="0" smtClean="0"/>
              <a:t> data</a:t>
            </a:r>
            <a:endParaRPr lang="en-GB" dirty="0"/>
          </a:p>
        </p:txBody>
      </p:sp>
    </p:spTree>
    <p:extLst>
      <p:ext uri="{BB962C8B-B14F-4D97-AF65-F5344CB8AC3E}">
        <p14:creationId xmlns:p14="http://schemas.microsoft.com/office/powerpoint/2010/main" val="2491325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table is 2d grid of data that</a:t>
            </a:r>
            <a:r>
              <a:rPr lang="en-GB" baseline="0" dirty="0" smtClean="0"/>
              <a:t> contains columns and rows</a:t>
            </a:r>
          </a:p>
          <a:p>
            <a:r>
              <a:rPr lang="en-GB" baseline="0" dirty="0" smtClean="0"/>
              <a:t>The convention in database world is that</a:t>
            </a:r>
          </a:p>
          <a:p>
            <a:r>
              <a:rPr lang="en-GB" baseline="0" dirty="0" smtClean="0"/>
              <a:t>Column: represent different attributes of an entity </a:t>
            </a:r>
          </a:p>
          <a:p>
            <a:r>
              <a:rPr lang="en-GB" baseline="0" dirty="0" smtClean="0"/>
              <a:t>Row represent an instance of the entity </a:t>
            </a:r>
            <a:endParaRPr lang="en-GB" dirty="0"/>
          </a:p>
        </p:txBody>
      </p:sp>
    </p:spTree>
    <p:extLst>
      <p:ext uri="{BB962C8B-B14F-4D97-AF65-F5344CB8AC3E}">
        <p14:creationId xmlns:p14="http://schemas.microsoft.com/office/powerpoint/2010/main" val="719849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List these 3 attributes as column in the table and each row in</a:t>
            </a:r>
            <a:r>
              <a:rPr lang="en-GB" baseline="0" dirty="0" smtClean="0"/>
              <a:t> the table will represent the individual employee</a:t>
            </a:r>
            <a:endParaRPr lang="en-GB" dirty="0"/>
          </a:p>
        </p:txBody>
      </p:sp>
    </p:spTree>
    <p:extLst>
      <p:ext uri="{BB962C8B-B14F-4D97-AF65-F5344CB8AC3E}">
        <p14:creationId xmlns:p14="http://schemas.microsoft.com/office/powerpoint/2010/main" val="723307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mentioned the natural relationship among </a:t>
            </a:r>
            <a:r>
              <a:rPr lang="en-GB" dirty="0" err="1" smtClean="0"/>
              <a:t>bz</a:t>
            </a:r>
            <a:r>
              <a:rPr lang="en-GB" dirty="0" smtClean="0"/>
              <a:t> concept</a:t>
            </a:r>
            <a:r>
              <a:rPr lang="en-GB" baseline="0" dirty="0" smtClean="0"/>
              <a:t> out there in the </a:t>
            </a:r>
            <a:r>
              <a:rPr lang="en-GB" baseline="0" dirty="0" err="1" smtClean="0"/>
              <a:t>bz</a:t>
            </a:r>
            <a:r>
              <a:rPr lang="en-GB" baseline="0" dirty="0" smtClean="0"/>
              <a:t> world.</a:t>
            </a:r>
          </a:p>
          <a:p>
            <a:r>
              <a:rPr lang="en-GB" baseline="0" dirty="0" smtClean="0"/>
              <a:t>In relational </a:t>
            </a:r>
            <a:r>
              <a:rPr lang="en-GB" baseline="0" dirty="0" err="1" smtClean="0"/>
              <a:t>db</a:t>
            </a:r>
            <a:r>
              <a:rPr lang="en-GB" baseline="0" dirty="0" smtClean="0"/>
              <a:t> data in this concept will store in its own table.</a:t>
            </a:r>
          </a:p>
          <a:p>
            <a:r>
              <a:rPr lang="en-GB" baseline="0" dirty="0" smtClean="0"/>
              <a:t>So will might have employee table, department table, project table then we can create relationship between those table to figure out which employee work in which department </a:t>
            </a:r>
          </a:p>
          <a:p>
            <a:r>
              <a:rPr lang="en-GB" baseline="0" dirty="0" smtClean="0"/>
              <a:t>So instead storing all these information in big list we break information apart into pieces according to which information associate which </a:t>
            </a:r>
            <a:r>
              <a:rPr lang="en-GB" baseline="0" dirty="0" err="1" smtClean="0"/>
              <a:t>bz</a:t>
            </a:r>
            <a:r>
              <a:rPr lang="en-GB" baseline="0" dirty="0" smtClean="0"/>
              <a:t> theme or concept </a:t>
            </a:r>
          </a:p>
        </p:txBody>
      </p:sp>
    </p:spTree>
    <p:extLst>
      <p:ext uri="{BB962C8B-B14F-4D97-AF65-F5344CB8AC3E}">
        <p14:creationId xmlns:p14="http://schemas.microsoft.com/office/powerpoint/2010/main" val="1257520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7" name="Text Box 1"/>
          <p:cNvSpPr txBox="1">
            <a:spLocks noChangeArrowheads="1"/>
          </p:cNvSpPr>
          <p:nvPr/>
        </p:nvSpPr>
        <p:spPr bwMode="auto">
          <a:xfrm>
            <a:off x="1724882" y="513651"/>
            <a:ext cx="6426795" cy="2539839"/>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106498" name="Rectangle 2"/>
          <p:cNvSpPr txBox="1">
            <a:spLocks noGrp="1" noChangeArrowheads="1"/>
          </p:cNvSpPr>
          <p:nvPr>
            <p:ph type="body"/>
          </p:nvPr>
        </p:nvSpPr>
        <p:spPr bwMode="auto">
          <a:xfrm>
            <a:off x="1316722" y="3228349"/>
            <a:ext cx="7233891" cy="3056768"/>
          </a:xfrm>
          <a:prstGeom prst="rect">
            <a:avLst/>
          </a:prstGeom>
          <a:noFill/>
          <a:ln>
            <a:round/>
            <a:headEnd/>
            <a:tailEnd/>
          </a:ln>
        </p:spPr>
        <p:txBody>
          <a:bodyPr wrap="none" anchor="ctr"/>
          <a:lstStyle/>
          <a:p>
            <a:r>
              <a:rPr lang="en-US" dirty="0" smtClean="0"/>
              <a:t>5mn</a:t>
            </a:r>
            <a:endParaRPr lang="en-US" dirty="0"/>
          </a:p>
        </p:txBody>
      </p:sp>
    </p:spTree>
    <p:extLst>
      <p:ext uri="{BB962C8B-B14F-4D97-AF65-F5344CB8AC3E}">
        <p14:creationId xmlns:p14="http://schemas.microsoft.com/office/powerpoint/2010/main" val="5386946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GB" dirty="0" smtClean="0"/>
              <a:t>So manager</a:t>
            </a:r>
            <a:r>
              <a:rPr lang="en-GB" baseline="0" dirty="0" smtClean="0"/>
              <a:t> information goes to manager table and project goes to project table</a:t>
            </a:r>
          </a:p>
          <a:p>
            <a:endParaRPr lang="en-GB" dirty="0"/>
          </a:p>
        </p:txBody>
      </p:sp>
    </p:spTree>
    <p:extLst>
      <p:ext uri="{BB962C8B-B14F-4D97-AF65-F5344CB8AC3E}">
        <p14:creationId xmlns:p14="http://schemas.microsoft.com/office/powerpoint/2010/main" val="1636060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Somehow</a:t>
            </a:r>
            <a:r>
              <a:rPr lang="en-GB" baseline="0" dirty="0" smtClean="0"/>
              <a:t> tables must be joined back together to get the complete information </a:t>
            </a:r>
          </a:p>
          <a:p>
            <a:r>
              <a:rPr lang="en-GB" baseline="0" dirty="0" smtClean="0"/>
              <a:t>Why?</a:t>
            </a:r>
          </a:p>
          <a:p>
            <a:r>
              <a:rPr lang="en-GB" baseline="0" dirty="0" smtClean="0"/>
              <a:t>How?</a:t>
            </a:r>
          </a:p>
          <a:p>
            <a:r>
              <a:rPr lang="en-GB" baseline="0" dirty="0" smtClean="0"/>
              <a:t>Let’s see example </a:t>
            </a:r>
            <a:endParaRPr lang="en-GB" dirty="0"/>
          </a:p>
        </p:txBody>
      </p:sp>
    </p:spTree>
    <p:extLst>
      <p:ext uri="{BB962C8B-B14F-4D97-AF65-F5344CB8AC3E}">
        <p14:creationId xmlns:p14="http://schemas.microsoft.com/office/powerpoint/2010/main" val="11825299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GB" dirty="0" smtClean="0"/>
              <a:t>Place</a:t>
            </a:r>
            <a:r>
              <a:rPr lang="en-GB" baseline="0" dirty="0" smtClean="0"/>
              <a:t> </a:t>
            </a:r>
            <a:r>
              <a:rPr lang="en-GB" baseline="0" dirty="0" err="1" smtClean="0"/>
              <a:t>managerid</a:t>
            </a:r>
            <a:r>
              <a:rPr lang="en-GB" baseline="0" dirty="0" smtClean="0"/>
              <a:t> in project table and then we could use these id in each table to link related row together </a:t>
            </a:r>
            <a:endParaRPr lang="en-GB" dirty="0" smtClean="0"/>
          </a:p>
          <a:p>
            <a:endParaRPr lang="en-GB" dirty="0"/>
          </a:p>
        </p:txBody>
      </p:sp>
    </p:spTree>
    <p:extLst>
      <p:ext uri="{BB962C8B-B14F-4D97-AF65-F5344CB8AC3E}">
        <p14:creationId xmlns:p14="http://schemas.microsoft.com/office/powerpoint/2010/main" val="4465623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Sql</a:t>
            </a:r>
            <a:r>
              <a:rPr lang="en-GB" dirty="0" smtClean="0"/>
              <a:t> or sequel if you like</a:t>
            </a:r>
            <a:r>
              <a:rPr lang="en-GB" baseline="0" dirty="0" smtClean="0"/>
              <a:t> </a:t>
            </a:r>
          </a:p>
          <a:p>
            <a:r>
              <a:rPr lang="en-GB" baseline="0" dirty="0" smtClean="0"/>
              <a:t>We will learn it later in the course within a few weeks\</a:t>
            </a:r>
          </a:p>
          <a:p>
            <a:r>
              <a:rPr lang="en-GB" baseline="0" dirty="0" smtClean="0"/>
              <a:t>If you understand it clearly no doubt to work with any kind of </a:t>
            </a:r>
            <a:r>
              <a:rPr lang="en-GB" baseline="0" dirty="0" err="1" smtClean="0"/>
              <a:t>db</a:t>
            </a:r>
            <a:r>
              <a:rPr lang="en-GB" baseline="0" dirty="0" smtClean="0"/>
              <a:t> will a short learning curve </a:t>
            </a:r>
            <a:endParaRPr lang="en-GB" dirty="0"/>
          </a:p>
        </p:txBody>
      </p:sp>
    </p:spTree>
    <p:extLst>
      <p:ext uri="{BB962C8B-B14F-4D97-AF65-F5344CB8AC3E}">
        <p14:creationId xmlns:p14="http://schemas.microsoft.com/office/powerpoint/2010/main" val="12112625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isn’t </a:t>
            </a:r>
            <a:r>
              <a:rPr lang="en-GB" dirty="0" err="1" smtClean="0"/>
              <a:t>db</a:t>
            </a:r>
            <a:r>
              <a:rPr lang="en-GB" dirty="0" smtClean="0"/>
              <a:t> but interact with </a:t>
            </a:r>
            <a:r>
              <a:rPr lang="en-GB" dirty="0" err="1" smtClean="0"/>
              <a:t>db</a:t>
            </a:r>
            <a:endParaRPr lang="en-GB" dirty="0" smtClean="0"/>
          </a:p>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GB" baseline="0" dirty="0" err="1" smtClean="0"/>
              <a:t>Dbms</a:t>
            </a:r>
            <a:r>
              <a:rPr lang="en-GB" baseline="0" dirty="0" smtClean="0"/>
              <a:t>: act as gate keeper: maintain quality of </a:t>
            </a:r>
            <a:r>
              <a:rPr lang="en-GB" baseline="0" dirty="0" err="1" smtClean="0"/>
              <a:t>db</a:t>
            </a:r>
            <a:endParaRPr lang="en-GB" baseline="0" dirty="0" smtClean="0"/>
          </a:p>
          <a:p>
            <a:endParaRPr lang="en-GB" dirty="0"/>
          </a:p>
        </p:txBody>
      </p:sp>
    </p:spTree>
    <p:extLst>
      <p:ext uri="{BB962C8B-B14F-4D97-AF65-F5344CB8AC3E}">
        <p14:creationId xmlns:p14="http://schemas.microsoft.com/office/powerpoint/2010/main" val="27854722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a:t>
            </a:r>
            <a:r>
              <a:rPr lang="en-GB" baseline="0" dirty="0" smtClean="0"/>
              <a:t> can </a:t>
            </a:r>
            <a:r>
              <a:rPr lang="en-GB" baseline="0" dirty="0" err="1" smtClean="0"/>
              <a:t>dbms</a:t>
            </a:r>
            <a:r>
              <a:rPr lang="en-GB" baseline="0" dirty="0" smtClean="0"/>
              <a:t> do for us</a:t>
            </a:r>
          </a:p>
        </p:txBody>
      </p:sp>
    </p:spTree>
    <p:extLst>
      <p:ext uri="{BB962C8B-B14F-4D97-AF65-F5344CB8AC3E}">
        <p14:creationId xmlns:p14="http://schemas.microsoft.com/office/powerpoint/2010/main" val="32937605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Schema:</a:t>
            </a:r>
            <a:r>
              <a:rPr lang="en-GB" baseline="0" dirty="0" smtClean="0"/>
              <a:t> structure of tables </a:t>
            </a:r>
            <a:endParaRPr lang="en-GB" dirty="0"/>
          </a:p>
        </p:txBody>
      </p:sp>
    </p:spTree>
    <p:extLst>
      <p:ext uri="{BB962C8B-B14F-4D97-AF65-F5344CB8AC3E}">
        <p14:creationId xmlns:p14="http://schemas.microsoft.com/office/powerpoint/2010/main" val="30318585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Structured Query Language as the standardized programming language for managing relational databases as well as for performing various operations on the data in them. Whereas, NoSQL databases typically do no use tabular relations for storage and retrieval of data that are common in relational databases. Instead they are document based that store key-value pairs, graph databases or wide-column stores. NoSQL are focused primarily on the collection of documents. It is also due to this that NoSQL are ideally used to store large set of data which are commonly stored in JSON documents.</a:t>
            </a:r>
            <a:endParaRPr lang="en-GB" dirty="0"/>
          </a:p>
        </p:txBody>
      </p:sp>
    </p:spTree>
    <p:extLst>
      <p:ext uri="{BB962C8B-B14F-4D97-AF65-F5344CB8AC3E}">
        <p14:creationId xmlns:p14="http://schemas.microsoft.com/office/powerpoint/2010/main" val="20138724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5" name="Text Box 1"/>
          <p:cNvSpPr txBox="1">
            <a:spLocks noChangeArrowheads="1"/>
          </p:cNvSpPr>
          <p:nvPr/>
        </p:nvSpPr>
        <p:spPr bwMode="auto">
          <a:xfrm>
            <a:off x="1713351" y="508187"/>
            <a:ext cx="6454466" cy="2548582"/>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108546" name="Rectangle 2"/>
          <p:cNvSpPr txBox="1">
            <a:spLocks noGrp="1" noChangeArrowheads="1"/>
          </p:cNvSpPr>
          <p:nvPr>
            <p:ph type="body"/>
          </p:nvPr>
        </p:nvSpPr>
        <p:spPr bwMode="auto">
          <a:xfrm>
            <a:off x="1316722" y="3228349"/>
            <a:ext cx="7233891" cy="3056768"/>
          </a:xfrm>
          <a:prstGeom prst="rect">
            <a:avLst/>
          </a:prstGeom>
          <a:noFill/>
          <a:ln>
            <a:round/>
            <a:headEnd/>
            <a:tailEnd/>
          </a:ln>
        </p:spPr>
        <p:txBody>
          <a:bodyPr wrap="none" anchor="ctr"/>
          <a:lstStyle/>
          <a:p>
            <a:r>
              <a:rPr lang="en-US" smtClean="0"/>
              <a:t>---5mn</a:t>
            </a:r>
            <a:endParaRPr lang="en-US"/>
          </a:p>
        </p:txBody>
      </p:sp>
    </p:spTree>
    <p:extLst>
      <p:ext uri="{BB962C8B-B14F-4D97-AF65-F5344CB8AC3E}">
        <p14:creationId xmlns:p14="http://schemas.microsoft.com/office/powerpoint/2010/main" val="3191108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5mn</a:t>
            </a:r>
            <a:endParaRPr lang="en-GB" dirty="0"/>
          </a:p>
        </p:txBody>
      </p:sp>
    </p:spTree>
    <p:extLst>
      <p:ext uri="{BB962C8B-B14F-4D97-AF65-F5344CB8AC3E}">
        <p14:creationId xmlns:p14="http://schemas.microsoft.com/office/powerpoint/2010/main" val="3693474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5mn</a:t>
            </a:r>
            <a:endParaRPr lang="en-GB" dirty="0"/>
          </a:p>
        </p:txBody>
      </p:sp>
    </p:spTree>
    <p:extLst>
      <p:ext uri="{BB962C8B-B14F-4D97-AF65-F5344CB8AC3E}">
        <p14:creationId xmlns:p14="http://schemas.microsoft.com/office/powerpoint/2010/main" val="369311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-Store data: repository/place to</a:t>
            </a:r>
            <a:r>
              <a:rPr lang="en-GB" baseline="0" dirty="0" smtClean="0"/>
              <a:t> store data</a:t>
            </a:r>
          </a:p>
          <a:p>
            <a:r>
              <a:rPr lang="en-GB" baseline="0" dirty="0" smtClean="0"/>
              <a:t>-org structure: not just a place but a way data could be placed</a:t>
            </a:r>
          </a:p>
          <a:p>
            <a:r>
              <a:rPr lang="en-GB" baseline="0" dirty="0" smtClean="0"/>
              <a:t>-mechanism to interact with data : CRUD</a:t>
            </a:r>
          </a:p>
          <a:p>
            <a:r>
              <a:rPr lang="en-GB" baseline="0" dirty="0" smtClean="0"/>
              <a:t>-real </a:t>
            </a:r>
            <a:r>
              <a:rPr lang="en-GB" baseline="0" dirty="0" err="1" smtClean="0"/>
              <a:t>bz</a:t>
            </a:r>
            <a:r>
              <a:rPr lang="en-GB" baseline="0" dirty="0" smtClean="0"/>
              <a:t> many hierarchical relationship among data: ex: many customers can place many orders or orders could be associated with a customer. Employee could work in only one department while one department could has many employees </a:t>
            </a:r>
            <a:r>
              <a:rPr lang="en-GB" baseline="0" dirty="0" err="1" smtClean="0"/>
              <a:t>woking</a:t>
            </a:r>
            <a:r>
              <a:rPr lang="en-GB" baseline="0" dirty="0" smtClean="0"/>
              <a:t>. And relational </a:t>
            </a:r>
            <a:r>
              <a:rPr lang="en-GB" baseline="0" dirty="0" err="1" smtClean="0"/>
              <a:t>db</a:t>
            </a:r>
            <a:r>
              <a:rPr lang="en-GB" baseline="0" dirty="0" smtClean="0"/>
              <a:t> allow us to model and represent </a:t>
            </a:r>
            <a:r>
              <a:rPr lang="en-GB" baseline="0" dirty="0" err="1" smtClean="0"/>
              <a:t>thoses</a:t>
            </a:r>
            <a:r>
              <a:rPr lang="en-GB" baseline="0" dirty="0" smtClean="0"/>
              <a:t> relationships </a:t>
            </a:r>
          </a:p>
          <a:p>
            <a:r>
              <a:rPr lang="en-GB" baseline="0" dirty="0" smtClean="0"/>
              <a:t>10mn</a:t>
            </a:r>
            <a:endParaRPr lang="en-GB" dirty="0"/>
          </a:p>
        </p:txBody>
      </p:sp>
    </p:spTree>
    <p:extLst>
      <p:ext uri="{BB962C8B-B14F-4D97-AF65-F5344CB8AC3E}">
        <p14:creationId xmlns:p14="http://schemas.microsoft.com/office/powerpoint/2010/main" val="1707086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5mn</a:t>
            </a:r>
            <a:endParaRPr lang="en-GB" dirty="0"/>
          </a:p>
        </p:txBody>
      </p:sp>
    </p:spTree>
    <p:extLst>
      <p:ext uri="{BB962C8B-B14F-4D97-AF65-F5344CB8AC3E}">
        <p14:creationId xmlns:p14="http://schemas.microsoft.com/office/powerpoint/2010/main" val="3559175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List: 2d of data: row and column like in excel file. In a list each row is intended</a:t>
            </a:r>
            <a:r>
              <a:rPr lang="en-GB" baseline="0" dirty="0" smtClean="0"/>
              <a:t> to stand on its own. As a result the same information may be entered several times</a:t>
            </a:r>
          </a:p>
          <a:p>
            <a:r>
              <a:rPr lang="en-GB" baseline="0" dirty="0" smtClean="0"/>
              <a:t>5mn</a:t>
            </a:r>
            <a:endParaRPr lang="en-GB" dirty="0"/>
          </a:p>
        </p:txBody>
      </p:sp>
    </p:spTree>
    <p:extLst>
      <p:ext uri="{BB962C8B-B14F-4D97-AF65-F5344CB8AC3E}">
        <p14:creationId xmlns:p14="http://schemas.microsoft.com/office/powerpoint/2010/main" val="4117623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what will</a:t>
            </a:r>
            <a:r>
              <a:rPr lang="en-GB" baseline="0" dirty="0" smtClean="0"/>
              <a:t> be the problem with this? </a:t>
            </a:r>
          </a:p>
          <a:p>
            <a:r>
              <a:rPr lang="en-GB" baseline="0" dirty="0" smtClean="0"/>
              <a:t>- It is redundant. We need more space.</a:t>
            </a:r>
            <a:endParaRPr lang="en-GB" dirty="0"/>
          </a:p>
        </p:txBody>
      </p:sp>
    </p:spTree>
    <p:extLst>
      <p:ext uri="{BB962C8B-B14F-4D97-AF65-F5344CB8AC3E}">
        <p14:creationId xmlns:p14="http://schemas.microsoft.com/office/powerpoint/2010/main" val="1260445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-----end--------</a:t>
            </a:r>
            <a:endParaRPr lang="en-GB" dirty="0"/>
          </a:p>
        </p:txBody>
      </p:sp>
    </p:spTree>
    <p:extLst>
      <p:ext uri="{BB962C8B-B14F-4D97-AF65-F5344CB8AC3E}">
        <p14:creationId xmlns:p14="http://schemas.microsoft.com/office/powerpoint/2010/main" val="34365135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e de titre">
    <p:spTree>
      <p:nvGrpSpPr>
        <p:cNvPr id="1" name=""/>
        <p:cNvGrpSpPr/>
        <p:nvPr/>
      </p:nvGrpSpPr>
      <p:grpSpPr>
        <a:xfrm>
          <a:off x="0" y="0"/>
          <a:ext cx="0" cy="0"/>
          <a:chOff x="0" y="0"/>
          <a:chExt cx="0" cy="0"/>
        </a:xfrm>
      </p:grpSpPr>
      <p:sp>
        <p:nvSpPr>
          <p:cNvPr id="5" name="Rectangle 4"/>
          <p:cNvSpPr/>
          <p:nvPr/>
        </p:nvSpPr>
        <p:spPr>
          <a:xfrm>
            <a:off x="88900" y="88900"/>
            <a:ext cx="8966200" cy="6667500"/>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smtClean="0">
              <a:solidFill>
                <a:srgbClr val="FFFFFF"/>
              </a:solidFill>
              <a:latin typeface="Verdana" panose="020B0604030504040204" pitchFamily="34" charset="0"/>
            </a:endParaRPr>
          </a:p>
        </p:txBody>
      </p:sp>
      <p:sp>
        <p:nvSpPr>
          <p:cNvPr id="6" name="Rectangle 5"/>
          <p:cNvSpPr/>
          <p:nvPr/>
        </p:nvSpPr>
        <p:spPr>
          <a:xfrm>
            <a:off x="179388" y="188913"/>
            <a:ext cx="8785225" cy="64801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mtClean="0">
              <a:solidFill>
                <a:srgbClr val="FFFFFF"/>
              </a:solidFill>
              <a:latin typeface="Verdana" panose="020B0604030504040204" pitchFamily="34" charset="0"/>
            </a:endParaRPr>
          </a:p>
        </p:txBody>
      </p:sp>
      <p:sp>
        <p:nvSpPr>
          <p:cNvPr id="7" name="Rectangle 6"/>
          <p:cNvSpPr/>
          <p:nvPr/>
        </p:nvSpPr>
        <p:spPr>
          <a:xfrm>
            <a:off x="1403350" y="1050925"/>
            <a:ext cx="6553200" cy="3529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fr-FR" smtClean="0">
              <a:solidFill>
                <a:srgbClr val="FFFFFF"/>
              </a:solidFill>
              <a:latin typeface="Verdana" panose="020B0604030504040204" pitchFamily="34" charset="0"/>
            </a:endParaRPr>
          </a:p>
        </p:txBody>
      </p:sp>
      <p:pic>
        <p:nvPicPr>
          <p:cNvPr id="8"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80288" y="5659438"/>
            <a:ext cx="43338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8"/>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mtClean="0">
              <a:solidFill>
                <a:srgbClr val="FFFFFF"/>
              </a:solidFill>
              <a:latin typeface="Verdana" panose="020B0604030504040204" pitchFamily="34" charset="0"/>
            </a:endParaRPr>
          </a:p>
        </p:txBody>
      </p:sp>
      <p:sp>
        <p:nvSpPr>
          <p:cNvPr id="10" name="Oval 9"/>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mtClean="0">
              <a:solidFill>
                <a:srgbClr val="FFFFFF"/>
              </a:solidFill>
              <a:latin typeface="Verdana" panose="020B0604030504040204" pitchFamily="34" charset="0"/>
            </a:endParaRPr>
          </a:p>
        </p:txBody>
      </p:sp>
      <p:sp>
        <p:nvSpPr>
          <p:cNvPr id="11" name="Oval 10"/>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smtClean="0">
              <a:solidFill>
                <a:srgbClr val="FFFFFF"/>
              </a:solidFill>
              <a:latin typeface="Verdana" panose="020B0604030504040204" pitchFamily="34" charset="0"/>
            </a:endParaRPr>
          </a:p>
        </p:txBody>
      </p:sp>
      <p:sp>
        <p:nvSpPr>
          <p:cNvPr id="12" name="Oval 11"/>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mtClean="0">
              <a:solidFill>
                <a:srgbClr val="FFFFFF"/>
              </a:solidFill>
              <a:latin typeface="Verdana" panose="020B0604030504040204" pitchFamily="34" charset="0"/>
            </a:endParaRPr>
          </a:p>
        </p:txBody>
      </p:sp>
      <p:sp>
        <p:nvSpPr>
          <p:cNvPr id="15" name="Oval 14"/>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smtClean="0">
              <a:solidFill>
                <a:srgbClr val="FFFFFF"/>
              </a:solidFill>
              <a:latin typeface="Verdana" panose="020B0604030504040204" pitchFamily="34" charset="0"/>
            </a:endParaRPr>
          </a:p>
        </p:txBody>
      </p:sp>
      <p:sp>
        <p:nvSpPr>
          <p:cNvPr id="16" name="Oval 15"/>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mtClean="0">
              <a:solidFill>
                <a:srgbClr val="FFFFFF"/>
              </a:solidFill>
              <a:latin typeface="Verdana" panose="020B0604030504040204" pitchFamily="34" charset="0"/>
            </a:endParaRPr>
          </a:p>
        </p:txBody>
      </p:sp>
      <p:pic>
        <p:nvPicPr>
          <p:cNvPr id="17" name="Picture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1139825"/>
            <a:ext cx="6696075"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re 1"/>
          <p:cNvSpPr>
            <a:spLocks noGrp="1"/>
          </p:cNvSpPr>
          <p:nvPr>
            <p:ph type="title"/>
          </p:nvPr>
        </p:nvSpPr>
        <p:spPr>
          <a:xfrm>
            <a:off x="1403982" y="4762201"/>
            <a:ext cx="6408712" cy="504056"/>
          </a:xfrm>
        </p:spPr>
        <p:txBody>
          <a:bodyPr/>
          <a:lstStyle>
            <a:lvl1pPr algn="l">
              <a:defRPr>
                <a:solidFill>
                  <a:schemeClr val="tx1">
                    <a:lumMod val="85000"/>
                    <a:lumOff val="15000"/>
                  </a:schemeClr>
                </a:solidFill>
              </a:defRPr>
            </a:lvl1pPr>
          </a:lstStyle>
          <a:p>
            <a:r>
              <a:rPr lang="en-US" smtClean="0"/>
              <a:t>Click to edit Master title style</a:t>
            </a:r>
            <a:endParaRPr lang="fr-FR" dirty="0"/>
          </a:p>
        </p:txBody>
      </p:sp>
      <p:sp>
        <p:nvSpPr>
          <p:cNvPr id="14" name="Espace réservé du texte 11"/>
          <p:cNvSpPr>
            <a:spLocks noGrp="1"/>
          </p:cNvSpPr>
          <p:nvPr>
            <p:ph type="body" sz="quarter" idx="10"/>
          </p:nvPr>
        </p:nvSpPr>
        <p:spPr>
          <a:xfrm>
            <a:off x="1404118" y="5517480"/>
            <a:ext cx="6408440" cy="431800"/>
          </a:xfrm>
        </p:spPr>
        <p:txBody>
          <a:bodyPr anchor="ctr"/>
          <a:lstStyle>
            <a:lvl1pPr marL="0" indent="0">
              <a:buNone/>
              <a:defRPr sz="1600" b="1">
                <a:solidFill>
                  <a:schemeClr val="tx1">
                    <a:lumMod val="85000"/>
                    <a:lumOff val="15000"/>
                  </a:schemeClr>
                </a:solidFill>
              </a:defRPr>
            </a:lvl1pPr>
            <a:lvl2pPr>
              <a:buNone/>
              <a:defRPr/>
            </a:lvl2pPr>
          </a:lstStyle>
          <a:p>
            <a:pPr lvl="0"/>
            <a:r>
              <a:rPr lang="en-US" smtClean="0"/>
              <a:t>Click to edit Master text styles</a:t>
            </a:r>
          </a:p>
        </p:txBody>
      </p:sp>
      <p:sp>
        <p:nvSpPr>
          <p:cNvPr id="18" name="Espace réservé du texte 17"/>
          <p:cNvSpPr>
            <a:spLocks noGrp="1"/>
          </p:cNvSpPr>
          <p:nvPr>
            <p:ph type="body" sz="quarter" idx="11"/>
          </p:nvPr>
        </p:nvSpPr>
        <p:spPr>
          <a:xfrm>
            <a:off x="1403970" y="5157192"/>
            <a:ext cx="6408737" cy="431800"/>
          </a:xfrm>
        </p:spPr>
        <p:txBody>
          <a:bodyPr/>
          <a:lstStyle>
            <a:lvl1pPr marL="0" indent="0">
              <a:buNone/>
              <a:defRPr sz="2000" i="1">
                <a:solidFill>
                  <a:srgbClr val="22BBEA"/>
                </a:solidFill>
              </a:defRPr>
            </a:lvl1pPr>
          </a:lstStyle>
          <a:p>
            <a:pPr lvl="0"/>
            <a:r>
              <a:rPr lang="en-US" smtClean="0"/>
              <a:t>Click to edit Master text styles</a:t>
            </a:r>
          </a:p>
        </p:txBody>
      </p:sp>
    </p:spTree>
    <p:extLst>
      <p:ext uri="{BB962C8B-B14F-4D97-AF65-F5344CB8AC3E}">
        <p14:creationId xmlns:p14="http://schemas.microsoft.com/office/powerpoint/2010/main" val="129198815"/>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sp>
        <p:nvSpPr>
          <p:cNvPr id="4" name="Rectangle 3"/>
          <p:cNvSpPr/>
          <p:nvPr/>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smtClean="0">
              <a:solidFill>
                <a:srgbClr val="FFFFFF"/>
              </a:solidFill>
              <a:latin typeface="Verdana" panose="020B0604030504040204" pitchFamily="34" charset="0"/>
            </a:endParaRPr>
          </a:p>
        </p:txBody>
      </p:sp>
      <p:sp>
        <p:nvSpPr>
          <p:cNvPr id="5" name="Rectangle 4"/>
          <p:cNvSpPr/>
          <p:nvPr/>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smtClean="0">
              <a:solidFill>
                <a:srgbClr val="FFFFFF"/>
              </a:solidFill>
              <a:latin typeface="Verdana" panose="020B0604030504040204" pitchFamily="34" charset="0"/>
            </a:endParaRPr>
          </a:p>
        </p:txBody>
      </p:sp>
      <p:pic>
        <p:nvPicPr>
          <p:cNvPr id="6"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8"/>
          <p:cNvSpPr txBox="1"/>
          <p:nvPr/>
        </p:nvSpPr>
        <p:spPr>
          <a:xfrm>
            <a:off x="7885113" y="6092825"/>
            <a:ext cx="935037" cy="307975"/>
          </a:xfrm>
          <a:prstGeom prst="rect">
            <a:avLst/>
          </a:prstGeom>
          <a:noFill/>
        </p:spPr>
        <p:txBody>
          <a:bodyPr>
            <a:spAutoFit/>
          </a:bodyP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r" eaLnBrk="1" hangingPunct="1">
              <a:defRPr/>
            </a:pPr>
            <a:fld id="{FF420EB8-123C-4AAF-B272-4583EBABC6DC}" type="slidenum">
              <a:rPr lang="ja-JP" altLang="fr-FR" sz="1400" smtClean="0">
                <a:solidFill>
                  <a:srgbClr val="22BBEA"/>
                </a:solidFill>
                <a:latin typeface="Arial" panose="020B0604020202020204" pitchFamily="34" charset="0"/>
                <a:ea typeface="MS PGothic" panose="020B0600070205080204" pitchFamily="34" charset="-128"/>
                <a:cs typeface="Arial" panose="020B0604020202020204" pitchFamily="34" charset="0"/>
              </a:rPr>
              <a:pPr algn="r" eaLnBrk="1" hangingPunct="1">
                <a:defRPr/>
              </a:pPr>
              <a:t>‹#›</a:t>
            </a:fld>
            <a:endParaRPr lang="fr-FR" altLang="ja-JP" smtClean="0">
              <a:solidFill>
                <a:srgbClr val="22BBEA"/>
              </a:solidFill>
              <a:latin typeface="Arial" panose="020B0604020202020204" pitchFamily="34" charset="0"/>
              <a:ea typeface="MS PGothic" panose="020B0600070205080204" pitchFamily="34" charset="-128"/>
              <a:cs typeface="Arial" panose="020B0604020202020204" pitchFamily="34" charset="0"/>
            </a:endParaRPr>
          </a:p>
        </p:txBody>
      </p:sp>
      <p:sp>
        <p:nvSpPr>
          <p:cNvPr id="8" name="Oval 7"/>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mtClean="0">
              <a:solidFill>
                <a:srgbClr val="FFFFFF"/>
              </a:solidFill>
              <a:latin typeface="Verdana" panose="020B0604030504040204" pitchFamily="34" charset="0"/>
            </a:endParaRPr>
          </a:p>
        </p:txBody>
      </p:sp>
      <p:sp>
        <p:nvSpPr>
          <p:cNvPr id="9" name="Oval 8"/>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mtClean="0">
              <a:solidFill>
                <a:srgbClr val="FFFFFF"/>
              </a:solidFill>
              <a:latin typeface="Verdana" panose="020B0604030504040204" pitchFamily="34" charset="0"/>
            </a:endParaRPr>
          </a:p>
        </p:txBody>
      </p:sp>
      <p:sp>
        <p:nvSpPr>
          <p:cNvPr id="10" name="Oval 9"/>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smtClean="0">
              <a:solidFill>
                <a:srgbClr val="FFFFFF"/>
              </a:solidFill>
              <a:latin typeface="Verdana" panose="020B0604030504040204" pitchFamily="34" charset="0"/>
            </a:endParaRPr>
          </a:p>
        </p:txBody>
      </p:sp>
      <p:sp>
        <p:nvSpPr>
          <p:cNvPr id="11" name="Oval 10"/>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mtClean="0">
              <a:solidFill>
                <a:srgbClr val="FFFFFF"/>
              </a:solidFill>
              <a:latin typeface="Verdana" panose="020B0604030504040204" pitchFamily="34" charset="0"/>
            </a:endParaRPr>
          </a:p>
        </p:txBody>
      </p:sp>
      <p:sp>
        <p:nvSpPr>
          <p:cNvPr id="12" name="Oval 14"/>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mtClean="0">
              <a:solidFill>
                <a:srgbClr val="FFFFFF"/>
              </a:solidFill>
              <a:latin typeface="Verdana" panose="020B0604030504040204" pitchFamily="34" charset="0"/>
            </a:endParaRPr>
          </a:p>
        </p:txBody>
      </p:sp>
      <p:sp>
        <p:nvSpPr>
          <p:cNvPr id="13" name="Oval 13"/>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smtClean="0">
              <a:solidFill>
                <a:srgbClr val="FFFFFF"/>
              </a:solidFill>
              <a:latin typeface="Verdana" panose="020B0604030504040204" pitchFamily="34" charset="0"/>
            </a:endParaRPr>
          </a:p>
        </p:txBody>
      </p:sp>
      <p:sp>
        <p:nvSpPr>
          <p:cNvPr id="2" name="Titre 1"/>
          <p:cNvSpPr>
            <a:spLocks noGrp="1"/>
          </p:cNvSpPr>
          <p:nvPr>
            <p:ph type="title"/>
          </p:nvPr>
        </p:nvSpPr>
        <p:spPr>
          <a:xfrm>
            <a:off x="1009373" y="2066925"/>
            <a:ext cx="7162055" cy="1146051"/>
          </a:xfrm>
        </p:spPr>
        <p:txBody>
          <a:bodyPr/>
          <a:lstStyle>
            <a:lvl1pPr algn="ctr">
              <a:defRPr sz="2800" b="1" cap="all"/>
            </a:lvl1pPr>
          </a:lstStyle>
          <a:p>
            <a:r>
              <a:rPr lang="en-US" smtClean="0"/>
              <a:t>Click to edit Master title style</a:t>
            </a:r>
            <a:endParaRPr lang="fr-FR" dirty="0"/>
          </a:p>
        </p:txBody>
      </p:sp>
      <p:sp>
        <p:nvSpPr>
          <p:cNvPr id="3" name="Espace réservé du texte 2"/>
          <p:cNvSpPr>
            <a:spLocks noGrp="1"/>
          </p:cNvSpPr>
          <p:nvPr>
            <p:ph type="body" idx="1"/>
          </p:nvPr>
        </p:nvSpPr>
        <p:spPr>
          <a:xfrm>
            <a:off x="1008400" y="3429000"/>
            <a:ext cx="7164000" cy="504056"/>
          </a:xfrm>
        </p:spPr>
        <p:txBody>
          <a:bodyPr anchor="ctr"/>
          <a:lstStyle>
            <a:lvl1pPr marL="0" indent="0" algn="ctr">
              <a:buNone/>
              <a:defRPr sz="2000" i="1">
                <a:solidFill>
                  <a:srgbClr val="22BBEA"/>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949555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4" name="Rectangle 3"/>
          <p:cNvSpPr/>
          <p:nvPr/>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smtClean="0">
              <a:solidFill>
                <a:srgbClr val="FFFFFF"/>
              </a:solidFill>
              <a:latin typeface="Verdana" panose="020B0604030504040204" pitchFamily="34" charset="0"/>
            </a:endParaRPr>
          </a:p>
        </p:txBody>
      </p:sp>
      <p:sp>
        <p:nvSpPr>
          <p:cNvPr id="5" name="Rectangle 4"/>
          <p:cNvSpPr/>
          <p:nvPr/>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smtClean="0">
              <a:solidFill>
                <a:srgbClr val="FFFFFF"/>
              </a:solidFill>
              <a:latin typeface="Verdana" panose="020B0604030504040204" pitchFamily="34" charset="0"/>
            </a:endParaRPr>
          </a:p>
        </p:txBody>
      </p:sp>
      <p:sp>
        <p:nvSpPr>
          <p:cNvPr id="6" name="ZoneTexte 7"/>
          <p:cNvSpPr txBox="1"/>
          <p:nvPr/>
        </p:nvSpPr>
        <p:spPr>
          <a:xfrm>
            <a:off x="7885113" y="6092825"/>
            <a:ext cx="935037" cy="307975"/>
          </a:xfrm>
          <a:prstGeom prst="rect">
            <a:avLst/>
          </a:prstGeom>
          <a:noFill/>
        </p:spPr>
        <p:txBody>
          <a:bodyPr>
            <a:spAutoFit/>
          </a:bodyP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r" eaLnBrk="1" hangingPunct="1">
              <a:defRPr/>
            </a:pPr>
            <a:fld id="{E918F632-3F06-4420-B5CD-82FD1D279E41}" type="slidenum">
              <a:rPr lang="ja-JP" altLang="fr-FR" sz="1400" smtClean="0">
                <a:solidFill>
                  <a:srgbClr val="22BBEA"/>
                </a:solidFill>
                <a:latin typeface="Arial" panose="020B0604020202020204" pitchFamily="34" charset="0"/>
                <a:ea typeface="MS PGothic" panose="020B0600070205080204" pitchFamily="34" charset="-128"/>
                <a:cs typeface="Arial" panose="020B0604020202020204" pitchFamily="34" charset="0"/>
              </a:rPr>
              <a:pPr algn="r" eaLnBrk="1" hangingPunct="1">
                <a:defRPr/>
              </a:pPr>
              <a:t>‹#›</a:t>
            </a:fld>
            <a:endParaRPr lang="fr-FR" altLang="ja-JP" smtClean="0">
              <a:solidFill>
                <a:srgbClr val="22BBEA"/>
              </a:solidFill>
              <a:latin typeface="Arial" panose="020B0604020202020204" pitchFamily="34" charset="0"/>
              <a:ea typeface="MS PGothic" panose="020B0600070205080204" pitchFamily="34" charset="-128"/>
              <a:cs typeface="Arial" panose="020B0604020202020204" pitchFamily="34" charset="0"/>
            </a:endParaRPr>
          </a:p>
        </p:txBody>
      </p:sp>
      <p:sp>
        <p:nvSpPr>
          <p:cNvPr id="7" name="Oval 9"/>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mtClean="0">
              <a:solidFill>
                <a:srgbClr val="FFFFFF"/>
              </a:solidFill>
              <a:latin typeface="Verdana" panose="020B0604030504040204" pitchFamily="34" charset="0"/>
            </a:endParaRPr>
          </a:p>
        </p:txBody>
      </p:sp>
      <p:sp>
        <p:nvSpPr>
          <p:cNvPr id="8" name="Oval 10"/>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mtClean="0">
              <a:solidFill>
                <a:srgbClr val="FFFFFF"/>
              </a:solidFill>
              <a:latin typeface="Verdana" panose="020B0604030504040204" pitchFamily="34" charset="0"/>
            </a:endParaRPr>
          </a:p>
        </p:txBody>
      </p:sp>
      <p:sp>
        <p:nvSpPr>
          <p:cNvPr id="9" name="Oval 11"/>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smtClean="0">
              <a:solidFill>
                <a:srgbClr val="FFFFFF"/>
              </a:solidFill>
              <a:latin typeface="Verdana" panose="020B0604030504040204" pitchFamily="34" charset="0"/>
            </a:endParaRPr>
          </a:p>
        </p:txBody>
      </p:sp>
      <p:sp>
        <p:nvSpPr>
          <p:cNvPr id="10" name="Oval 12"/>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mtClean="0">
              <a:solidFill>
                <a:srgbClr val="FFFFFF"/>
              </a:solidFill>
              <a:latin typeface="Verdana" panose="020B0604030504040204" pitchFamily="34" charset="0"/>
            </a:endParaRPr>
          </a:p>
        </p:txBody>
      </p:sp>
      <p:sp>
        <p:nvSpPr>
          <p:cNvPr id="11" name="Oval 14"/>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mtClean="0">
              <a:solidFill>
                <a:srgbClr val="FFFFFF"/>
              </a:solidFill>
              <a:latin typeface="Verdana" panose="020B0604030504040204" pitchFamily="34" charset="0"/>
            </a:endParaRPr>
          </a:p>
        </p:txBody>
      </p:sp>
      <p:pic>
        <p:nvPicPr>
          <p:cNvPr id="12"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13"/>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smtClean="0">
              <a:solidFill>
                <a:srgbClr val="FFFFFF"/>
              </a:solidFill>
              <a:latin typeface="Verdana" panose="020B0604030504040204" pitchFamily="34" charset="0"/>
            </a:endParaRPr>
          </a:p>
        </p:txBody>
      </p:sp>
      <p:sp>
        <p:nvSpPr>
          <p:cNvPr id="2" name="Titre 1"/>
          <p:cNvSpPr>
            <a:spLocks noGrp="1"/>
          </p:cNvSpPr>
          <p:nvPr>
            <p:ph type="title"/>
          </p:nvPr>
        </p:nvSpPr>
        <p:spPr>
          <a:xfrm>
            <a:off x="457200" y="219951"/>
            <a:ext cx="8219256" cy="940966"/>
          </a:xfrm>
        </p:spPr>
        <p:txBody>
          <a:bodyPr>
            <a:noAutofit/>
          </a:bodyPr>
          <a:lstStyle>
            <a:lvl1pPr>
              <a:defRPr sz="2800" b="1" baseline="0">
                <a:solidFill>
                  <a:srgbClr val="22BBEA"/>
                </a:solidFill>
                <a:latin typeface="Verdana" pitchFamily="34" charset="0"/>
                <a:ea typeface="Verdana" pitchFamily="34" charset="0"/>
                <a:cs typeface="Verdana" pitchFamily="34" charset="0"/>
              </a:defRPr>
            </a:lvl1pPr>
          </a:lstStyle>
          <a:p>
            <a:r>
              <a:rPr lang="en-US" smtClean="0"/>
              <a:t>Click to edit Master title style</a:t>
            </a:r>
            <a:endParaRPr lang="fr-FR" dirty="0"/>
          </a:p>
        </p:txBody>
      </p:sp>
      <p:sp>
        <p:nvSpPr>
          <p:cNvPr id="3" name="Espace réservé du contenu 2"/>
          <p:cNvSpPr>
            <a:spLocks noGrp="1"/>
          </p:cNvSpPr>
          <p:nvPr>
            <p:ph idx="1"/>
          </p:nvPr>
        </p:nvSpPr>
        <p:spPr>
          <a:xfrm>
            <a:off x="457200" y="1358280"/>
            <a:ext cx="8219256" cy="3915396"/>
          </a:xfrm>
        </p:spPr>
        <p:txBody>
          <a:bodyPr>
            <a:normAutofit/>
          </a:bodyPr>
          <a:lstStyle>
            <a:lvl1pPr>
              <a:buClr>
                <a:srgbClr val="22BBEA"/>
              </a:buClr>
              <a:defRPr sz="2400">
                <a:latin typeface="Verdana" pitchFamily="34" charset="0"/>
                <a:ea typeface="Verdana" pitchFamily="34" charset="0"/>
                <a:cs typeface="Verdana" pitchFamily="34" charset="0"/>
              </a:defRPr>
            </a:lvl1pPr>
            <a:lvl2pPr>
              <a:buClr>
                <a:srgbClr val="22BBEA"/>
              </a:buClr>
              <a:defRPr sz="2000">
                <a:latin typeface="Verdana" pitchFamily="34" charset="0"/>
                <a:ea typeface="Verdana" pitchFamily="34" charset="0"/>
                <a:cs typeface="Verdana" pitchFamily="34" charset="0"/>
              </a:defRPr>
            </a:lvl2pPr>
            <a:lvl3pPr>
              <a:buClr>
                <a:srgbClr val="22BBEA"/>
              </a:buClr>
              <a:defRPr sz="1800">
                <a:latin typeface="Verdana" pitchFamily="34" charset="0"/>
                <a:ea typeface="Verdana" pitchFamily="34" charset="0"/>
                <a:cs typeface="Verdana" pitchFamily="34" charset="0"/>
              </a:defRPr>
            </a:lvl3pPr>
            <a:lvl4pPr>
              <a:buClr>
                <a:srgbClr val="22BBEA"/>
              </a:buClr>
              <a:defRPr sz="1600">
                <a:latin typeface="Verdana" pitchFamily="34" charset="0"/>
                <a:ea typeface="Verdana" pitchFamily="34" charset="0"/>
                <a:cs typeface="Verdana" pitchFamily="34" charset="0"/>
              </a:defRPr>
            </a:lvl4pPr>
            <a:lvl5pPr>
              <a:buClr>
                <a:srgbClr val="22BBEA"/>
              </a:buClr>
              <a:buFont typeface="Wingdings" pitchFamily="2" charset="2"/>
              <a:buChar char="v"/>
              <a:defRPr sz="1600">
                <a:latin typeface="Verdana" pitchFamily="34" charset="0"/>
                <a:ea typeface="Verdana" pitchFamily="34" charset="0"/>
                <a:cs typeface="Verdana" pitchFamily="34" charset="0"/>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7053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590800" y="4273550"/>
            <a:ext cx="6165850" cy="977900"/>
          </a:xfrm>
        </p:spPr>
        <p:txBody>
          <a:bodyPr/>
          <a:lstStyle/>
          <a:p>
            <a:r>
              <a:rPr lang="en-US" smtClean="0"/>
              <a:t>Click to edit Master title style</a:t>
            </a:r>
            <a:endParaRPr lang="en-US"/>
          </a:p>
        </p:txBody>
      </p:sp>
    </p:spTree>
    <p:extLst>
      <p:ext uri="{BB962C8B-B14F-4D97-AF65-F5344CB8AC3E}">
        <p14:creationId xmlns:p14="http://schemas.microsoft.com/office/powerpoint/2010/main" val="3950885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apositive de titre">
    <p:spTree>
      <p:nvGrpSpPr>
        <p:cNvPr id="1" name=""/>
        <p:cNvGrpSpPr/>
        <p:nvPr/>
      </p:nvGrpSpPr>
      <p:grpSpPr>
        <a:xfrm>
          <a:off x="0" y="0"/>
          <a:ext cx="0" cy="0"/>
          <a:chOff x="0" y="0"/>
          <a:chExt cx="0" cy="0"/>
        </a:xfrm>
      </p:grpSpPr>
      <p:sp>
        <p:nvSpPr>
          <p:cNvPr id="5" name="Rectangle 4"/>
          <p:cNvSpPr/>
          <p:nvPr/>
        </p:nvSpPr>
        <p:spPr>
          <a:xfrm>
            <a:off x="88900" y="88900"/>
            <a:ext cx="8966200" cy="6667500"/>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smtClean="0">
              <a:solidFill>
                <a:srgbClr val="FFFFFF"/>
              </a:solidFill>
              <a:latin typeface="Verdana" panose="020B0604030504040204" pitchFamily="34" charset="0"/>
            </a:endParaRPr>
          </a:p>
        </p:txBody>
      </p:sp>
      <p:sp>
        <p:nvSpPr>
          <p:cNvPr id="6" name="Rectangle 5"/>
          <p:cNvSpPr/>
          <p:nvPr/>
        </p:nvSpPr>
        <p:spPr>
          <a:xfrm>
            <a:off x="179388" y="188913"/>
            <a:ext cx="8785225" cy="64801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mtClean="0">
              <a:solidFill>
                <a:srgbClr val="FFFFFF"/>
              </a:solidFill>
              <a:latin typeface="Verdana" panose="020B0604030504040204" pitchFamily="34" charset="0"/>
            </a:endParaRPr>
          </a:p>
        </p:txBody>
      </p:sp>
      <p:sp>
        <p:nvSpPr>
          <p:cNvPr id="7" name="Rectangle 6"/>
          <p:cNvSpPr/>
          <p:nvPr/>
        </p:nvSpPr>
        <p:spPr>
          <a:xfrm>
            <a:off x="1403350" y="1050925"/>
            <a:ext cx="6553200" cy="3529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fr-FR" smtClean="0">
              <a:solidFill>
                <a:srgbClr val="FFFFFF"/>
              </a:solidFill>
              <a:latin typeface="Verdana" panose="020B0604030504040204" pitchFamily="34" charset="0"/>
            </a:endParaRPr>
          </a:p>
        </p:txBody>
      </p:sp>
      <p:pic>
        <p:nvPicPr>
          <p:cNvPr id="8"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80288" y="5659438"/>
            <a:ext cx="43338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8"/>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mtClean="0">
              <a:solidFill>
                <a:srgbClr val="FFFFFF"/>
              </a:solidFill>
              <a:latin typeface="Verdana" panose="020B0604030504040204" pitchFamily="34" charset="0"/>
            </a:endParaRPr>
          </a:p>
        </p:txBody>
      </p:sp>
      <p:sp>
        <p:nvSpPr>
          <p:cNvPr id="10" name="Oval 9"/>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mtClean="0">
              <a:solidFill>
                <a:srgbClr val="FFFFFF"/>
              </a:solidFill>
              <a:latin typeface="Verdana" panose="020B0604030504040204" pitchFamily="34" charset="0"/>
            </a:endParaRPr>
          </a:p>
        </p:txBody>
      </p:sp>
      <p:sp>
        <p:nvSpPr>
          <p:cNvPr id="11" name="Oval 10"/>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smtClean="0">
              <a:solidFill>
                <a:srgbClr val="FFFFFF"/>
              </a:solidFill>
              <a:latin typeface="Verdana" panose="020B0604030504040204" pitchFamily="34" charset="0"/>
            </a:endParaRPr>
          </a:p>
        </p:txBody>
      </p:sp>
      <p:sp>
        <p:nvSpPr>
          <p:cNvPr id="12" name="Oval 11"/>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mtClean="0">
              <a:solidFill>
                <a:srgbClr val="FFFFFF"/>
              </a:solidFill>
              <a:latin typeface="Verdana" panose="020B0604030504040204" pitchFamily="34" charset="0"/>
            </a:endParaRPr>
          </a:p>
        </p:txBody>
      </p:sp>
      <p:sp>
        <p:nvSpPr>
          <p:cNvPr id="15" name="Oval 14"/>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smtClean="0">
              <a:solidFill>
                <a:srgbClr val="FFFFFF"/>
              </a:solidFill>
              <a:latin typeface="Verdana" panose="020B0604030504040204" pitchFamily="34" charset="0"/>
            </a:endParaRPr>
          </a:p>
        </p:txBody>
      </p:sp>
      <p:sp>
        <p:nvSpPr>
          <p:cNvPr id="16" name="Oval 15"/>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mtClean="0">
              <a:solidFill>
                <a:srgbClr val="FFFFFF"/>
              </a:solidFill>
              <a:latin typeface="Verdana" panose="020B0604030504040204" pitchFamily="34" charset="0"/>
            </a:endParaRPr>
          </a:p>
        </p:txBody>
      </p:sp>
      <p:pic>
        <p:nvPicPr>
          <p:cNvPr id="17" name="Picture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1139825"/>
            <a:ext cx="6696075"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re 1"/>
          <p:cNvSpPr>
            <a:spLocks noGrp="1"/>
          </p:cNvSpPr>
          <p:nvPr>
            <p:ph type="title"/>
          </p:nvPr>
        </p:nvSpPr>
        <p:spPr>
          <a:xfrm>
            <a:off x="1403982" y="4762201"/>
            <a:ext cx="6408712" cy="504056"/>
          </a:xfrm>
        </p:spPr>
        <p:txBody>
          <a:bodyPr/>
          <a:lstStyle>
            <a:lvl1pPr algn="l">
              <a:defRPr>
                <a:solidFill>
                  <a:schemeClr val="tx1">
                    <a:lumMod val="85000"/>
                    <a:lumOff val="15000"/>
                  </a:schemeClr>
                </a:solidFill>
              </a:defRPr>
            </a:lvl1pPr>
          </a:lstStyle>
          <a:p>
            <a:r>
              <a:rPr lang="en-US" smtClean="0"/>
              <a:t>Click to edit Master title style</a:t>
            </a:r>
            <a:endParaRPr lang="fr-FR" dirty="0"/>
          </a:p>
        </p:txBody>
      </p:sp>
      <p:sp>
        <p:nvSpPr>
          <p:cNvPr id="14" name="Espace réservé du texte 11"/>
          <p:cNvSpPr>
            <a:spLocks noGrp="1"/>
          </p:cNvSpPr>
          <p:nvPr>
            <p:ph type="body" sz="quarter" idx="10"/>
          </p:nvPr>
        </p:nvSpPr>
        <p:spPr>
          <a:xfrm>
            <a:off x="1404118" y="5517480"/>
            <a:ext cx="6408440" cy="431800"/>
          </a:xfrm>
        </p:spPr>
        <p:txBody>
          <a:bodyPr anchor="ctr"/>
          <a:lstStyle>
            <a:lvl1pPr marL="0" indent="0">
              <a:buNone/>
              <a:defRPr sz="1600" b="1">
                <a:solidFill>
                  <a:schemeClr val="tx1">
                    <a:lumMod val="85000"/>
                    <a:lumOff val="15000"/>
                  </a:schemeClr>
                </a:solidFill>
              </a:defRPr>
            </a:lvl1pPr>
            <a:lvl2pPr>
              <a:buNone/>
              <a:defRPr/>
            </a:lvl2pPr>
          </a:lstStyle>
          <a:p>
            <a:pPr lvl="0"/>
            <a:r>
              <a:rPr lang="en-US" smtClean="0"/>
              <a:t>Click to edit Master text styles</a:t>
            </a:r>
          </a:p>
        </p:txBody>
      </p:sp>
      <p:sp>
        <p:nvSpPr>
          <p:cNvPr id="18" name="Espace réservé du texte 17"/>
          <p:cNvSpPr>
            <a:spLocks noGrp="1"/>
          </p:cNvSpPr>
          <p:nvPr>
            <p:ph type="body" sz="quarter" idx="11"/>
          </p:nvPr>
        </p:nvSpPr>
        <p:spPr>
          <a:xfrm>
            <a:off x="1403970" y="5157192"/>
            <a:ext cx="6408737" cy="431800"/>
          </a:xfrm>
        </p:spPr>
        <p:txBody>
          <a:bodyPr/>
          <a:lstStyle>
            <a:lvl1pPr marL="0" indent="0">
              <a:buNone/>
              <a:defRPr sz="2000" i="1">
                <a:solidFill>
                  <a:srgbClr val="22BBEA"/>
                </a:solidFill>
              </a:defRPr>
            </a:lvl1pPr>
          </a:lstStyle>
          <a:p>
            <a:pPr lvl="0"/>
            <a:r>
              <a:rPr lang="en-US" smtClean="0"/>
              <a:t>Click to edit Master text styles</a:t>
            </a:r>
          </a:p>
        </p:txBody>
      </p:sp>
    </p:spTree>
    <p:extLst>
      <p:ext uri="{BB962C8B-B14F-4D97-AF65-F5344CB8AC3E}">
        <p14:creationId xmlns:p14="http://schemas.microsoft.com/office/powerpoint/2010/main" val="4022057906"/>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sp>
        <p:nvSpPr>
          <p:cNvPr id="4" name="Rectangle 3"/>
          <p:cNvSpPr/>
          <p:nvPr/>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smtClean="0">
              <a:solidFill>
                <a:srgbClr val="FFFFFF"/>
              </a:solidFill>
              <a:latin typeface="Verdana" panose="020B0604030504040204" pitchFamily="34" charset="0"/>
            </a:endParaRPr>
          </a:p>
        </p:txBody>
      </p:sp>
      <p:sp>
        <p:nvSpPr>
          <p:cNvPr id="5" name="Rectangle 4"/>
          <p:cNvSpPr/>
          <p:nvPr/>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smtClean="0">
              <a:solidFill>
                <a:srgbClr val="FFFFFF"/>
              </a:solidFill>
              <a:latin typeface="Verdana" panose="020B0604030504040204" pitchFamily="34" charset="0"/>
            </a:endParaRPr>
          </a:p>
        </p:txBody>
      </p:sp>
      <p:pic>
        <p:nvPicPr>
          <p:cNvPr id="6"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8"/>
          <p:cNvSpPr txBox="1"/>
          <p:nvPr/>
        </p:nvSpPr>
        <p:spPr>
          <a:xfrm>
            <a:off x="7885113" y="6092825"/>
            <a:ext cx="935037" cy="307975"/>
          </a:xfrm>
          <a:prstGeom prst="rect">
            <a:avLst/>
          </a:prstGeom>
          <a:noFill/>
        </p:spPr>
        <p:txBody>
          <a:bodyPr>
            <a:spAutoFit/>
          </a:bodyP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r" eaLnBrk="1" hangingPunct="1">
              <a:defRPr/>
            </a:pPr>
            <a:fld id="{6CE26200-2950-42E8-9543-038C0F9E11FD}" type="slidenum">
              <a:rPr lang="ja-JP" altLang="fr-FR" sz="1400" smtClean="0">
                <a:solidFill>
                  <a:srgbClr val="22BBEA"/>
                </a:solidFill>
                <a:latin typeface="Arial" panose="020B0604020202020204" pitchFamily="34" charset="0"/>
                <a:ea typeface="MS PGothic" panose="020B0600070205080204" pitchFamily="34" charset="-128"/>
                <a:cs typeface="Arial" panose="020B0604020202020204" pitchFamily="34" charset="0"/>
              </a:rPr>
              <a:pPr algn="r" eaLnBrk="1" hangingPunct="1">
                <a:defRPr/>
              </a:pPr>
              <a:t>‹#›</a:t>
            </a:fld>
            <a:endParaRPr lang="fr-FR" altLang="ja-JP" smtClean="0">
              <a:solidFill>
                <a:srgbClr val="22BBEA"/>
              </a:solidFill>
              <a:latin typeface="Arial" panose="020B0604020202020204" pitchFamily="34" charset="0"/>
              <a:ea typeface="MS PGothic" panose="020B0600070205080204" pitchFamily="34" charset="-128"/>
              <a:cs typeface="Arial" panose="020B0604020202020204" pitchFamily="34" charset="0"/>
            </a:endParaRPr>
          </a:p>
        </p:txBody>
      </p:sp>
      <p:sp>
        <p:nvSpPr>
          <p:cNvPr id="8" name="Oval 7"/>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mtClean="0">
              <a:solidFill>
                <a:srgbClr val="FFFFFF"/>
              </a:solidFill>
              <a:latin typeface="Verdana" panose="020B0604030504040204" pitchFamily="34" charset="0"/>
            </a:endParaRPr>
          </a:p>
        </p:txBody>
      </p:sp>
      <p:sp>
        <p:nvSpPr>
          <p:cNvPr id="9" name="Oval 8"/>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mtClean="0">
              <a:solidFill>
                <a:srgbClr val="FFFFFF"/>
              </a:solidFill>
              <a:latin typeface="Verdana" panose="020B0604030504040204" pitchFamily="34" charset="0"/>
            </a:endParaRPr>
          </a:p>
        </p:txBody>
      </p:sp>
      <p:sp>
        <p:nvSpPr>
          <p:cNvPr id="10" name="Oval 9"/>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smtClean="0">
              <a:solidFill>
                <a:srgbClr val="FFFFFF"/>
              </a:solidFill>
              <a:latin typeface="Verdana" panose="020B0604030504040204" pitchFamily="34" charset="0"/>
            </a:endParaRPr>
          </a:p>
        </p:txBody>
      </p:sp>
      <p:sp>
        <p:nvSpPr>
          <p:cNvPr id="11" name="Oval 10"/>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mtClean="0">
              <a:solidFill>
                <a:srgbClr val="FFFFFF"/>
              </a:solidFill>
              <a:latin typeface="Verdana" panose="020B0604030504040204" pitchFamily="34" charset="0"/>
            </a:endParaRPr>
          </a:p>
        </p:txBody>
      </p:sp>
      <p:sp>
        <p:nvSpPr>
          <p:cNvPr id="12" name="Oval 14"/>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mtClean="0">
              <a:solidFill>
                <a:srgbClr val="FFFFFF"/>
              </a:solidFill>
              <a:latin typeface="Verdana" panose="020B0604030504040204" pitchFamily="34" charset="0"/>
            </a:endParaRPr>
          </a:p>
        </p:txBody>
      </p:sp>
      <p:sp>
        <p:nvSpPr>
          <p:cNvPr id="13" name="Oval 13"/>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smtClean="0">
              <a:solidFill>
                <a:srgbClr val="FFFFFF"/>
              </a:solidFill>
              <a:latin typeface="Verdana" panose="020B0604030504040204" pitchFamily="34" charset="0"/>
            </a:endParaRPr>
          </a:p>
        </p:txBody>
      </p:sp>
      <p:sp>
        <p:nvSpPr>
          <p:cNvPr id="2" name="Titre 1"/>
          <p:cNvSpPr>
            <a:spLocks noGrp="1"/>
          </p:cNvSpPr>
          <p:nvPr>
            <p:ph type="title"/>
          </p:nvPr>
        </p:nvSpPr>
        <p:spPr>
          <a:xfrm>
            <a:off x="1009373" y="2066925"/>
            <a:ext cx="7162055" cy="1146051"/>
          </a:xfrm>
        </p:spPr>
        <p:txBody>
          <a:bodyPr/>
          <a:lstStyle>
            <a:lvl1pPr algn="ctr">
              <a:defRPr sz="2800" b="1" cap="all"/>
            </a:lvl1pPr>
          </a:lstStyle>
          <a:p>
            <a:r>
              <a:rPr lang="en-US" smtClean="0"/>
              <a:t>Click to edit Master title style</a:t>
            </a:r>
            <a:endParaRPr lang="fr-FR" dirty="0"/>
          </a:p>
        </p:txBody>
      </p:sp>
      <p:sp>
        <p:nvSpPr>
          <p:cNvPr id="3" name="Espace réservé du texte 2"/>
          <p:cNvSpPr>
            <a:spLocks noGrp="1"/>
          </p:cNvSpPr>
          <p:nvPr>
            <p:ph type="body" idx="1"/>
          </p:nvPr>
        </p:nvSpPr>
        <p:spPr>
          <a:xfrm>
            <a:off x="1008400" y="3429000"/>
            <a:ext cx="7164000" cy="504056"/>
          </a:xfrm>
        </p:spPr>
        <p:txBody>
          <a:bodyPr anchor="ctr"/>
          <a:lstStyle>
            <a:lvl1pPr marL="0" indent="0" algn="ctr">
              <a:buNone/>
              <a:defRPr sz="2000" i="1">
                <a:solidFill>
                  <a:srgbClr val="22BBEA"/>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244998611"/>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4" name="Rectangle 3"/>
          <p:cNvSpPr/>
          <p:nvPr/>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smtClean="0">
              <a:solidFill>
                <a:srgbClr val="FFFFFF"/>
              </a:solidFill>
              <a:latin typeface="Verdana" panose="020B0604030504040204" pitchFamily="34" charset="0"/>
            </a:endParaRPr>
          </a:p>
        </p:txBody>
      </p:sp>
      <p:sp>
        <p:nvSpPr>
          <p:cNvPr id="5" name="Rectangle 4"/>
          <p:cNvSpPr/>
          <p:nvPr/>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smtClean="0">
              <a:solidFill>
                <a:srgbClr val="FFFFFF"/>
              </a:solidFill>
              <a:latin typeface="Verdana" panose="020B0604030504040204" pitchFamily="34" charset="0"/>
            </a:endParaRPr>
          </a:p>
        </p:txBody>
      </p:sp>
      <p:sp>
        <p:nvSpPr>
          <p:cNvPr id="6" name="ZoneTexte 7"/>
          <p:cNvSpPr txBox="1"/>
          <p:nvPr/>
        </p:nvSpPr>
        <p:spPr>
          <a:xfrm>
            <a:off x="7885113" y="6092825"/>
            <a:ext cx="935037" cy="307975"/>
          </a:xfrm>
          <a:prstGeom prst="rect">
            <a:avLst/>
          </a:prstGeom>
          <a:noFill/>
        </p:spPr>
        <p:txBody>
          <a:bodyPr>
            <a:spAutoFit/>
          </a:bodyP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r" eaLnBrk="1" hangingPunct="1">
              <a:defRPr/>
            </a:pPr>
            <a:fld id="{342E9EAA-58BE-4D40-ADDB-EBE0B5998C2C}" type="slidenum">
              <a:rPr lang="ja-JP" altLang="fr-FR" sz="1400" smtClean="0">
                <a:solidFill>
                  <a:srgbClr val="22BBEA"/>
                </a:solidFill>
                <a:latin typeface="Arial" panose="020B0604020202020204" pitchFamily="34" charset="0"/>
                <a:ea typeface="MS PGothic" panose="020B0600070205080204" pitchFamily="34" charset="-128"/>
                <a:cs typeface="Arial" panose="020B0604020202020204" pitchFamily="34" charset="0"/>
              </a:rPr>
              <a:pPr algn="r" eaLnBrk="1" hangingPunct="1">
                <a:defRPr/>
              </a:pPr>
              <a:t>‹#›</a:t>
            </a:fld>
            <a:endParaRPr lang="fr-FR" altLang="ja-JP" smtClean="0">
              <a:solidFill>
                <a:srgbClr val="22BBEA"/>
              </a:solidFill>
              <a:latin typeface="Arial" panose="020B0604020202020204" pitchFamily="34" charset="0"/>
              <a:ea typeface="MS PGothic" panose="020B0600070205080204" pitchFamily="34" charset="-128"/>
              <a:cs typeface="Arial" panose="020B0604020202020204" pitchFamily="34" charset="0"/>
            </a:endParaRPr>
          </a:p>
        </p:txBody>
      </p:sp>
      <p:sp>
        <p:nvSpPr>
          <p:cNvPr id="7" name="Oval 9"/>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mtClean="0">
              <a:solidFill>
                <a:srgbClr val="FFFFFF"/>
              </a:solidFill>
              <a:latin typeface="Verdana" panose="020B0604030504040204" pitchFamily="34" charset="0"/>
            </a:endParaRPr>
          </a:p>
        </p:txBody>
      </p:sp>
      <p:sp>
        <p:nvSpPr>
          <p:cNvPr id="8" name="Oval 10"/>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mtClean="0">
              <a:solidFill>
                <a:srgbClr val="FFFFFF"/>
              </a:solidFill>
              <a:latin typeface="Verdana" panose="020B0604030504040204" pitchFamily="34" charset="0"/>
            </a:endParaRPr>
          </a:p>
        </p:txBody>
      </p:sp>
      <p:sp>
        <p:nvSpPr>
          <p:cNvPr id="9" name="Oval 11"/>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smtClean="0">
              <a:solidFill>
                <a:srgbClr val="FFFFFF"/>
              </a:solidFill>
              <a:latin typeface="Verdana" panose="020B0604030504040204" pitchFamily="34" charset="0"/>
            </a:endParaRPr>
          </a:p>
        </p:txBody>
      </p:sp>
      <p:sp>
        <p:nvSpPr>
          <p:cNvPr id="10" name="Oval 12"/>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mtClean="0">
              <a:solidFill>
                <a:srgbClr val="FFFFFF"/>
              </a:solidFill>
              <a:latin typeface="Verdana" panose="020B0604030504040204" pitchFamily="34" charset="0"/>
            </a:endParaRPr>
          </a:p>
        </p:txBody>
      </p:sp>
      <p:sp>
        <p:nvSpPr>
          <p:cNvPr id="11" name="Oval 14"/>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mtClean="0">
              <a:solidFill>
                <a:srgbClr val="FFFFFF"/>
              </a:solidFill>
              <a:latin typeface="Verdana" panose="020B0604030504040204" pitchFamily="34" charset="0"/>
            </a:endParaRPr>
          </a:p>
        </p:txBody>
      </p:sp>
      <p:pic>
        <p:nvPicPr>
          <p:cNvPr id="12"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13"/>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smtClean="0">
              <a:solidFill>
                <a:srgbClr val="FFFFFF"/>
              </a:solidFill>
              <a:latin typeface="Verdana" panose="020B0604030504040204" pitchFamily="34" charset="0"/>
            </a:endParaRPr>
          </a:p>
        </p:txBody>
      </p:sp>
      <p:sp>
        <p:nvSpPr>
          <p:cNvPr id="2" name="Titre 1"/>
          <p:cNvSpPr>
            <a:spLocks noGrp="1"/>
          </p:cNvSpPr>
          <p:nvPr>
            <p:ph type="title"/>
          </p:nvPr>
        </p:nvSpPr>
        <p:spPr>
          <a:xfrm>
            <a:off x="457200" y="219951"/>
            <a:ext cx="8219256" cy="940966"/>
          </a:xfrm>
        </p:spPr>
        <p:txBody>
          <a:bodyPr>
            <a:noAutofit/>
          </a:bodyPr>
          <a:lstStyle>
            <a:lvl1pPr>
              <a:defRPr sz="2800" b="1" baseline="0">
                <a:solidFill>
                  <a:srgbClr val="22BBEA"/>
                </a:solidFill>
                <a:latin typeface="Verdana" pitchFamily="34" charset="0"/>
                <a:ea typeface="Verdana" pitchFamily="34" charset="0"/>
                <a:cs typeface="Verdana" pitchFamily="34" charset="0"/>
              </a:defRPr>
            </a:lvl1pPr>
          </a:lstStyle>
          <a:p>
            <a:r>
              <a:rPr lang="en-US" smtClean="0"/>
              <a:t>Click to edit Master title style</a:t>
            </a:r>
            <a:endParaRPr lang="fr-FR" dirty="0"/>
          </a:p>
        </p:txBody>
      </p:sp>
      <p:sp>
        <p:nvSpPr>
          <p:cNvPr id="3" name="Espace réservé du contenu 2"/>
          <p:cNvSpPr>
            <a:spLocks noGrp="1"/>
          </p:cNvSpPr>
          <p:nvPr>
            <p:ph idx="1"/>
          </p:nvPr>
        </p:nvSpPr>
        <p:spPr>
          <a:xfrm>
            <a:off x="457200" y="1358280"/>
            <a:ext cx="8219256" cy="3915396"/>
          </a:xfrm>
        </p:spPr>
        <p:txBody>
          <a:bodyPr>
            <a:normAutofit/>
          </a:bodyPr>
          <a:lstStyle>
            <a:lvl1pPr>
              <a:buClr>
                <a:srgbClr val="22BBEA"/>
              </a:buClr>
              <a:defRPr sz="2400">
                <a:latin typeface="Verdana" pitchFamily="34" charset="0"/>
                <a:ea typeface="Verdana" pitchFamily="34" charset="0"/>
                <a:cs typeface="Verdana" pitchFamily="34" charset="0"/>
              </a:defRPr>
            </a:lvl1pPr>
            <a:lvl2pPr>
              <a:buClr>
                <a:srgbClr val="22BBEA"/>
              </a:buClr>
              <a:defRPr sz="2000">
                <a:latin typeface="Verdana" pitchFamily="34" charset="0"/>
                <a:ea typeface="Verdana" pitchFamily="34" charset="0"/>
                <a:cs typeface="Verdana" pitchFamily="34" charset="0"/>
              </a:defRPr>
            </a:lvl2pPr>
            <a:lvl3pPr>
              <a:buClr>
                <a:srgbClr val="22BBEA"/>
              </a:buClr>
              <a:defRPr sz="1800">
                <a:latin typeface="Verdana" pitchFamily="34" charset="0"/>
                <a:ea typeface="Verdana" pitchFamily="34" charset="0"/>
                <a:cs typeface="Verdana" pitchFamily="34" charset="0"/>
              </a:defRPr>
            </a:lvl3pPr>
            <a:lvl4pPr>
              <a:buClr>
                <a:srgbClr val="22BBEA"/>
              </a:buClr>
              <a:defRPr sz="1600">
                <a:latin typeface="Verdana" pitchFamily="34" charset="0"/>
                <a:ea typeface="Verdana" pitchFamily="34" charset="0"/>
                <a:cs typeface="Verdana" pitchFamily="34" charset="0"/>
              </a:defRPr>
            </a:lvl4pPr>
            <a:lvl5pPr>
              <a:buClr>
                <a:srgbClr val="22BBEA"/>
              </a:buClr>
              <a:buFont typeface="Wingdings" pitchFamily="2" charset="2"/>
              <a:buChar char="v"/>
              <a:defRPr sz="1600">
                <a:latin typeface="Verdana" pitchFamily="34" charset="0"/>
                <a:ea typeface="Verdana" pitchFamily="34" charset="0"/>
                <a:cs typeface="Verdana" pitchFamily="34" charset="0"/>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121666475"/>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ja-JP" smtClean="0"/>
              <a:t>Cliquez pour modifier le style du titre</a:t>
            </a:r>
          </a:p>
        </p:txBody>
      </p:sp>
      <p:sp>
        <p:nvSpPr>
          <p:cNvPr id="2051"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ja-JP" smtClean="0"/>
              <a:t>Cliquez pour modifier les styles du texte du masque</a:t>
            </a:r>
          </a:p>
          <a:p>
            <a:pPr lvl="1"/>
            <a:r>
              <a:rPr lang="fr-FR" altLang="ja-JP" smtClean="0"/>
              <a:t>Deuxième niveau</a:t>
            </a:r>
          </a:p>
          <a:p>
            <a:pPr lvl="2"/>
            <a:r>
              <a:rPr lang="fr-FR" altLang="ja-JP" smtClean="0"/>
              <a:t>Troisième niveau</a:t>
            </a:r>
          </a:p>
          <a:p>
            <a:pPr lvl="3"/>
            <a:r>
              <a:rPr lang="fr-FR" altLang="ja-JP" smtClean="0"/>
              <a:t>Quatrième niveau</a:t>
            </a:r>
          </a:p>
          <a:p>
            <a:pPr lvl="4"/>
            <a:r>
              <a:rPr lang="fr-FR" altLang="ja-JP" smtClean="0"/>
              <a:t>Cinquième niveau</a:t>
            </a: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22BBEA"/>
                </a:solidFill>
                <a:latin typeface="Verdana" panose="020B0604030504040204" pitchFamily="34" charset="0"/>
                <a:ea typeface="MS PGothic" panose="020B0600070205080204" pitchFamily="34" charset="-128"/>
              </a:defRPr>
            </a:lvl1pPr>
          </a:lstStyle>
          <a:p>
            <a:pPr>
              <a:defRPr/>
            </a:pPr>
            <a:fld id="{066EFD67-11AD-4EF8-91EB-602E037E2FC1}" type="slidenum">
              <a:rPr lang="en-GB"/>
              <a:pPr>
                <a:defRPr/>
              </a:pPr>
              <a:t>‹#›</a:t>
            </a:fld>
            <a:endParaRPr lang="en-GB"/>
          </a:p>
        </p:txBody>
      </p:sp>
      <p:pic>
        <p:nvPicPr>
          <p:cNvPr id="5" name="Picture 2" descr="C:\Users\Delphine\AppData\Local\Microsoft\Windows\Temporary Internet Files\Content.IE5\TDBO9OWE\template.jp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75" y="1588"/>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740829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Lst>
  <p:txStyles>
    <p:titleStyle>
      <a:lvl1pPr algn="ctr" rtl="0" eaLnBrk="1" fontAlgn="base" hangingPunct="1">
        <a:spcBef>
          <a:spcPct val="0"/>
        </a:spcBef>
        <a:spcAft>
          <a:spcPct val="0"/>
        </a:spcAft>
        <a:defRPr sz="2800" b="1" kern="1200">
          <a:solidFill>
            <a:srgbClr val="22BBEA"/>
          </a:solidFill>
          <a:latin typeface="Verdana" pitchFamily="34" charset="0"/>
          <a:ea typeface="Verdana" pitchFamily="34" charset="0"/>
          <a:cs typeface="Verdana" pitchFamily="34" charset="0"/>
        </a:defRPr>
      </a:lvl1pPr>
      <a:lvl2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2pPr>
      <a:lvl3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3pPr>
      <a:lvl4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4pPr>
      <a:lvl5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5pPr>
      <a:lvl6pPr marL="4572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6pPr>
      <a:lvl7pPr marL="9144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7pPr>
      <a:lvl8pPr marL="13716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8pPr>
      <a:lvl9pPr marL="18288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9pPr>
    </p:titleStyle>
    <p:bodyStyle>
      <a:lvl1pPr marL="342900" indent="-342900" algn="l" rtl="0" eaLnBrk="1" fontAlgn="base" hangingPunct="1">
        <a:spcBef>
          <a:spcPct val="20000"/>
        </a:spcBef>
        <a:spcAft>
          <a:spcPct val="0"/>
        </a:spcAft>
        <a:buClr>
          <a:srgbClr val="22BBEA"/>
        </a:buClr>
        <a:buFont typeface="Arial" panose="020B0604020202020204" pitchFamily="34" charset="0"/>
        <a:buChar char="•"/>
        <a:defRPr kumimoji="1" sz="2400" kern="1200">
          <a:solidFill>
            <a:schemeClr val="tx1"/>
          </a:solidFill>
          <a:latin typeface="Verdana" pitchFamily="34" charset="0"/>
          <a:ea typeface="Verdana" pitchFamily="34" charset="0"/>
          <a:cs typeface="Verdana" pitchFamily="34" charset="0"/>
        </a:defRPr>
      </a:lvl1pPr>
      <a:lvl2pPr marL="742950" indent="-285750" algn="l" rtl="0" eaLnBrk="1" fontAlgn="base" hangingPunct="1">
        <a:spcBef>
          <a:spcPct val="20000"/>
        </a:spcBef>
        <a:spcAft>
          <a:spcPct val="0"/>
        </a:spcAft>
        <a:buClr>
          <a:srgbClr val="22BBEA"/>
        </a:buClr>
        <a:buFont typeface="Arial" panose="020B0604020202020204" pitchFamily="34" charset="0"/>
        <a:buChar char="–"/>
        <a:defRPr kumimoji="1" sz="2000" kern="1200">
          <a:solidFill>
            <a:schemeClr val="tx1"/>
          </a:solidFill>
          <a:latin typeface="Verdana" pitchFamily="34" charset="0"/>
          <a:ea typeface="MS PGothic" panose="020B0600070205080204" pitchFamily="34" charset="-128"/>
          <a:cs typeface="Verdana" pitchFamily="34" charset="0"/>
        </a:defRPr>
      </a:lvl2pPr>
      <a:lvl3pPr marL="1143000" indent="-228600" algn="l" rtl="0" eaLnBrk="1" fontAlgn="base" hangingPunct="1">
        <a:spcBef>
          <a:spcPct val="20000"/>
        </a:spcBef>
        <a:spcAft>
          <a:spcPct val="0"/>
        </a:spcAft>
        <a:buClr>
          <a:srgbClr val="22BBEA"/>
        </a:buClr>
        <a:buFont typeface="Arial" panose="020B0604020202020204" pitchFamily="34" charset="0"/>
        <a:buChar char="•"/>
        <a:defRPr kumimoji="1" kern="1200">
          <a:solidFill>
            <a:schemeClr val="tx1"/>
          </a:solidFill>
          <a:latin typeface="Verdana" pitchFamily="34" charset="0"/>
          <a:ea typeface="MS PGothic" panose="020B0600070205080204" pitchFamily="34" charset="-128"/>
          <a:cs typeface="Verdana" pitchFamily="34" charset="0"/>
        </a:defRPr>
      </a:lvl3pPr>
      <a:lvl4pPr marL="1600200" indent="-228600" algn="l" rtl="0" eaLnBrk="1" fontAlgn="base" hangingPunct="1">
        <a:spcBef>
          <a:spcPct val="20000"/>
        </a:spcBef>
        <a:spcAft>
          <a:spcPct val="0"/>
        </a:spcAft>
        <a:buClr>
          <a:srgbClr val="22BBEA"/>
        </a:buClr>
        <a:buFont typeface="Arial" panose="020B0604020202020204" pitchFamily="34" charset="0"/>
        <a:buChar char="–"/>
        <a:defRPr kumimoji="1" sz="1600" kern="1200">
          <a:solidFill>
            <a:schemeClr val="tx1"/>
          </a:solidFill>
          <a:latin typeface="Verdana" pitchFamily="34" charset="0"/>
          <a:ea typeface="MS PGothic" panose="020B0600070205080204" pitchFamily="34" charset="-128"/>
          <a:cs typeface="Verdana" pitchFamily="34" charset="0"/>
        </a:defRPr>
      </a:lvl4pPr>
      <a:lvl5pPr marL="2057400" indent="-228600" algn="l" rtl="0" eaLnBrk="1" fontAlgn="base" hangingPunct="1">
        <a:spcBef>
          <a:spcPct val="20000"/>
        </a:spcBef>
        <a:spcAft>
          <a:spcPct val="0"/>
        </a:spcAft>
        <a:buClr>
          <a:srgbClr val="22BBEA"/>
        </a:buClr>
        <a:buFont typeface="Wingdings" panose="05000000000000000000" pitchFamily="2" charset="2"/>
        <a:buChar char="v"/>
        <a:defRPr kumimoji="1" sz="1600" kern="1200">
          <a:solidFill>
            <a:schemeClr val="tx1"/>
          </a:solidFill>
          <a:latin typeface="Verdana" pitchFamily="34" charset="0"/>
          <a:ea typeface="MS PGothic" panose="020B0600070205080204" pitchFamily="34" charset="-128"/>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ja-JP" smtClean="0"/>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ja-JP" smtClean="0"/>
              <a:t>Cliquez pour modifier les styles du texte du masque</a:t>
            </a:r>
          </a:p>
          <a:p>
            <a:pPr lvl="1"/>
            <a:r>
              <a:rPr lang="fr-FR" altLang="ja-JP" smtClean="0"/>
              <a:t>Deuxième niveau</a:t>
            </a:r>
          </a:p>
          <a:p>
            <a:pPr lvl="2"/>
            <a:r>
              <a:rPr lang="fr-FR" altLang="ja-JP" smtClean="0"/>
              <a:t>Troisième niveau</a:t>
            </a:r>
          </a:p>
          <a:p>
            <a:pPr lvl="3"/>
            <a:r>
              <a:rPr lang="fr-FR" altLang="ja-JP" smtClean="0"/>
              <a:t>Quatrième niveau</a:t>
            </a:r>
          </a:p>
          <a:p>
            <a:pPr lvl="4"/>
            <a:r>
              <a:rPr lang="fr-FR" altLang="ja-JP" smtClean="0"/>
              <a:t>Cinquième niveau</a:t>
            </a: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22BBEA"/>
                </a:solidFill>
                <a:latin typeface="Verdana" panose="020B0604030504040204" pitchFamily="34" charset="0"/>
                <a:ea typeface="MS PGothic" panose="020B0600070205080204" pitchFamily="34" charset="-128"/>
              </a:defRPr>
            </a:lvl1pPr>
          </a:lstStyle>
          <a:p>
            <a:pPr>
              <a:defRPr/>
            </a:pPr>
            <a:fld id="{65DBDDE8-F95E-47E6-9AC6-01DD400FD8B2}" type="slidenum">
              <a:rPr lang="en-GB"/>
              <a:pPr>
                <a:defRPr/>
              </a:pPr>
              <a:t>‹#›</a:t>
            </a:fld>
            <a:endParaRPr lang="en-GB"/>
          </a:p>
        </p:txBody>
      </p:sp>
    </p:spTree>
    <p:extLst>
      <p:ext uri="{BB962C8B-B14F-4D97-AF65-F5344CB8AC3E}">
        <p14:creationId xmlns:p14="http://schemas.microsoft.com/office/powerpoint/2010/main" val="9455239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Lst>
  <p:hf hdr="0" dt="0"/>
  <p:txStyles>
    <p:titleStyle>
      <a:lvl1pPr algn="ctr" rtl="0" eaLnBrk="1" fontAlgn="base" hangingPunct="1">
        <a:spcBef>
          <a:spcPct val="0"/>
        </a:spcBef>
        <a:spcAft>
          <a:spcPct val="0"/>
        </a:spcAft>
        <a:defRPr sz="2800" b="1" kern="1200">
          <a:solidFill>
            <a:srgbClr val="22BBEA"/>
          </a:solidFill>
          <a:latin typeface="Verdana" pitchFamily="34" charset="0"/>
          <a:ea typeface="Verdana" pitchFamily="34" charset="0"/>
          <a:cs typeface="Verdana" pitchFamily="34" charset="0"/>
        </a:defRPr>
      </a:lvl1pPr>
      <a:lvl2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2pPr>
      <a:lvl3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3pPr>
      <a:lvl4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4pPr>
      <a:lvl5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5pPr>
      <a:lvl6pPr marL="4572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6pPr>
      <a:lvl7pPr marL="9144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7pPr>
      <a:lvl8pPr marL="13716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8pPr>
      <a:lvl9pPr marL="18288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9pPr>
    </p:titleStyle>
    <p:bodyStyle>
      <a:lvl1pPr marL="342900" indent="-342900" algn="l" rtl="0" eaLnBrk="1" fontAlgn="base" hangingPunct="1">
        <a:spcBef>
          <a:spcPct val="20000"/>
        </a:spcBef>
        <a:spcAft>
          <a:spcPct val="0"/>
        </a:spcAft>
        <a:buClr>
          <a:srgbClr val="22BBEA"/>
        </a:buClr>
        <a:buFont typeface="Arial" panose="020B0604020202020204" pitchFamily="34" charset="0"/>
        <a:buChar char="•"/>
        <a:defRPr kumimoji="1" sz="2400" kern="1200">
          <a:solidFill>
            <a:schemeClr val="tx1"/>
          </a:solidFill>
          <a:latin typeface="Verdana" pitchFamily="34" charset="0"/>
          <a:ea typeface="Verdana" pitchFamily="34" charset="0"/>
          <a:cs typeface="Verdana" pitchFamily="34" charset="0"/>
        </a:defRPr>
      </a:lvl1pPr>
      <a:lvl2pPr marL="742950" indent="-285750" algn="l" rtl="0" eaLnBrk="1" fontAlgn="base" hangingPunct="1">
        <a:spcBef>
          <a:spcPct val="20000"/>
        </a:spcBef>
        <a:spcAft>
          <a:spcPct val="0"/>
        </a:spcAft>
        <a:buClr>
          <a:srgbClr val="22BBEA"/>
        </a:buClr>
        <a:buFont typeface="Arial" panose="020B0604020202020204" pitchFamily="34" charset="0"/>
        <a:buChar char="–"/>
        <a:defRPr kumimoji="1" sz="2000" kern="1200">
          <a:solidFill>
            <a:schemeClr val="tx1"/>
          </a:solidFill>
          <a:latin typeface="Verdana" pitchFamily="34" charset="0"/>
          <a:ea typeface="MS PGothic" panose="020B0600070205080204" pitchFamily="34" charset="-128"/>
          <a:cs typeface="Verdana" pitchFamily="34" charset="0"/>
        </a:defRPr>
      </a:lvl2pPr>
      <a:lvl3pPr marL="1143000" indent="-228600" algn="l" rtl="0" eaLnBrk="1" fontAlgn="base" hangingPunct="1">
        <a:spcBef>
          <a:spcPct val="20000"/>
        </a:spcBef>
        <a:spcAft>
          <a:spcPct val="0"/>
        </a:spcAft>
        <a:buClr>
          <a:srgbClr val="22BBEA"/>
        </a:buClr>
        <a:buFont typeface="Arial" panose="020B0604020202020204" pitchFamily="34" charset="0"/>
        <a:buChar char="•"/>
        <a:defRPr kumimoji="1" kern="1200">
          <a:solidFill>
            <a:schemeClr val="tx1"/>
          </a:solidFill>
          <a:latin typeface="Verdana" pitchFamily="34" charset="0"/>
          <a:ea typeface="MS PGothic" panose="020B0600070205080204" pitchFamily="34" charset="-128"/>
          <a:cs typeface="Verdana" pitchFamily="34" charset="0"/>
        </a:defRPr>
      </a:lvl3pPr>
      <a:lvl4pPr marL="1600200" indent="-228600" algn="l" rtl="0" eaLnBrk="1" fontAlgn="base" hangingPunct="1">
        <a:spcBef>
          <a:spcPct val="20000"/>
        </a:spcBef>
        <a:spcAft>
          <a:spcPct val="0"/>
        </a:spcAft>
        <a:buClr>
          <a:srgbClr val="22BBEA"/>
        </a:buClr>
        <a:buFont typeface="Arial" panose="020B0604020202020204" pitchFamily="34" charset="0"/>
        <a:buChar char="–"/>
        <a:defRPr kumimoji="1" sz="1600" kern="1200">
          <a:solidFill>
            <a:schemeClr val="tx1"/>
          </a:solidFill>
          <a:latin typeface="Verdana" pitchFamily="34" charset="0"/>
          <a:ea typeface="MS PGothic" panose="020B0600070205080204" pitchFamily="34" charset="-128"/>
          <a:cs typeface="Verdana" pitchFamily="34" charset="0"/>
        </a:defRPr>
      </a:lvl4pPr>
      <a:lvl5pPr marL="2057400" indent="-228600" algn="l" rtl="0" eaLnBrk="1" fontAlgn="base" hangingPunct="1">
        <a:spcBef>
          <a:spcPct val="20000"/>
        </a:spcBef>
        <a:spcAft>
          <a:spcPct val="0"/>
        </a:spcAft>
        <a:buClr>
          <a:srgbClr val="22BBEA"/>
        </a:buClr>
        <a:buFont typeface="Wingdings" panose="05000000000000000000" pitchFamily="2" charset="2"/>
        <a:buChar char="v"/>
        <a:defRPr kumimoji="1" sz="1600" kern="1200">
          <a:solidFill>
            <a:schemeClr val="tx1"/>
          </a:solidFill>
          <a:latin typeface="Verdana" pitchFamily="34" charset="0"/>
          <a:ea typeface="MS PGothic" panose="020B0600070205080204" pitchFamily="34" charset="-128"/>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404118" y="5638800"/>
            <a:ext cx="6408440" cy="431800"/>
          </a:xfrm>
        </p:spPr>
        <p:txBody>
          <a:bodyPr/>
          <a:lstStyle/>
          <a:p>
            <a:r>
              <a:rPr lang="en-GB" dirty="0" smtClean="0"/>
              <a:t>Introduction to Database </a:t>
            </a:r>
            <a:endParaRPr lang="en-GB" dirty="0"/>
          </a:p>
        </p:txBody>
      </p:sp>
      <p:sp>
        <p:nvSpPr>
          <p:cNvPr id="6" name="Text Placeholder 5"/>
          <p:cNvSpPr>
            <a:spLocks noGrp="1"/>
          </p:cNvSpPr>
          <p:nvPr>
            <p:ph type="body" sz="quarter" idx="11"/>
          </p:nvPr>
        </p:nvSpPr>
        <p:spPr>
          <a:xfrm>
            <a:off x="1403970" y="5207000"/>
            <a:ext cx="6408737" cy="431800"/>
          </a:xfrm>
        </p:spPr>
        <p:txBody>
          <a:bodyPr/>
          <a:lstStyle/>
          <a:p>
            <a:r>
              <a:rPr lang="fr-FR" altLang="fr-FR" dirty="0"/>
              <a:t>A Gateway for </a:t>
            </a:r>
            <a:r>
              <a:rPr lang="fr-FR" altLang="fr-FR" dirty="0" smtClean="0"/>
              <a:t>Life</a:t>
            </a:r>
            <a:endParaRPr lang="en-GB" dirty="0"/>
          </a:p>
        </p:txBody>
      </p:sp>
      <p:sp>
        <p:nvSpPr>
          <p:cNvPr id="7" name="Title 6"/>
          <p:cNvSpPr>
            <a:spLocks noGrp="1"/>
          </p:cNvSpPr>
          <p:nvPr>
            <p:ph type="title"/>
          </p:nvPr>
        </p:nvSpPr>
        <p:spPr/>
        <p:txBody>
          <a:bodyPr/>
          <a:lstStyle/>
          <a:p>
            <a:r>
              <a:rPr lang="fr-FR" altLang="en-US" dirty="0">
                <a:solidFill>
                  <a:srgbClr val="262626"/>
                </a:solidFill>
              </a:rPr>
              <a:t>Passerelles </a:t>
            </a:r>
            <a:r>
              <a:rPr lang="fr-FR" altLang="en-US" dirty="0" smtClean="0">
                <a:solidFill>
                  <a:srgbClr val="262626"/>
                </a:solidFill>
              </a:rPr>
              <a:t>numériques</a:t>
            </a:r>
            <a:endParaRPr lang="en-GB"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800" dirty="0" smtClean="0">
                <a:solidFill>
                  <a:srgbClr val="FFC000"/>
                </a:solidFill>
              </a:rPr>
              <a:t>Activity</a:t>
            </a:r>
            <a:endParaRPr lang="en-GB" sz="4800" dirty="0">
              <a:solidFill>
                <a:srgbClr val="FFC000"/>
              </a:solidFill>
            </a:endParaRPr>
          </a:p>
        </p:txBody>
      </p:sp>
      <p:sp>
        <p:nvSpPr>
          <p:cNvPr id="3" name="Content Placeholder 2"/>
          <p:cNvSpPr>
            <a:spLocks noGrp="1"/>
          </p:cNvSpPr>
          <p:nvPr>
            <p:ph idx="1"/>
          </p:nvPr>
        </p:nvSpPr>
        <p:spPr/>
        <p:txBody>
          <a:bodyPr/>
          <a:lstStyle/>
          <a:p>
            <a:pPr marL="457200" indent="-457200">
              <a:buFont typeface="+mj-lt"/>
              <a:buAutoNum type="arabicPeriod"/>
            </a:pPr>
            <a:r>
              <a:rPr lang="en-GB" dirty="0"/>
              <a:t>Download excel file </a:t>
            </a:r>
            <a:r>
              <a:rPr lang="en-GB" b="1" dirty="0"/>
              <a:t>“Tutors List.xlsx</a:t>
            </a:r>
            <a:r>
              <a:rPr lang="en-GB" b="1" dirty="0" smtClean="0"/>
              <a:t>” </a:t>
            </a:r>
            <a:r>
              <a:rPr lang="en-GB" dirty="0" smtClean="0"/>
              <a:t>from google class room</a:t>
            </a:r>
          </a:p>
          <a:p>
            <a:pPr marL="457200" indent="-457200">
              <a:buFont typeface="+mj-lt"/>
              <a:buAutoNum type="arabicPeriod"/>
            </a:pPr>
            <a:r>
              <a:rPr lang="en-GB" dirty="0" smtClean="0"/>
              <a:t>Try to find </a:t>
            </a:r>
            <a:r>
              <a:rPr lang="en-GB" b="1" dirty="0" smtClean="0"/>
              <a:t>at least 3 redundancies </a:t>
            </a:r>
            <a:r>
              <a:rPr lang="en-GB" dirty="0" smtClean="0"/>
              <a:t>in the list</a:t>
            </a:r>
          </a:p>
        </p:txBody>
      </p:sp>
      <p:sp>
        <p:nvSpPr>
          <p:cNvPr id="4" name="Rectangle 3"/>
          <p:cNvSpPr>
            <a:spLocks noChangeArrowheads="1"/>
          </p:cNvSpPr>
          <p:nvPr/>
        </p:nvSpPr>
        <p:spPr bwMode="auto">
          <a:xfrm rot="1951809">
            <a:off x="-590514" y="5535476"/>
            <a:ext cx="3094038" cy="690289"/>
          </a:xfrm>
          <a:prstGeom prst="rect">
            <a:avLst/>
          </a:prstGeom>
          <a:solidFill>
            <a:srgbClr val="F79646"/>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r>
              <a:rPr lang="en-US" sz="2000" dirty="0">
                <a:solidFill>
                  <a:schemeClr val="lt1"/>
                </a:solidFill>
                <a:latin typeface="+mn-lt"/>
                <a:ea typeface="+mn-ea"/>
                <a:cs typeface="+mn-cs"/>
              </a:rPr>
              <a:t>15 minutes</a:t>
            </a:r>
          </a:p>
        </p:txBody>
      </p:sp>
    </p:spTree>
    <p:extLst>
      <p:ext uri="{BB962C8B-B14F-4D97-AF65-F5344CB8AC3E}">
        <p14:creationId xmlns:p14="http://schemas.microsoft.com/office/powerpoint/2010/main" val="30618336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Problems with lists: </a:t>
            </a:r>
            <a:r>
              <a:rPr lang="en-GB" dirty="0" smtClean="0"/>
              <a:t>multiple themes</a:t>
            </a:r>
            <a:endParaRPr lang="en-GB" dirty="0"/>
          </a:p>
        </p:txBody>
      </p:sp>
      <p:sp>
        <p:nvSpPr>
          <p:cNvPr id="3" name="Content Placeholder 2"/>
          <p:cNvSpPr>
            <a:spLocks noGrp="1"/>
          </p:cNvSpPr>
          <p:nvPr>
            <p:ph idx="1"/>
          </p:nvPr>
        </p:nvSpPr>
        <p:spPr/>
        <p:txBody>
          <a:bodyPr/>
          <a:lstStyle/>
          <a:p>
            <a:r>
              <a:rPr lang="en-GB" dirty="0"/>
              <a:t>In a list each row may contain information on more than one theme or </a:t>
            </a:r>
            <a:r>
              <a:rPr lang="en-GB" dirty="0" smtClean="0"/>
              <a:t>business concept</a:t>
            </a:r>
          </a:p>
          <a:p>
            <a:r>
              <a:rPr lang="en-GB" dirty="0" smtClean="0"/>
              <a:t>Ex: a list of projects may include project manager information (name, id, phone) and project information (</a:t>
            </a:r>
            <a:r>
              <a:rPr lang="en-GB" dirty="0" err="1" smtClean="0"/>
              <a:t>projectname</a:t>
            </a:r>
            <a:r>
              <a:rPr lang="en-GB" dirty="0" smtClean="0"/>
              <a:t>, id, </a:t>
            </a:r>
            <a:r>
              <a:rPr lang="en-GB" dirty="0" err="1" smtClean="0"/>
              <a:t>startdate</a:t>
            </a:r>
            <a:r>
              <a:rPr lang="en-GB" dirty="0" smtClean="0"/>
              <a:t> ,budget)</a:t>
            </a:r>
            <a:r>
              <a:rPr lang="en-GB" dirty="0"/>
              <a:t> </a:t>
            </a:r>
            <a:r>
              <a:rPr lang="en-GB" dirty="0" smtClean="0"/>
              <a:t>in the same row</a:t>
            </a:r>
            <a:endParaRPr lang="en-GB" dirty="0"/>
          </a:p>
          <a:p>
            <a:endParaRPr lang="en-GB" dirty="0"/>
          </a:p>
        </p:txBody>
      </p:sp>
    </p:spTree>
    <p:extLst>
      <p:ext uri="{BB962C8B-B14F-4D97-AF65-F5344CB8AC3E}">
        <p14:creationId xmlns:p14="http://schemas.microsoft.com/office/powerpoint/2010/main" val="19465149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5" name="Picture 4"/>
          <p:cNvPicPr>
            <a:picLocks noChangeAspect="1"/>
          </p:cNvPicPr>
          <p:nvPr/>
        </p:nvPicPr>
        <p:blipFill>
          <a:blip r:embed="rId3"/>
          <a:stretch>
            <a:fillRect/>
          </a:stretch>
        </p:blipFill>
        <p:spPr>
          <a:xfrm>
            <a:off x="457200" y="1587674"/>
            <a:ext cx="8243592" cy="3456607"/>
          </a:xfrm>
          <a:prstGeom prst="rect">
            <a:avLst/>
          </a:prstGeom>
        </p:spPr>
      </p:pic>
      <p:sp>
        <p:nvSpPr>
          <p:cNvPr id="6" name="Rectangle 5"/>
          <p:cNvSpPr/>
          <p:nvPr/>
        </p:nvSpPr>
        <p:spPr>
          <a:xfrm>
            <a:off x="432864" y="2590800"/>
            <a:ext cx="8267928" cy="609600"/>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0241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800" dirty="0" smtClean="0">
                <a:solidFill>
                  <a:srgbClr val="FFC000"/>
                </a:solidFill>
              </a:rPr>
              <a:t>Activity</a:t>
            </a:r>
            <a:endParaRPr lang="en-GB" sz="4800" dirty="0">
              <a:solidFill>
                <a:srgbClr val="FFC000"/>
              </a:solidFill>
            </a:endParaRPr>
          </a:p>
        </p:txBody>
      </p:sp>
      <p:sp>
        <p:nvSpPr>
          <p:cNvPr id="3" name="Content Placeholder 2"/>
          <p:cNvSpPr>
            <a:spLocks noGrp="1"/>
          </p:cNvSpPr>
          <p:nvPr>
            <p:ph idx="1"/>
          </p:nvPr>
        </p:nvSpPr>
        <p:spPr/>
        <p:txBody>
          <a:bodyPr/>
          <a:lstStyle/>
          <a:p>
            <a:r>
              <a:rPr lang="en-GB" dirty="0" smtClean="0"/>
              <a:t>With the same </a:t>
            </a:r>
            <a:r>
              <a:rPr lang="en-GB" dirty="0"/>
              <a:t>excel file </a:t>
            </a:r>
            <a:r>
              <a:rPr lang="en-GB" b="1" dirty="0"/>
              <a:t>“Tutors List.xlsx</a:t>
            </a:r>
            <a:r>
              <a:rPr lang="en-GB" b="1" dirty="0" smtClean="0"/>
              <a:t>” </a:t>
            </a:r>
          </a:p>
          <a:p>
            <a:r>
              <a:rPr lang="en-GB" dirty="0" smtClean="0"/>
              <a:t>Try to find </a:t>
            </a:r>
            <a:r>
              <a:rPr lang="en-GB" b="1" dirty="0" smtClean="0"/>
              <a:t>multiple themes </a:t>
            </a:r>
            <a:r>
              <a:rPr lang="en-GB" dirty="0" smtClean="0"/>
              <a:t>in the list</a:t>
            </a:r>
          </a:p>
        </p:txBody>
      </p:sp>
      <p:sp>
        <p:nvSpPr>
          <p:cNvPr id="4" name="Rectangle 3"/>
          <p:cNvSpPr>
            <a:spLocks noChangeArrowheads="1"/>
          </p:cNvSpPr>
          <p:nvPr/>
        </p:nvSpPr>
        <p:spPr bwMode="auto">
          <a:xfrm rot="1951809">
            <a:off x="-601532" y="5573238"/>
            <a:ext cx="3094038" cy="649313"/>
          </a:xfrm>
          <a:prstGeom prst="rect">
            <a:avLst/>
          </a:prstGeom>
          <a:solidFill>
            <a:srgbClr val="F79646"/>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r>
              <a:rPr lang="en-US" sz="2000" dirty="0">
                <a:solidFill>
                  <a:schemeClr val="lt1"/>
                </a:solidFill>
                <a:latin typeface="+mn-lt"/>
                <a:ea typeface="+mn-ea"/>
                <a:cs typeface="+mn-cs"/>
              </a:rPr>
              <a:t>15 minutes</a:t>
            </a:r>
          </a:p>
        </p:txBody>
      </p:sp>
    </p:spTree>
    <p:extLst>
      <p:ext uri="{BB962C8B-B14F-4D97-AF65-F5344CB8AC3E}">
        <p14:creationId xmlns:p14="http://schemas.microsoft.com/office/powerpoint/2010/main" val="24805619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List modification issues</a:t>
            </a:r>
            <a:endParaRPr lang="en-GB" dirty="0"/>
          </a:p>
        </p:txBody>
      </p:sp>
      <p:sp>
        <p:nvSpPr>
          <p:cNvPr id="3" name="Content Placeholder 2"/>
          <p:cNvSpPr>
            <a:spLocks noGrp="1"/>
          </p:cNvSpPr>
          <p:nvPr>
            <p:ph idx="1"/>
          </p:nvPr>
        </p:nvSpPr>
        <p:spPr/>
        <p:txBody>
          <a:bodyPr/>
          <a:lstStyle/>
          <a:p>
            <a:r>
              <a:rPr lang="en-GB" dirty="0" smtClean="0"/>
              <a:t>Redundancy and multiple themes in the lists create modification problems</a:t>
            </a:r>
          </a:p>
          <a:p>
            <a:pPr lvl="1"/>
            <a:r>
              <a:rPr lang="en-GB" dirty="0" smtClean="0"/>
              <a:t>Deletion problem</a:t>
            </a:r>
          </a:p>
          <a:p>
            <a:pPr lvl="1"/>
            <a:r>
              <a:rPr lang="en-GB" dirty="0" smtClean="0"/>
              <a:t>Update problem</a:t>
            </a:r>
          </a:p>
          <a:p>
            <a:pPr lvl="1"/>
            <a:r>
              <a:rPr lang="en-GB" dirty="0" smtClean="0"/>
              <a:t>Insertion problem</a:t>
            </a:r>
            <a:endParaRPr lang="en-GB" dirty="0"/>
          </a:p>
        </p:txBody>
      </p:sp>
      <p:pic>
        <p:nvPicPr>
          <p:cNvPr id="4" name="Picture 3"/>
          <p:cNvPicPr>
            <a:picLocks noChangeAspect="1"/>
          </p:cNvPicPr>
          <p:nvPr/>
        </p:nvPicPr>
        <p:blipFill>
          <a:blip r:embed="rId3">
            <a:clrChange>
              <a:clrFrom>
                <a:srgbClr val="352745"/>
              </a:clrFrom>
              <a:clrTo>
                <a:srgbClr val="352745">
                  <a:alpha val="0"/>
                </a:srgbClr>
              </a:clrTo>
            </a:clrChange>
            <a:biLevel thresh="25000"/>
          </a:blip>
          <a:stretch>
            <a:fillRect/>
          </a:stretch>
        </p:blipFill>
        <p:spPr>
          <a:xfrm>
            <a:off x="3810000" y="2677803"/>
            <a:ext cx="3162300" cy="1276350"/>
          </a:xfrm>
          <a:prstGeom prst="rect">
            <a:avLst/>
          </a:prstGeom>
        </p:spPr>
      </p:pic>
    </p:spTree>
    <p:extLst>
      <p:ext uri="{BB962C8B-B14F-4D97-AF65-F5344CB8AC3E}">
        <p14:creationId xmlns:p14="http://schemas.microsoft.com/office/powerpoint/2010/main" val="2837530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Update problem</a:t>
            </a:r>
            <a:endParaRPr lang="en-GB" dirty="0"/>
          </a:p>
        </p:txBody>
      </p:sp>
      <p:pic>
        <p:nvPicPr>
          <p:cNvPr id="6" name="Picture 5"/>
          <p:cNvPicPr>
            <a:picLocks noChangeAspect="1"/>
          </p:cNvPicPr>
          <p:nvPr/>
        </p:nvPicPr>
        <p:blipFill>
          <a:blip r:embed="rId3"/>
          <a:stretch>
            <a:fillRect/>
          </a:stretch>
        </p:blipFill>
        <p:spPr>
          <a:xfrm>
            <a:off x="243868" y="1358280"/>
            <a:ext cx="8645919" cy="3625306"/>
          </a:xfrm>
          <a:prstGeom prst="rect">
            <a:avLst/>
          </a:prstGeom>
        </p:spPr>
      </p:pic>
      <p:sp>
        <p:nvSpPr>
          <p:cNvPr id="8" name="Rectangle 7"/>
          <p:cNvSpPr/>
          <p:nvPr/>
        </p:nvSpPr>
        <p:spPr>
          <a:xfrm>
            <a:off x="3170891" y="1701554"/>
            <a:ext cx="1395936" cy="73684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own Arrow 8"/>
          <p:cNvSpPr/>
          <p:nvPr/>
        </p:nvSpPr>
        <p:spPr>
          <a:xfrm>
            <a:off x="3733800" y="1107199"/>
            <a:ext cx="457200" cy="721601"/>
          </a:xfrm>
          <a:prstGeom prst="down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3140699" y="2716048"/>
            <a:ext cx="1395936" cy="484352"/>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3140699" y="3397762"/>
            <a:ext cx="1395936" cy="1021837"/>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3170891" y="4696596"/>
            <a:ext cx="1395936" cy="286990"/>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2859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800" dirty="0" smtClean="0">
                <a:solidFill>
                  <a:srgbClr val="FFC000"/>
                </a:solidFill>
              </a:rPr>
              <a:t>Activity</a:t>
            </a:r>
            <a:endParaRPr lang="en-GB" sz="4800" dirty="0">
              <a:solidFill>
                <a:srgbClr val="FFC000"/>
              </a:solidFill>
            </a:endParaRPr>
          </a:p>
        </p:txBody>
      </p:sp>
      <p:sp>
        <p:nvSpPr>
          <p:cNvPr id="3" name="Content Placeholder 2"/>
          <p:cNvSpPr>
            <a:spLocks noGrp="1"/>
          </p:cNvSpPr>
          <p:nvPr>
            <p:ph idx="1"/>
          </p:nvPr>
        </p:nvSpPr>
        <p:spPr/>
        <p:txBody>
          <a:bodyPr/>
          <a:lstStyle/>
          <a:p>
            <a:r>
              <a:rPr lang="en-GB" dirty="0" smtClean="0"/>
              <a:t>With the same </a:t>
            </a:r>
            <a:r>
              <a:rPr lang="en-GB" dirty="0"/>
              <a:t>excel file </a:t>
            </a:r>
            <a:r>
              <a:rPr lang="en-GB" b="1" dirty="0"/>
              <a:t>“Tutors List.xlsx</a:t>
            </a:r>
            <a:r>
              <a:rPr lang="en-GB" b="1" dirty="0" smtClean="0"/>
              <a:t>” </a:t>
            </a:r>
          </a:p>
          <a:p>
            <a:r>
              <a:rPr lang="en-GB" dirty="0" smtClean="0"/>
              <a:t>Try to find </a:t>
            </a:r>
            <a:r>
              <a:rPr lang="en-GB" b="1" dirty="0" smtClean="0"/>
              <a:t>update problem/anomaly </a:t>
            </a:r>
            <a:r>
              <a:rPr lang="en-GB" dirty="0" smtClean="0"/>
              <a:t>in the list</a:t>
            </a:r>
          </a:p>
        </p:txBody>
      </p:sp>
      <p:sp>
        <p:nvSpPr>
          <p:cNvPr id="4" name="Rectangle 3"/>
          <p:cNvSpPr>
            <a:spLocks noChangeArrowheads="1"/>
          </p:cNvSpPr>
          <p:nvPr/>
        </p:nvSpPr>
        <p:spPr bwMode="auto">
          <a:xfrm rot="1951809">
            <a:off x="-601532" y="5573238"/>
            <a:ext cx="3094038" cy="649313"/>
          </a:xfrm>
          <a:prstGeom prst="rect">
            <a:avLst/>
          </a:prstGeom>
          <a:solidFill>
            <a:srgbClr val="F79646"/>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r>
              <a:rPr lang="en-US" sz="2000" dirty="0">
                <a:solidFill>
                  <a:schemeClr val="lt1"/>
                </a:solidFill>
                <a:latin typeface="+mn-lt"/>
                <a:cs typeface="+mn-cs"/>
              </a:rPr>
              <a:t>0</a:t>
            </a:r>
            <a:r>
              <a:rPr lang="en-US" sz="2000" dirty="0" smtClean="0">
                <a:solidFill>
                  <a:schemeClr val="lt1"/>
                </a:solidFill>
                <a:latin typeface="+mn-lt"/>
                <a:ea typeface="+mn-ea"/>
                <a:cs typeface="+mn-cs"/>
              </a:rPr>
              <a:t>5 </a:t>
            </a:r>
            <a:r>
              <a:rPr lang="en-US" sz="2000" dirty="0">
                <a:solidFill>
                  <a:schemeClr val="lt1"/>
                </a:solidFill>
                <a:latin typeface="+mn-lt"/>
                <a:ea typeface="+mn-ea"/>
                <a:cs typeface="+mn-cs"/>
              </a:rPr>
              <a:t>minutes</a:t>
            </a:r>
          </a:p>
        </p:txBody>
      </p:sp>
    </p:spTree>
    <p:extLst>
      <p:ext uri="{BB962C8B-B14F-4D97-AF65-F5344CB8AC3E}">
        <p14:creationId xmlns:p14="http://schemas.microsoft.com/office/powerpoint/2010/main" val="1144832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Deletion problem</a:t>
            </a:r>
            <a:endParaRPr lang="en-GB" dirty="0"/>
          </a:p>
        </p:txBody>
      </p:sp>
      <p:sp>
        <p:nvSpPr>
          <p:cNvPr id="5" name="Content Placeholder 4"/>
          <p:cNvSpPr>
            <a:spLocks noGrp="1"/>
          </p:cNvSpPr>
          <p:nvPr>
            <p:ph idx="1"/>
          </p:nvPr>
        </p:nvSpPr>
        <p:spPr/>
        <p:txBody>
          <a:bodyPr/>
          <a:lstStyle/>
          <a:p>
            <a:endParaRPr lang="en-GB"/>
          </a:p>
        </p:txBody>
      </p:sp>
      <p:pic>
        <p:nvPicPr>
          <p:cNvPr id="7" name="Picture 6"/>
          <p:cNvPicPr>
            <a:picLocks noChangeAspect="1"/>
          </p:cNvPicPr>
          <p:nvPr/>
        </p:nvPicPr>
        <p:blipFill>
          <a:blip r:embed="rId3"/>
          <a:stretch>
            <a:fillRect/>
          </a:stretch>
        </p:blipFill>
        <p:spPr>
          <a:xfrm>
            <a:off x="243868" y="1358280"/>
            <a:ext cx="8645919" cy="3625306"/>
          </a:xfrm>
          <a:prstGeom prst="rect">
            <a:avLst/>
          </a:prstGeom>
        </p:spPr>
      </p:pic>
      <p:sp>
        <p:nvSpPr>
          <p:cNvPr id="8" name="Rectangle 7"/>
          <p:cNvSpPr/>
          <p:nvPr/>
        </p:nvSpPr>
        <p:spPr>
          <a:xfrm>
            <a:off x="243867" y="2438400"/>
            <a:ext cx="8645919" cy="304800"/>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19673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800" dirty="0" smtClean="0">
                <a:solidFill>
                  <a:srgbClr val="FFC000"/>
                </a:solidFill>
              </a:rPr>
              <a:t>Activity</a:t>
            </a:r>
            <a:endParaRPr lang="en-GB" sz="4800" dirty="0">
              <a:solidFill>
                <a:srgbClr val="FFC000"/>
              </a:solidFill>
            </a:endParaRPr>
          </a:p>
        </p:txBody>
      </p:sp>
      <p:sp>
        <p:nvSpPr>
          <p:cNvPr id="3" name="Content Placeholder 2"/>
          <p:cNvSpPr>
            <a:spLocks noGrp="1"/>
          </p:cNvSpPr>
          <p:nvPr>
            <p:ph idx="1"/>
          </p:nvPr>
        </p:nvSpPr>
        <p:spPr/>
        <p:txBody>
          <a:bodyPr/>
          <a:lstStyle/>
          <a:p>
            <a:r>
              <a:rPr lang="en-GB" dirty="0" smtClean="0"/>
              <a:t>With the same </a:t>
            </a:r>
            <a:r>
              <a:rPr lang="en-GB" dirty="0"/>
              <a:t>excel file </a:t>
            </a:r>
            <a:r>
              <a:rPr lang="en-GB" b="1" dirty="0"/>
              <a:t>“Tutors List.xlsx</a:t>
            </a:r>
            <a:r>
              <a:rPr lang="en-GB" b="1" dirty="0" smtClean="0"/>
              <a:t>” </a:t>
            </a:r>
          </a:p>
          <a:p>
            <a:r>
              <a:rPr lang="en-GB" dirty="0" smtClean="0"/>
              <a:t>Try to find </a:t>
            </a:r>
            <a:r>
              <a:rPr lang="en-GB" b="1" dirty="0" smtClean="0"/>
              <a:t>deletion problem/anomaly </a:t>
            </a:r>
            <a:r>
              <a:rPr lang="en-GB" dirty="0" smtClean="0"/>
              <a:t>in the list</a:t>
            </a:r>
          </a:p>
        </p:txBody>
      </p:sp>
      <p:sp>
        <p:nvSpPr>
          <p:cNvPr id="4" name="Rectangle 3"/>
          <p:cNvSpPr>
            <a:spLocks noChangeArrowheads="1"/>
          </p:cNvSpPr>
          <p:nvPr/>
        </p:nvSpPr>
        <p:spPr bwMode="auto">
          <a:xfrm rot="1951809">
            <a:off x="-601532" y="5573238"/>
            <a:ext cx="3094038" cy="649313"/>
          </a:xfrm>
          <a:prstGeom prst="rect">
            <a:avLst/>
          </a:prstGeom>
          <a:solidFill>
            <a:srgbClr val="F79646"/>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r>
              <a:rPr lang="en-US" sz="2000" dirty="0">
                <a:solidFill>
                  <a:schemeClr val="lt1"/>
                </a:solidFill>
                <a:latin typeface="+mn-lt"/>
                <a:cs typeface="+mn-cs"/>
              </a:rPr>
              <a:t>0</a:t>
            </a:r>
            <a:r>
              <a:rPr lang="en-US" sz="2000" dirty="0" smtClean="0">
                <a:solidFill>
                  <a:schemeClr val="lt1"/>
                </a:solidFill>
                <a:latin typeface="+mn-lt"/>
                <a:ea typeface="+mn-ea"/>
                <a:cs typeface="+mn-cs"/>
              </a:rPr>
              <a:t>5 </a:t>
            </a:r>
            <a:r>
              <a:rPr lang="en-US" sz="2000" dirty="0">
                <a:solidFill>
                  <a:schemeClr val="lt1"/>
                </a:solidFill>
                <a:latin typeface="+mn-lt"/>
                <a:ea typeface="+mn-ea"/>
                <a:cs typeface="+mn-cs"/>
              </a:rPr>
              <a:t>minutes</a:t>
            </a:r>
          </a:p>
        </p:txBody>
      </p:sp>
    </p:spTree>
    <p:extLst>
      <p:ext uri="{BB962C8B-B14F-4D97-AF65-F5344CB8AC3E}">
        <p14:creationId xmlns:p14="http://schemas.microsoft.com/office/powerpoint/2010/main" val="21177903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Insertion problem</a:t>
            </a:r>
            <a:endParaRPr lang="en-GB" dirty="0"/>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3"/>
          <a:stretch>
            <a:fillRect/>
          </a:stretch>
        </p:blipFill>
        <p:spPr>
          <a:xfrm>
            <a:off x="441385" y="1351090"/>
            <a:ext cx="8326865" cy="3754309"/>
          </a:xfrm>
          <a:prstGeom prst="rect">
            <a:avLst/>
          </a:prstGeom>
        </p:spPr>
      </p:pic>
      <p:sp>
        <p:nvSpPr>
          <p:cNvPr id="6" name="Rectangle 5"/>
          <p:cNvSpPr/>
          <p:nvPr/>
        </p:nvSpPr>
        <p:spPr>
          <a:xfrm>
            <a:off x="281857" y="4807789"/>
            <a:ext cx="8645919" cy="304800"/>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3142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ln/>
        </p:spPr>
        <p:txBody>
          <a:bodyPr/>
          <a:lstStyle/>
          <a:p>
            <a:pPr>
              <a:lnSpc>
                <a:spcPct val="10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O</a:t>
            </a:r>
            <a:r>
              <a:rPr lang="en-GB" dirty="0" smtClean="0"/>
              <a:t>bjectives</a:t>
            </a:r>
            <a:endParaRPr lang="en-GB" dirty="0"/>
          </a:p>
        </p:txBody>
      </p:sp>
      <p:sp>
        <p:nvSpPr>
          <p:cNvPr id="5122" name="Rectangle 2"/>
          <p:cNvSpPr>
            <a:spLocks noGrp="1" noChangeArrowheads="1"/>
          </p:cNvSpPr>
          <p:nvPr>
            <p:ph idx="1"/>
          </p:nvPr>
        </p:nvSpPr>
        <p:spPr>
          <a:xfrm>
            <a:off x="457200" y="1358280"/>
            <a:ext cx="8219256" cy="4585320"/>
          </a:xfrm>
          <a:ln/>
        </p:spPr>
        <p:txBody>
          <a:bodyPr>
            <a:normAutofit/>
          </a:bodyPr>
          <a:lstStyle/>
          <a:p>
            <a:pPr>
              <a:lnSpc>
                <a:spcPct val="10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Data vs information</a:t>
            </a:r>
          </a:p>
          <a:p>
            <a:pPr>
              <a:lnSpc>
                <a:spcPct val="10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Know potential problem with list</a:t>
            </a:r>
          </a:p>
          <a:p>
            <a:pPr>
              <a:lnSpc>
                <a:spcPct val="10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Understanding the reasons for using a database</a:t>
            </a:r>
          </a:p>
          <a:p>
            <a:pPr>
              <a:lnSpc>
                <a:spcPct val="10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Understand how related tables avoid the problems associated with lists</a:t>
            </a:r>
          </a:p>
          <a:p>
            <a:pPr>
              <a:lnSpc>
                <a:spcPct val="10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Learn the elements of a database</a:t>
            </a:r>
          </a:p>
          <a:p>
            <a:pPr>
              <a:lnSpc>
                <a:spcPct val="10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Learn the purpose of a database management system (DBMS)</a:t>
            </a:r>
          </a:p>
          <a:p>
            <a:pPr>
              <a:lnSpc>
                <a:spcPct val="10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Understand the functions of a database application</a:t>
            </a:r>
          </a:p>
          <a:p>
            <a:pPr>
              <a:lnSpc>
                <a:spcPct val="10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800" dirty="0" smtClean="0">
                <a:solidFill>
                  <a:srgbClr val="FFC000"/>
                </a:solidFill>
              </a:rPr>
              <a:t>Activity</a:t>
            </a:r>
            <a:endParaRPr lang="en-GB" sz="4800" dirty="0">
              <a:solidFill>
                <a:srgbClr val="FFC000"/>
              </a:solidFill>
            </a:endParaRPr>
          </a:p>
        </p:txBody>
      </p:sp>
      <p:sp>
        <p:nvSpPr>
          <p:cNvPr id="3" name="Content Placeholder 2"/>
          <p:cNvSpPr>
            <a:spLocks noGrp="1"/>
          </p:cNvSpPr>
          <p:nvPr>
            <p:ph idx="1"/>
          </p:nvPr>
        </p:nvSpPr>
        <p:spPr/>
        <p:txBody>
          <a:bodyPr/>
          <a:lstStyle/>
          <a:p>
            <a:r>
              <a:rPr lang="en-GB" dirty="0" smtClean="0"/>
              <a:t>With the same </a:t>
            </a:r>
            <a:r>
              <a:rPr lang="en-GB" dirty="0"/>
              <a:t>excel file </a:t>
            </a:r>
            <a:r>
              <a:rPr lang="en-GB" b="1" dirty="0"/>
              <a:t>“Tutors List.xlsx</a:t>
            </a:r>
            <a:r>
              <a:rPr lang="en-GB" b="1" dirty="0" smtClean="0"/>
              <a:t>” </a:t>
            </a:r>
          </a:p>
          <a:p>
            <a:r>
              <a:rPr lang="en-GB" dirty="0" smtClean="0"/>
              <a:t>Try to find </a:t>
            </a:r>
            <a:r>
              <a:rPr lang="en-GB" b="1" dirty="0" smtClean="0"/>
              <a:t>insertion problem/anomaly </a:t>
            </a:r>
            <a:r>
              <a:rPr lang="en-GB" dirty="0" smtClean="0"/>
              <a:t>in the list</a:t>
            </a:r>
          </a:p>
        </p:txBody>
      </p:sp>
      <p:sp>
        <p:nvSpPr>
          <p:cNvPr id="4" name="Rectangle 3"/>
          <p:cNvSpPr>
            <a:spLocks noChangeArrowheads="1"/>
          </p:cNvSpPr>
          <p:nvPr/>
        </p:nvSpPr>
        <p:spPr bwMode="auto">
          <a:xfrm rot="1951809">
            <a:off x="-601532" y="5573238"/>
            <a:ext cx="3094038" cy="649313"/>
          </a:xfrm>
          <a:prstGeom prst="rect">
            <a:avLst/>
          </a:prstGeom>
          <a:solidFill>
            <a:srgbClr val="F79646"/>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r>
              <a:rPr lang="en-US" sz="2000" dirty="0" smtClean="0">
                <a:solidFill>
                  <a:schemeClr val="lt1"/>
                </a:solidFill>
                <a:latin typeface="+mn-lt"/>
                <a:cs typeface="+mn-cs"/>
              </a:rPr>
              <a:t>0</a:t>
            </a:r>
            <a:r>
              <a:rPr lang="en-US" sz="2000" dirty="0" smtClean="0">
                <a:solidFill>
                  <a:schemeClr val="lt1"/>
                </a:solidFill>
                <a:latin typeface="+mn-lt"/>
                <a:ea typeface="+mn-ea"/>
                <a:cs typeface="+mn-cs"/>
              </a:rPr>
              <a:t>5 </a:t>
            </a:r>
            <a:r>
              <a:rPr lang="en-US" sz="2000" dirty="0">
                <a:solidFill>
                  <a:schemeClr val="lt1"/>
                </a:solidFill>
                <a:latin typeface="+mn-lt"/>
                <a:ea typeface="+mn-ea"/>
                <a:cs typeface="+mn-cs"/>
              </a:rPr>
              <a:t>minutes</a:t>
            </a:r>
          </a:p>
        </p:txBody>
      </p:sp>
    </p:spTree>
    <p:extLst>
      <p:ext uri="{BB962C8B-B14F-4D97-AF65-F5344CB8AC3E}">
        <p14:creationId xmlns:p14="http://schemas.microsoft.com/office/powerpoint/2010/main" val="36980630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Addressing information complexities</a:t>
            </a:r>
            <a:endParaRPr lang="en-GB" dirty="0"/>
          </a:p>
        </p:txBody>
      </p:sp>
      <p:sp>
        <p:nvSpPr>
          <p:cNvPr id="3" name="Content Placeholder 2"/>
          <p:cNvSpPr>
            <a:spLocks noGrp="1"/>
          </p:cNvSpPr>
          <p:nvPr>
            <p:ph idx="1"/>
          </p:nvPr>
        </p:nvSpPr>
        <p:spPr/>
        <p:txBody>
          <a:bodyPr/>
          <a:lstStyle/>
          <a:p>
            <a:r>
              <a:rPr lang="en-GB" dirty="0" smtClean="0"/>
              <a:t>Relational Database are designed to address many of the information complexity issues that arise in business </a:t>
            </a:r>
          </a:p>
          <a:p>
            <a:r>
              <a:rPr lang="en-GB" dirty="0" smtClean="0"/>
              <a:t>Not only solve the problem with list but also to model those relationship among data</a:t>
            </a:r>
            <a:endParaRPr lang="en-GB" dirty="0"/>
          </a:p>
        </p:txBody>
      </p:sp>
    </p:spTree>
    <p:extLst>
      <p:ext uri="{BB962C8B-B14F-4D97-AF65-F5344CB8AC3E}">
        <p14:creationId xmlns:p14="http://schemas.microsoft.com/office/powerpoint/2010/main" val="31231951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Relational Database</a:t>
            </a:r>
            <a:endParaRPr lang="en-GB" dirty="0"/>
          </a:p>
        </p:txBody>
      </p:sp>
      <p:sp>
        <p:nvSpPr>
          <p:cNvPr id="3" name="Content Placeholder 2"/>
          <p:cNvSpPr>
            <a:spLocks noGrp="1"/>
          </p:cNvSpPr>
          <p:nvPr>
            <p:ph idx="1"/>
          </p:nvPr>
        </p:nvSpPr>
        <p:spPr/>
        <p:txBody>
          <a:bodyPr/>
          <a:lstStyle/>
          <a:p>
            <a:r>
              <a:rPr lang="en-GB" dirty="0" smtClean="0"/>
              <a:t>Store data in table</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2899555950"/>
              </p:ext>
            </p:extLst>
          </p:nvPr>
        </p:nvGraphicFramePr>
        <p:xfrm>
          <a:off x="1027405" y="2370432"/>
          <a:ext cx="7078845" cy="2903244"/>
        </p:xfrm>
        <a:graphic>
          <a:graphicData uri="http://schemas.openxmlformats.org/drawingml/2006/table">
            <a:tbl>
              <a:tblPr firstRow="1" bandRow="1">
                <a:tableStyleId>{5C22544A-7EE6-4342-B048-85BDC9FD1C3A}</a:tableStyleId>
              </a:tblPr>
              <a:tblGrid>
                <a:gridCol w="1415769"/>
                <a:gridCol w="1415769"/>
                <a:gridCol w="1415769"/>
                <a:gridCol w="1415769"/>
                <a:gridCol w="1415769"/>
              </a:tblGrid>
              <a:tr h="483874">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dirty="0"/>
                    </a:p>
                  </a:txBody>
                  <a:tcPr/>
                </a:tc>
                <a:tc>
                  <a:txBody>
                    <a:bodyPr/>
                    <a:lstStyle/>
                    <a:p>
                      <a:endParaRPr lang="en-GB" dirty="0"/>
                    </a:p>
                  </a:txBody>
                  <a:tcPr/>
                </a:tc>
              </a:tr>
              <a:tr h="48387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tc>
                  <a:txBody>
                    <a:bodyPr/>
                    <a:lstStyle/>
                    <a:p>
                      <a:endParaRPr lang="en-GB" dirty="0"/>
                    </a:p>
                  </a:txBody>
                  <a:tcPr/>
                </a:tc>
              </a:tr>
              <a:tr h="483874">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tr>
              <a:tr h="483874">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r>
              <a:tr h="483874">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r>
              <a:tr h="483874">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r>
            </a:tbl>
          </a:graphicData>
        </a:graphic>
      </p:graphicFrame>
      <p:sp>
        <p:nvSpPr>
          <p:cNvPr id="7" name="Rectangle 6"/>
          <p:cNvSpPr/>
          <p:nvPr/>
        </p:nvSpPr>
        <p:spPr>
          <a:xfrm>
            <a:off x="1027405" y="2819400"/>
            <a:ext cx="7078845" cy="533399"/>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p:cNvGrpSpPr/>
          <p:nvPr/>
        </p:nvGrpSpPr>
        <p:grpSpPr>
          <a:xfrm>
            <a:off x="165903" y="2714842"/>
            <a:ext cx="3339297" cy="742513"/>
            <a:chOff x="165903" y="2714842"/>
            <a:chExt cx="3339297" cy="742513"/>
          </a:xfrm>
        </p:grpSpPr>
        <p:pic>
          <p:nvPicPr>
            <p:cNvPr id="1026" name="Picture 2" descr="http://www.onlygfx.com/wp-content/uploads/2016/12/arrow-drawin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903" y="2714842"/>
              <a:ext cx="841374" cy="74251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62170" y="2893979"/>
              <a:ext cx="3243030" cy="308418"/>
            </a:xfrm>
            <a:prstGeom prst="rect">
              <a:avLst/>
            </a:prstGeom>
            <a:noFill/>
          </p:spPr>
          <p:txBody>
            <a:bodyPr wrap="square" rtlCol="0">
              <a:spAutoFit/>
            </a:bodyPr>
            <a:lstStyle/>
            <a:p>
              <a:r>
                <a:rPr lang="en-GB" sz="1800" dirty="0" smtClean="0">
                  <a:solidFill>
                    <a:schemeClr val="tx1"/>
                  </a:solidFill>
                  <a:latin typeface="+mn-lt"/>
                </a:rPr>
                <a:t>Record/Row</a:t>
              </a:r>
              <a:endParaRPr lang="en-GB" sz="1800" dirty="0">
                <a:solidFill>
                  <a:schemeClr val="tx1"/>
                </a:solidFill>
                <a:latin typeface="+mn-lt"/>
              </a:endParaRPr>
            </a:p>
          </p:txBody>
        </p:sp>
      </p:grpSp>
      <p:sp>
        <p:nvSpPr>
          <p:cNvPr id="11" name="Rectangle 10"/>
          <p:cNvSpPr/>
          <p:nvPr/>
        </p:nvSpPr>
        <p:spPr>
          <a:xfrm>
            <a:off x="6629400" y="2370432"/>
            <a:ext cx="1496978" cy="290324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p:cNvGrpSpPr/>
          <p:nvPr/>
        </p:nvGrpSpPr>
        <p:grpSpPr>
          <a:xfrm rot="5400000">
            <a:off x="6917799" y="168807"/>
            <a:ext cx="1147255" cy="2952652"/>
            <a:chOff x="-139978" y="1496236"/>
            <a:chExt cx="1147255" cy="2952652"/>
          </a:xfrm>
        </p:grpSpPr>
        <p:pic>
          <p:nvPicPr>
            <p:cNvPr id="13" name="Picture 2" descr="http://www.onlygfx.com/wp-content/uploads/2016/12/arrow-drawin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903" y="2714842"/>
              <a:ext cx="841374" cy="74251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rot="16200000">
              <a:off x="-1462095" y="2818353"/>
              <a:ext cx="2952652" cy="308418"/>
            </a:xfrm>
            <a:prstGeom prst="rect">
              <a:avLst/>
            </a:prstGeom>
            <a:noFill/>
          </p:spPr>
          <p:txBody>
            <a:bodyPr wrap="square" rtlCol="0">
              <a:spAutoFit/>
            </a:bodyPr>
            <a:lstStyle/>
            <a:p>
              <a:pPr algn="ctr"/>
              <a:r>
                <a:rPr lang="en-GB" sz="1800" dirty="0" smtClean="0">
                  <a:solidFill>
                    <a:schemeClr val="tx1"/>
                  </a:solidFill>
                  <a:latin typeface="+mn-lt"/>
                </a:rPr>
                <a:t>Field/Column</a:t>
              </a:r>
              <a:endParaRPr lang="en-GB" sz="1800" dirty="0">
                <a:solidFill>
                  <a:schemeClr val="tx1"/>
                </a:solidFill>
                <a:latin typeface="+mn-lt"/>
              </a:endParaRPr>
            </a:p>
          </p:txBody>
        </p:sp>
      </p:grpSp>
    </p:spTree>
    <p:extLst>
      <p:ext uri="{BB962C8B-B14F-4D97-AF65-F5344CB8AC3E}">
        <p14:creationId xmlns:p14="http://schemas.microsoft.com/office/powerpoint/2010/main" val="405458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8"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p:tgtEl>
                                          <p:spTgt spid="9"/>
                                        </p:tgtEl>
                                        <p:attrNameLst>
                                          <p:attrName>ppt_x</p:attrName>
                                        </p:attrNameLst>
                                      </p:cBhvr>
                                      <p:tavLst>
                                        <p:tav tm="0">
                                          <p:val>
                                            <p:strVal val="#ppt_x-#ppt_w*1.125000"/>
                                          </p:val>
                                        </p:tav>
                                        <p:tav tm="100000">
                                          <p:val>
                                            <p:strVal val="#ppt_x"/>
                                          </p:val>
                                        </p:tav>
                                      </p:tavLst>
                                    </p:anim>
                                    <p:animEffect transition="in" filter="wipe(righ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2" presetClass="entr" presetSubtype="1"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p:tgtEl>
                                          <p:spTgt spid="12"/>
                                        </p:tgtEl>
                                        <p:attrNameLst>
                                          <p:attrName>ppt_y</p:attrName>
                                        </p:attrNameLst>
                                      </p:cBhvr>
                                      <p:tavLst>
                                        <p:tav tm="0">
                                          <p:val>
                                            <p:strVal val="#ppt_y-#ppt_h*1.125000"/>
                                          </p:val>
                                        </p:tav>
                                        <p:tav tm="100000">
                                          <p:val>
                                            <p:strVal val="#ppt_y"/>
                                          </p:val>
                                        </p:tav>
                                      </p:tavLst>
                                    </p:anim>
                                    <p:animEffect transition="in" filter="wipe(down)">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7" name="Content Placeholder 6"/>
          <p:cNvSpPr>
            <a:spLocks noGrp="1"/>
          </p:cNvSpPr>
          <p:nvPr>
            <p:ph idx="1"/>
          </p:nvPr>
        </p:nvSpPr>
        <p:spPr/>
        <p:txBody>
          <a:bodyPr/>
          <a:lstStyle/>
          <a:p>
            <a:endParaRPr lang="en-GB"/>
          </a:p>
        </p:txBody>
      </p:sp>
      <p:pic>
        <p:nvPicPr>
          <p:cNvPr id="4" name="Picture 3"/>
          <p:cNvPicPr>
            <a:picLocks noChangeAspect="1"/>
          </p:cNvPicPr>
          <p:nvPr/>
        </p:nvPicPr>
        <p:blipFill>
          <a:blip r:embed="rId3"/>
          <a:stretch>
            <a:fillRect/>
          </a:stretch>
        </p:blipFill>
        <p:spPr>
          <a:xfrm>
            <a:off x="1684591" y="2057400"/>
            <a:ext cx="5764473" cy="2166937"/>
          </a:xfrm>
          <a:prstGeom prst="rect">
            <a:avLst/>
          </a:prstGeom>
        </p:spPr>
      </p:pic>
    </p:spTree>
    <p:extLst>
      <p:ext uri="{BB962C8B-B14F-4D97-AF65-F5344CB8AC3E}">
        <p14:creationId xmlns:p14="http://schemas.microsoft.com/office/powerpoint/2010/main" val="25351491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Relational </a:t>
            </a:r>
            <a:r>
              <a:rPr lang="en-GB" dirty="0" err="1" smtClean="0"/>
              <a:t>db</a:t>
            </a:r>
            <a:endParaRPr lang="en-GB" dirty="0"/>
          </a:p>
        </p:txBody>
      </p:sp>
      <p:sp>
        <p:nvSpPr>
          <p:cNvPr id="3" name="Content Placeholder 2"/>
          <p:cNvSpPr>
            <a:spLocks noGrp="1"/>
          </p:cNvSpPr>
          <p:nvPr>
            <p:ph idx="1"/>
          </p:nvPr>
        </p:nvSpPr>
        <p:spPr/>
        <p:txBody>
          <a:bodyPr/>
          <a:lstStyle/>
          <a:p>
            <a:r>
              <a:rPr lang="en-GB" dirty="0" smtClean="0"/>
              <a:t>Store data in table</a:t>
            </a:r>
          </a:p>
          <a:p>
            <a:r>
              <a:rPr lang="en-GB" dirty="0" smtClean="0"/>
              <a:t>Relational </a:t>
            </a:r>
            <a:r>
              <a:rPr lang="en-GB" dirty="0" err="1" smtClean="0"/>
              <a:t>db</a:t>
            </a:r>
            <a:r>
              <a:rPr lang="en-GB" dirty="0" smtClean="0"/>
              <a:t> will break up a list into several parts</a:t>
            </a:r>
          </a:p>
          <a:p>
            <a:pPr lvl="1"/>
            <a:r>
              <a:rPr lang="en-GB" dirty="0" smtClean="0"/>
              <a:t>One part for each theme in the list</a:t>
            </a:r>
          </a:p>
          <a:p>
            <a:pPr lvl="1"/>
            <a:r>
              <a:rPr lang="en-GB" dirty="0" smtClean="0"/>
              <a:t>Ex: project list might be divided into a manager table, and a project table..</a:t>
            </a:r>
          </a:p>
          <a:p>
            <a:endParaRPr lang="en-GB" dirty="0"/>
          </a:p>
        </p:txBody>
      </p:sp>
    </p:spTree>
    <p:extLst>
      <p:ext uri="{BB962C8B-B14F-4D97-AF65-F5344CB8AC3E}">
        <p14:creationId xmlns:p14="http://schemas.microsoft.com/office/powerpoint/2010/main" val="37028157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p:txBody>
      </p:sp>
      <p:pic>
        <p:nvPicPr>
          <p:cNvPr id="7" name="Picture 6"/>
          <p:cNvPicPr>
            <a:picLocks noChangeAspect="1"/>
          </p:cNvPicPr>
          <p:nvPr/>
        </p:nvPicPr>
        <p:blipFill>
          <a:blip r:embed="rId3"/>
          <a:stretch>
            <a:fillRect/>
          </a:stretch>
        </p:blipFill>
        <p:spPr>
          <a:xfrm>
            <a:off x="452886" y="1389910"/>
            <a:ext cx="4880381" cy="4401683"/>
          </a:xfrm>
          <a:prstGeom prst="rect">
            <a:avLst/>
          </a:prstGeom>
        </p:spPr>
      </p:pic>
      <p:pic>
        <p:nvPicPr>
          <p:cNvPr id="8" name="Picture 7"/>
          <p:cNvPicPr>
            <a:picLocks noChangeAspect="1"/>
          </p:cNvPicPr>
          <p:nvPr/>
        </p:nvPicPr>
        <p:blipFill>
          <a:blip r:embed="rId4"/>
          <a:stretch>
            <a:fillRect/>
          </a:stretch>
        </p:blipFill>
        <p:spPr>
          <a:xfrm>
            <a:off x="5419830" y="2667393"/>
            <a:ext cx="3258064" cy="1224747"/>
          </a:xfrm>
          <a:prstGeom prst="rect">
            <a:avLst/>
          </a:prstGeom>
        </p:spPr>
      </p:pic>
    </p:spTree>
    <p:extLst>
      <p:ext uri="{BB962C8B-B14F-4D97-AF65-F5344CB8AC3E}">
        <p14:creationId xmlns:p14="http://schemas.microsoft.com/office/powerpoint/2010/main" val="29536617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Join operation</a:t>
            </a:r>
            <a:endParaRPr lang="en-GB" dirty="0"/>
          </a:p>
        </p:txBody>
      </p:sp>
      <p:sp>
        <p:nvSpPr>
          <p:cNvPr id="3" name="Content Placeholder 2"/>
          <p:cNvSpPr>
            <a:spLocks noGrp="1"/>
          </p:cNvSpPr>
          <p:nvPr>
            <p:ph idx="1"/>
          </p:nvPr>
        </p:nvSpPr>
        <p:spPr/>
        <p:txBody>
          <a:bodyPr/>
          <a:lstStyle/>
          <a:p>
            <a:r>
              <a:rPr lang="en-GB" dirty="0" smtClean="0"/>
              <a:t>Putting pieces back together </a:t>
            </a:r>
            <a:endParaRPr lang="en-GB" dirty="0"/>
          </a:p>
        </p:txBody>
      </p:sp>
    </p:spTree>
    <p:extLst>
      <p:ext uri="{BB962C8B-B14F-4D97-AF65-F5344CB8AC3E}">
        <p14:creationId xmlns:p14="http://schemas.microsoft.com/office/powerpoint/2010/main" val="1958513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p:txBody>
      </p:sp>
      <p:pic>
        <p:nvPicPr>
          <p:cNvPr id="5" name="Picture 4"/>
          <p:cNvPicPr>
            <a:picLocks noChangeAspect="1"/>
          </p:cNvPicPr>
          <p:nvPr/>
        </p:nvPicPr>
        <p:blipFill>
          <a:blip r:embed="rId3"/>
          <a:stretch>
            <a:fillRect/>
          </a:stretch>
        </p:blipFill>
        <p:spPr>
          <a:xfrm>
            <a:off x="371480" y="1358280"/>
            <a:ext cx="4880381" cy="4401683"/>
          </a:xfrm>
          <a:prstGeom prst="rect">
            <a:avLst/>
          </a:prstGeom>
        </p:spPr>
      </p:pic>
      <p:pic>
        <p:nvPicPr>
          <p:cNvPr id="6" name="Picture 5"/>
          <p:cNvPicPr>
            <a:picLocks noChangeAspect="1"/>
          </p:cNvPicPr>
          <p:nvPr/>
        </p:nvPicPr>
        <p:blipFill>
          <a:blip r:embed="rId4"/>
          <a:stretch>
            <a:fillRect/>
          </a:stretch>
        </p:blipFill>
        <p:spPr>
          <a:xfrm>
            <a:off x="5424143" y="2438400"/>
            <a:ext cx="3258064" cy="1224747"/>
          </a:xfrm>
          <a:prstGeom prst="rect">
            <a:avLst/>
          </a:prstGeom>
        </p:spPr>
      </p:pic>
      <p:sp>
        <p:nvSpPr>
          <p:cNvPr id="10" name="Rectangle 9"/>
          <p:cNvSpPr/>
          <p:nvPr/>
        </p:nvSpPr>
        <p:spPr>
          <a:xfrm>
            <a:off x="4191000" y="1338151"/>
            <a:ext cx="1060861" cy="442181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5439958" y="2438399"/>
            <a:ext cx="914400" cy="1244877"/>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75268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a:t>
            </a:r>
            <a:r>
              <a:rPr lang="en-GB" dirty="0" err="1" smtClean="0"/>
              <a:t>siːkwəl</a:t>
            </a:r>
            <a:r>
              <a:rPr lang="en-GB" dirty="0" smtClean="0"/>
              <a:t>/</a:t>
            </a:r>
            <a:endParaRPr lang="en-GB" dirty="0"/>
          </a:p>
        </p:txBody>
      </p:sp>
      <p:sp>
        <p:nvSpPr>
          <p:cNvPr id="3" name="Content Placeholder 2"/>
          <p:cNvSpPr>
            <a:spLocks noGrp="1"/>
          </p:cNvSpPr>
          <p:nvPr>
            <p:ph idx="1"/>
          </p:nvPr>
        </p:nvSpPr>
        <p:spPr/>
        <p:txBody>
          <a:bodyPr/>
          <a:lstStyle/>
          <a:p>
            <a:r>
              <a:rPr lang="en-GB" dirty="0" smtClean="0"/>
              <a:t>Structure Query </a:t>
            </a:r>
            <a:r>
              <a:rPr lang="en-GB" dirty="0"/>
              <a:t>L</a:t>
            </a:r>
            <a:r>
              <a:rPr lang="en-GB" dirty="0" smtClean="0"/>
              <a:t>anguage</a:t>
            </a:r>
          </a:p>
          <a:p>
            <a:r>
              <a:rPr lang="en-GB" dirty="0" smtClean="0"/>
              <a:t>Most of relational Database support SQL: simple to use and simple to understand </a:t>
            </a:r>
          </a:p>
          <a:p>
            <a:r>
              <a:rPr lang="en-GB" dirty="0" smtClean="0"/>
              <a:t>Performing 4 basic operations on data </a:t>
            </a:r>
          </a:p>
          <a:p>
            <a:pPr lvl="1"/>
            <a:r>
              <a:rPr lang="en-GB" dirty="0" smtClean="0"/>
              <a:t>Create</a:t>
            </a:r>
          </a:p>
          <a:p>
            <a:pPr lvl="1"/>
            <a:r>
              <a:rPr lang="en-GB" dirty="0" smtClean="0"/>
              <a:t>Read</a:t>
            </a:r>
          </a:p>
          <a:p>
            <a:pPr lvl="1"/>
            <a:r>
              <a:rPr lang="en-GB" dirty="0" smtClean="0"/>
              <a:t>Update</a:t>
            </a:r>
          </a:p>
          <a:p>
            <a:pPr lvl="1"/>
            <a:r>
              <a:rPr lang="en-GB" dirty="0" smtClean="0"/>
              <a:t>Delete  </a:t>
            </a:r>
            <a:endParaRPr lang="en-GB" dirty="0"/>
          </a:p>
        </p:txBody>
      </p:sp>
    </p:spTree>
    <p:extLst>
      <p:ext uri="{BB962C8B-B14F-4D97-AF65-F5344CB8AC3E}">
        <p14:creationId xmlns:p14="http://schemas.microsoft.com/office/powerpoint/2010/main" val="21486221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DBMS</a:t>
            </a:r>
            <a:endParaRPr lang="en-GB" dirty="0"/>
          </a:p>
        </p:txBody>
      </p:sp>
      <p:sp>
        <p:nvSpPr>
          <p:cNvPr id="3" name="Content Placeholder 2"/>
          <p:cNvSpPr>
            <a:spLocks noGrp="1"/>
          </p:cNvSpPr>
          <p:nvPr>
            <p:ph idx="1"/>
          </p:nvPr>
        </p:nvSpPr>
        <p:spPr>
          <a:xfrm>
            <a:off x="457200" y="1358280"/>
            <a:ext cx="8458200" cy="4432920"/>
          </a:xfrm>
        </p:spPr>
        <p:txBody>
          <a:bodyPr/>
          <a:lstStyle/>
          <a:p>
            <a:r>
              <a:rPr lang="en-GB" dirty="0" smtClean="0"/>
              <a:t>Acts </a:t>
            </a:r>
            <a:r>
              <a:rPr lang="en-GB" dirty="0"/>
              <a:t>as gate keeper: maintain quality of Database </a:t>
            </a:r>
          </a:p>
          <a:p>
            <a:r>
              <a:rPr lang="en-GB" dirty="0" smtClean="0"/>
              <a:t>Control and manage the operations of </a:t>
            </a:r>
            <a:r>
              <a:rPr lang="en-GB" dirty="0"/>
              <a:t>Database </a:t>
            </a:r>
            <a:endParaRPr lang="en-GB" dirty="0" smtClean="0"/>
          </a:p>
          <a:p>
            <a:r>
              <a:rPr lang="en-GB" dirty="0" smtClean="0"/>
              <a:t>Software program to creates, processes and administers the Databases </a:t>
            </a:r>
            <a:endParaRPr lang="en-GB" dirty="0"/>
          </a:p>
        </p:txBody>
      </p:sp>
      <p:pic>
        <p:nvPicPr>
          <p:cNvPr id="2050"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9927" y="3268408"/>
            <a:ext cx="2593441" cy="2389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33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vs. Information</a:t>
            </a:r>
          </a:p>
        </p:txBody>
      </p:sp>
      <p:sp>
        <p:nvSpPr>
          <p:cNvPr id="3" name="Content Placeholder 2"/>
          <p:cNvSpPr>
            <a:spLocks noGrp="1"/>
          </p:cNvSpPr>
          <p:nvPr>
            <p:ph idx="1"/>
          </p:nvPr>
        </p:nvSpPr>
        <p:spPr>
          <a:xfrm>
            <a:off x="457200" y="1358280"/>
            <a:ext cx="8219256" cy="4509120"/>
          </a:xfrm>
        </p:spPr>
        <p:txBody>
          <a:bodyPr/>
          <a:lstStyle/>
          <a:p>
            <a:r>
              <a:rPr lang="en-GB" dirty="0"/>
              <a:t>What is data?</a:t>
            </a:r>
          </a:p>
          <a:p>
            <a:pPr lvl="1"/>
            <a:r>
              <a:rPr lang="en-GB" dirty="0"/>
              <a:t>It’s a raw fact (raw material) that need to be processed to be turned into something useful.  </a:t>
            </a:r>
          </a:p>
          <a:p>
            <a:pPr lvl="1"/>
            <a:r>
              <a:rPr lang="en-GB" dirty="0"/>
              <a:t>It comes in many forms such as numbers, words or descripts of things.</a:t>
            </a:r>
          </a:p>
          <a:p>
            <a:r>
              <a:rPr lang="en-GB" dirty="0" smtClean="0"/>
              <a:t>E</a:t>
            </a:r>
            <a:r>
              <a:rPr lang="en-GB" dirty="0"/>
              <a:t>x</a:t>
            </a:r>
            <a:r>
              <a:rPr lang="en-GB" dirty="0" smtClean="0"/>
              <a:t>: </a:t>
            </a:r>
            <a:r>
              <a:rPr lang="en-GB" dirty="0"/>
              <a:t>you buy a product from a store, </a:t>
            </a:r>
            <a:r>
              <a:rPr lang="en-GB" b="1" dirty="0"/>
              <a:t>data?</a:t>
            </a:r>
          </a:p>
          <a:p>
            <a:pPr lvl="1"/>
            <a:r>
              <a:rPr lang="en-GB" dirty="0"/>
              <a:t>Date and time, product name, price, seller name, store location, and many more.</a:t>
            </a:r>
          </a:p>
          <a:p>
            <a:endParaRPr lang="en-GB" dirty="0"/>
          </a:p>
        </p:txBody>
      </p:sp>
    </p:spTree>
    <p:extLst>
      <p:ext uri="{BB962C8B-B14F-4D97-AF65-F5344CB8AC3E}">
        <p14:creationId xmlns:p14="http://schemas.microsoft.com/office/powerpoint/2010/main" val="244480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Functions of DBMS</a:t>
            </a:r>
            <a:endParaRPr lang="en-GB" dirty="0"/>
          </a:p>
        </p:txBody>
      </p:sp>
      <p:sp>
        <p:nvSpPr>
          <p:cNvPr id="3" name="Content Placeholder 2"/>
          <p:cNvSpPr>
            <a:spLocks noGrp="1"/>
          </p:cNvSpPr>
          <p:nvPr>
            <p:ph idx="1"/>
          </p:nvPr>
        </p:nvSpPr>
        <p:spPr/>
        <p:txBody>
          <a:bodyPr/>
          <a:lstStyle/>
          <a:p>
            <a:r>
              <a:rPr lang="en-GB" dirty="0" smtClean="0"/>
              <a:t>Create </a:t>
            </a:r>
            <a:r>
              <a:rPr lang="en-GB" dirty="0"/>
              <a:t>Database </a:t>
            </a:r>
            <a:endParaRPr lang="en-GB" dirty="0" smtClean="0"/>
          </a:p>
          <a:p>
            <a:r>
              <a:rPr lang="en-GB" dirty="0" smtClean="0"/>
              <a:t>Create tables</a:t>
            </a:r>
          </a:p>
          <a:p>
            <a:r>
              <a:rPr lang="en-GB" dirty="0" smtClean="0"/>
              <a:t>Establish relationship between tables</a:t>
            </a:r>
          </a:p>
          <a:p>
            <a:r>
              <a:rPr lang="en-GB" dirty="0" smtClean="0"/>
              <a:t>CRUD</a:t>
            </a:r>
          </a:p>
          <a:p>
            <a:r>
              <a:rPr lang="en-GB" dirty="0" smtClean="0"/>
              <a:t>Provide security</a:t>
            </a:r>
          </a:p>
          <a:p>
            <a:r>
              <a:rPr lang="en-GB" dirty="0" smtClean="0"/>
              <a:t>Back up and recovery </a:t>
            </a:r>
            <a:endParaRPr lang="en-GB" dirty="0"/>
          </a:p>
        </p:txBody>
      </p:sp>
    </p:spTree>
    <p:extLst>
      <p:ext uri="{BB962C8B-B14F-4D97-AF65-F5344CB8AC3E}">
        <p14:creationId xmlns:p14="http://schemas.microsoft.com/office/powerpoint/2010/main" val="2160915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Database</a:t>
            </a:r>
            <a:endParaRPr lang="en-GB" dirty="0"/>
          </a:p>
        </p:txBody>
      </p:sp>
      <p:sp>
        <p:nvSpPr>
          <p:cNvPr id="3" name="Content Placeholder 2"/>
          <p:cNvSpPr>
            <a:spLocks noGrp="1"/>
          </p:cNvSpPr>
          <p:nvPr>
            <p:ph idx="1"/>
          </p:nvPr>
        </p:nvSpPr>
        <p:spPr/>
        <p:txBody>
          <a:bodyPr/>
          <a:lstStyle/>
          <a:p>
            <a:r>
              <a:rPr lang="en-GB" dirty="0"/>
              <a:t>Database : actually store data in tables, it </a:t>
            </a:r>
            <a:r>
              <a:rPr lang="en-GB" dirty="0" smtClean="0"/>
              <a:t>contains </a:t>
            </a:r>
            <a:r>
              <a:rPr lang="en-GB" dirty="0"/>
              <a:t>metadata </a:t>
            </a:r>
            <a:endParaRPr lang="en-GB" dirty="0" smtClean="0"/>
          </a:p>
          <a:p>
            <a:pPr lvl="1"/>
            <a:r>
              <a:rPr lang="en-GB" dirty="0" smtClean="0"/>
              <a:t>Metadata: data which describes other data structure </a:t>
            </a:r>
            <a:r>
              <a:rPr lang="en-GB" smtClean="0"/>
              <a:t>in Database</a:t>
            </a:r>
            <a:endParaRPr lang="en-GB" dirty="0"/>
          </a:p>
        </p:txBody>
      </p:sp>
      <p:pic>
        <p:nvPicPr>
          <p:cNvPr id="5" name="Picture 4"/>
          <p:cNvPicPr>
            <a:picLocks noChangeAspect="1"/>
          </p:cNvPicPr>
          <p:nvPr/>
        </p:nvPicPr>
        <p:blipFill>
          <a:blip r:embed="rId3"/>
          <a:stretch>
            <a:fillRect/>
          </a:stretch>
        </p:blipFill>
        <p:spPr>
          <a:xfrm>
            <a:off x="1684591" y="3657600"/>
            <a:ext cx="5764473" cy="2166937"/>
          </a:xfrm>
          <a:prstGeom prst="rect">
            <a:avLst/>
          </a:prstGeom>
        </p:spPr>
      </p:pic>
      <p:grpSp>
        <p:nvGrpSpPr>
          <p:cNvPr id="6" name="Group 5"/>
          <p:cNvGrpSpPr/>
          <p:nvPr/>
        </p:nvGrpSpPr>
        <p:grpSpPr>
          <a:xfrm rot="7486516">
            <a:off x="2449267" y="2735241"/>
            <a:ext cx="1248799" cy="1368343"/>
            <a:chOff x="-241522" y="2230082"/>
            <a:chExt cx="1248799" cy="1368343"/>
          </a:xfrm>
        </p:grpSpPr>
        <p:pic>
          <p:nvPicPr>
            <p:cNvPr id="7" name="Picture 2" descr="http://www.onlygfx.com/wp-content/uploads/2016/12/arrow-drawing-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5903" y="2714842"/>
              <a:ext cx="841374" cy="74251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rot="14806631">
              <a:off x="-759494" y="2748054"/>
              <a:ext cx="1368343" cy="332399"/>
            </a:xfrm>
            <a:prstGeom prst="rect">
              <a:avLst/>
            </a:prstGeom>
            <a:noFill/>
          </p:spPr>
          <p:txBody>
            <a:bodyPr wrap="square" rtlCol="0">
              <a:spAutoFit/>
            </a:bodyPr>
            <a:lstStyle/>
            <a:p>
              <a:r>
                <a:rPr lang="en-GB" sz="2000" b="1" dirty="0" smtClean="0">
                  <a:solidFill>
                    <a:srgbClr val="C00000"/>
                  </a:solidFill>
                  <a:latin typeface="+mn-lt"/>
                </a:rPr>
                <a:t>Integer</a:t>
              </a:r>
              <a:endParaRPr lang="en-GB" sz="2000" b="1" dirty="0">
                <a:solidFill>
                  <a:srgbClr val="C00000"/>
                </a:solidFill>
                <a:latin typeface="+mn-lt"/>
              </a:endParaRPr>
            </a:p>
          </p:txBody>
        </p:sp>
      </p:grpSp>
    </p:spTree>
    <p:extLst>
      <p:ext uri="{BB962C8B-B14F-4D97-AF65-F5344CB8AC3E}">
        <p14:creationId xmlns:p14="http://schemas.microsoft.com/office/powerpoint/2010/main" val="2658090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down)">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p:txBody>
      </p:sp>
      <p:pic>
        <p:nvPicPr>
          <p:cNvPr id="1026" name="Picture 2" descr="Image result for dbms vs d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299" y="1868178"/>
            <a:ext cx="6861057"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5989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Relational vs Non Relational </a:t>
            </a:r>
            <a:br>
              <a:rPr lang="en-GB" dirty="0" smtClean="0"/>
            </a:br>
            <a:r>
              <a:rPr lang="en-GB" dirty="0"/>
              <a:t>Database</a:t>
            </a:r>
          </a:p>
        </p:txBody>
      </p:sp>
      <p:pic>
        <p:nvPicPr>
          <p:cNvPr id="3076"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513" y="1250004"/>
            <a:ext cx="6553200" cy="278859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4160128"/>
            <a:ext cx="3180117" cy="181721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p:txBody>
          <a:bodyPr/>
          <a:lstStyle/>
          <a:p>
            <a:endParaRPr lang="en-GB"/>
          </a:p>
        </p:txBody>
      </p:sp>
    </p:spTree>
    <p:extLst>
      <p:ext uri="{BB962C8B-B14F-4D97-AF65-F5344CB8AC3E}">
        <p14:creationId xmlns:p14="http://schemas.microsoft.com/office/powerpoint/2010/main" val="23758636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5" name="Content Placeholder 4"/>
          <p:cNvPicPr>
            <a:picLocks noGrp="1" noChangeAspect="1"/>
          </p:cNvPicPr>
          <p:nvPr>
            <p:ph idx="1"/>
          </p:nvPr>
        </p:nvPicPr>
        <p:blipFill>
          <a:blip r:embed="rId2"/>
          <a:stretch>
            <a:fillRect/>
          </a:stretch>
        </p:blipFill>
        <p:spPr>
          <a:xfrm>
            <a:off x="2992565" y="4343400"/>
            <a:ext cx="3358356" cy="1519656"/>
          </a:xfrm>
          <a:prstGeom prst="rect">
            <a:avLst/>
          </a:prstGeom>
        </p:spPr>
      </p:pic>
      <p:pic>
        <p:nvPicPr>
          <p:cNvPr id="4100"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547" y="404428"/>
            <a:ext cx="5514561" cy="3938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5795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duotone>
              <a:prstClr val="black"/>
              <a:schemeClr val="accent5">
                <a:tint val="45000"/>
                <a:satMod val="400000"/>
              </a:schemeClr>
            </a:duotone>
          </a:blip>
          <a:stretch>
            <a:fillRect/>
          </a:stretch>
        </p:blipFill>
        <p:spPr>
          <a:xfrm>
            <a:off x="648332" y="659528"/>
            <a:ext cx="7847336" cy="5228473"/>
          </a:xfrm>
          <a:prstGeom prst="rect">
            <a:avLst/>
          </a:prstGeom>
        </p:spPr>
      </p:pic>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vs. Information</a:t>
            </a:r>
          </a:p>
        </p:txBody>
      </p:sp>
      <p:sp>
        <p:nvSpPr>
          <p:cNvPr id="3" name="Content Placeholder 2"/>
          <p:cNvSpPr>
            <a:spLocks noGrp="1"/>
          </p:cNvSpPr>
          <p:nvPr>
            <p:ph idx="1"/>
          </p:nvPr>
        </p:nvSpPr>
        <p:spPr>
          <a:xfrm>
            <a:off x="457200" y="1358280"/>
            <a:ext cx="8219256" cy="4509120"/>
          </a:xfrm>
        </p:spPr>
        <p:txBody>
          <a:bodyPr/>
          <a:lstStyle/>
          <a:p>
            <a:r>
              <a:rPr lang="en-GB" dirty="0"/>
              <a:t>What is information?</a:t>
            </a:r>
          </a:p>
          <a:p>
            <a:pPr lvl="1"/>
            <a:r>
              <a:rPr lang="en-GB" dirty="0"/>
              <a:t>It’s the output or result of the processed data that is meaningful</a:t>
            </a:r>
            <a:r>
              <a:rPr lang="en-GB" dirty="0" smtClean="0"/>
              <a:t>.</a:t>
            </a:r>
          </a:p>
          <a:p>
            <a:pPr lvl="1"/>
            <a:r>
              <a:rPr lang="en-GB" dirty="0"/>
              <a:t>All the information is derived from processed data!</a:t>
            </a:r>
          </a:p>
          <a:p>
            <a:r>
              <a:rPr lang="en-GB" dirty="0" smtClean="0"/>
              <a:t>E</a:t>
            </a:r>
            <a:r>
              <a:rPr lang="en-GB" dirty="0"/>
              <a:t>x</a:t>
            </a:r>
            <a:r>
              <a:rPr lang="en-GB" dirty="0" smtClean="0"/>
              <a:t>: </a:t>
            </a:r>
            <a:r>
              <a:rPr lang="en-GB" dirty="0"/>
              <a:t>you buy a product from a store, what </a:t>
            </a:r>
            <a:r>
              <a:rPr lang="en-GB" b="1" dirty="0"/>
              <a:t>information?</a:t>
            </a:r>
          </a:p>
          <a:p>
            <a:pPr lvl="1"/>
            <a:r>
              <a:rPr lang="en-GB" dirty="0"/>
              <a:t>Sub total, total amount, total quantity, all other information in your invoice.</a:t>
            </a:r>
          </a:p>
          <a:p>
            <a:endParaRPr lang="en-GB" dirty="0"/>
          </a:p>
        </p:txBody>
      </p:sp>
    </p:spTree>
    <p:extLst>
      <p:ext uri="{BB962C8B-B14F-4D97-AF65-F5344CB8AC3E}">
        <p14:creationId xmlns:p14="http://schemas.microsoft.com/office/powerpoint/2010/main" val="268612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vs. Information</a:t>
            </a:r>
          </a:p>
        </p:txBody>
      </p:sp>
      <p:sp>
        <p:nvSpPr>
          <p:cNvPr id="4" name="Content Placeholder 3"/>
          <p:cNvSpPr>
            <a:spLocks noGrp="1"/>
          </p:cNvSpPr>
          <p:nvPr>
            <p:ph idx="1"/>
          </p:nvPr>
        </p:nvSpPr>
        <p:spPr/>
        <p:txBody>
          <a:bodyPr/>
          <a:lstStyle/>
          <a:p>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8320" y="1358280"/>
            <a:ext cx="5517015" cy="4137761"/>
          </a:xfrm>
          <a:prstGeom prst="rect">
            <a:avLst/>
          </a:prstGeom>
        </p:spPr>
      </p:pic>
    </p:spTree>
    <p:extLst>
      <p:ext uri="{BB962C8B-B14F-4D97-AF65-F5344CB8AC3E}">
        <p14:creationId xmlns:p14="http://schemas.microsoft.com/office/powerpoint/2010/main" val="35974328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 Database?</a:t>
            </a:r>
            <a:endParaRPr lang="en-GB" dirty="0"/>
          </a:p>
        </p:txBody>
      </p:sp>
      <p:sp>
        <p:nvSpPr>
          <p:cNvPr id="3" name="Content Placeholder 2"/>
          <p:cNvSpPr>
            <a:spLocks noGrp="1"/>
          </p:cNvSpPr>
          <p:nvPr>
            <p:ph idx="1"/>
          </p:nvPr>
        </p:nvSpPr>
        <p:spPr/>
        <p:txBody>
          <a:bodyPr/>
          <a:lstStyle/>
          <a:p>
            <a:r>
              <a:rPr lang="en-GB" dirty="0"/>
              <a:t>Database is </a:t>
            </a:r>
            <a:r>
              <a:rPr lang="en-GB" dirty="0" smtClean="0"/>
              <a:t>a repository/place </a:t>
            </a:r>
            <a:r>
              <a:rPr lang="en-GB" dirty="0"/>
              <a:t>to store </a:t>
            </a:r>
            <a:r>
              <a:rPr lang="en-GB" dirty="0" smtClean="0"/>
              <a:t>data</a:t>
            </a:r>
          </a:p>
          <a:p>
            <a:r>
              <a:rPr lang="en-GB" dirty="0" smtClean="0"/>
              <a:t>Purpose: </a:t>
            </a:r>
          </a:p>
          <a:p>
            <a:pPr lvl="1"/>
            <a:r>
              <a:rPr lang="en-GB" dirty="0" smtClean="0"/>
              <a:t>Store data</a:t>
            </a:r>
          </a:p>
          <a:p>
            <a:pPr lvl="1"/>
            <a:r>
              <a:rPr lang="en-GB" dirty="0" smtClean="0"/>
              <a:t>Provide an organizational structure for data</a:t>
            </a:r>
          </a:p>
          <a:p>
            <a:pPr lvl="1"/>
            <a:r>
              <a:rPr lang="en-GB" dirty="0" smtClean="0"/>
              <a:t>Provide a mechanism for querying, creating, modifying and deleting data</a:t>
            </a:r>
          </a:p>
          <a:p>
            <a:r>
              <a:rPr lang="en-GB" dirty="0" smtClean="0"/>
              <a:t>Database can store information and relationship that are more complicated than a simple list</a:t>
            </a:r>
            <a:endParaRPr lang="en-GB" dirty="0"/>
          </a:p>
        </p:txBody>
      </p:sp>
    </p:spTree>
    <p:extLst>
      <p:ext uri="{BB962C8B-B14F-4D97-AF65-F5344CB8AC3E}">
        <p14:creationId xmlns:p14="http://schemas.microsoft.com/office/powerpoint/2010/main" val="24396267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list?</a:t>
            </a:r>
            <a:endParaRPr lang="en-GB" dirty="0"/>
          </a:p>
        </p:txBody>
      </p:sp>
      <p:sp>
        <p:nvSpPr>
          <p:cNvPr id="3" name="Content Placeholder 2"/>
          <p:cNvSpPr>
            <a:spLocks noGrp="1"/>
          </p:cNvSpPr>
          <p:nvPr>
            <p:ph idx="1"/>
          </p:nvPr>
        </p:nvSpPr>
        <p:spPr/>
        <p:txBody>
          <a:bodyPr/>
          <a:lstStyle/>
          <a:p>
            <a:r>
              <a:rPr lang="en-GB" dirty="0"/>
              <a:t>List: </a:t>
            </a:r>
            <a:r>
              <a:rPr lang="en-GB" dirty="0" smtClean="0"/>
              <a:t>a two dimensional </a:t>
            </a:r>
            <a:r>
              <a:rPr lang="en-GB" dirty="0"/>
              <a:t>of </a:t>
            </a:r>
            <a:r>
              <a:rPr lang="en-GB" dirty="0" smtClean="0"/>
              <a:t>data</a:t>
            </a:r>
          </a:p>
          <a:p>
            <a:pPr lvl="1"/>
            <a:r>
              <a:rPr lang="en-GB" dirty="0" smtClean="0"/>
              <a:t>row </a:t>
            </a:r>
            <a:r>
              <a:rPr lang="en-GB" dirty="0"/>
              <a:t>and column like in excel file. </a:t>
            </a:r>
          </a:p>
        </p:txBody>
      </p:sp>
      <p:pic>
        <p:nvPicPr>
          <p:cNvPr id="5" name="Picture 4"/>
          <p:cNvPicPr>
            <a:picLocks noChangeAspect="1"/>
          </p:cNvPicPr>
          <p:nvPr/>
        </p:nvPicPr>
        <p:blipFill>
          <a:blip r:embed="rId3"/>
          <a:stretch>
            <a:fillRect/>
          </a:stretch>
        </p:blipFill>
        <p:spPr>
          <a:xfrm>
            <a:off x="623478" y="2362200"/>
            <a:ext cx="7886699" cy="3306959"/>
          </a:xfrm>
          <a:prstGeom prst="rect">
            <a:avLst/>
          </a:prstGeom>
        </p:spPr>
      </p:pic>
      <p:sp>
        <p:nvSpPr>
          <p:cNvPr id="6" name="Down Arrow 5"/>
          <p:cNvSpPr/>
          <p:nvPr/>
        </p:nvSpPr>
        <p:spPr>
          <a:xfrm rot="16200000">
            <a:off x="34077" y="2726578"/>
            <a:ext cx="457200" cy="721601"/>
          </a:xfrm>
          <a:prstGeom prst="down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Down Arrow 6"/>
          <p:cNvSpPr/>
          <p:nvPr/>
        </p:nvSpPr>
        <p:spPr>
          <a:xfrm>
            <a:off x="633542" y="1804036"/>
            <a:ext cx="457200" cy="721601"/>
          </a:xfrm>
          <a:prstGeom prst="down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9660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Problems with lists: redundancy</a:t>
            </a:r>
            <a:endParaRPr lang="en-GB" dirty="0"/>
          </a:p>
        </p:txBody>
      </p:sp>
      <p:sp>
        <p:nvSpPr>
          <p:cNvPr id="3" name="Content Placeholder 2"/>
          <p:cNvSpPr>
            <a:spLocks noGrp="1"/>
          </p:cNvSpPr>
          <p:nvPr>
            <p:ph idx="1"/>
          </p:nvPr>
        </p:nvSpPr>
        <p:spPr/>
        <p:txBody>
          <a:bodyPr/>
          <a:lstStyle/>
          <a:p>
            <a:r>
              <a:rPr lang="en-GB" dirty="0" smtClean="0"/>
              <a:t>Same data may be entered several times</a:t>
            </a:r>
          </a:p>
          <a:p>
            <a:r>
              <a:rPr lang="en-GB" dirty="0" smtClean="0"/>
              <a:t>Ex: a list of projects may include the project manager’s name, ID, and phone. </a:t>
            </a:r>
          </a:p>
          <a:p>
            <a:pPr lvl="1"/>
            <a:r>
              <a:rPr lang="en-GB" dirty="0" smtClean="0"/>
              <a:t>If a particular person is currently managing 10 projects, his or her information would appear in the list 10 times.</a:t>
            </a:r>
            <a:endParaRPr lang="en-GB" dirty="0"/>
          </a:p>
        </p:txBody>
      </p:sp>
    </p:spTree>
    <p:extLst>
      <p:ext uri="{BB962C8B-B14F-4D97-AF65-F5344CB8AC3E}">
        <p14:creationId xmlns:p14="http://schemas.microsoft.com/office/powerpoint/2010/main" val="33897067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6" name="Picture 5"/>
          <p:cNvPicPr>
            <a:picLocks noChangeAspect="1"/>
          </p:cNvPicPr>
          <p:nvPr/>
        </p:nvPicPr>
        <p:blipFill>
          <a:blip r:embed="rId3"/>
          <a:stretch>
            <a:fillRect/>
          </a:stretch>
        </p:blipFill>
        <p:spPr>
          <a:xfrm>
            <a:off x="457200" y="1380554"/>
            <a:ext cx="8243592" cy="3456607"/>
          </a:xfrm>
          <a:prstGeom prst="rect">
            <a:avLst/>
          </a:prstGeom>
        </p:spPr>
      </p:pic>
      <p:sp>
        <p:nvSpPr>
          <p:cNvPr id="7" name="Rectangle 6"/>
          <p:cNvSpPr/>
          <p:nvPr/>
        </p:nvSpPr>
        <p:spPr>
          <a:xfrm>
            <a:off x="457200" y="1676400"/>
            <a:ext cx="4038600" cy="762000"/>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457200" y="2635763"/>
            <a:ext cx="4038600" cy="488438"/>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464234" y="3343838"/>
            <a:ext cx="4038600" cy="999562"/>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464234" y="4563037"/>
            <a:ext cx="4038600" cy="274124"/>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08967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randombar(horizontal)">
                                      <p:cBhvr>
                                        <p:cTn id="13" dur="500"/>
                                        <p:tgtEl>
                                          <p:spTgt spid="10"/>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Lst>
  </p:timing>
</p:sld>
</file>

<file path=ppt/theme/theme1.xml><?xml version="1.0" encoding="utf-8"?>
<a:theme xmlns:a="http://schemas.openxmlformats.org/drawingml/2006/main" name="1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PN_Template Powerpoint_New logo</Template>
  <TotalTime>4579</TotalTime>
  <Words>1538</Words>
  <Application>Microsoft Office PowerPoint</Application>
  <PresentationFormat>On-screen Show (4:3)</PresentationFormat>
  <Paragraphs>159</Paragraphs>
  <Slides>35</Slides>
  <Notes>28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35</vt:i4>
      </vt:variant>
    </vt:vector>
  </HeadingPairs>
  <TitlesOfParts>
    <vt:vector size="43" baseType="lpstr">
      <vt:lpstr>Arial Unicode MS</vt:lpstr>
      <vt:lpstr>MS PGothic</vt:lpstr>
      <vt:lpstr>Arial</vt:lpstr>
      <vt:lpstr>Times New Roman</vt:lpstr>
      <vt:lpstr>Verdana</vt:lpstr>
      <vt:lpstr>Wingdings</vt:lpstr>
      <vt:lpstr>1_Thème Office</vt:lpstr>
      <vt:lpstr>2_Thème Office</vt:lpstr>
      <vt:lpstr>Passerelles numériques</vt:lpstr>
      <vt:lpstr>Objectives</vt:lpstr>
      <vt:lpstr>Data vs. Information</vt:lpstr>
      <vt:lpstr>Data vs. Information</vt:lpstr>
      <vt:lpstr>Data vs. Information</vt:lpstr>
      <vt:lpstr>What is a Database?</vt:lpstr>
      <vt:lpstr>What is list?</vt:lpstr>
      <vt:lpstr>Problems with lists: redundancy</vt:lpstr>
      <vt:lpstr>PowerPoint Presentation</vt:lpstr>
      <vt:lpstr>Activity</vt:lpstr>
      <vt:lpstr>Problems with lists: multiple themes</vt:lpstr>
      <vt:lpstr>PowerPoint Presentation</vt:lpstr>
      <vt:lpstr>Activity</vt:lpstr>
      <vt:lpstr>List modification issues</vt:lpstr>
      <vt:lpstr>Update problem</vt:lpstr>
      <vt:lpstr>Activity</vt:lpstr>
      <vt:lpstr>Deletion problem</vt:lpstr>
      <vt:lpstr>Activity</vt:lpstr>
      <vt:lpstr>Insertion problem</vt:lpstr>
      <vt:lpstr>Activity</vt:lpstr>
      <vt:lpstr>Addressing information complexities</vt:lpstr>
      <vt:lpstr>Relational Database</vt:lpstr>
      <vt:lpstr>PowerPoint Presentation</vt:lpstr>
      <vt:lpstr>Relational db</vt:lpstr>
      <vt:lpstr>PowerPoint Presentation</vt:lpstr>
      <vt:lpstr>Join operation</vt:lpstr>
      <vt:lpstr>PowerPoint Presentation</vt:lpstr>
      <vt:lpstr>SQL/siːkwəl/</vt:lpstr>
      <vt:lpstr>DBMS</vt:lpstr>
      <vt:lpstr>Functions of DBMS</vt:lpstr>
      <vt:lpstr>Database</vt:lpstr>
      <vt:lpstr>PowerPoint Presentation</vt:lpstr>
      <vt:lpstr>Relational vs Non Relational  Database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CIST Staff Meeting Agenda &amp; Minutes   May16th, 2007</dc:title>
  <dc:creator>Ratha MORK</dc:creator>
  <cp:lastModifiedBy>Channak CHHON</cp:lastModifiedBy>
  <cp:revision>201</cp:revision>
  <cp:lastPrinted>2011-03-01T07:49:32Z</cp:lastPrinted>
  <dcterms:modified xsi:type="dcterms:W3CDTF">2019-08-12T01:17:47Z</dcterms:modified>
</cp:coreProperties>
</file>