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  <p:sldMasterId id="214748369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59" r:id="rId29"/>
  </p:sldIdLst>
  <p:sldSz cx="9144000" cy="6858000" type="screen4x3"/>
  <p:notesSz cx="9874250" cy="6797675"/>
  <p:defaultTextStyle>
    <a:defPPr>
      <a:defRPr lang="en-GB"/>
    </a:defPPr>
    <a:lvl1pPr algn="l" defTabSz="457200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1pPr>
    <a:lvl2pPr marL="457200" algn="l" defTabSz="457200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2pPr>
    <a:lvl3pPr marL="914400" algn="l" defTabSz="457200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3pPr>
    <a:lvl4pPr marL="1371600" algn="l" defTabSz="457200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4pPr>
    <a:lvl5pPr marL="1828800" algn="l" defTabSz="457200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9">
          <p15:clr>
            <a:srgbClr val="A4A3A4"/>
          </p15:clr>
        </p15:guide>
        <p15:guide id="2" pos="30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FAUCHER" initials="JF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0" autoAdjust="0"/>
    <p:restoredTop sz="75045" autoAdjust="0"/>
  </p:normalViewPr>
  <p:slideViewPr>
    <p:cSldViewPr>
      <p:cViewPr varScale="1">
        <p:scale>
          <a:sx n="56" d="100"/>
          <a:sy n="56" d="100"/>
        </p:scale>
        <p:origin x="156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29"/>
        <p:guide pos="30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18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027" y="0"/>
            <a:ext cx="4279918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99"/>
            <a:ext cx="4279918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027" y="6456699"/>
            <a:ext cx="4279918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1568843-42D2-4471-8419-3E036C2C91B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" y="0"/>
            <a:ext cx="9874250" cy="6797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" y="0"/>
            <a:ext cx="9874250" cy="6797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" y="0"/>
            <a:ext cx="9874250" cy="6797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" y="0"/>
            <a:ext cx="9874250" cy="6797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" y="0"/>
            <a:ext cx="9874250" cy="6797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3263" y="514350"/>
            <a:ext cx="3379787" cy="2535238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1316721" y="3228349"/>
            <a:ext cx="7231585" cy="3054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5548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8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3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Perhaps</a:t>
            </a:r>
            <a:r>
              <a:rPr lang="en-GB" baseline="0" dirty="0" smtClean="0"/>
              <a:t> you read books, take another course or talk to other </a:t>
            </a:r>
            <a:r>
              <a:rPr lang="en-GB" baseline="0" dirty="0" err="1" smtClean="0"/>
              <a:t>db</a:t>
            </a:r>
            <a:r>
              <a:rPr lang="en-GB" baseline="0" dirty="0" smtClean="0"/>
              <a:t> analyser. You might hear different terminology. But it means same 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86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General idea is the value</a:t>
            </a:r>
            <a:r>
              <a:rPr lang="en-GB" baseline="0" dirty="0" smtClean="0"/>
              <a:t> in the column used to identify a 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0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Like</a:t>
            </a:r>
            <a:r>
              <a:rPr lang="en-GB" baseline="0" dirty="0" smtClean="0"/>
              <a:t> in the state for president election there’re candidates that could potentially be a president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GB" dirty="0" smtClean="0"/>
              <a:t>Though a person can be identified using his SSN, passport# or license#, one can choose any one of them as primary key to uniquely identify a person. Rest of them will act as a candidate key.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8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75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</a:t>
            </a:r>
            <a:r>
              <a:rPr lang="en-GB" baseline="0" dirty="0" smtClean="0"/>
              <a:t> we need to make the key unique with combination of more than 2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2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Artificial Key: primary</a:t>
            </a:r>
            <a:r>
              <a:rPr lang="en-GB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key is large and complex. Sometime the combination key is complex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3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we</a:t>
            </a:r>
            <a:r>
              <a:rPr lang="en-GB" baseline="0" dirty="0" smtClean="0"/>
              <a:t> will talk about the concept of foreign key</a:t>
            </a:r>
          </a:p>
          <a:p>
            <a:r>
              <a:rPr lang="en-GB" baseline="0" dirty="0" smtClean="0"/>
              <a:t>How this relationship could establish or occur between the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27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purpose</a:t>
            </a:r>
            <a:r>
              <a:rPr lang="en-GB" baseline="0" dirty="0" smtClean="0"/>
              <a:t> of linking the record of those table together </a:t>
            </a:r>
          </a:p>
          <a:p>
            <a:r>
              <a:rPr lang="en-GB" baseline="0" dirty="0" err="1" smtClean="0"/>
              <a:t>Fk</a:t>
            </a:r>
            <a:r>
              <a:rPr lang="en-GB" baseline="0" dirty="0" smtClean="0"/>
              <a:t> is non unique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1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cabalitity</a:t>
            </a:r>
            <a:r>
              <a:rPr lang="en-GB" baseline="0" dirty="0" smtClean="0"/>
              <a:t> that we gain from </a:t>
            </a:r>
            <a:r>
              <a:rPr lang="en-GB" baseline="0" dirty="0" err="1" smtClean="0"/>
              <a:t>fk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pk</a:t>
            </a:r>
            <a:r>
              <a:rPr lang="en-GB" baseline="0" dirty="0" smtClean="0"/>
              <a:t> relationship is the ability to enforce referential integrity  help us to preserve the quality of our data in db. </a:t>
            </a:r>
          </a:p>
          <a:p>
            <a:r>
              <a:rPr lang="en-GB" baseline="0" dirty="0" smtClean="0"/>
              <a:t>Say adding new project to project table with the managerid:4 which doesn’t exist in the </a:t>
            </a:r>
            <a:r>
              <a:rPr lang="en-GB" baseline="0" dirty="0" err="1" smtClean="0"/>
              <a:t>mager</a:t>
            </a:r>
            <a:r>
              <a:rPr lang="en-GB" baseline="0" dirty="0" smtClean="0"/>
              <a:t> table it will error.  Coz it will look in the manager table and check to see weather the </a:t>
            </a:r>
            <a:r>
              <a:rPr lang="en-GB" baseline="0" dirty="0" err="1" smtClean="0"/>
              <a:t>managerid</a:t>
            </a:r>
            <a:r>
              <a:rPr lang="en-GB" baseline="0" dirty="0" smtClean="0"/>
              <a:t> 4 exist. </a:t>
            </a:r>
          </a:p>
          <a:p>
            <a:r>
              <a:rPr lang="en-GB" baseline="0" dirty="0" smtClean="0"/>
              <a:t>Note that </a:t>
            </a:r>
            <a:r>
              <a:rPr lang="en-GB" baseline="0" dirty="0" err="1" smtClean="0"/>
              <a:t>managerid</a:t>
            </a:r>
            <a:r>
              <a:rPr lang="en-GB" baseline="0" dirty="0" smtClean="0"/>
              <a:t> acts as </a:t>
            </a:r>
            <a:r>
              <a:rPr lang="en-GB" baseline="0" dirty="0" err="1" smtClean="0"/>
              <a:t>pk</a:t>
            </a:r>
            <a:r>
              <a:rPr lang="en-GB" baseline="0" dirty="0" smtClean="0"/>
              <a:t> in manager table and </a:t>
            </a:r>
            <a:r>
              <a:rPr lang="en-GB" baseline="0" dirty="0" err="1" smtClean="0"/>
              <a:t>fk</a:t>
            </a:r>
            <a:r>
              <a:rPr lang="en-GB" baseline="0" dirty="0" smtClean="0"/>
              <a:t> in project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43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Concept</a:t>
            </a:r>
            <a:r>
              <a:rPr lang="en-US" baseline="0" dirty="0" smtClean="0"/>
              <a:t>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94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beneficial sometimes also</a:t>
            </a:r>
            <a:r>
              <a:rPr lang="en-GB" baseline="0" dirty="0" smtClean="0"/>
              <a:t> could cause problem.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Null is often ambiguous: value not appropriate, value not been decided, value is </a:t>
            </a:r>
            <a:r>
              <a:rPr lang="en-GB" baseline="0" dirty="0" err="1" smtClean="0"/>
              <a:t>unkown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Remember the problem in the list about the empty cell (insertion anomaly) so with </a:t>
            </a:r>
            <a:r>
              <a:rPr lang="en-GB" baseline="0" dirty="0" err="1" smtClean="0"/>
              <a:t>dbms</a:t>
            </a:r>
            <a:r>
              <a:rPr lang="en-GB" baseline="0" dirty="0" smtClean="0"/>
              <a:t> it will help minimize or entirely eliminate all the empty cell with the process called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2671032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092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124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goal is to reach 3NF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31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713351" y="508187"/>
            <a:ext cx="6454466" cy="25485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5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7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Entity sty important and we</a:t>
            </a:r>
            <a:r>
              <a:rPr lang="en-GB" baseline="0" dirty="0" smtClean="0"/>
              <a:t> want to store the information about this entity in the Database</a:t>
            </a:r>
          </a:p>
          <a:p>
            <a:r>
              <a:rPr lang="en-GB" baseline="0" dirty="0" smtClean="0"/>
              <a:t>Conceptually speaking an entity should represent a single theme or </a:t>
            </a:r>
            <a:r>
              <a:rPr lang="en-GB" baseline="0" dirty="0" err="1" smtClean="0"/>
              <a:t>bz</a:t>
            </a:r>
            <a:r>
              <a:rPr lang="en-GB" baseline="0" dirty="0" smtClean="0"/>
              <a:t> concept</a:t>
            </a:r>
          </a:p>
          <a:p>
            <a:r>
              <a:rPr lang="en-GB" baseline="0" dirty="0" smtClean="0"/>
              <a:t>For example: employee might be an entity, department might be an entity, project might be an entity. Each of these is a single </a:t>
            </a:r>
            <a:r>
              <a:rPr lang="en-GB" baseline="0" dirty="0" err="1" smtClean="0"/>
              <a:t>bz</a:t>
            </a:r>
            <a:r>
              <a:rPr lang="en-GB" baseline="0" dirty="0" smtClean="0"/>
              <a:t> concept about which we might want to track information on several different attributes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521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Information</a:t>
            </a:r>
            <a:r>
              <a:rPr lang="en-GB" baseline="0" dirty="0" smtClean="0"/>
              <a:t> about the project (name, date, budget…) and who is the manager of that particular project.</a:t>
            </a:r>
          </a:p>
          <a:p>
            <a:r>
              <a:rPr lang="en-GB" baseline="0" dirty="0" smtClean="0"/>
              <a:t>We will talk more in the Entity Relation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65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relation</a:t>
            </a:r>
            <a:r>
              <a:rPr lang="en-GB" baseline="0" dirty="0" smtClean="0"/>
              <a:t> is a table.</a:t>
            </a:r>
          </a:p>
          <a:p>
            <a:r>
              <a:rPr lang="en-GB" baseline="0" dirty="0" smtClean="0"/>
              <a:t>A table is 2d grid which contain rows and columns</a:t>
            </a:r>
          </a:p>
          <a:p>
            <a:r>
              <a:rPr lang="en-GB" baseline="0" dirty="0" smtClean="0"/>
              <a:t>A relation is a specific type of table. In order for a table to qualified as a relation</a:t>
            </a:r>
          </a:p>
          <a:p>
            <a:r>
              <a:rPr lang="en-GB" baseline="0" dirty="0" smtClean="0"/>
              <a:t>Table must has certain characteristics. Let’s see what those characteristics 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99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row represents a single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99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column</a:t>
            </a:r>
            <a:r>
              <a:rPr lang="en-GB" baseline="0" dirty="0" smtClean="0"/>
              <a:t> is an attribute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06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Cell is the intersection btw</a:t>
            </a:r>
            <a:r>
              <a:rPr lang="en-GB" baseline="0" dirty="0" smtClean="0"/>
              <a:t> row and column: no more than one value in the same cell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9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9881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dirty="0" smtClean="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55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dirty="0" smtClean="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53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273550"/>
            <a:ext cx="6165850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05790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6CE26200-2950-42E8-9543-038C0F9E11FD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dirty="0" smtClean="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9986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342E9EAA-58BE-4D40-ADDB-EBE0B5998C2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dirty="0" smtClean="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166647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40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5DBDDE8-F95E-47E6-9AC6-01DD400FD8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04118" y="5638800"/>
            <a:ext cx="6408440" cy="431800"/>
          </a:xfrm>
        </p:spPr>
        <p:txBody>
          <a:bodyPr/>
          <a:lstStyle/>
          <a:p>
            <a:r>
              <a:rPr lang="en-GB" dirty="0" smtClean="0"/>
              <a:t>Relational Model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03970" y="5207000"/>
            <a:ext cx="6408737" cy="431800"/>
          </a:xfrm>
        </p:spPr>
        <p:txBody>
          <a:bodyPr/>
          <a:lstStyle/>
          <a:p>
            <a:r>
              <a:rPr lang="fr-FR" altLang="fr-FR" dirty="0"/>
              <a:t>A Gateway for </a:t>
            </a:r>
            <a:r>
              <a:rPr lang="fr-FR" altLang="fr-FR" dirty="0" smtClean="0"/>
              <a:t>Life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solidFill>
                  <a:srgbClr val="262626"/>
                </a:solidFill>
              </a:rPr>
              <a:t>Passerelles </a:t>
            </a:r>
            <a:r>
              <a:rPr lang="fr-FR" altLang="en-US" dirty="0" smtClean="0">
                <a:solidFill>
                  <a:srgbClr val="262626"/>
                </a:solidFill>
              </a:rPr>
              <a:t>numériques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a 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All values in a column have the same data type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Each column has a unique name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The order of the columns and rows doesn’t matter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No two rows are the same or identical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/>
          <a:srcRect b="49185"/>
          <a:stretch/>
        </p:blipFill>
        <p:spPr bwMode="auto">
          <a:xfrm>
            <a:off x="2166528" y="3581400"/>
            <a:ext cx="4800600" cy="220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R</a:t>
            </a:r>
            <a:r>
              <a:rPr lang="en-GB" dirty="0" smtClean="0"/>
              <a:t>elation 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453" y="1358280"/>
            <a:ext cx="4876021" cy="439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05000"/>
            <a:ext cx="3197142" cy="1201845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259263" y="3284541"/>
            <a:ext cx="2987675" cy="99059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Synonyms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97224"/>
              </p:ext>
            </p:extLst>
          </p:nvPr>
        </p:nvGraphicFramePr>
        <p:xfrm>
          <a:off x="1524000" y="2286000"/>
          <a:ext cx="6624228" cy="20637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8076"/>
                <a:gridCol w="2208076"/>
                <a:gridCol w="2208076"/>
              </a:tblGrid>
              <a:tr h="687914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Table</a:t>
                      </a:r>
                      <a:endParaRPr lang="en-GB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Row</a:t>
                      </a:r>
                      <a:endParaRPr lang="en-GB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Column</a:t>
                      </a:r>
                      <a:endParaRPr lang="en-GB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791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 (rarely)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Record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Field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791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Relation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Tuple (rarely)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Attribute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key is one (or more) columns of a relation whose values are used to identify a row</a:t>
            </a:r>
          </a:p>
          <a:p>
            <a:r>
              <a:rPr lang="en-GB" dirty="0" smtClean="0"/>
              <a:t>Keys could be</a:t>
            </a:r>
          </a:p>
          <a:p>
            <a:pPr lvl="1"/>
            <a:r>
              <a:rPr lang="en-GB" b="1" dirty="0" smtClean="0"/>
              <a:t>Unique key</a:t>
            </a:r>
          </a:p>
          <a:p>
            <a:pPr lvl="2"/>
            <a:r>
              <a:rPr lang="en-GB" dirty="0" smtClean="0"/>
              <a:t>Uniquely identify a row</a:t>
            </a:r>
          </a:p>
          <a:p>
            <a:pPr lvl="1"/>
            <a:r>
              <a:rPr lang="en-GB" b="1" dirty="0" smtClean="0"/>
              <a:t>Non unique key</a:t>
            </a:r>
          </a:p>
          <a:p>
            <a:pPr lvl="2"/>
            <a:r>
              <a:rPr lang="en-GB" dirty="0" smtClean="0"/>
              <a:t>Identify a set of rows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vs Non unique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8817" y="1358280"/>
            <a:ext cx="4876021" cy="439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28817" y="1358279"/>
            <a:ext cx="919183" cy="43977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943600" y="1358279"/>
            <a:ext cx="1026069" cy="43977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373042" y="2113606"/>
            <a:ext cx="1720606" cy="1015762"/>
            <a:chOff x="373042" y="1519882"/>
            <a:chExt cx="1720606" cy="1015762"/>
          </a:xfrm>
        </p:grpSpPr>
        <p:pic>
          <p:nvPicPr>
            <p:cNvPr id="8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74" y="1519882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3042" y="2227226"/>
              <a:ext cx="1720606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tx1"/>
                  </a:solidFill>
                  <a:latin typeface="+mn-lt"/>
                </a:rPr>
                <a:t>Unique Key</a:t>
              </a:r>
              <a:endParaRPr lang="en-GB" sz="18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49977" y="2122798"/>
            <a:ext cx="1720606" cy="1353984"/>
            <a:chOff x="943077" y="1536263"/>
            <a:chExt cx="1720606" cy="1353984"/>
          </a:xfrm>
        </p:grpSpPr>
        <p:pic>
          <p:nvPicPr>
            <p:cNvPr id="11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2096" y="1536263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43077" y="2365744"/>
              <a:ext cx="1720606" cy="52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 smtClean="0">
                  <a:solidFill>
                    <a:schemeClr val="tx1"/>
                  </a:solidFill>
                  <a:latin typeface="+mn-lt"/>
                </a:rPr>
                <a:t>Non Unique Key</a:t>
              </a:r>
              <a:endParaRPr lang="en-GB" sz="18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1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Unique key: </a:t>
            </a:r>
          </a:p>
          <a:p>
            <a:pPr lvl="1"/>
            <a:r>
              <a:rPr lang="en-GB" dirty="0" smtClean="0"/>
              <a:t>Candidate key</a:t>
            </a:r>
          </a:p>
          <a:p>
            <a:pPr lvl="1"/>
            <a:r>
              <a:rPr lang="en-GB" b="1" dirty="0"/>
              <a:t>Primary </a:t>
            </a:r>
            <a:r>
              <a:rPr lang="en-GB" b="1" dirty="0" smtClean="0"/>
              <a:t>key</a:t>
            </a:r>
          </a:p>
          <a:p>
            <a:pPr lvl="1"/>
            <a:r>
              <a:rPr lang="en-GB" dirty="0"/>
              <a:t>Composite </a:t>
            </a:r>
            <a:r>
              <a:rPr lang="en-GB" dirty="0" smtClean="0"/>
              <a:t>key</a:t>
            </a:r>
          </a:p>
          <a:p>
            <a:pPr lvl="1"/>
            <a:r>
              <a:rPr lang="en-GB" dirty="0" smtClean="0"/>
              <a:t>Surrogate key</a:t>
            </a:r>
          </a:p>
          <a:p>
            <a:r>
              <a:rPr lang="en-GB" dirty="0" smtClean="0"/>
              <a:t>Non Unique key:</a:t>
            </a:r>
          </a:p>
          <a:p>
            <a:pPr lvl="1"/>
            <a:r>
              <a:rPr lang="en-GB" b="1" dirty="0" smtClean="0"/>
              <a:t>Foreign key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34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Candidate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Potential key to become the primary key</a:t>
            </a:r>
          </a:p>
          <a:p>
            <a:r>
              <a:rPr lang="en-GB" dirty="0" smtClean="0"/>
              <a:t>All of the possible unique keys in the entity</a:t>
            </a:r>
            <a:endParaRPr lang="en-GB" dirty="0"/>
          </a:p>
        </p:txBody>
      </p:sp>
      <p:pic>
        <p:nvPicPr>
          <p:cNvPr id="2050" name="Picture 2" descr="https://www.tutorialcup.com/images/dbms/basic-concept-er-data-model/Primary-Candidate-Super-ke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12"/>
          <a:stretch/>
        </p:blipFill>
        <p:spPr bwMode="auto">
          <a:xfrm>
            <a:off x="2434503" y="2438400"/>
            <a:ext cx="4264649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candidate key, which will be used to uniquely identify a record by the </a:t>
            </a:r>
            <a:r>
              <a:rPr lang="en-GB" dirty="0" smtClean="0"/>
              <a:t>query</a:t>
            </a:r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7000" y="2286000"/>
            <a:ext cx="3956838" cy="356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362200" y="22098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916"/>
            <a:ext cx="8219256" cy="4706483"/>
          </a:xfrm>
        </p:spPr>
        <p:txBody>
          <a:bodyPr>
            <a:normAutofit/>
          </a:bodyPr>
          <a:lstStyle/>
          <a:p>
            <a:r>
              <a:rPr lang="en-GB" dirty="0" smtClean="0"/>
              <a:t>Composed of two or more attributes or column </a:t>
            </a:r>
          </a:p>
          <a:p>
            <a:r>
              <a:rPr lang="en-GB" b="1" dirty="0" smtClean="0"/>
              <a:t>Example: </a:t>
            </a:r>
            <a:r>
              <a:rPr lang="en-GB" dirty="0" smtClean="0"/>
              <a:t>in many to many relationship the immediate table will contain primary key composed of two columns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Another example: </a:t>
            </a:r>
            <a:r>
              <a:rPr lang="en-GB" dirty="0" smtClean="0"/>
              <a:t>could be the case that we need to combine more than 1 column to make unique key 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53" y="1524000"/>
            <a:ext cx="39433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Surrogate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unique key, numeric value (integer) that is added to a relation to serve as the primary key</a:t>
            </a:r>
          </a:p>
          <a:p>
            <a:r>
              <a:rPr lang="en-GB" dirty="0" smtClean="0"/>
              <a:t>Surrogate key values have no meaning to users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40" y="2895600"/>
            <a:ext cx="5270375" cy="1981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752600" y="2895600"/>
            <a:ext cx="1828800" cy="48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O</a:t>
            </a:r>
            <a:r>
              <a:rPr lang="en-GB" dirty="0" smtClean="0"/>
              <a:t>bjectives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58280"/>
            <a:ext cx="8219256" cy="4585320"/>
          </a:xfrm>
          <a:ln/>
        </p:spPr>
        <p:txBody>
          <a:bodyPr>
            <a:normAutofit/>
          </a:bodyPr>
          <a:lstStyle/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</a:t>
            </a:r>
            <a:r>
              <a:rPr lang="en-GB" dirty="0" smtClean="0"/>
              <a:t>elational model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Importance </a:t>
            </a:r>
            <a:r>
              <a:rPr lang="en-GB" dirty="0" smtClean="0"/>
              <a:t>of keys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Normalizing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 Between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table may be related to other tables</a:t>
            </a:r>
          </a:p>
          <a:p>
            <a:r>
              <a:rPr lang="en-GB" dirty="0" smtClean="0"/>
              <a:t>Ex: </a:t>
            </a:r>
          </a:p>
          <a:p>
            <a:pPr lvl="1"/>
            <a:r>
              <a:rPr lang="en-GB" dirty="0" smtClean="0"/>
              <a:t>A Manager controls many Projects</a:t>
            </a:r>
          </a:p>
          <a:p>
            <a:pPr lvl="1"/>
            <a:r>
              <a:rPr lang="en-GB" dirty="0" smtClean="0"/>
              <a:t>An Employee works in a Department</a:t>
            </a:r>
          </a:p>
          <a:p>
            <a:pPr lvl="1"/>
            <a:r>
              <a:rPr lang="en-GB" dirty="0" smtClean="0"/>
              <a:t>A company accepts many interns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establish relationships, we need a foreign key</a:t>
            </a:r>
          </a:p>
          <a:p>
            <a:r>
              <a:rPr lang="en-GB" dirty="0" smtClean="0"/>
              <a:t>A foreign key is a primary key from one table which is added or placed into another table</a:t>
            </a:r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b="49185"/>
          <a:stretch/>
        </p:blipFill>
        <p:spPr bwMode="auto">
          <a:xfrm>
            <a:off x="1219200" y="3048000"/>
            <a:ext cx="432289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066" y="3048000"/>
            <a:ext cx="2782415" cy="10459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67065" y="2978851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Image result for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46857">
            <a:off x="2988906" y="3632157"/>
            <a:ext cx="2620511" cy="14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arrow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3358">
            <a:off x="5446825" y="3632349"/>
            <a:ext cx="1714533" cy="9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636887" y="2972039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38823" y="5327464"/>
            <a:ext cx="2057400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Foreign Key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7416" y="4885568"/>
            <a:ext cx="2057400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Primary Key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Referential Integrity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value of a foreign key </a:t>
            </a:r>
            <a:r>
              <a:rPr lang="en-GB" b="1" dirty="0" smtClean="0"/>
              <a:t>must </a:t>
            </a:r>
            <a:r>
              <a:rPr lang="en-GB" dirty="0" smtClean="0"/>
              <a:t>match a value of an existing primary key. </a:t>
            </a:r>
            <a:endParaRPr lang="en-GB" b="1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b="49185"/>
          <a:stretch/>
        </p:blipFill>
        <p:spPr bwMode="auto">
          <a:xfrm>
            <a:off x="457200" y="2440058"/>
            <a:ext cx="515421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417" y="2622098"/>
            <a:ext cx="3317494" cy="124708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62039"/>
              </p:ext>
            </p:extLst>
          </p:nvPr>
        </p:nvGraphicFramePr>
        <p:xfrm>
          <a:off x="457200" y="4853438"/>
          <a:ext cx="5154216" cy="3690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8539"/>
                <a:gridCol w="1181100"/>
                <a:gridCol w="1271954"/>
                <a:gridCol w="1181100"/>
                <a:gridCol w="611523"/>
              </a:tblGrid>
              <a:tr h="369057">
                <a:tc>
                  <a:txBody>
                    <a:bodyPr/>
                    <a:lstStyle/>
                    <a:p>
                      <a:pPr algn="r"/>
                      <a:r>
                        <a:rPr lang="en-GB" sz="1100" b="0" dirty="0" smtClean="0"/>
                        <a:t>200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/>
                        <a:t>Networking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/>
                        <a:t>2017-12-12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/>
                        <a:t>4000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 smtClean="0"/>
                        <a:t>4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-445244" y="4749132"/>
            <a:ext cx="6586499" cy="577670"/>
          </a:xfrm>
          <a:prstGeom prst="mathMultiply">
            <a:avLst>
              <a:gd name="adj1" fmla="val 157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58582" y="4752911"/>
            <a:ext cx="882421" cy="5207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11416" y="2570917"/>
            <a:ext cx="1094184" cy="12982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4" descr="Image result for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6302">
            <a:off x="5228685" y="4062491"/>
            <a:ext cx="1495262" cy="8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null value means no data exists</a:t>
            </a:r>
          </a:p>
          <a:p>
            <a:pPr lvl="1"/>
            <a:r>
              <a:rPr lang="en-GB" dirty="0" smtClean="0"/>
              <a:t>Think it as an empty cell in the table</a:t>
            </a:r>
          </a:p>
          <a:p>
            <a:r>
              <a:rPr lang="en-GB" dirty="0" smtClean="0"/>
              <a:t>It’s different from a zero, space, empty string or tab character</a:t>
            </a:r>
          </a:p>
          <a:p>
            <a:r>
              <a:rPr lang="en-GB" b="1" dirty="0" smtClean="0"/>
              <a:t>Ex: </a:t>
            </a:r>
            <a:r>
              <a:rPr lang="en-GB" dirty="0" smtClean="0"/>
              <a:t>resign date of the employee might set to NULL since they still working and don’t know the when they will stop working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Normalization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process of analysing a relation to ensure that it is </a:t>
            </a:r>
            <a:r>
              <a:rPr lang="en-GB" b="1" dirty="0" smtClean="0"/>
              <a:t>well-formed</a:t>
            </a:r>
          </a:p>
          <a:p>
            <a:r>
              <a:rPr lang="en-GB" dirty="0" smtClean="0"/>
              <a:t>Normalization involves decomposing relations with anomalies to produce smaller, well-structured relations</a:t>
            </a:r>
          </a:p>
          <a:p>
            <a:r>
              <a:rPr lang="en-GB" dirty="0" smtClean="0"/>
              <a:t>If a relation is normalized </a:t>
            </a:r>
            <a:r>
              <a:rPr lang="en-GB" b="1" dirty="0" smtClean="0"/>
              <a:t>(well-formed)</a:t>
            </a:r>
            <a:r>
              <a:rPr lang="en-GB" dirty="0" smtClean="0"/>
              <a:t>, rows can be inserted, deleted or modified without creating anomalies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737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relation that is not well-formed should be broken into two or more well-formed relations</a:t>
            </a:r>
          </a:p>
          <a:p>
            <a:r>
              <a:rPr lang="en-GB" b="1" dirty="0" smtClean="0"/>
              <a:t>General rule: </a:t>
            </a:r>
            <a:r>
              <a:rPr lang="en-GB" dirty="0" smtClean="0"/>
              <a:t>a well-formed relation will not contain more than one business concept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7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Frist normal form (</a:t>
            </a:r>
            <a:r>
              <a:rPr lang="en-GB" b="1" dirty="0" smtClean="0"/>
              <a:t>1NF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Second </a:t>
            </a:r>
            <a:r>
              <a:rPr lang="en-GB" dirty="0"/>
              <a:t>normal form </a:t>
            </a:r>
            <a:r>
              <a:rPr lang="en-GB" dirty="0" smtClean="0"/>
              <a:t>(</a:t>
            </a:r>
            <a:r>
              <a:rPr lang="en-GB" b="1" dirty="0" smtClean="0"/>
              <a:t>2NF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Third </a:t>
            </a:r>
            <a:r>
              <a:rPr lang="en-GB" dirty="0"/>
              <a:t>normal form </a:t>
            </a:r>
            <a:r>
              <a:rPr lang="en-GB" dirty="0" smtClean="0"/>
              <a:t>(</a:t>
            </a:r>
            <a:r>
              <a:rPr lang="en-GB" b="1" dirty="0" smtClean="0"/>
              <a:t>3NF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8332" y="659528"/>
            <a:ext cx="7847336" cy="52284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Course </a:t>
            </a:r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Entity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Relation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Keys</a:t>
            </a:r>
          </a:p>
          <a:p>
            <a:pPr lvl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Primary Key</a:t>
            </a:r>
          </a:p>
          <a:p>
            <a:pPr lvl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Foreign Key</a:t>
            </a:r>
          </a:p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Data </a:t>
            </a:r>
            <a:r>
              <a:rPr lang="en-GB" dirty="0" smtClean="0"/>
              <a:t>Normalization</a:t>
            </a:r>
          </a:p>
          <a:p>
            <a:pPr lvl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1NF</a:t>
            </a:r>
          </a:p>
          <a:p>
            <a:pPr lvl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2NF</a:t>
            </a:r>
          </a:p>
          <a:p>
            <a:pPr lvl="1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3NF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entity is something important that user or organization need to store its information in a database. </a:t>
            </a:r>
          </a:p>
          <a:p>
            <a:r>
              <a:rPr lang="en-GB" dirty="0" smtClean="0"/>
              <a:t>An entity represents one theme or business concept</a:t>
            </a:r>
          </a:p>
          <a:p>
            <a:pPr lvl="1"/>
            <a:r>
              <a:rPr lang="en-GB" dirty="0" smtClean="0"/>
              <a:t>Ex: employee, department, project,…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1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Entity</a:t>
            </a:r>
            <a:endParaRPr lang="en-GB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/>
          <a:srcRect r="21162"/>
          <a:stretch/>
        </p:blipFill>
        <p:spPr bwMode="auto">
          <a:xfrm>
            <a:off x="2997379" y="1880114"/>
            <a:ext cx="313889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8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9256" cy="3915396"/>
          </a:xfrm>
        </p:spPr>
        <p:txBody>
          <a:bodyPr/>
          <a:lstStyle/>
          <a:p>
            <a:r>
              <a:rPr lang="en-GB" dirty="0" smtClean="0"/>
              <a:t>A relation is a two dimensional table that has specific characteristics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72633"/>
              </p:ext>
            </p:extLst>
          </p:nvPr>
        </p:nvGraphicFramePr>
        <p:xfrm>
          <a:off x="1027405" y="2964156"/>
          <a:ext cx="7078845" cy="290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69"/>
                <a:gridCol w="1415769"/>
                <a:gridCol w="1415769"/>
                <a:gridCol w="1415769"/>
                <a:gridCol w="1415769"/>
              </a:tblGrid>
              <a:tr h="4838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38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38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38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38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838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7405" y="3413124"/>
            <a:ext cx="7078845" cy="5333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65903" y="3308566"/>
            <a:ext cx="3339297" cy="742513"/>
            <a:chOff x="165903" y="2714842"/>
            <a:chExt cx="3339297" cy="742513"/>
          </a:xfrm>
        </p:grpSpPr>
        <p:pic>
          <p:nvPicPr>
            <p:cNvPr id="7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03" y="2714842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62170" y="2893979"/>
              <a:ext cx="3243030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tx1"/>
                  </a:solidFill>
                  <a:latin typeface="+mn-lt"/>
                </a:rPr>
                <a:t>An instance of the entity</a:t>
              </a:r>
              <a:endParaRPr lang="en-GB" sz="18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629400" y="2964156"/>
            <a:ext cx="1496978" cy="2903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6917799" y="762531"/>
            <a:ext cx="1147255" cy="2952652"/>
            <a:chOff x="-139978" y="1496236"/>
            <a:chExt cx="1147255" cy="2952652"/>
          </a:xfrm>
        </p:grpSpPr>
        <p:pic>
          <p:nvPicPr>
            <p:cNvPr id="11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03" y="2714842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1462095" y="2818353"/>
              <a:ext cx="2952652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tx1"/>
                  </a:solidFill>
                  <a:latin typeface="+mn-lt"/>
                </a:rPr>
                <a:t>Attribute of an entity</a:t>
              </a:r>
              <a:endParaRPr lang="en-GB" sz="18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7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a 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Rows contain data about instances of an entity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05382" y="1905000"/>
            <a:ext cx="4322892" cy="389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70635" y="1936630"/>
            <a:ext cx="5457639" cy="742513"/>
            <a:chOff x="1270635" y="1936630"/>
            <a:chExt cx="5457639" cy="742513"/>
          </a:xfrm>
        </p:grpSpPr>
        <p:sp>
          <p:nvSpPr>
            <p:cNvPr id="5" name="Rectangle 4"/>
            <p:cNvSpPr/>
            <p:nvPr/>
          </p:nvSpPr>
          <p:spPr>
            <a:xfrm>
              <a:off x="2209800" y="2133601"/>
              <a:ext cx="4518474" cy="30479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635" y="1936630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270635" y="2165231"/>
            <a:ext cx="5457639" cy="742513"/>
            <a:chOff x="1270635" y="1936630"/>
            <a:chExt cx="5457639" cy="742513"/>
          </a:xfrm>
        </p:grpSpPr>
        <p:sp>
          <p:nvSpPr>
            <p:cNvPr id="10" name="Rectangle 9"/>
            <p:cNvSpPr/>
            <p:nvPr/>
          </p:nvSpPr>
          <p:spPr>
            <a:xfrm>
              <a:off x="2209800" y="2133601"/>
              <a:ext cx="4518474" cy="30479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635" y="1936630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270635" y="2489980"/>
            <a:ext cx="5457639" cy="742513"/>
            <a:chOff x="1270635" y="1936630"/>
            <a:chExt cx="5457639" cy="742513"/>
          </a:xfrm>
        </p:grpSpPr>
        <p:sp>
          <p:nvSpPr>
            <p:cNvPr id="13" name="Rectangle 12"/>
            <p:cNvSpPr/>
            <p:nvPr/>
          </p:nvSpPr>
          <p:spPr>
            <a:xfrm>
              <a:off x="2209800" y="2133601"/>
              <a:ext cx="4518474" cy="30479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635" y="1936630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89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a 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GB" dirty="0" smtClean="0"/>
              <a:t>Columns contain data about attributes of the entity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b="49185"/>
          <a:stretch/>
        </p:blipFill>
        <p:spPr bwMode="auto">
          <a:xfrm>
            <a:off x="2405382" y="3657600"/>
            <a:ext cx="432289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405382" y="2816227"/>
            <a:ext cx="802206" cy="2822573"/>
            <a:chOff x="2405382" y="2816227"/>
            <a:chExt cx="802206" cy="2822573"/>
          </a:xfrm>
        </p:grpSpPr>
        <p:sp>
          <p:nvSpPr>
            <p:cNvPr id="5" name="Rectangle 4"/>
            <p:cNvSpPr/>
            <p:nvPr/>
          </p:nvSpPr>
          <p:spPr>
            <a:xfrm>
              <a:off x="2405382" y="3657600"/>
              <a:ext cx="795018" cy="19812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15645" y="2865657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243532" y="2816226"/>
            <a:ext cx="1099868" cy="2822573"/>
            <a:chOff x="2405382" y="2816227"/>
            <a:chExt cx="1099868" cy="2822573"/>
          </a:xfrm>
        </p:grpSpPr>
        <p:sp>
          <p:nvSpPr>
            <p:cNvPr id="11" name="Rectangle 10"/>
            <p:cNvSpPr/>
            <p:nvPr/>
          </p:nvSpPr>
          <p:spPr>
            <a:xfrm>
              <a:off x="2405382" y="3657600"/>
              <a:ext cx="1099868" cy="19812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15645" y="2865657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343400" y="2816227"/>
            <a:ext cx="802207" cy="2822573"/>
            <a:chOff x="2405382" y="2816227"/>
            <a:chExt cx="802207" cy="2822573"/>
          </a:xfrm>
        </p:grpSpPr>
        <p:sp>
          <p:nvSpPr>
            <p:cNvPr id="14" name="Rectangle 13"/>
            <p:cNvSpPr/>
            <p:nvPr/>
          </p:nvSpPr>
          <p:spPr>
            <a:xfrm>
              <a:off x="2405382" y="3657600"/>
              <a:ext cx="802207" cy="19812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2" descr="http://www.onlygfx.com/wp-content/uploads/2016/12/arrow-drawing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15645" y="2865657"/>
              <a:ext cx="841374" cy="7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95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a 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Cells of the table hold a single value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b="49185"/>
          <a:stretch/>
        </p:blipFill>
        <p:spPr bwMode="auto">
          <a:xfrm>
            <a:off x="2405382" y="2514600"/>
            <a:ext cx="432289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0400" y="3315978"/>
            <a:ext cx="1143000" cy="26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PN_Template Powerpoint_New logo</Template>
  <TotalTime>5739</TotalTime>
  <Words>1086</Words>
  <Application>Microsoft Office PowerPoint</Application>
  <PresentationFormat>On-screen Show (4:3)</PresentationFormat>
  <Paragraphs>148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Unicode MS</vt:lpstr>
      <vt:lpstr>MS PGothic</vt:lpstr>
      <vt:lpstr>Arial</vt:lpstr>
      <vt:lpstr>Times New Roman</vt:lpstr>
      <vt:lpstr>Verdana</vt:lpstr>
      <vt:lpstr>Wingdings</vt:lpstr>
      <vt:lpstr>1_Thème Office</vt:lpstr>
      <vt:lpstr>2_Thème Office</vt:lpstr>
      <vt:lpstr>Passerelles numériques</vt:lpstr>
      <vt:lpstr>Objectives</vt:lpstr>
      <vt:lpstr>Course Topics</vt:lpstr>
      <vt:lpstr>Entity</vt:lpstr>
      <vt:lpstr>Entity</vt:lpstr>
      <vt:lpstr>Relation</vt:lpstr>
      <vt:lpstr>Characteristics of a Relation</vt:lpstr>
      <vt:lpstr>Characteristics of a Relation</vt:lpstr>
      <vt:lpstr>Characteristics of a Relation</vt:lpstr>
      <vt:lpstr>Characteristics of a Relation</vt:lpstr>
      <vt:lpstr>A Relation Example </vt:lpstr>
      <vt:lpstr>Terminology</vt:lpstr>
      <vt:lpstr>Keys</vt:lpstr>
      <vt:lpstr>Unique vs Non unique Key</vt:lpstr>
      <vt:lpstr>Keys</vt:lpstr>
      <vt:lpstr>Candidate Key</vt:lpstr>
      <vt:lpstr>Primary Key</vt:lpstr>
      <vt:lpstr>Composite Key</vt:lpstr>
      <vt:lpstr>Surrogate Key</vt:lpstr>
      <vt:lpstr>Relationships Between Tables</vt:lpstr>
      <vt:lpstr>Foreign Key</vt:lpstr>
      <vt:lpstr>Referential Integrity</vt:lpstr>
      <vt:lpstr>Null Values</vt:lpstr>
      <vt:lpstr>Data Normalization</vt:lpstr>
      <vt:lpstr>Normalization Principles</vt:lpstr>
      <vt:lpstr>Normalization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Ratha MORK</dc:creator>
  <cp:lastModifiedBy>Channak CHHON</cp:lastModifiedBy>
  <cp:revision>291</cp:revision>
  <cp:lastPrinted>2011-03-01T07:49:32Z</cp:lastPrinted>
  <dcterms:modified xsi:type="dcterms:W3CDTF">2019-08-12T01:16:04Z</dcterms:modified>
</cp:coreProperties>
</file>