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 id="2147483699" r:id="rId2"/>
  </p:sldMasterIdLst>
  <p:notesMasterIdLst>
    <p:notesMasterId r:id="rId96"/>
  </p:notesMasterIdLst>
  <p:handoutMasterIdLst>
    <p:handoutMasterId r:id="rId97"/>
  </p:handoutMasterIdLst>
  <p:sldIdLst>
    <p:sldId id="256" r:id="rId3"/>
    <p:sldId id="257" r:id="rId4"/>
    <p:sldId id="261" r:id="rId5"/>
    <p:sldId id="260"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5" r:id="rId24"/>
    <p:sldId id="288" r:id="rId25"/>
    <p:sldId id="286" r:id="rId26"/>
    <p:sldId id="284" r:id="rId27"/>
    <p:sldId id="282" r:id="rId28"/>
    <p:sldId id="283" r:id="rId29"/>
    <p:sldId id="287" r:id="rId30"/>
    <p:sldId id="289" r:id="rId31"/>
    <p:sldId id="290" r:id="rId32"/>
    <p:sldId id="291" r:id="rId33"/>
    <p:sldId id="292" r:id="rId34"/>
    <p:sldId id="293" r:id="rId35"/>
    <p:sldId id="294" r:id="rId36"/>
    <p:sldId id="295" r:id="rId37"/>
    <p:sldId id="296" r:id="rId38"/>
    <p:sldId id="297" r:id="rId39"/>
    <p:sldId id="298" r:id="rId40"/>
    <p:sldId id="299" r:id="rId41"/>
    <p:sldId id="280" r:id="rId42"/>
    <p:sldId id="300" r:id="rId43"/>
    <p:sldId id="301" r:id="rId44"/>
    <p:sldId id="302" r:id="rId45"/>
    <p:sldId id="333" r:id="rId46"/>
    <p:sldId id="334" r:id="rId47"/>
    <p:sldId id="303" r:id="rId48"/>
    <p:sldId id="304" r:id="rId49"/>
    <p:sldId id="305" r:id="rId50"/>
    <p:sldId id="306" r:id="rId51"/>
    <p:sldId id="307" r:id="rId52"/>
    <p:sldId id="308" r:id="rId53"/>
    <p:sldId id="313" r:id="rId54"/>
    <p:sldId id="314" r:id="rId55"/>
    <p:sldId id="315" r:id="rId56"/>
    <p:sldId id="316" r:id="rId57"/>
    <p:sldId id="309" r:id="rId58"/>
    <p:sldId id="311" r:id="rId59"/>
    <p:sldId id="310" r:id="rId60"/>
    <p:sldId id="312" r:id="rId61"/>
    <p:sldId id="317" r:id="rId62"/>
    <p:sldId id="319" r:id="rId63"/>
    <p:sldId id="318" r:id="rId64"/>
    <p:sldId id="328" r:id="rId65"/>
    <p:sldId id="320" r:id="rId66"/>
    <p:sldId id="321" r:id="rId67"/>
    <p:sldId id="322" r:id="rId68"/>
    <p:sldId id="324" r:id="rId69"/>
    <p:sldId id="323" r:id="rId70"/>
    <p:sldId id="325" r:id="rId71"/>
    <p:sldId id="326" r:id="rId72"/>
    <p:sldId id="327"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4" r:id="rId92"/>
    <p:sldId id="353" r:id="rId93"/>
    <p:sldId id="355" r:id="rId94"/>
    <p:sldId id="259" r:id="rId95"/>
  </p:sldIdLst>
  <p:sldSz cx="9144000" cy="6858000" type="screen4x3"/>
  <p:notesSz cx="9874250" cy="6797675"/>
  <p:defaultTextStyle>
    <a:defPPr>
      <a:defRPr lang="en-GB"/>
    </a:defPPr>
    <a:lvl1pPr algn="l" defTabSz="457200" rtl="0" eaLnBrk="0" fontAlgn="base" hangingPunct="0">
      <a:lnSpc>
        <a:spcPct val="78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pitchFamily="32" charset="0"/>
      </a:defRPr>
    </a:lvl1pPr>
    <a:lvl2pPr marL="457200" algn="l" defTabSz="457200" rtl="0" eaLnBrk="0" fontAlgn="base" hangingPunct="0">
      <a:lnSpc>
        <a:spcPct val="78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pitchFamily="32" charset="0"/>
      </a:defRPr>
    </a:lvl2pPr>
    <a:lvl3pPr marL="914400" algn="l" defTabSz="457200" rtl="0" eaLnBrk="0" fontAlgn="base" hangingPunct="0">
      <a:lnSpc>
        <a:spcPct val="78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pitchFamily="32" charset="0"/>
      </a:defRPr>
    </a:lvl3pPr>
    <a:lvl4pPr marL="1371600" algn="l" defTabSz="457200" rtl="0" eaLnBrk="0" fontAlgn="base" hangingPunct="0">
      <a:lnSpc>
        <a:spcPct val="78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pitchFamily="32" charset="0"/>
      </a:defRPr>
    </a:lvl4pPr>
    <a:lvl5pPr marL="1828800" algn="l" defTabSz="457200" rtl="0" eaLnBrk="0" fontAlgn="base" hangingPunct="0">
      <a:lnSpc>
        <a:spcPct val="78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pitchFamily="32" charset="0"/>
      </a:defRPr>
    </a:lvl5pPr>
    <a:lvl6pPr marL="2286000" algn="l" defTabSz="914400" rtl="0" eaLnBrk="1" latinLnBrk="0" hangingPunct="1">
      <a:defRPr sz="2400" kern="1200">
        <a:solidFill>
          <a:schemeClr val="bg1"/>
        </a:solidFill>
        <a:latin typeface="Times New Roman" pitchFamily="16" charset="0"/>
        <a:ea typeface="+mn-ea"/>
        <a:cs typeface="Arial Unicode MS" pitchFamily="32" charset="0"/>
      </a:defRPr>
    </a:lvl6pPr>
    <a:lvl7pPr marL="2743200" algn="l" defTabSz="914400" rtl="0" eaLnBrk="1" latinLnBrk="0" hangingPunct="1">
      <a:defRPr sz="2400" kern="1200">
        <a:solidFill>
          <a:schemeClr val="bg1"/>
        </a:solidFill>
        <a:latin typeface="Times New Roman" pitchFamily="16" charset="0"/>
        <a:ea typeface="+mn-ea"/>
        <a:cs typeface="Arial Unicode MS" pitchFamily="32" charset="0"/>
      </a:defRPr>
    </a:lvl7pPr>
    <a:lvl8pPr marL="3200400" algn="l" defTabSz="914400" rtl="0" eaLnBrk="1" latinLnBrk="0" hangingPunct="1">
      <a:defRPr sz="2400" kern="1200">
        <a:solidFill>
          <a:schemeClr val="bg1"/>
        </a:solidFill>
        <a:latin typeface="Times New Roman" pitchFamily="16" charset="0"/>
        <a:ea typeface="+mn-ea"/>
        <a:cs typeface="Arial Unicode MS" pitchFamily="32" charset="0"/>
      </a:defRPr>
    </a:lvl8pPr>
    <a:lvl9pPr marL="3657600" algn="l" defTabSz="914400" rtl="0" eaLnBrk="1" latinLnBrk="0" hangingPunct="1">
      <a:defRPr sz="2400" kern="1200">
        <a:solidFill>
          <a:schemeClr val="bg1"/>
        </a:solidFill>
        <a:latin typeface="Times New Roman" pitchFamily="16" charset="0"/>
        <a:ea typeface="+mn-ea"/>
        <a:cs typeface="Arial Unicode MS"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29">
          <p15:clr>
            <a:srgbClr val="A4A3A4"/>
          </p15:clr>
        </p15:guide>
        <p15:guide id="2" pos="303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FAUCHER" initials="JF"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40" autoAdjust="0"/>
    <p:restoredTop sz="76302" autoAdjust="0"/>
  </p:normalViewPr>
  <p:slideViewPr>
    <p:cSldViewPr>
      <p:cViewPr varScale="1">
        <p:scale>
          <a:sx n="55" d="100"/>
          <a:sy n="55" d="100"/>
        </p:scale>
        <p:origin x="588" y="6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129"/>
        <p:guide pos="30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commentAuthors" Target="commentAuthors.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bwMode="auto">
          <a:xfrm>
            <a:off x="0" y="0"/>
            <a:ext cx="4279918"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000000"/>
                </a:solidFill>
              </a:defRPr>
            </a:lvl1pPr>
          </a:lstStyle>
          <a:p>
            <a:endParaRPr lang="en-US" dirty="0"/>
          </a:p>
        </p:txBody>
      </p:sp>
      <p:sp>
        <p:nvSpPr>
          <p:cNvPr id="206851" name="Rectangle 3"/>
          <p:cNvSpPr>
            <a:spLocks noGrp="1" noChangeArrowheads="1"/>
          </p:cNvSpPr>
          <p:nvPr>
            <p:ph type="dt" sz="quarter" idx="1"/>
          </p:nvPr>
        </p:nvSpPr>
        <p:spPr bwMode="auto">
          <a:xfrm>
            <a:off x="5592027" y="0"/>
            <a:ext cx="4279918"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000000"/>
                </a:solidFill>
              </a:defRPr>
            </a:lvl1pPr>
          </a:lstStyle>
          <a:p>
            <a:endParaRPr lang="en-US" dirty="0"/>
          </a:p>
        </p:txBody>
      </p:sp>
      <p:sp>
        <p:nvSpPr>
          <p:cNvPr id="206852" name="Rectangle 4"/>
          <p:cNvSpPr>
            <a:spLocks noGrp="1" noChangeArrowheads="1"/>
          </p:cNvSpPr>
          <p:nvPr>
            <p:ph type="ftr" sz="quarter" idx="2"/>
          </p:nvPr>
        </p:nvSpPr>
        <p:spPr bwMode="auto">
          <a:xfrm>
            <a:off x="0" y="6456699"/>
            <a:ext cx="4279918"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rgbClr val="000000"/>
                </a:solidFill>
              </a:defRPr>
            </a:lvl1pPr>
          </a:lstStyle>
          <a:p>
            <a:endParaRPr lang="en-US" dirty="0"/>
          </a:p>
        </p:txBody>
      </p:sp>
      <p:sp>
        <p:nvSpPr>
          <p:cNvPr id="206853" name="Rectangle 5"/>
          <p:cNvSpPr>
            <a:spLocks noGrp="1" noChangeArrowheads="1"/>
          </p:cNvSpPr>
          <p:nvPr>
            <p:ph type="sldNum" sz="quarter" idx="3"/>
          </p:nvPr>
        </p:nvSpPr>
        <p:spPr bwMode="auto">
          <a:xfrm>
            <a:off x="5592027" y="6456699"/>
            <a:ext cx="4279918"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000000"/>
                </a:solidFill>
              </a:defRPr>
            </a:lvl1pPr>
          </a:lstStyle>
          <a:p>
            <a:fld id="{01568843-42D2-4471-8419-3E036C2C91B8}" type="slidenum">
              <a:rPr lang="en-US"/>
              <a:pPr/>
              <a:t>‹#›</a:t>
            </a:fld>
            <a:endParaRPr lang="en-US" dirty="0"/>
          </a:p>
        </p:txBody>
      </p:sp>
    </p:spTree>
    <p:extLst>
      <p:ext uri="{BB962C8B-B14F-4D97-AF65-F5344CB8AC3E}">
        <p14:creationId xmlns:p14="http://schemas.microsoft.com/office/powerpoint/2010/main" val="428942104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024" units="cm"/>
          <inkml:channel name="Y" type="integer" max="768" units="cm"/>
          <inkml:channel name="T" type="integer" max="2.14748E9" units="dev"/>
        </inkml:traceFormat>
        <inkml:channelProperties>
          <inkml:channelProperty channel="X" name="resolution" value="44.32901" units="1/cm"/>
          <inkml:channelProperty channel="Y" name="resolution" value="44.39306" units="1/cm"/>
          <inkml:channelProperty channel="T" name="resolution" value="1" units="1/dev"/>
        </inkml:channelProperties>
      </inkml:inkSource>
      <inkml:timestamp xml:id="ts0" timeString="2017-11-21T09:08:53.516"/>
    </inkml:context>
    <inkml:brush xml:id="br0">
      <inkml:brushProperty name="width" value="0.05292" units="cm"/>
      <inkml:brushProperty name="height" value="0.05292" units="cm"/>
      <inkml:brushProperty name="color" value="#FF0000"/>
    </inkml:brush>
  </inkml:definitions>
  <inkml:trace contextRef="#ctx0" brushRef="#br0">10666 13643 0,'0'99'63,"25"-50"-63,0 75 15,-25 25 1,24-99 0,-24-1-1,0 51-15,0-76 16,0 101 0,0-51-1,0 25 1,0-74-1,0 0 1,0 0-16,50-1 16,-50 1-16,25 0 15,0 25 1,-25-26-16,24 1 16,1 0-1,-25 0-15,25-25 16,25 49-1,24 26-15,0 24 16,75 0-16,-74-24 16,-1-1-16,1-49 15,-75 0-15,24-25 16,1 0 46,50 0-46,-51 0-16,51 0 16,-50 0-1,24 0 1,-24 0-16,25 49 16,49-49-1,25 25 1,-50-25-1,-49 0 1,25 0 47,-1 0-48,-24 0 16,25-25 79</inkml:trace>
  <inkml:trace contextRef="#ctx0" brushRef="#br0" timeOffset="1">12080 15280 0,'74'0'62,"1"0"-46,24 0 0,0-50-16,0 50 0,-24 0 15,-50 0 1,24 0-1,1 0 1,-1 0 0,-24 0-1,0 0 32,-25 25 31,-25 24-78,0 1 16,-24-25-16,-1 49 16,1-74-16,49 50 15,-50-25-15,50 24 16,-74-49-16,49 75 15,-25-75-15,25 0 16,1 49-16,-1-49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1" y="0"/>
            <a:ext cx="9874250" cy="6797675"/>
          </a:xfrm>
          <a:prstGeom prst="roundRect">
            <a:avLst>
              <a:gd name="adj" fmla="val 19"/>
            </a:avLst>
          </a:prstGeom>
          <a:solidFill>
            <a:srgbClr val="FFFFFF"/>
          </a:solidFill>
          <a:ln w="9360">
            <a:noFill/>
            <a:miter lim="800000"/>
            <a:headEnd/>
            <a:tailEnd/>
          </a:ln>
          <a:effectLst/>
        </p:spPr>
        <p:txBody>
          <a:bodyPr wrap="none" anchor="ctr"/>
          <a:lstStyle/>
          <a:p>
            <a:endParaRPr lang="en-US" dirty="0"/>
          </a:p>
        </p:txBody>
      </p:sp>
      <p:sp>
        <p:nvSpPr>
          <p:cNvPr id="3074" name="AutoShape 2"/>
          <p:cNvSpPr>
            <a:spLocks noChangeArrowheads="1"/>
          </p:cNvSpPr>
          <p:nvPr/>
        </p:nvSpPr>
        <p:spPr bwMode="auto">
          <a:xfrm>
            <a:off x="1" y="0"/>
            <a:ext cx="9874250" cy="6797675"/>
          </a:xfrm>
          <a:prstGeom prst="roundRect">
            <a:avLst>
              <a:gd name="adj" fmla="val 19"/>
            </a:avLst>
          </a:prstGeom>
          <a:solidFill>
            <a:srgbClr val="FFFFFF"/>
          </a:solidFill>
          <a:ln w="9525">
            <a:noFill/>
            <a:round/>
            <a:headEnd/>
            <a:tailEnd/>
          </a:ln>
          <a:effectLst/>
        </p:spPr>
        <p:txBody>
          <a:bodyPr wrap="none" anchor="ctr"/>
          <a:lstStyle/>
          <a:p>
            <a:endParaRPr lang="en-US" dirty="0"/>
          </a:p>
        </p:txBody>
      </p:sp>
      <p:sp>
        <p:nvSpPr>
          <p:cNvPr id="3075" name="AutoShape 3"/>
          <p:cNvSpPr>
            <a:spLocks noChangeArrowheads="1"/>
          </p:cNvSpPr>
          <p:nvPr/>
        </p:nvSpPr>
        <p:spPr bwMode="auto">
          <a:xfrm>
            <a:off x="1" y="0"/>
            <a:ext cx="9874250" cy="6797675"/>
          </a:xfrm>
          <a:prstGeom prst="roundRect">
            <a:avLst>
              <a:gd name="adj" fmla="val 19"/>
            </a:avLst>
          </a:prstGeom>
          <a:solidFill>
            <a:srgbClr val="FFFFFF"/>
          </a:solidFill>
          <a:ln w="9525">
            <a:noFill/>
            <a:round/>
            <a:headEnd/>
            <a:tailEnd/>
          </a:ln>
          <a:effectLst/>
        </p:spPr>
        <p:txBody>
          <a:bodyPr wrap="none" anchor="ctr"/>
          <a:lstStyle/>
          <a:p>
            <a:endParaRPr lang="en-US" dirty="0"/>
          </a:p>
        </p:txBody>
      </p:sp>
      <p:sp>
        <p:nvSpPr>
          <p:cNvPr id="3076" name="AutoShape 4"/>
          <p:cNvSpPr>
            <a:spLocks noChangeArrowheads="1"/>
          </p:cNvSpPr>
          <p:nvPr/>
        </p:nvSpPr>
        <p:spPr bwMode="auto">
          <a:xfrm>
            <a:off x="1" y="0"/>
            <a:ext cx="9874250" cy="6797675"/>
          </a:xfrm>
          <a:prstGeom prst="roundRect">
            <a:avLst>
              <a:gd name="adj" fmla="val 19"/>
            </a:avLst>
          </a:prstGeom>
          <a:solidFill>
            <a:srgbClr val="FFFFFF"/>
          </a:solidFill>
          <a:ln w="9525">
            <a:noFill/>
            <a:round/>
            <a:headEnd/>
            <a:tailEnd/>
          </a:ln>
          <a:effectLst/>
        </p:spPr>
        <p:txBody>
          <a:bodyPr wrap="none" anchor="ctr"/>
          <a:lstStyle/>
          <a:p>
            <a:endParaRPr lang="en-US" dirty="0"/>
          </a:p>
        </p:txBody>
      </p:sp>
      <p:sp>
        <p:nvSpPr>
          <p:cNvPr id="3077" name="AutoShape 5"/>
          <p:cNvSpPr>
            <a:spLocks noChangeArrowheads="1"/>
          </p:cNvSpPr>
          <p:nvPr/>
        </p:nvSpPr>
        <p:spPr bwMode="auto">
          <a:xfrm>
            <a:off x="1" y="0"/>
            <a:ext cx="9874250" cy="6797675"/>
          </a:xfrm>
          <a:prstGeom prst="roundRect">
            <a:avLst>
              <a:gd name="adj" fmla="val 19"/>
            </a:avLst>
          </a:prstGeom>
          <a:solidFill>
            <a:srgbClr val="FFFFFF"/>
          </a:solidFill>
          <a:ln w="9525">
            <a:noFill/>
            <a:round/>
            <a:headEnd/>
            <a:tailEnd/>
          </a:ln>
          <a:effectLst/>
        </p:spPr>
        <p:txBody>
          <a:bodyPr wrap="none" anchor="ctr"/>
          <a:lstStyle/>
          <a:p>
            <a:endParaRPr lang="en-US" dirty="0"/>
          </a:p>
        </p:txBody>
      </p:sp>
      <p:sp>
        <p:nvSpPr>
          <p:cNvPr id="3078" name="Rectangle 6"/>
          <p:cNvSpPr>
            <a:spLocks noGrp="1" noRot="1" noChangeAspect="1" noChangeArrowheads="1"/>
          </p:cNvSpPr>
          <p:nvPr>
            <p:ph type="sldImg"/>
          </p:nvPr>
        </p:nvSpPr>
        <p:spPr bwMode="auto">
          <a:xfrm>
            <a:off x="3243263" y="514350"/>
            <a:ext cx="3379787" cy="2535238"/>
          </a:xfrm>
          <a:prstGeom prst="rect">
            <a:avLst/>
          </a:prstGeom>
          <a:solidFill>
            <a:srgbClr val="FFFFFF"/>
          </a:solidFill>
          <a:ln w="12600">
            <a:solidFill>
              <a:srgbClr val="000000"/>
            </a:solidFill>
            <a:miter lim="800000"/>
            <a:headEnd/>
            <a:tailEnd/>
          </a:ln>
          <a:effectLst/>
        </p:spPr>
      </p:sp>
      <p:sp>
        <p:nvSpPr>
          <p:cNvPr id="3079" name="Rectangle 7"/>
          <p:cNvSpPr>
            <a:spLocks noGrp="1" noChangeArrowheads="1"/>
          </p:cNvSpPr>
          <p:nvPr>
            <p:ph type="body"/>
          </p:nvPr>
        </p:nvSpPr>
        <p:spPr bwMode="auto">
          <a:xfrm>
            <a:off x="1316721" y="3228349"/>
            <a:ext cx="7231585" cy="3054583"/>
          </a:xfrm>
          <a:prstGeom prst="rect">
            <a:avLst/>
          </a:prstGeom>
          <a:noFill/>
          <a:ln w="9525">
            <a:noFill/>
            <a:round/>
            <a:headEnd/>
            <a:tailEnd/>
          </a:ln>
          <a:effectLst/>
        </p:spPr>
        <p:txBody>
          <a:bodyPr vert="horz" wrap="square" lIns="90000" tIns="45000" rIns="90000" bIns="45000" numCol="1" anchor="t" anchorCtr="0" compatLnSpc="1">
            <a:prstTxWarp prst="textNoShape">
              <a:avLst/>
            </a:prstTxWarp>
          </a:bodyPr>
          <a:lstStyle/>
          <a:p>
            <a:pPr lvl="0"/>
            <a:endParaRPr lang="en-US" smtClean="0"/>
          </a:p>
        </p:txBody>
      </p:sp>
    </p:spTree>
    <p:extLst>
      <p:ext uri="{BB962C8B-B14F-4D97-AF65-F5344CB8AC3E}">
        <p14:creationId xmlns:p14="http://schemas.microsoft.com/office/powerpoint/2010/main" val="14855487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localhost/phpmyadmin/url.php?url=https://dev.mysql.com/doc/refman/5.5/en/select.html" TargetMode="External"/><Relationship Id="rId2" Type="http://schemas.openxmlformats.org/officeDocument/2006/relationships/slide" Target="../slides/slide83.xml"/><Relationship Id="rId1" Type="http://schemas.openxmlformats.org/officeDocument/2006/relationships/notesMaster" Target="../notesMasters/notesMaster1.xml"/><Relationship Id="rId4" Type="http://schemas.openxmlformats.org/officeDocument/2006/relationships/hyperlink" Target="http://localhost/phpmyadmin/url.php?url=https://dev.mysql.com/doc/refman/5.5/en/group-by-functions.html#function_count"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Text Box 1"/>
          <p:cNvSpPr txBox="1">
            <a:spLocks noChangeArrowheads="1"/>
          </p:cNvSpPr>
          <p:nvPr/>
        </p:nvSpPr>
        <p:spPr bwMode="auto">
          <a:xfrm>
            <a:off x="1724882" y="513651"/>
            <a:ext cx="6426795" cy="2539839"/>
          </a:xfrm>
          <a:prstGeom prst="rect">
            <a:avLst/>
          </a:prstGeom>
          <a:solidFill>
            <a:srgbClr val="FFFFFF"/>
          </a:solidFill>
          <a:ln w="9360">
            <a:solidFill>
              <a:srgbClr val="000000"/>
            </a:solidFill>
            <a:miter lim="800000"/>
            <a:headEnd/>
            <a:tailEnd/>
          </a:ln>
          <a:effectLst/>
        </p:spPr>
        <p:txBody>
          <a:bodyPr wrap="none" anchor="ctr"/>
          <a:lstStyle/>
          <a:p>
            <a:endParaRPr lang="en-US" dirty="0"/>
          </a:p>
        </p:txBody>
      </p:sp>
      <p:sp>
        <p:nvSpPr>
          <p:cNvPr id="105474" name="Rectangle 2"/>
          <p:cNvSpPr txBox="1">
            <a:spLocks noGrp="1" noChangeArrowheads="1"/>
          </p:cNvSpPr>
          <p:nvPr>
            <p:ph type="body"/>
          </p:nvPr>
        </p:nvSpPr>
        <p:spPr bwMode="auto">
          <a:xfrm>
            <a:off x="1316722" y="3228349"/>
            <a:ext cx="7233891" cy="3056768"/>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2133481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CREATE TABLE bed(</a:t>
            </a:r>
          </a:p>
          <a:p>
            <a:r>
              <a:rPr lang="en-GB" dirty="0" smtClean="0"/>
              <a:t>    </a:t>
            </a:r>
            <a:r>
              <a:rPr lang="en-GB" dirty="0" err="1" smtClean="0"/>
              <a:t>bedID</a:t>
            </a:r>
            <a:r>
              <a:rPr lang="en-GB" dirty="0" smtClean="0"/>
              <a:t> </a:t>
            </a:r>
            <a:r>
              <a:rPr lang="en-GB" dirty="0" err="1" smtClean="0"/>
              <a:t>int</a:t>
            </a:r>
            <a:r>
              <a:rPr lang="en-GB" dirty="0" smtClean="0"/>
              <a:t>,</a:t>
            </a:r>
          </a:p>
          <a:p>
            <a:r>
              <a:rPr lang="en-GB" dirty="0" smtClean="0"/>
              <a:t>    location varchar(50),</a:t>
            </a:r>
          </a:p>
          <a:p>
            <a:r>
              <a:rPr lang="en-GB" dirty="0" smtClean="0"/>
              <a:t>    CONSTRAINT </a:t>
            </a:r>
            <a:r>
              <a:rPr lang="en-GB" dirty="0" err="1" smtClean="0"/>
              <a:t>bedID</a:t>
            </a:r>
            <a:r>
              <a:rPr lang="en-GB" dirty="0" smtClean="0"/>
              <a:t> PRIMARY KEY(</a:t>
            </a:r>
            <a:r>
              <a:rPr lang="en-GB" dirty="0" err="1" smtClean="0"/>
              <a:t>bedID</a:t>
            </a:r>
            <a:r>
              <a:rPr lang="en-GB" dirty="0" smtClean="0"/>
              <a:t>)</a:t>
            </a:r>
          </a:p>
          <a:p>
            <a:r>
              <a:rPr lang="en-GB" dirty="0" smtClean="0"/>
              <a:t>);</a:t>
            </a:r>
          </a:p>
          <a:p>
            <a:endParaRPr lang="en-GB" dirty="0" smtClean="0"/>
          </a:p>
          <a:p>
            <a:r>
              <a:rPr lang="en-GB" dirty="0" smtClean="0"/>
              <a:t>CREATE TABLE Patient(</a:t>
            </a:r>
          </a:p>
          <a:p>
            <a:r>
              <a:rPr lang="en-GB" dirty="0" smtClean="0"/>
              <a:t>    </a:t>
            </a:r>
            <a:r>
              <a:rPr lang="en-GB" dirty="0" err="1" smtClean="0"/>
              <a:t>patientID</a:t>
            </a:r>
            <a:r>
              <a:rPr lang="en-GB" dirty="0" smtClean="0"/>
              <a:t> </a:t>
            </a:r>
            <a:r>
              <a:rPr lang="en-GB" dirty="0" err="1" smtClean="0"/>
              <a:t>int</a:t>
            </a:r>
            <a:r>
              <a:rPr lang="en-GB" dirty="0" smtClean="0"/>
              <a:t>,</a:t>
            </a:r>
          </a:p>
          <a:p>
            <a:r>
              <a:rPr lang="en-GB" dirty="0" smtClean="0"/>
              <a:t>    </a:t>
            </a:r>
            <a:r>
              <a:rPr lang="en-GB" dirty="0" err="1" smtClean="0"/>
              <a:t>bedID</a:t>
            </a:r>
            <a:r>
              <a:rPr lang="en-GB" dirty="0" smtClean="0"/>
              <a:t> </a:t>
            </a:r>
            <a:r>
              <a:rPr lang="en-GB" dirty="0" err="1" smtClean="0"/>
              <a:t>int</a:t>
            </a:r>
            <a:r>
              <a:rPr lang="en-GB" dirty="0" smtClean="0"/>
              <a:t>,</a:t>
            </a:r>
          </a:p>
          <a:p>
            <a:r>
              <a:rPr lang="en-GB" dirty="0" smtClean="0"/>
              <a:t>    name varchar(50),</a:t>
            </a:r>
          </a:p>
          <a:p>
            <a:r>
              <a:rPr lang="en-GB" dirty="0" smtClean="0"/>
              <a:t>    CONSTRAINT </a:t>
            </a:r>
            <a:r>
              <a:rPr lang="en-GB" dirty="0" err="1" smtClean="0"/>
              <a:t>patientID</a:t>
            </a:r>
            <a:r>
              <a:rPr lang="en-GB" dirty="0" smtClean="0"/>
              <a:t> PRIMARY KEY(</a:t>
            </a:r>
            <a:r>
              <a:rPr lang="en-GB" dirty="0" err="1" smtClean="0"/>
              <a:t>patientID</a:t>
            </a:r>
            <a:r>
              <a:rPr lang="en-GB" dirty="0" smtClean="0"/>
              <a:t>),</a:t>
            </a:r>
          </a:p>
          <a:p>
            <a:r>
              <a:rPr lang="en-GB" dirty="0" smtClean="0"/>
              <a:t>    CONSTRAINT </a:t>
            </a:r>
            <a:r>
              <a:rPr lang="en-GB" dirty="0" err="1" smtClean="0"/>
              <a:t>bedID</a:t>
            </a:r>
            <a:r>
              <a:rPr lang="en-GB" dirty="0" smtClean="0"/>
              <a:t> FOREIGN KEY(</a:t>
            </a:r>
            <a:r>
              <a:rPr lang="en-GB" dirty="0" err="1" smtClean="0"/>
              <a:t>bedID</a:t>
            </a:r>
            <a:r>
              <a:rPr lang="en-GB" dirty="0" smtClean="0"/>
              <a:t>) REFERENCES bed(</a:t>
            </a:r>
            <a:r>
              <a:rPr lang="en-GB" dirty="0" err="1" smtClean="0"/>
              <a:t>bedID</a:t>
            </a:r>
            <a:r>
              <a:rPr lang="en-GB" dirty="0" smtClean="0"/>
              <a:t>)</a:t>
            </a:r>
          </a:p>
          <a:p>
            <a:r>
              <a:rPr lang="en-GB" dirty="0" smtClean="0"/>
              <a:t>);</a:t>
            </a:r>
            <a:endParaRPr lang="en-GB" dirty="0"/>
          </a:p>
        </p:txBody>
      </p:sp>
    </p:spTree>
    <p:extLst>
      <p:ext uri="{BB962C8B-B14F-4D97-AF65-F5344CB8AC3E}">
        <p14:creationId xmlns:p14="http://schemas.microsoft.com/office/powerpoint/2010/main" val="1760754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Constraints are used to limit the type of data that can go into a table. This ensures the accuracy and reliability of the data in the table. If there is any violation between the constraint and the data action, the action is aborted.</a:t>
            </a:r>
          </a:p>
          <a:p>
            <a:endParaRPr lang="en-GB" dirty="0" smtClean="0"/>
          </a:p>
          <a:p>
            <a:r>
              <a:rPr lang="en-GB" dirty="0" smtClean="0"/>
              <a:t>Constraints can be column level or table level. Column level constraints apply to a column, and table level constraints apply to the whole table.</a:t>
            </a:r>
            <a:endParaRPr lang="en-GB" dirty="0"/>
          </a:p>
        </p:txBody>
      </p:sp>
    </p:spTree>
    <p:extLst>
      <p:ext uri="{BB962C8B-B14F-4D97-AF65-F5344CB8AC3E}">
        <p14:creationId xmlns:p14="http://schemas.microsoft.com/office/powerpoint/2010/main" val="1920613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rgbClr val="000000"/>
                </a:solidFill>
                <a:effectLst/>
                <a:latin typeface="Times New Roman" pitchFamily="16" charset="0"/>
                <a:ea typeface="+mn-ea"/>
                <a:cs typeface="+mn-cs"/>
              </a:rPr>
              <a:t>This enforces a field to always contain a value, which means that you cannot insert a new record, or update a record without adding a value to this field.</a:t>
            </a:r>
          </a:p>
          <a:p>
            <a:r>
              <a:rPr lang="en-GB" sz="1200" b="0" i="0" kern="1200" dirty="0" smtClean="0">
                <a:solidFill>
                  <a:srgbClr val="000000"/>
                </a:solidFill>
                <a:effectLst/>
                <a:latin typeface="Times New Roman" pitchFamily="16" charset="0"/>
                <a:ea typeface="+mn-ea"/>
                <a:cs typeface="+mn-cs"/>
              </a:rPr>
              <a:t>Ex:</a:t>
            </a:r>
            <a:r>
              <a:rPr lang="en-GB" sz="1200" b="0" i="0" kern="1200" baseline="0" dirty="0" smtClean="0">
                <a:solidFill>
                  <a:srgbClr val="000000"/>
                </a:solidFill>
                <a:effectLst/>
                <a:latin typeface="Times New Roman" pitchFamily="16" charset="0"/>
                <a:ea typeface="+mn-ea"/>
                <a:cs typeface="+mn-cs"/>
              </a:rPr>
              <a:t> </a:t>
            </a:r>
          </a:p>
          <a:p>
            <a:r>
              <a:rPr lang="en-GB" sz="1200" b="0" i="0" kern="1200" dirty="0" smtClean="0">
                <a:solidFill>
                  <a:srgbClr val="000000"/>
                </a:solidFill>
                <a:effectLst/>
                <a:latin typeface="Times New Roman" pitchFamily="16" charset="0"/>
                <a:ea typeface="+mn-ea"/>
                <a:cs typeface="+mn-cs"/>
              </a:rPr>
              <a:t>CREATE TABLE Persons (</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ID </a:t>
            </a:r>
            <a:r>
              <a:rPr lang="en-GB" sz="1200" b="0" i="0" kern="1200" dirty="0" err="1" smtClean="0">
                <a:solidFill>
                  <a:srgbClr val="000000"/>
                </a:solidFill>
                <a:effectLst/>
                <a:latin typeface="Times New Roman" pitchFamily="16" charset="0"/>
                <a:ea typeface="+mn-ea"/>
                <a:cs typeface="+mn-cs"/>
              </a:rPr>
              <a:t>int</a:t>
            </a:r>
            <a:r>
              <a:rPr lang="en-GB" sz="1200" b="0" i="0" kern="1200" dirty="0" smtClean="0">
                <a:solidFill>
                  <a:srgbClr val="000000"/>
                </a:solidFill>
                <a:effectLst/>
                <a:latin typeface="Times New Roman" pitchFamily="16" charset="0"/>
                <a:ea typeface="+mn-ea"/>
                <a:cs typeface="+mn-cs"/>
              </a:rPr>
              <a:t> NOT NULL,</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t>
            </a:r>
            <a:r>
              <a:rPr lang="en-GB" sz="1200" b="0" i="0" kern="1200" dirty="0" err="1" smtClean="0">
                <a:solidFill>
                  <a:srgbClr val="000000"/>
                </a:solidFill>
                <a:effectLst/>
                <a:latin typeface="Times New Roman" pitchFamily="16" charset="0"/>
                <a:ea typeface="+mn-ea"/>
                <a:cs typeface="+mn-cs"/>
              </a:rPr>
              <a:t>LastName</a:t>
            </a:r>
            <a:r>
              <a:rPr lang="en-GB" sz="1200" b="0" i="0" kern="1200" dirty="0" smtClean="0">
                <a:solidFill>
                  <a:srgbClr val="000000"/>
                </a:solidFill>
                <a:effectLst/>
                <a:latin typeface="Times New Roman" pitchFamily="16" charset="0"/>
                <a:ea typeface="+mn-ea"/>
                <a:cs typeface="+mn-cs"/>
              </a:rPr>
              <a:t> varchar(255) NOT NULL,</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t>
            </a:r>
            <a:r>
              <a:rPr lang="en-GB" sz="1200" b="0" i="0" kern="1200" dirty="0" err="1" smtClean="0">
                <a:solidFill>
                  <a:srgbClr val="000000"/>
                </a:solidFill>
                <a:effectLst/>
                <a:latin typeface="Times New Roman" pitchFamily="16" charset="0"/>
                <a:ea typeface="+mn-ea"/>
                <a:cs typeface="+mn-cs"/>
              </a:rPr>
              <a:t>FirstName</a:t>
            </a:r>
            <a:r>
              <a:rPr lang="en-GB" sz="1200" b="0" i="0" kern="1200" dirty="0" smtClean="0">
                <a:solidFill>
                  <a:srgbClr val="000000"/>
                </a:solidFill>
                <a:effectLst/>
                <a:latin typeface="Times New Roman" pitchFamily="16" charset="0"/>
                <a:ea typeface="+mn-ea"/>
                <a:cs typeface="+mn-cs"/>
              </a:rPr>
              <a:t> varchar(255) NOT NULL,</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Age </a:t>
            </a:r>
            <a:r>
              <a:rPr lang="en-GB" sz="1200" b="0" i="0" kern="1200" dirty="0" err="1" smtClean="0">
                <a:solidFill>
                  <a:srgbClr val="000000"/>
                </a:solidFill>
                <a:effectLst/>
                <a:latin typeface="Times New Roman" pitchFamily="16" charset="0"/>
                <a:ea typeface="+mn-ea"/>
                <a:cs typeface="+mn-cs"/>
              </a:rPr>
              <a:t>int</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a:t>
            </a:r>
          </a:p>
          <a:p>
            <a:endParaRPr lang="en-GB" sz="1200" b="0" i="0" kern="1200" dirty="0" smtClean="0">
              <a:solidFill>
                <a:srgbClr val="000000"/>
              </a:solidFill>
              <a:effectLst/>
              <a:latin typeface="Times New Roman" pitchFamily="16" charset="0"/>
              <a:ea typeface="+mn-ea"/>
              <a:cs typeface="+mn-cs"/>
            </a:endParaRPr>
          </a:p>
          <a:p>
            <a:r>
              <a:rPr lang="en-GB" sz="1200" b="0" i="0" kern="1200" dirty="0" smtClean="0">
                <a:solidFill>
                  <a:srgbClr val="000000"/>
                </a:solidFill>
                <a:effectLst/>
                <a:latin typeface="Times New Roman" pitchFamily="16" charset="0"/>
                <a:ea typeface="+mn-ea"/>
                <a:cs typeface="+mn-cs"/>
              </a:rPr>
              <a:t>ID, </a:t>
            </a:r>
            <a:r>
              <a:rPr lang="en-GB" sz="1200" b="0" i="0" kern="1200" dirty="0" err="1" smtClean="0">
                <a:solidFill>
                  <a:srgbClr val="000000"/>
                </a:solidFill>
                <a:effectLst/>
                <a:latin typeface="Times New Roman" pitchFamily="16" charset="0"/>
                <a:ea typeface="+mn-ea"/>
                <a:cs typeface="+mn-cs"/>
              </a:rPr>
              <a:t>lname,fname</a:t>
            </a:r>
            <a:r>
              <a:rPr lang="en-GB" sz="1200" b="0" i="0" kern="1200" dirty="0" smtClean="0">
                <a:solidFill>
                  <a:srgbClr val="000000"/>
                </a:solidFill>
                <a:effectLst/>
                <a:latin typeface="Times New Roman" pitchFamily="16" charset="0"/>
                <a:ea typeface="+mn-ea"/>
                <a:cs typeface="+mn-cs"/>
              </a:rPr>
              <a:t> can’t be null except Age.</a:t>
            </a:r>
          </a:p>
          <a:p>
            <a:r>
              <a:rPr lang="en-GB" sz="1200" b="0" i="0" kern="1200" dirty="0" smtClean="0">
                <a:solidFill>
                  <a:srgbClr val="000000"/>
                </a:solidFill>
                <a:effectLst/>
                <a:latin typeface="Times New Roman" pitchFamily="16" charset="0"/>
                <a:ea typeface="+mn-ea"/>
                <a:cs typeface="+mn-cs"/>
              </a:rPr>
              <a:t>Try</a:t>
            </a:r>
            <a:r>
              <a:rPr lang="en-GB" sz="1200" b="0" i="0" kern="1200" baseline="0" dirty="0" smtClean="0">
                <a:solidFill>
                  <a:srgbClr val="000000"/>
                </a:solidFill>
                <a:effectLst/>
                <a:latin typeface="Times New Roman" pitchFamily="16" charset="0"/>
                <a:ea typeface="+mn-ea"/>
                <a:cs typeface="+mn-cs"/>
              </a:rPr>
              <a:t> to insert a record with null values to those fields what would happen?</a:t>
            </a:r>
          </a:p>
          <a:p>
            <a:endParaRPr lang="en-GB" sz="1200" b="0" i="0" kern="1200" baseline="0" dirty="0" smtClean="0">
              <a:solidFill>
                <a:srgbClr val="000000"/>
              </a:solidFill>
              <a:effectLst/>
              <a:latin typeface="Times New Roman" pitchFamily="16" charset="0"/>
              <a:ea typeface="+mn-ea"/>
              <a:cs typeface="+mn-cs"/>
            </a:endParaRPr>
          </a:p>
          <a:p>
            <a:r>
              <a:rPr lang="en-GB" dirty="0" smtClean="0"/>
              <a:t>INSERT INTO persons(</a:t>
            </a:r>
            <a:r>
              <a:rPr lang="en-GB" dirty="0" err="1" smtClean="0"/>
              <a:t>ID,FirstName,LastName,Age</a:t>
            </a:r>
            <a:r>
              <a:rPr lang="en-GB" dirty="0" smtClean="0"/>
              <a:t>)</a:t>
            </a:r>
          </a:p>
          <a:p>
            <a:r>
              <a:rPr lang="en-GB" dirty="0" smtClean="0"/>
              <a:t>VALUES(null,'Channak','Chhon',30);</a:t>
            </a:r>
            <a:endParaRPr lang="en-GB" dirty="0"/>
          </a:p>
        </p:txBody>
      </p:sp>
    </p:spTree>
    <p:extLst>
      <p:ext uri="{BB962C8B-B14F-4D97-AF65-F5344CB8AC3E}">
        <p14:creationId xmlns:p14="http://schemas.microsoft.com/office/powerpoint/2010/main" val="3973733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rgbClr val="000000"/>
                </a:solidFill>
                <a:effectLst/>
                <a:latin typeface="Times New Roman" pitchFamily="16" charset="0"/>
                <a:ea typeface="+mn-ea"/>
                <a:cs typeface="+mn-cs"/>
              </a:rPr>
              <a:t>Both the UNIQUE and PRIMARY KEY constraints provide a guarantee for uniqueness for a column or set of columns.</a:t>
            </a:r>
          </a:p>
          <a:p>
            <a:r>
              <a:rPr lang="en-GB" sz="1200" b="0" i="0" kern="1200" dirty="0" smtClean="0">
                <a:solidFill>
                  <a:srgbClr val="000000"/>
                </a:solidFill>
                <a:effectLst/>
                <a:latin typeface="Times New Roman" pitchFamily="16" charset="0"/>
                <a:ea typeface="+mn-ea"/>
                <a:cs typeface="+mn-cs"/>
              </a:rPr>
              <a:t>A PRIMARY KEY constraint automatically has a UNIQUE constraint.</a:t>
            </a:r>
          </a:p>
          <a:p>
            <a:r>
              <a:rPr lang="en-GB" sz="1200" b="0" i="0" kern="1200" dirty="0" smtClean="0">
                <a:solidFill>
                  <a:srgbClr val="000000"/>
                </a:solidFill>
                <a:effectLst/>
                <a:latin typeface="Times New Roman" pitchFamily="16" charset="0"/>
                <a:ea typeface="+mn-ea"/>
                <a:cs typeface="+mn-cs"/>
              </a:rPr>
              <a:t>However, you can have many UNIQUE constraints per table, but only one PRIMARY KEY constraint per table.</a:t>
            </a:r>
          </a:p>
          <a:p>
            <a:r>
              <a:rPr lang="en-GB" sz="1200" b="0" i="0" kern="1200" dirty="0" smtClean="0">
                <a:solidFill>
                  <a:srgbClr val="000000"/>
                </a:solidFill>
                <a:effectLst/>
                <a:latin typeface="Times New Roman" pitchFamily="16" charset="0"/>
                <a:ea typeface="+mn-ea"/>
                <a:cs typeface="+mn-cs"/>
              </a:rPr>
              <a:t>CREATE TABLE Persons (</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ID </a:t>
            </a:r>
            <a:r>
              <a:rPr lang="en-GB" sz="1200" b="0" i="0" kern="1200" dirty="0" err="1" smtClean="0">
                <a:solidFill>
                  <a:srgbClr val="000000"/>
                </a:solidFill>
                <a:effectLst/>
                <a:latin typeface="Times New Roman" pitchFamily="16" charset="0"/>
                <a:ea typeface="+mn-ea"/>
                <a:cs typeface="+mn-cs"/>
              </a:rPr>
              <a:t>int</a:t>
            </a:r>
            <a:r>
              <a:rPr lang="en-GB" sz="1200" b="0" i="0" kern="1200" dirty="0" smtClean="0">
                <a:solidFill>
                  <a:srgbClr val="000000"/>
                </a:solidFill>
                <a:effectLst/>
                <a:latin typeface="Times New Roman" pitchFamily="16" charset="0"/>
                <a:ea typeface="+mn-ea"/>
                <a:cs typeface="+mn-cs"/>
              </a:rPr>
              <a:t> NOT NULL UNIQUE,</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t>
            </a:r>
            <a:r>
              <a:rPr lang="en-GB" sz="1200" b="0" i="0" kern="1200" dirty="0" err="1" smtClean="0">
                <a:solidFill>
                  <a:srgbClr val="000000"/>
                </a:solidFill>
                <a:effectLst/>
                <a:latin typeface="Times New Roman" pitchFamily="16" charset="0"/>
                <a:ea typeface="+mn-ea"/>
                <a:cs typeface="+mn-cs"/>
              </a:rPr>
              <a:t>LastName</a:t>
            </a:r>
            <a:r>
              <a:rPr lang="en-GB" sz="1200" b="0" i="0" kern="1200" dirty="0" smtClean="0">
                <a:solidFill>
                  <a:srgbClr val="000000"/>
                </a:solidFill>
                <a:effectLst/>
                <a:latin typeface="Times New Roman" pitchFamily="16" charset="0"/>
                <a:ea typeface="+mn-ea"/>
                <a:cs typeface="+mn-cs"/>
              </a:rPr>
              <a:t> varchar(255) NOT NULL,</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t>
            </a:r>
            <a:r>
              <a:rPr lang="en-GB" sz="1200" b="0" i="0" kern="1200" dirty="0" err="1" smtClean="0">
                <a:solidFill>
                  <a:srgbClr val="000000"/>
                </a:solidFill>
                <a:effectLst/>
                <a:latin typeface="Times New Roman" pitchFamily="16" charset="0"/>
                <a:ea typeface="+mn-ea"/>
                <a:cs typeface="+mn-cs"/>
              </a:rPr>
              <a:t>FirstName</a:t>
            </a:r>
            <a:r>
              <a:rPr lang="en-GB" sz="1200" b="0" i="0" kern="1200" dirty="0" smtClean="0">
                <a:solidFill>
                  <a:srgbClr val="000000"/>
                </a:solidFill>
                <a:effectLst/>
                <a:latin typeface="Times New Roman" pitchFamily="16" charset="0"/>
                <a:ea typeface="+mn-ea"/>
                <a:cs typeface="+mn-cs"/>
              </a:rPr>
              <a:t> varchar(255),</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Age </a:t>
            </a:r>
            <a:r>
              <a:rPr lang="en-GB" sz="1200" b="0" i="0" kern="1200" dirty="0" err="1" smtClean="0">
                <a:solidFill>
                  <a:srgbClr val="000000"/>
                </a:solidFill>
                <a:effectLst/>
                <a:latin typeface="Times New Roman" pitchFamily="16" charset="0"/>
                <a:ea typeface="+mn-ea"/>
                <a:cs typeface="+mn-cs"/>
              </a:rPr>
              <a:t>int</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a:t>
            </a:r>
          </a:p>
          <a:p>
            <a:endParaRPr lang="en-GB" sz="1200" b="0" i="0" kern="1200" dirty="0" smtClean="0">
              <a:solidFill>
                <a:srgbClr val="000000"/>
              </a:solidFill>
              <a:effectLst/>
              <a:latin typeface="Times New Roman" pitchFamily="16" charset="0"/>
              <a:ea typeface="+mn-ea"/>
              <a:cs typeface="+mn-cs"/>
            </a:endParaRPr>
          </a:p>
          <a:p>
            <a:r>
              <a:rPr lang="en-GB" sz="1200" b="0" i="0" kern="1200" dirty="0" smtClean="0">
                <a:solidFill>
                  <a:srgbClr val="000000"/>
                </a:solidFill>
                <a:effectLst/>
                <a:latin typeface="Times New Roman" pitchFamily="16" charset="0"/>
                <a:ea typeface="+mn-ea"/>
                <a:cs typeface="+mn-cs"/>
              </a:rPr>
              <a:t>CREATE TABLE Persons (</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ID </a:t>
            </a:r>
            <a:r>
              <a:rPr lang="en-GB" sz="1200" b="0" i="0" kern="1200" dirty="0" err="1" smtClean="0">
                <a:solidFill>
                  <a:srgbClr val="000000"/>
                </a:solidFill>
                <a:effectLst/>
                <a:latin typeface="Times New Roman" pitchFamily="16" charset="0"/>
                <a:ea typeface="+mn-ea"/>
                <a:cs typeface="+mn-cs"/>
              </a:rPr>
              <a:t>int</a:t>
            </a:r>
            <a:r>
              <a:rPr lang="en-GB" sz="1200" b="0" i="0" kern="1200" dirty="0" smtClean="0">
                <a:solidFill>
                  <a:srgbClr val="000000"/>
                </a:solidFill>
                <a:effectLst/>
                <a:latin typeface="Times New Roman" pitchFamily="16" charset="0"/>
                <a:ea typeface="+mn-ea"/>
                <a:cs typeface="+mn-cs"/>
              </a:rPr>
              <a:t> NOT NULL,</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t>
            </a:r>
            <a:r>
              <a:rPr lang="en-GB" sz="1200" b="0" i="0" kern="1200" dirty="0" err="1" smtClean="0">
                <a:solidFill>
                  <a:srgbClr val="000000"/>
                </a:solidFill>
                <a:effectLst/>
                <a:latin typeface="Times New Roman" pitchFamily="16" charset="0"/>
                <a:ea typeface="+mn-ea"/>
                <a:cs typeface="+mn-cs"/>
              </a:rPr>
              <a:t>LastName</a:t>
            </a:r>
            <a:r>
              <a:rPr lang="en-GB" sz="1200" b="0" i="0" kern="1200" dirty="0" smtClean="0">
                <a:solidFill>
                  <a:srgbClr val="000000"/>
                </a:solidFill>
                <a:effectLst/>
                <a:latin typeface="Times New Roman" pitchFamily="16" charset="0"/>
                <a:ea typeface="+mn-ea"/>
                <a:cs typeface="+mn-cs"/>
              </a:rPr>
              <a:t> varchar(255) NOT NULL,</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t>
            </a:r>
            <a:r>
              <a:rPr lang="en-GB" sz="1200" b="0" i="0" kern="1200" dirty="0" err="1" smtClean="0">
                <a:solidFill>
                  <a:srgbClr val="000000"/>
                </a:solidFill>
                <a:effectLst/>
                <a:latin typeface="Times New Roman" pitchFamily="16" charset="0"/>
                <a:ea typeface="+mn-ea"/>
                <a:cs typeface="+mn-cs"/>
              </a:rPr>
              <a:t>FirstName</a:t>
            </a:r>
            <a:r>
              <a:rPr lang="en-GB" sz="1200" b="0" i="0" kern="1200" dirty="0" smtClean="0">
                <a:solidFill>
                  <a:srgbClr val="000000"/>
                </a:solidFill>
                <a:effectLst/>
                <a:latin typeface="Times New Roman" pitchFamily="16" charset="0"/>
                <a:ea typeface="+mn-ea"/>
                <a:cs typeface="+mn-cs"/>
              </a:rPr>
              <a:t> varchar(255),</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Age </a:t>
            </a:r>
            <a:r>
              <a:rPr lang="en-GB" sz="1200" b="0" i="0" kern="1200" dirty="0" err="1" smtClean="0">
                <a:solidFill>
                  <a:srgbClr val="000000"/>
                </a:solidFill>
                <a:effectLst/>
                <a:latin typeface="Times New Roman" pitchFamily="16" charset="0"/>
                <a:ea typeface="+mn-ea"/>
                <a:cs typeface="+mn-cs"/>
              </a:rPr>
              <a:t>int</a:t>
            </a:r>
            <a:r>
              <a:rPr lang="en-GB" sz="1200" b="0" i="0" kern="1200" dirty="0" smtClean="0">
                <a:solidFill>
                  <a:srgbClr val="000000"/>
                </a:solidFill>
                <a:effectLst/>
                <a:latin typeface="Times New Roman" pitchFamily="16" charset="0"/>
                <a:ea typeface="+mn-ea"/>
                <a:cs typeface="+mn-cs"/>
              </a:rPr>
              <a:t>,</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UNIQUE (ID)</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a:t>
            </a:r>
          </a:p>
          <a:p>
            <a:endParaRPr lang="en-GB" dirty="0"/>
          </a:p>
        </p:txBody>
      </p:sp>
    </p:spTree>
    <p:extLst>
      <p:ext uri="{BB962C8B-B14F-4D97-AF65-F5344CB8AC3E}">
        <p14:creationId xmlns:p14="http://schemas.microsoft.com/office/powerpoint/2010/main" val="3303835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rgbClr val="000000"/>
                </a:solidFill>
                <a:effectLst/>
                <a:latin typeface="Times New Roman" pitchFamily="16" charset="0"/>
                <a:ea typeface="+mn-ea"/>
                <a:cs typeface="+mn-cs"/>
              </a:rPr>
              <a:t>CREATE TABLE Persons (</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ID </a:t>
            </a:r>
            <a:r>
              <a:rPr lang="en-GB" sz="1200" b="0" i="0" kern="1200" dirty="0" err="1" smtClean="0">
                <a:solidFill>
                  <a:srgbClr val="000000"/>
                </a:solidFill>
                <a:effectLst/>
                <a:latin typeface="Times New Roman" pitchFamily="16" charset="0"/>
                <a:ea typeface="+mn-ea"/>
                <a:cs typeface="+mn-cs"/>
              </a:rPr>
              <a:t>int</a:t>
            </a:r>
            <a:r>
              <a:rPr lang="en-GB" sz="1200" b="0" i="0" kern="1200" dirty="0" smtClean="0">
                <a:solidFill>
                  <a:srgbClr val="000000"/>
                </a:solidFill>
                <a:effectLst/>
                <a:latin typeface="Times New Roman" pitchFamily="16" charset="0"/>
                <a:ea typeface="+mn-ea"/>
                <a:cs typeface="+mn-cs"/>
              </a:rPr>
              <a:t> NOT NULL,</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t>
            </a:r>
            <a:r>
              <a:rPr lang="en-GB" sz="1200" b="0" i="0" kern="1200" dirty="0" err="1" smtClean="0">
                <a:solidFill>
                  <a:srgbClr val="000000"/>
                </a:solidFill>
                <a:effectLst/>
                <a:latin typeface="Times New Roman" pitchFamily="16" charset="0"/>
                <a:ea typeface="+mn-ea"/>
                <a:cs typeface="+mn-cs"/>
              </a:rPr>
              <a:t>LastName</a:t>
            </a:r>
            <a:r>
              <a:rPr lang="en-GB" sz="1200" b="0" i="0" kern="1200" dirty="0" smtClean="0">
                <a:solidFill>
                  <a:srgbClr val="000000"/>
                </a:solidFill>
                <a:effectLst/>
                <a:latin typeface="Times New Roman" pitchFamily="16" charset="0"/>
                <a:ea typeface="+mn-ea"/>
                <a:cs typeface="+mn-cs"/>
              </a:rPr>
              <a:t> varchar(255) NOT NULL,</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t>
            </a:r>
            <a:r>
              <a:rPr lang="en-GB" sz="1200" b="0" i="0" kern="1200" dirty="0" err="1" smtClean="0">
                <a:solidFill>
                  <a:srgbClr val="000000"/>
                </a:solidFill>
                <a:effectLst/>
                <a:latin typeface="Times New Roman" pitchFamily="16" charset="0"/>
                <a:ea typeface="+mn-ea"/>
                <a:cs typeface="+mn-cs"/>
              </a:rPr>
              <a:t>FirstName</a:t>
            </a:r>
            <a:r>
              <a:rPr lang="en-GB" sz="1200" b="0" i="0" kern="1200" dirty="0" smtClean="0">
                <a:solidFill>
                  <a:srgbClr val="000000"/>
                </a:solidFill>
                <a:effectLst/>
                <a:latin typeface="Times New Roman" pitchFamily="16" charset="0"/>
                <a:ea typeface="+mn-ea"/>
                <a:cs typeface="+mn-cs"/>
              </a:rPr>
              <a:t> varchar(255),</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Age </a:t>
            </a:r>
            <a:r>
              <a:rPr lang="en-GB" sz="1200" b="0" i="0" kern="1200" dirty="0" err="1" smtClean="0">
                <a:solidFill>
                  <a:srgbClr val="000000"/>
                </a:solidFill>
                <a:effectLst/>
                <a:latin typeface="Times New Roman" pitchFamily="16" charset="0"/>
                <a:ea typeface="+mn-ea"/>
                <a:cs typeface="+mn-cs"/>
              </a:rPr>
              <a:t>int</a:t>
            </a:r>
            <a:r>
              <a:rPr lang="en-GB" sz="1200" b="0" i="0" kern="1200" dirty="0" smtClean="0">
                <a:solidFill>
                  <a:srgbClr val="000000"/>
                </a:solidFill>
                <a:effectLst/>
                <a:latin typeface="Times New Roman" pitchFamily="16" charset="0"/>
                <a:ea typeface="+mn-ea"/>
                <a:cs typeface="+mn-cs"/>
              </a:rPr>
              <a:t>,</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CONSTRAINT </a:t>
            </a:r>
            <a:r>
              <a:rPr lang="en-GB" sz="1200" b="0" i="0" kern="1200" dirty="0" err="1" smtClean="0">
                <a:solidFill>
                  <a:srgbClr val="000000"/>
                </a:solidFill>
                <a:effectLst/>
                <a:latin typeface="Times New Roman" pitchFamily="16" charset="0"/>
                <a:ea typeface="+mn-ea"/>
                <a:cs typeface="+mn-cs"/>
              </a:rPr>
              <a:t>UC_Person</a:t>
            </a:r>
            <a:r>
              <a:rPr lang="en-GB" sz="1200" b="0" i="0" kern="1200" dirty="0" smtClean="0">
                <a:solidFill>
                  <a:srgbClr val="000000"/>
                </a:solidFill>
                <a:effectLst/>
                <a:latin typeface="Times New Roman" pitchFamily="16" charset="0"/>
                <a:ea typeface="+mn-ea"/>
                <a:cs typeface="+mn-cs"/>
              </a:rPr>
              <a:t> UNIQUE (</a:t>
            </a:r>
            <a:r>
              <a:rPr lang="en-GB" sz="1200" b="0" i="0" kern="1200" dirty="0" err="1" smtClean="0">
                <a:solidFill>
                  <a:srgbClr val="000000"/>
                </a:solidFill>
                <a:effectLst/>
                <a:latin typeface="Times New Roman" pitchFamily="16" charset="0"/>
                <a:ea typeface="+mn-ea"/>
                <a:cs typeface="+mn-cs"/>
              </a:rPr>
              <a:t>ID,LastName</a:t>
            </a:r>
            <a:r>
              <a:rPr lang="en-GB" sz="1200" b="0" i="0" kern="1200" dirty="0" smtClean="0">
                <a:solidFill>
                  <a:srgbClr val="000000"/>
                </a:solidFill>
                <a:effectLst/>
                <a:latin typeface="Times New Roman" pitchFamily="16" charset="0"/>
                <a:ea typeface="+mn-ea"/>
                <a:cs typeface="+mn-cs"/>
              </a:rPr>
              <a:t>)</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a:t>
            </a:r>
          </a:p>
          <a:p>
            <a:endParaRPr lang="en-GB" sz="1200" b="0" i="0" kern="1200" dirty="0" smtClean="0">
              <a:solidFill>
                <a:srgbClr val="000000"/>
              </a:solidFill>
              <a:effectLst/>
              <a:latin typeface="Times New Roman" pitchFamily="16" charset="0"/>
              <a:ea typeface="+mn-ea"/>
              <a:cs typeface="+mn-cs"/>
            </a:endParaRPr>
          </a:p>
          <a:p>
            <a:r>
              <a:rPr lang="en-GB" sz="1200" b="0" i="0" kern="1200" dirty="0" smtClean="0">
                <a:solidFill>
                  <a:srgbClr val="000000"/>
                </a:solidFill>
                <a:effectLst/>
                <a:latin typeface="Times New Roman" pitchFamily="16" charset="0"/>
                <a:ea typeface="+mn-ea"/>
                <a:cs typeface="+mn-cs"/>
              </a:rPr>
              <a:t>ALTER TABLE persons ADD CONSTRAINT </a:t>
            </a:r>
            <a:r>
              <a:rPr lang="en-GB" sz="1200" b="0" i="0" kern="1200" dirty="0" err="1" smtClean="0">
                <a:solidFill>
                  <a:srgbClr val="000000"/>
                </a:solidFill>
                <a:effectLst/>
                <a:latin typeface="Times New Roman" pitchFamily="16" charset="0"/>
                <a:ea typeface="+mn-ea"/>
                <a:cs typeface="+mn-cs"/>
              </a:rPr>
              <a:t>UC_Person</a:t>
            </a:r>
            <a:r>
              <a:rPr lang="en-GB" sz="1200" b="0" i="0" kern="1200" dirty="0" smtClean="0">
                <a:solidFill>
                  <a:srgbClr val="000000"/>
                </a:solidFill>
                <a:effectLst/>
                <a:latin typeface="Times New Roman" pitchFamily="16" charset="0"/>
                <a:ea typeface="+mn-ea"/>
                <a:cs typeface="+mn-cs"/>
              </a:rPr>
              <a:t> UNIQUE(</a:t>
            </a:r>
            <a:r>
              <a:rPr lang="en-GB" sz="1200" b="0" i="0" kern="1200" dirty="0" err="1" smtClean="0">
                <a:solidFill>
                  <a:srgbClr val="000000"/>
                </a:solidFill>
                <a:effectLst/>
                <a:latin typeface="Times New Roman" pitchFamily="16" charset="0"/>
                <a:ea typeface="+mn-ea"/>
                <a:cs typeface="+mn-cs"/>
              </a:rPr>
              <a:t>ID,FirstName</a:t>
            </a:r>
            <a:r>
              <a:rPr lang="en-GB" sz="1200" b="0" i="0" kern="1200" dirty="0" smtClean="0">
                <a:solidFill>
                  <a:srgbClr val="000000"/>
                </a:solidFill>
                <a:effectLst/>
                <a:latin typeface="Times New Roman" pitchFamily="16" charset="0"/>
                <a:ea typeface="+mn-ea"/>
                <a:cs typeface="+mn-cs"/>
              </a:rPr>
              <a:t>);</a:t>
            </a:r>
            <a:endParaRPr lang="en-GB" dirty="0"/>
          </a:p>
        </p:txBody>
      </p:sp>
    </p:spTree>
    <p:extLst>
      <p:ext uri="{BB962C8B-B14F-4D97-AF65-F5344CB8AC3E}">
        <p14:creationId xmlns:p14="http://schemas.microsoft.com/office/powerpoint/2010/main" val="1550661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GB" sz="1200" b="0" i="0" kern="1200" dirty="0" smtClean="0">
                <a:solidFill>
                  <a:srgbClr val="000000"/>
                </a:solidFill>
                <a:effectLst/>
                <a:latin typeface="Times New Roman" pitchFamily="16" charset="0"/>
                <a:ea typeface="+mn-ea"/>
                <a:cs typeface="+mn-cs"/>
              </a:rPr>
              <a:t>If a query (insert, update, delete) violates a constraint, SQL will generate an error message that will contain the constraint name. If the constraint name is clear and descriptive, the error message will be easier to understand; </a:t>
            </a:r>
          </a:p>
          <a:p>
            <a:pPr marL="0" indent="0">
              <a:buNone/>
            </a:pPr>
            <a:r>
              <a:rPr lang="en-GB" sz="1200" b="0" i="0" kern="1200" dirty="0" smtClean="0">
                <a:solidFill>
                  <a:srgbClr val="000000"/>
                </a:solidFill>
                <a:effectLst/>
                <a:latin typeface="Times New Roman" pitchFamily="16" charset="0"/>
                <a:ea typeface="+mn-ea"/>
                <a:cs typeface="+mn-cs"/>
              </a:rPr>
              <a:t>(2) If a constraint needs to be modified in the future (yes, it happens), it's very hard to do if you don't know what it's named. (ALTER TABLE </a:t>
            </a:r>
            <a:r>
              <a:rPr lang="en-GB" sz="1200" b="0" i="0" kern="1200" dirty="0" err="1" smtClean="0">
                <a:solidFill>
                  <a:srgbClr val="000000"/>
                </a:solidFill>
                <a:effectLst/>
                <a:latin typeface="Times New Roman" pitchFamily="16" charset="0"/>
                <a:ea typeface="+mn-ea"/>
                <a:cs typeface="+mn-cs"/>
              </a:rPr>
              <a:t>MyTable</a:t>
            </a:r>
            <a:r>
              <a:rPr lang="en-GB" sz="1200" b="0" i="0" kern="1200" dirty="0" smtClean="0">
                <a:solidFill>
                  <a:srgbClr val="000000"/>
                </a:solidFill>
                <a:effectLst/>
                <a:latin typeface="Times New Roman" pitchFamily="16" charset="0"/>
                <a:ea typeface="+mn-ea"/>
                <a:cs typeface="+mn-cs"/>
              </a:rPr>
              <a:t> drop CONSTRAINT um...)</a:t>
            </a:r>
          </a:p>
          <a:p>
            <a:pPr marL="0" indent="0">
              <a:buNone/>
            </a:pPr>
            <a:r>
              <a:rPr lang="en-GB" sz="1200" b="0" i="0" kern="1200" dirty="0" smtClean="0">
                <a:solidFill>
                  <a:srgbClr val="000000"/>
                </a:solidFill>
                <a:effectLst/>
                <a:latin typeface="Times New Roman" pitchFamily="16" charset="0"/>
                <a:ea typeface="+mn-ea"/>
                <a:cs typeface="+mn-cs"/>
              </a:rPr>
              <a:t>(3) If the person who gets to support your code (aka a DBA) has to waste a lot of pointless time dealing with case (1) or case (2) at 3am on Sunday, they're quite probably in a position to identify where the code came from and be able to react accordingly.</a:t>
            </a:r>
            <a:endParaRPr lang="en-GB" dirty="0"/>
          </a:p>
        </p:txBody>
      </p:sp>
    </p:spTree>
    <p:extLst>
      <p:ext uri="{BB962C8B-B14F-4D97-AF65-F5344CB8AC3E}">
        <p14:creationId xmlns:p14="http://schemas.microsoft.com/office/powerpoint/2010/main" val="4270791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rgbClr val="000000"/>
                </a:solidFill>
                <a:effectLst/>
                <a:latin typeface="Times New Roman" pitchFamily="16" charset="0"/>
                <a:ea typeface="+mn-ea"/>
                <a:cs typeface="+mn-cs"/>
              </a:rPr>
              <a:t>INSERT INTO persons(</a:t>
            </a:r>
            <a:r>
              <a:rPr lang="en-GB" sz="1200" b="0" i="0" kern="1200" dirty="0" err="1" smtClean="0">
                <a:solidFill>
                  <a:srgbClr val="000000"/>
                </a:solidFill>
                <a:effectLst/>
                <a:latin typeface="Times New Roman" pitchFamily="16" charset="0"/>
                <a:ea typeface="+mn-ea"/>
                <a:cs typeface="+mn-cs"/>
              </a:rPr>
              <a:t>ID,FirstName,LastName,Age</a:t>
            </a:r>
            <a:r>
              <a:rPr lang="en-GB" sz="1200" b="0" i="0" kern="1200" dirty="0" smtClean="0">
                <a:solidFill>
                  <a:srgbClr val="000000"/>
                </a:solidFill>
                <a:effectLst/>
                <a:latin typeface="Times New Roman" pitchFamily="16" charset="0"/>
                <a:ea typeface="+mn-ea"/>
                <a:cs typeface="+mn-cs"/>
              </a:rPr>
              <a:t>) VALUES(1,'channak','chhon',30), (2,'channak','gnat',20),(2,'channak','chhon',29);</a:t>
            </a:r>
          </a:p>
          <a:p>
            <a:endParaRPr lang="en-GB" sz="1200" b="0" i="0" kern="1200" dirty="0" smtClean="0">
              <a:solidFill>
                <a:srgbClr val="000000"/>
              </a:solidFill>
              <a:effectLst/>
              <a:latin typeface="Times New Roman" pitchFamily="16" charset="0"/>
              <a:ea typeface="+mn-ea"/>
              <a:cs typeface="+mn-cs"/>
            </a:endParaRPr>
          </a:p>
          <a:p>
            <a:r>
              <a:rPr lang="en-GB" sz="1200" b="0" i="0" kern="1200" dirty="0" smtClean="0">
                <a:solidFill>
                  <a:srgbClr val="000000"/>
                </a:solidFill>
                <a:effectLst/>
                <a:latin typeface="Times New Roman" pitchFamily="16" charset="0"/>
                <a:ea typeface="+mn-ea"/>
                <a:cs typeface="+mn-cs"/>
              </a:rPr>
              <a:t>What</a:t>
            </a:r>
            <a:r>
              <a:rPr lang="en-GB" sz="1200" b="0" i="0" kern="1200" baseline="0" dirty="0" smtClean="0">
                <a:solidFill>
                  <a:srgbClr val="000000"/>
                </a:solidFill>
                <a:effectLst/>
                <a:latin typeface="Times New Roman" pitchFamily="16" charset="0"/>
                <a:ea typeface="+mn-ea"/>
                <a:cs typeface="+mn-cs"/>
              </a:rPr>
              <a:t> if we don’t have any constraint name?</a:t>
            </a:r>
          </a:p>
          <a:p>
            <a:r>
              <a:rPr lang="en-GB" sz="1200" b="0" i="0" kern="1200" dirty="0" smtClean="0">
                <a:solidFill>
                  <a:srgbClr val="000000"/>
                </a:solidFill>
                <a:effectLst/>
                <a:latin typeface="Times New Roman" pitchFamily="16" charset="0"/>
                <a:ea typeface="+mn-ea"/>
                <a:cs typeface="+mn-cs"/>
              </a:rPr>
              <a:t>`ALTER TABLE ``persons`` DROP INDEX ``</a:t>
            </a:r>
            <a:r>
              <a:rPr lang="en-GB" sz="1200" b="0" i="0" kern="1200" dirty="0" err="1" smtClean="0">
                <a:solidFill>
                  <a:srgbClr val="000000"/>
                </a:solidFill>
                <a:effectLst/>
                <a:latin typeface="Times New Roman" pitchFamily="16" charset="0"/>
                <a:ea typeface="+mn-ea"/>
                <a:cs typeface="+mn-cs"/>
              </a:rPr>
              <a:t>UC_Person</a:t>
            </a:r>
            <a:r>
              <a:rPr lang="en-GB" sz="1200" b="0" i="0" kern="1200" dirty="0" smtClean="0">
                <a:solidFill>
                  <a:srgbClr val="000000"/>
                </a:solidFill>
                <a:effectLst/>
                <a:latin typeface="Times New Roman" pitchFamily="16" charset="0"/>
                <a:ea typeface="+mn-ea"/>
                <a:cs typeface="+mn-cs"/>
              </a:rPr>
              <a:t>``;`</a:t>
            </a:r>
            <a:endParaRPr lang="en-GB" dirty="0"/>
          </a:p>
        </p:txBody>
      </p:sp>
    </p:spTree>
    <p:extLst>
      <p:ext uri="{BB962C8B-B14F-4D97-AF65-F5344CB8AC3E}">
        <p14:creationId xmlns:p14="http://schemas.microsoft.com/office/powerpoint/2010/main" val="3792866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Clues less error</a:t>
            </a:r>
            <a:r>
              <a:rPr lang="en-GB" baseline="0" dirty="0" smtClean="0"/>
              <a:t> : this example seem not well explained </a:t>
            </a:r>
            <a:endParaRPr lang="en-GB" dirty="0"/>
          </a:p>
        </p:txBody>
      </p:sp>
    </p:spTree>
    <p:extLst>
      <p:ext uri="{BB962C8B-B14F-4D97-AF65-F5344CB8AC3E}">
        <p14:creationId xmlns:p14="http://schemas.microsoft.com/office/powerpoint/2010/main" val="3111477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GUI works the same as scripting.</a:t>
            </a:r>
          </a:p>
          <a:p>
            <a:r>
              <a:rPr lang="en-GB" baseline="0" dirty="0" smtClean="0"/>
              <a:t>At the meantime, we will focus on the scripting and we will have some extra demonstration at the end or on the weekend </a:t>
            </a:r>
          </a:p>
          <a:p>
            <a:r>
              <a:rPr lang="en-GB" baseline="0" dirty="0" smtClean="0"/>
              <a:t>With the GUI. </a:t>
            </a:r>
          </a:p>
          <a:p>
            <a:r>
              <a:rPr lang="en-GB" baseline="0" dirty="0" smtClean="0"/>
              <a:t>Learn the concept first, the tool is just the other way to make thing done even more faster. </a:t>
            </a:r>
          </a:p>
          <a:p>
            <a:r>
              <a:rPr lang="en-GB" baseline="0" dirty="0" smtClean="0"/>
              <a:t>We will discover about it later together. </a:t>
            </a:r>
            <a:endParaRPr lang="en-GB" dirty="0"/>
          </a:p>
        </p:txBody>
      </p:sp>
    </p:spTree>
    <p:extLst>
      <p:ext uri="{BB962C8B-B14F-4D97-AF65-F5344CB8AC3E}">
        <p14:creationId xmlns:p14="http://schemas.microsoft.com/office/powerpoint/2010/main" val="2565670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rgbClr val="000000"/>
                </a:solidFill>
                <a:effectLst/>
                <a:latin typeface="Times New Roman" pitchFamily="16" charset="0"/>
                <a:ea typeface="+mn-ea"/>
                <a:cs typeface="+mn-cs"/>
              </a:rPr>
              <a:t>CREATE TABLE Persons (</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ID </a:t>
            </a:r>
            <a:r>
              <a:rPr lang="en-GB" sz="1200" b="0" i="0" kern="1200" dirty="0" err="1" smtClean="0">
                <a:solidFill>
                  <a:srgbClr val="000000"/>
                </a:solidFill>
                <a:effectLst/>
                <a:latin typeface="Times New Roman" pitchFamily="16" charset="0"/>
                <a:ea typeface="+mn-ea"/>
                <a:cs typeface="+mn-cs"/>
              </a:rPr>
              <a:t>int</a:t>
            </a:r>
            <a:r>
              <a:rPr lang="en-GB" sz="1200" b="0" i="0" kern="1200" dirty="0" smtClean="0">
                <a:solidFill>
                  <a:srgbClr val="000000"/>
                </a:solidFill>
                <a:effectLst/>
                <a:latin typeface="Times New Roman" pitchFamily="16" charset="0"/>
                <a:ea typeface="+mn-ea"/>
                <a:cs typeface="+mn-cs"/>
              </a:rPr>
              <a:t> NOT NULL,</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t>
            </a:r>
            <a:r>
              <a:rPr lang="en-GB" sz="1200" b="0" i="0" kern="1200" dirty="0" err="1" smtClean="0">
                <a:solidFill>
                  <a:srgbClr val="000000"/>
                </a:solidFill>
                <a:effectLst/>
                <a:latin typeface="Times New Roman" pitchFamily="16" charset="0"/>
                <a:ea typeface="+mn-ea"/>
                <a:cs typeface="+mn-cs"/>
              </a:rPr>
              <a:t>LastName</a:t>
            </a:r>
            <a:r>
              <a:rPr lang="en-GB" sz="1200" b="0" i="0" kern="1200" dirty="0" smtClean="0">
                <a:solidFill>
                  <a:srgbClr val="000000"/>
                </a:solidFill>
                <a:effectLst/>
                <a:latin typeface="Times New Roman" pitchFamily="16" charset="0"/>
                <a:ea typeface="+mn-ea"/>
                <a:cs typeface="+mn-cs"/>
              </a:rPr>
              <a:t> varchar(255) NOT NULL,</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t>
            </a:r>
            <a:r>
              <a:rPr lang="en-GB" sz="1200" b="0" i="0" kern="1200" dirty="0" err="1" smtClean="0">
                <a:solidFill>
                  <a:srgbClr val="000000"/>
                </a:solidFill>
                <a:effectLst/>
                <a:latin typeface="Times New Roman" pitchFamily="16" charset="0"/>
                <a:ea typeface="+mn-ea"/>
                <a:cs typeface="+mn-cs"/>
              </a:rPr>
              <a:t>FirstName</a:t>
            </a:r>
            <a:r>
              <a:rPr lang="en-GB" sz="1200" b="0" i="0" kern="1200" dirty="0" smtClean="0">
                <a:solidFill>
                  <a:srgbClr val="000000"/>
                </a:solidFill>
                <a:effectLst/>
                <a:latin typeface="Times New Roman" pitchFamily="16" charset="0"/>
                <a:ea typeface="+mn-ea"/>
                <a:cs typeface="+mn-cs"/>
              </a:rPr>
              <a:t> varchar(255),</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Age </a:t>
            </a:r>
            <a:r>
              <a:rPr lang="en-GB" sz="1200" b="0" i="0" kern="1200" dirty="0" err="1" smtClean="0">
                <a:solidFill>
                  <a:srgbClr val="000000"/>
                </a:solidFill>
                <a:effectLst/>
                <a:latin typeface="Times New Roman" pitchFamily="16" charset="0"/>
                <a:ea typeface="+mn-ea"/>
                <a:cs typeface="+mn-cs"/>
              </a:rPr>
              <a:t>int</a:t>
            </a:r>
            <a:r>
              <a:rPr lang="en-GB" sz="1200" b="0" i="0" kern="1200" dirty="0" smtClean="0">
                <a:solidFill>
                  <a:srgbClr val="000000"/>
                </a:solidFill>
                <a:effectLst/>
                <a:latin typeface="Times New Roman" pitchFamily="16" charset="0"/>
                <a:ea typeface="+mn-ea"/>
                <a:cs typeface="+mn-cs"/>
              </a:rPr>
              <a:t>,</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PRIMARY KEY (ID)</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a:t>
            </a:r>
          </a:p>
          <a:p>
            <a:endParaRPr lang="en-GB" sz="1200" b="0" i="0" kern="1200" dirty="0" smtClean="0">
              <a:solidFill>
                <a:srgbClr val="000000"/>
              </a:solidFill>
              <a:effectLst/>
              <a:latin typeface="Times New Roman" pitchFamily="16" charset="0"/>
              <a:ea typeface="+mn-ea"/>
              <a:cs typeface="+mn-cs"/>
            </a:endParaRPr>
          </a:p>
          <a:p>
            <a:r>
              <a:rPr lang="en-GB" sz="1200" b="0" i="0" kern="1200" dirty="0" smtClean="0">
                <a:solidFill>
                  <a:srgbClr val="000000"/>
                </a:solidFill>
                <a:effectLst/>
                <a:latin typeface="Times New Roman" pitchFamily="16" charset="0"/>
                <a:ea typeface="+mn-ea"/>
                <a:cs typeface="+mn-cs"/>
              </a:rPr>
              <a:t>CREATE TABLE Persons (</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ID </a:t>
            </a:r>
            <a:r>
              <a:rPr lang="en-GB" sz="1200" b="0" i="0" kern="1200" dirty="0" err="1" smtClean="0">
                <a:solidFill>
                  <a:srgbClr val="000000"/>
                </a:solidFill>
                <a:effectLst/>
                <a:latin typeface="Times New Roman" pitchFamily="16" charset="0"/>
                <a:ea typeface="+mn-ea"/>
                <a:cs typeface="+mn-cs"/>
              </a:rPr>
              <a:t>int</a:t>
            </a:r>
            <a:r>
              <a:rPr lang="en-GB" sz="1200" b="0" i="0" kern="1200" dirty="0" smtClean="0">
                <a:solidFill>
                  <a:srgbClr val="000000"/>
                </a:solidFill>
                <a:effectLst/>
                <a:latin typeface="Times New Roman" pitchFamily="16" charset="0"/>
                <a:ea typeface="+mn-ea"/>
                <a:cs typeface="+mn-cs"/>
              </a:rPr>
              <a:t> NOT NULL PRIMARY KEY AUTO_INCREMENT,</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t>
            </a:r>
            <a:r>
              <a:rPr lang="en-GB" sz="1200" b="0" i="0" kern="1200" dirty="0" err="1" smtClean="0">
                <a:solidFill>
                  <a:srgbClr val="000000"/>
                </a:solidFill>
                <a:effectLst/>
                <a:latin typeface="Times New Roman" pitchFamily="16" charset="0"/>
                <a:ea typeface="+mn-ea"/>
                <a:cs typeface="+mn-cs"/>
              </a:rPr>
              <a:t>LastName</a:t>
            </a:r>
            <a:r>
              <a:rPr lang="en-GB" sz="1200" b="0" i="0" kern="1200" dirty="0" smtClean="0">
                <a:solidFill>
                  <a:srgbClr val="000000"/>
                </a:solidFill>
                <a:effectLst/>
                <a:latin typeface="Times New Roman" pitchFamily="16" charset="0"/>
                <a:ea typeface="+mn-ea"/>
                <a:cs typeface="+mn-cs"/>
              </a:rPr>
              <a:t> varchar(255) NOT NULL,</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t>
            </a:r>
            <a:r>
              <a:rPr lang="en-GB" sz="1200" b="0" i="0" kern="1200" dirty="0" err="1" smtClean="0">
                <a:solidFill>
                  <a:srgbClr val="000000"/>
                </a:solidFill>
                <a:effectLst/>
                <a:latin typeface="Times New Roman" pitchFamily="16" charset="0"/>
                <a:ea typeface="+mn-ea"/>
                <a:cs typeface="+mn-cs"/>
              </a:rPr>
              <a:t>FirstName</a:t>
            </a:r>
            <a:r>
              <a:rPr lang="en-GB" sz="1200" b="0" i="0" kern="1200" dirty="0" smtClean="0">
                <a:solidFill>
                  <a:srgbClr val="000000"/>
                </a:solidFill>
                <a:effectLst/>
                <a:latin typeface="Times New Roman" pitchFamily="16" charset="0"/>
                <a:ea typeface="+mn-ea"/>
                <a:cs typeface="+mn-cs"/>
              </a:rPr>
              <a:t> varchar(255),</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    Age </a:t>
            </a:r>
            <a:r>
              <a:rPr lang="en-GB" sz="1200" b="0" i="0" kern="1200" dirty="0" err="1" smtClean="0">
                <a:solidFill>
                  <a:srgbClr val="000000"/>
                </a:solidFill>
                <a:effectLst/>
                <a:latin typeface="Times New Roman" pitchFamily="16" charset="0"/>
                <a:ea typeface="+mn-ea"/>
                <a:cs typeface="+mn-cs"/>
              </a:rPr>
              <a:t>int</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a:t>
            </a:r>
            <a:endParaRPr lang="en-GB" dirty="0"/>
          </a:p>
        </p:txBody>
      </p:sp>
    </p:spTree>
    <p:extLst>
      <p:ext uri="{BB962C8B-B14F-4D97-AF65-F5344CB8AC3E}">
        <p14:creationId xmlns:p14="http://schemas.microsoft.com/office/powerpoint/2010/main" val="116208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Text Box 1"/>
          <p:cNvSpPr txBox="1">
            <a:spLocks noChangeArrowheads="1"/>
          </p:cNvSpPr>
          <p:nvPr/>
        </p:nvSpPr>
        <p:spPr bwMode="auto">
          <a:xfrm>
            <a:off x="1724882" y="513651"/>
            <a:ext cx="6426795" cy="2539839"/>
          </a:xfrm>
          <a:prstGeom prst="rect">
            <a:avLst/>
          </a:prstGeom>
          <a:solidFill>
            <a:srgbClr val="FFFFFF"/>
          </a:solidFill>
          <a:ln w="9360">
            <a:solidFill>
              <a:srgbClr val="000000"/>
            </a:solidFill>
            <a:miter lim="800000"/>
            <a:headEnd/>
            <a:tailEnd/>
          </a:ln>
          <a:effectLst/>
        </p:spPr>
        <p:txBody>
          <a:bodyPr wrap="none" anchor="ctr"/>
          <a:lstStyle/>
          <a:p>
            <a:endParaRPr lang="en-US" dirty="0"/>
          </a:p>
        </p:txBody>
      </p:sp>
      <p:sp>
        <p:nvSpPr>
          <p:cNvPr id="106498" name="Rectangle 2"/>
          <p:cNvSpPr txBox="1">
            <a:spLocks noGrp="1" noChangeArrowheads="1"/>
          </p:cNvSpPr>
          <p:nvPr>
            <p:ph type="body"/>
          </p:nvPr>
        </p:nvSpPr>
        <p:spPr bwMode="auto">
          <a:xfrm>
            <a:off x="1316722" y="3228349"/>
            <a:ext cx="7233891" cy="3056768"/>
          </a:xfrm>
          <a:prstGeom prst="rect">
            <a:avLst/>
          </a:prstGeom>
          <a:noFill/>
          <a:ln>
            <a:round/>
            <a:headEnd/>
            <a:tailEnd/>
          </a:ln>
        </p:spPr>
        <p:txBody>
          <a:bodyPr wrap="none" anchor="ctr"/>
          <a:lstStyle/>
          <a:p>
            <a:r>
              <a:rPr lang="en-US" dirty="0" smtClean="0"/>
              <a:t>I want to show them between</a:t>
            </a:r>
            <a:r>
              <a:rPr lang="en-US" baseline="0" dirty="0" smtClean="0"/>
              <a:t> the command line vs </a:t>
            </a:r>
            <a:r>
              <a:rPr lang="en-US" baseline="0" dirty="0" err="1" smtClean="0"/>
              <a:t>sql</a:t>
            </a:r>
            <a:r>
              <a:rPr lang="en-US" baseline="0" dirty="0" smtClean="0"/>
              <a:t> vs </a:t>
            </a:r>
            <a:r>
              <a:rPr lang="en-US" baseline="0" dirty="0" err="1" smtClean="0"/>
              <a:t>gui</a:t>
            </a:r>
            <a:r>
              <a:rPr lang="en-US" baseline="0" dirty="0" smtClean="0"/>
              <a:t> </a:t>
            </a:r>
            <a:endParaRPr lang="en-US" dirty="0"/>
          </a:p>
        </p:txBody>
      </p:sp>
    </p:spTree>
    <p:extLst>
      <p:ext uri="{BB962C8B-B14F-4D97-AF65-F5344CB8AC3E}">
        <p14:creationId xmlns:p14="http://schemas.microsoft.com/office/powerpoint/2010/main" val="538694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cs typeface="Arial" panose="020B0604020202020204" pitchFamily="34" charset="0"/>
              </a:rPr>
              <a:t>Want to</a:t>
            </a:r>
            <a:r>
              <a:rPr lang="en-US" b="1" baseline="0" dirty="0" smtClean="0">
                <a:cs typeface="Arial" panose="020B0604020202020204" pitchFamily="34" charset="0"/>
              </a:rPr>
              <a:t> have small demo!!!</a:t>
            </a:r>
            <a:endParaRPr lang="en-US" b="1" dirty="0" smtClean="0">
              <a:cs typeface="Arial" panose="020B0604020202020204" pitchFamily="34" charset="0"/>
            </a:endParaRPr>
          </a:p>
          <a:p>
            <a:r>
              <a:rPr lang="en-US" b="1" dirty="0" smtClean="0">
                <a:cs typeface="Arial" panose="020B0604020202020204" pitchFamily="34" charset="0"/>
              </a:rPr>
              <a:t>CASCADE</a:t>
            </a:r>
            <a:r>
              <a:rPr lang="en-US" dirty="0" smtClean="0">
                <a:cs typeface="Arial" panose="020B0604020202020204" pitchFamily="34" charset="0"/>
              </a:rPr>
              <a:t>: Delete or update the row from the parent table, and automatically delete or update the matching rows in the child table. Both ON DELETE CASCADE and ON UPDATE CASCADE are supported. Between two tables, do not define several ON UPDATE CASCADE clauses that act on the same column in the parent table or in the child table. </a:t>
            </a:r>
          </a:p>
          <a:p>
            <a:endParaRPr lang="en-US" b="1" dirty="0" smtClean="0">
              <a:cs typeface="Arial" panose="020B0604020202020204" pitchFamily="34" charset="0"/>
            </a:endParaRPr>
          </a:p>
          <a:p>
            <a:r>
              <a:rPr lang="en-US" b="1" dirty="0" smtClean="0">
                <a:cs typeface="Arial" panose="020B0604020202020204" pitchFamily="34" charset="0"/>
              </a:rPr>
              <a:t>RESTRICT: </a:t>
            </a:r>
            <a:r>
              <a:rPr lang="en-US" dirty="0" smtClean="0">
                <a:cs typeface="Arial" panose="020B0604020202020204" pitchFamily="34" charset="0"/>
              </a:rPr>
              <a:t>Rejects the delete or update operation for the parent table. Specifying RESTRICT (or NO ACTION) is the same as omitting the ON DELETE or ON UPDATE clause. </a:t>
            </a:r>
          </a:p>
          <a:p>
            <a:endParaRPr lang="en-US" dirty="0" smtClean="0">
              <a:cs typeface="Arial" panose="020B0604020202020204" pitchFamily="34" charset="0"/>
            </a:endParaRPr>
          </a:p>
          <a:p>
            <a:r>
              <a:rPr lang="en-US" b="1" dirty="0" smtClean="0">
                <a:cs typeface="Arial" panose="020B0604020202020204" pitchFamily="34" charset="0"/>
              </a:rPr>
              <a:t>SET NULL: </a:t>
            </a:r>
            <a:r>
              <a:rPr lang="en-US" dirty="0" smtClean="0">
                <a:cs typeface="Arial" panose="020B0604020202020204" pitchFamily="34" charset="0"/>
              </a:rPr>
              <a:t>Delete or update the row from the parent table, and set the foreign key column or columns in the child table to NULL. Both ON DELETE SET NULL and ON UPDATE SET NULL clauses are supported. </a:t>
            </a:r>
          </a:p>
          <a:p>
            <a:r>
              <a:rPr lang="en-US" dirty="0" smtClean="0">
                <a:cs typeface="Arial" panose="020B0604020202020204" pitchFamily="34" charset="0"/>
              </a:rPr>
              <a:t>If you specify a SET NULL action, </a:t>
            </a:r>
            <a:r>
              <a:rPr lang="en-US" i="1" dirty="0" smtClean="0">
                <a:cs typeface="Arial" panose="020B0604020202020204" pitchFamily="34" charset="0"/>
              </a:rPr>
              <a:t>make sure that you have not declared the columns in the child table as NOT NULL</a:t>
            </a:r>
            <a:r>
              <a:rPr lang="en-US" dirty="0" smtClean="0">
                <a:cs typeface="Arial" panose="020B0604020202020204" pitchFamily="34" charset="0"/>
              </a:rPr>
              <a:t>. </a:t>
            </a:r>
          </a:p>
          <a:p>
            <a:endParaRPr lang="en-US" dirty="0" smtClean="0">
              <a:cs typeface="Arial" panose="020B0604020202020204" pitchFamily="34" charset="0"/>
            </a:endParaRPr>
          </a:p>
          <a:p>
            <a:r>
              <a:rPr lang="en-US" b="1" dirty="0" smtClean="0">
                <a:cs typeface="Arial" panose="020B0604020202020204" pitchFamily="34" charset="0"/>
              </a:rPr>
              <a:t>NO ACTION</a:t>
            </a:r>
            <a:r>
              <a:rPr lang="en-US" dirty="0" smtClean="0">
                <a:cs typeface="Arial" panose="020B0604020202020204" pitchFamily="34" charset="0"/>
              </a:rPr>
              <a:t>: A keyword from standard SQL. In MySQL, equivalent to RESTRICT. </a:t>
            </a:r>
            <a:r>
              <a:rPr lang="en-US" dirty="0" err="1" smtClean="0">
                <a:cs typeface="Arial" panose="020B0604020202020204" pitchFamily="34" charset="0"/>
              </a:rPr>
              <a:t>InnoDB</a:t>
            </a:r>
            <a:r>
              <a:rPr lang="en-US" dirty="0" smtClean="0">
                <a:cs typeface="Arial" panose="020B0604020202020204" pitchFamily="34" charset="0"/>
              </a:rPr>
              <a:t> rejects the delete or update operation for the parent table if there is a related foreign key value in the referenced table. Some database systems have deferred checks, and NO ACTION is a deferred check. In MySQL, foreign key constraints are checked immediately, so NO ACTION is the same as RESTRICT. </a:t>
            </a:r>
          </a:p>
          <a:p>
            <a:endParaRPr lang="en-GB" dirty="0"/>
          </a:p>
        </p:txBody>
      </p:sp>
    </p:spTree>
    <p:extLst>
      <p:ext uri="{BB962C8B-B14F-4D97-AF65-F5344CB8AC3E}">
        <p14:creationId xmlns:p14="http://schemas.microsoft.com/office/powerpoint/2010/main" val="2597206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839354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ALTER TABLE project </a:t>
            </a:r>
          </a:p>
          <a:p>
            <a:r>
              <a:rPr lang="en-GB" dirty="0" smtClean="0"/>
              <a:t>ADD CONSTRAINT </a:t>
            </a:r>
            <a:r>
              <a:rPr lang="en-GB" dirty="0" err="1" smtClean="0"/>
              <a:t>projectfk</a:t>
            </a:r>
            <a:r>
              <a:rPr lang="en-GB" dirty="0" smtClean="0"/>
              <a:t> FOREIGN KEY (</a:t>
            </a:r>
            <a:r>
              <a:rPr lang="en-GB" dirty="0" err="1" smtClean="0"/>
              <a:t>ManagerID</a:t>
            </a:r>
            <a:r>
              <a:rPr lang="en-GB" dirty="0" smtClean="0"/>
              <a:t>) REFERENCES manager(</a:t>
            </a:r>
            <a:r>
              <a:rPr lang="en-GB" dirty="0" err="1" smtClean="0"/>
              <a:t>ManagerID</a:t>
            </a:r>
            <a:r>
              <a:rPr lang="en-GB" dirty="0" smtClean="0"/>
              <a:t>)</a:t>
            </a:r>
          </a:p>
          <a:p>
            <a:r>
              <a:rPr lang="en-GB" dirty="0" smtClean="0"/>
              <a:t>ON DELETE RESTRICT ON UPDATE RESTRICT;</a:t>
            </a:r>
          </a:p>
          <a:p>
            <a:endParaRPr lang="en-GB" dirty="0"/>
          </a:p>
        </p:txBody>
      </p:sp>
    </p:spTree>
    <p:extLst>
      <p:ext uri="{BB962C8B-B14F-4D97-AF65-F5344CB8AC3E}">
        <p14:creationId xmlns:p14="http://schemas.microsoft.com/office/powerpoint/2010/main" val="615855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Suppose we already</a:t>
            </a:r>
            <a:r>
              <a:rPr lang="en-GB" baseline="0" dirty="0" smtClean="0"/>
              <a:t> had the table persons (if not you can create it now)</a:t>
            </a:r>
          </a:p>
          <a:p>
            <a:endParaRPr lang="en-GB" baseline="0" dirty="0" smtClean="0"/>
          </a:p>
          <a:p>
            <a:r>
              <a:rPr lang="en-GB" sz="1200" b="0" i="0" kern="1200" dirty="0" smtClean="0">
                <a:solidFill>
                  <a:srgbClr val="000000"/>
                </a:solidFill>
                <a:effectLst/>
                <a:latin typeface="Times New Roman" pitchFamily="16" charset="0"/>
                <a:ea typeface="+mn-ea"/>
                <a:cs typeface="+mn-cs"/>
              </a:rPr>
              <a:t>ALTER TABLE Persons</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ADD DOB date;</a:t>
            </a:r>
            <a:endParaRPr lang="en-GB" dirty="0"/>
          </a:p>
        </p:txBody>
      </p:sp>
    </p:spTree>
    <p:extLst>
      <p:ext uri="{BB962C8B-B14F-4D97-AF65-F5344CB8AC3E}">
        <p14:creationId xmlns:p14="http://schemas.microsoft.com/office/powerpoint/2010/main" val="1830059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76834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ALTER TABLE persons</a:t>
            </a:r>
          </a:p>
          <a:p>
            <a:r>
              <a:rPr lang="en-GB" dirty="0" smtClean="0"/>
              <a:t>MODIFY Age </a:t>
            </a:r>
            <a:r>
              <a:rPr lang="en-GB" dirty="0" err="1" smtClean="0"/>
              <a:t>int</a:t>
            </a:r>
            <a:r>
              <a:rPr lang="en-GB" dirty="0" smtClean="0"/>
              <a:t> NOT NULL -&gt; change from null to not null</a:t>
            </a:r>
            <a:r>
              <a:rPr lang="en-GB" baseline="0" dirty="0" smtClean="0"/>
              <a:t> </a:t>
            </a:r>
            <a:endParaRPr lang="en-GB" dirty="0"/>
          </a:p>
        </p:txBody>
      </p:sp>
    </p:spTree>
    <p:extLst>
      <p:ext uri="{BB962C8B-B14F-4D97-AF65-F5344CB8AC3E}">
        <p14:creationId xmlns:p14="http://schemas.microsoft.com/office/powerpoint/2010/main" val="1848274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ALTER TABLE persons</a:t>
            </a:r>
          </a:p>
          <a:p>
            <a:r>
              <a:rPr lang="en-GB" dirty="0" smtClean="0"/>
              <a:t>MODIFY Age </a:t>
            </a:r>
            <a:r>
              <a:rPr lang="en-GB" dirty="0" err="1" smtClean="0"/>
              <a:t>int</a:t>
            </a:r>
            <a:r>
              <a:rPr lang="en-GB" dirty="0" smtClean="0"/>
              <a:t> NOT NULL -&gt; change from null to not null</a:t>
            </a:r>
            <a:r>
              <a:rPr lang="en-GB" baseline="0" dirty="0" smtClean="0"/>
              <a:t> </a:t>
            </a:r>
            <a:endParaRPr lang="en-GB" dirty="0"/>
          </a:p>
        </p:txBody>
      </p:sp>
    </p:spTree>
    <p:extLst>
      <p:ext uri="{BB962C8B-B14F-4D97-AF65-F5344CB8AC3E}">
        <p14:creationId xmlns:p14="http://schemas.microsoft.com/office/powerpoint/2010/main" val="34657294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rgbClr val="000000"/>
                </a:solidFill>
                <a:effectLst/>
                <a:latin typeface="Times New Roman" pitchFamily="16" charset="0"/>
                <a:ea typeface="+mn-ea"/>
                <a:cs typeface="+mn-cs"/>
              </a:rPr>
              <a:t>ALTER TABLE Persons</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DROP INDEX </a:t>
            </a:r>
            <a:r>
              <a:rPr lang="en-GB" sz="1200" b="0" i="0" kern="1200" dirty="0" err="1" smtClean="0">
                <a:solidFill>
                  <a:srgbClr val="000000"/>
                </a:solidFill>
                <a:effectLst/>
                <a:latin typeface="Times New Roman" pitchFamily="16" charset="0"/>
                <a:ea typeface="+mn-ea"/>
                <a:cs typeface="+mn-cs"/>
              </a:rPr>
              <a:t>UC_Person</a:t>
            </a:r>
            <a:r>
              <a:rPr lang="en-GB" sz="1200" b="0" i="0" kern="1200" dirty="0" smtClean="0">
                <a:solidFill>
                  <a:srgbClr val="000000"/>
                </a:solidFill>
                <a:effectLst/>
                <a:latin typeface="Times New Roman" pitchFamily="16" charset="0"/>
                <a:ea typeface="+mn-ea"/>
                <a:cs typeface="+mn-cs"/>
              </a:rPr>
              <a:t>;</a:t>
            </a:r>
          </a:p>
          <a:p>
            <a:endParaRPr lang="en-GB" sz="1200" b="0" i="0" kern="1200" dirty="0" smtClean="0">
              <a:solidFill>
                <a:srgbClr val="000000"/>
              </a:solidFill>
              <a:effectLst/>
              <a:latin typeface="Times New Roman" pitchFamily="16" charset="0"/>
              <a:ea typeface="+mn-ea"/>
              <a:cs typeface="+mn-cs"/>
            </a:endParaRPr>
          </a:p>
          <a:p>
            <a:r>
              <a:rPr lang="en-GB" sz="1200" b="0" i="0" kern="1200" dirty="0" smtClean="0">
                <a:solidFill>
                  <a:srgbClr val="000000"/>
                </a:solidFill>
                <a:effectLst/>
                <a:latin typeface="Times New Roman" pitchFamily="16" charset="0"/>
                <a:ea typeface="+mn-ea"/>
                <a:cs typeface="+mn-cs"/>
              </a:rPr>
              <a:t>You</a:t>
            </a:r>
            <a:r>
              <a:rPr lang="en-GB" sz="1200" b="0" i="0" kern="1200" baseline="0" dirty="0" smtClean="0">
                <a:solidFill>
                  <a:srgbClr val="000000"/>
                </a:solidFill>
                <a:effectLst/>
                <a:latin typeface="Times New Roman" pitchFamily="16" charset="0"/>
                <a:ea typeface="+mn-ea"/>
                <a:cs typeface="+mn-cs"/>
              </a:rPr>
              <a:t> could try:  </a:t>
            </a:r>
            <a:r>
              <a:rPr lang="en-GB" sz="1200" b="0" i="0" kern="1200" dirty="0" smtClean="0">
                <a:solidFill>
                  <a:srgbClr val="000000"/>
                </a:solidFill>
                <a:effectLst/>
                <a:latin typeface="Times New Roman" pitchFamily="16" charset="0"/>
                <a:ea typeface="+mn-ea"/>
                <a:cs typeface="+mn-cs"/>
              </a:rPr>
              <a:t>ALTER TABLE Persons</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DROP UNIQUE</a:t>
            </a:r>
            <a:r>
              <a:rPr lang="en-GB" sz="1200" b="0" i="0" kern="1200" baseline="0" dirty="0" smtClean="0">
                <a:solidFill>
                  <a:srgbClr val="000000"/>
                </a:solidFill>
                <a:effectLst/>
                <a:latin typeface="Times New Roman" pitchFamily="16" charset="0"/>
                <a:ea typeface="+mn-ea"/>
                <a:cs typeface="+mn-cs"/>
              </a:rPr>
              <a:t> CONSTRAINT</a:t>
            </a:r>
            <a:r>
              <a:rPr lang="en-GB" sz="1200" b="0" i="0" kern="1200" dirty="0" smtClean="0">
                <a:solidFill>
                  <a:srgbClr val="000000"/>
                </a:solidFill>
                <a:effectLst/>
                <a:latin typeface="Times New Roman" pitchFamily="16" charset="0"/>
                <a:ea typeface="+mn-ea"/>
                <a:cs typeface="+mn-cs"/>
              </a:rPr>
              <a:t> </a:t>
            </a:r>
            <a:r>
              <a:rPr lang="en-GB" sz="1200" b="0" i="0" kern="1200" dirty="0" err="1" smtClean="0">
                <a:solidFill>
                  <a:srgbClr val="000000"/>
                </a:solidFill>
                <a:effectLst/>
                <a:latin typeface="Times New Roman" pitchFamily="16" charset="0"/>
                <a:ea typeface="+mn-ea"/>
                <a:cs typeface="+mn-cs"/>
              </a:rPr>
              <a:t>UC_Person</a:t>
            </a:r>
            <a:r>
              <a:rPr lang="en-GB" sz="1200" b="0" i="0" kern="1200" dirty="0" smtClean="0">
                <a:solidFill>
                  <a:srgbClr val="000000"/>
                </a:solidFill>
                <a:effectLst/>
                <a:latin typeface="Times New Roman" pitchFamily="16" charset="0"/>
                <a:ea typeface="+mn-ea"/>
                <a:cs typeface="+mn-cs"/>
              </a:rPr>
              <a:t>; </a:t>
            </a:r>
            <a:r>
              <a:rPr lang="en-GB" sz="1200" b="0" i="0" kern="1200" smtClean="0">
                <a:solidFill>
                  <a:srgbClr val="000000"/>
                </a:solidFill>
                <a:effectLst/>
                <a:latin typeface="Times New Roman" pitchFamily="16" charset="0"/>
                <a:ea typeface="+mn-ea"/>
                <a:cs typeface="+mn-cs"/>
              </a:rPr>
              <a:t>///wrong</a:t>
            </a:r>
            <a:r>
              <a:rPr lang="en-GB" sz="1200" b="0" i="0" kern="1200" baseline="0" smtClean="0">
                <a:solidFill>
                  <a:srgbClr val="000000"/>
                </a:solidFill>
                <a:effectLst/>
                <a:latin typeface="Times New Roman" pitchFamily="16" charset="0"/>
                <a:ea typeface="+mn-ea"/>
                <a:cs typeface="+mn-cs"/>
              </a:rPr>
              <a:t> 0s</a:t>
            </a:r>
            <a:endParaRPr lang="en-GB" sz="1200" b="0" i="0" kern="1200" dirty="0" smtClean="0">
              <a:solidFill>
                <a:srgbClr val="000000"/>
              </a:solidFill>
              <a:effectLst/>
              <a:latin typeface="Times New Roman" pitchFamily="16" charset="0"/>
              <a:ea typeface="+mn-ea"/>
              <a:cs typeface="+mn-cs"/>
            </a:endParaRPr>
          </a:p>
          <a:p>
            <a:endParaRPr lang="en-GB" sz="1200" b="0" i="0" kern="1200" dirty="0" smtClean="0">
              <a:solidFill>
                <a:srgbClr val="000000"/>
              </a:solidFill>
              <a:effectLst/>
              <a:latin typeface="Times New Roman" pitchFamily="16" charset="0"/>
              <a:ea typeface="+mn-ea"/>
              <a:cs typeface="+mn-cs"/>
            </a:endParaRPr>
          </a:p>
          <a:p>
            <a:r>
              <a:rPr lang="en-GB" sz="1200" b="0" i="0" kern="1200" dirty="0" smtClean="0">
                <a:solidFill>
                  <a:srgbClr val="000000"/>
                </a:solidFill>
                <a:effectLst/>
                <a:latin typeface="Times New Roman" pitchFamily="16" charset="0"/>
                <a:ea typeface="+mn-ea"/>
                <a:cs typeface="+mn-cs"/>
              </a:rPr>
              <a:t>What will happen?</a:t>
            </a:r>
          </a:p>
          <a:p>
            <a:endParaRPr lang="en-GB" dirty="0"/>
          </a:p>
        </p:txBody>
      </p:sp>
    </p:spTree>
    <p:extLst>
      <p:ext uri="{BB962C8B-B14F-4D97-AF65-F5344CB8AC3E}">
        <p14:creationId xmlns:p14="http://schemas.microsoft.com/office/powerpoint/2010/main" val="36079104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rgbClr val="000000"/>
                </a:solidFill>
                <a:effectLst/>
                <a:latin typeface="Times New Roman" pitchFamily="16" charset="0"/>
                <a:ea typeface="+mn-ea"/>
                <a:cs typeface="+mn-cs"/>
              </a:rPr>
              <a:t>ALTER TABLE Persons</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ADD PRIMARY KEY (ID);</a:t>
            </a:r>
          </a:p>
          <a:p>
            <a:endParaRPr lang="en-GB" sz="1200" b="0" i="0" kern="1200" dirty="0" smtClean="0">
              <a:solidFill>
                <a:srgbClr val="000000"/>
              </a:solidFill>
              <a:effectLst/>
              <a:latin typeface="Times New Roman" pitchFamily="16" charset="0"/>
              <a:ea typeface="+mn-ea"/>
              <a:cs typeface="+mn-cs"/>
            </a:endParaRPr>
          </a:p>
          <a:p>
            <a:endParaRPr lang="en-GB" sz="1200" b="0" i="0" kern="1200" dirty="0" smtClean="0">
              <a:solidFill>
                <a:srgbClr val="000000"/>
              </a:solidFill>
              <a:effectLst/>
              <a:latin typeface="Times New Roman" pitchFamily="16" charset="0"/>
              <a:ea typeface="+mn-ea"/>
              <a:cs typeface="+mn-cs"/>
            </a:endParaRPr>
          </a:p>
          <a:p>
            <a:r>
              <a:rPr lang="en-GB" sz="1200" b="0" i="0" kern="1200" dirty="0" smtClean="0">
                <a:solidFill>
                  <a:srgbClr val="000000"/>
                </a:solidFill>
                <a:effectLst/>
                <a:latin typeface="Times New Roman" pitchFamily="16" charset="0"/>
                <a:ea typeface="+mn-ea"/>
                <a:cs typeface="+mn-cs"/>
              </a:rPr>
              <a:t>ALTER TABLE Persons</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ADD CONSTRAINT </a:t>
            </a:r>
            <a:r>
              <a:rPr lang="en-GB" sz="1200" b="0" i="0" kern="1200" dirty="0" err="1" smtClean="0">
                <a:solidFill>
                  <a:srgbClr val="000000"/>
                </a:solidFill>
                <a:effectLst/>
                <a:latin typeface="Times New Roman" pitchFamily="16" charset="0"/>
                <a:ea typeface="+mn-ea"/>
                <a:cs typeface="+mn-cs"/>
              </a:rPr>
              <a:t>PK_Person</a:t>
            </a:r>
            <a:r>
              <a:rPr lang="en-GB" sz="1200" b="0" i="0" kern="1200" dirty="0" smtClean="0">
                <a:solidFill>
                  <a:srgbClr val="000000"/>
                </a:solidFill>
                <a:effectLst/>
                <a:latin typeface="Times New Roman" pitchFamily="16" charset="0"/>
                <a:ea typeface="+mn-ea"/>
                <a:cs typeface="+mn-cs"/>
              </a:rPr>
              <a:t> PRIMARY KEY (</a:t>
            </a:r>
            <a:r>
              <a:rPr lang="en-GB" sz="1200" b="0" i="0" kern="1200" dirty="0" err="1" smtClean="0">
                <a:solidFill>
                  <a:srgbClr val="000000"/>
                </a:solidFill>
                <a:effectLst/>
                <a:latin typeface="Times New Roman" pitchFamily="16" charset="0"/>
                <a:ea typeface="+mn-ea"/>
                <a:cs typeface="+mn-cs"/>
              </a:rPr>
              <a:t>ID,LastName</a:t>
            </a:r>
            <a:r>
              <a:rPr lang="en-GB" sz="1200" b="0" i="0" kern="1200" dirty="0" smtClean="0">
                <a:solidFill>
                  <a:srgbClr val="000000"/>
                </a:solidFill>
                <a:effectLst/>
                <a:latin typeface="Times New Roman" pitchFamily="16" charset="0"/>
                <a:ea typeface="+mn-ea"/>
                <a:cs typeface="+mn-cs"/>
              </a:rPr>
              <a:t>);</a:t>
            </a:r>
          </a:p>
          <a:p>
            <a:endParaRPr lang="en-GB" dirty="0"/>
          </a:p>
        </p:txBody>
      </p:sp>
    </p:spTree>
    <p:extLst>
      <p:ext uri="{BB962C8B-B14F-4D97-AF65-F5344CB8AC3E}">
        <p14:creationId xmlns:p14="http://schemas.microsoft.com/office/powerpoint/2010/main" val="2450032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rgbClr val="000000"/>
                </a:solidFill>
                <a:effectLst/>
                <a:latin typeface="Times New Roman" pitchFamily="16" charset="0"/>
                <a:ea typeface="+mn-ea"/>
                <a:cs typeface="+mn-cs"/>
              </a:rPr>
              <a:t>ALTER TABLE Persons</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ADD PRIMARY KEY (ID);</a:t>
            </a:r>
          </a:p>
          <a:p>
            <a:endParaRPr lang="en-GB" sz="1200" b="0" i="0" kern="1200" dirty="0" smtClean="0">
              <a:solidFill>
                <a:srgbClr val="000000"/>
              </a:solidFill>
              <a:effectLst/>
              <a:latin typeface="Times New Roman" pitchFamily="16" charset="0"/>
              <a:ea typeface="+mn-ea"/>
              <a:cs typeface="+mn-cs"/>
            </a:endParaRPr>
          </a:p>
          <a:p>
            <a:endParaRPr lang="en-GB" sz="1200" b="0" i="0" kern="1200" dirty="0" smtClean="0">
              <a:solidFill>
                <a:srgbClr val="000000"/>
              </a:solidFill>
              <a:effectLst/>
              <a:latin typeface="Times New Roman" pitchFamily="16" charset="0"/>
              <a:ea typeface="+mn-ea"/>
              <a:cs typeface="+mn-cs"/>
            </a:endParaRPr>
          </a:p>
          <a:p>
            <a:r>
              <a:rPr lang="en-GB" sz="1200" b="0" i="0" kern="1200" dirty="0" smtClean="0">
                <a:solidFill>
                  <a:srgbClr val="000000"/>
                </a:solidFill>
                <a:effectLst/>
                <a:latin typeface="Times New Roman" pitchFamily="16" charset="0"/>
                <a:ea typeface="+mn-ea"/>
                <a:cs typeface="+mn-cs"/>
              </a:rPr>
              <a:t>ALTER TABLE Persons</a:t>
            </a:r>
            <a:r>
              <a:rPr lang="en-GB" dirty="0" smtClean="0"/>
              <a:t/>
            </a:r>
            <a:br>
              <a:rPr lang="en-GB" dirty="0" smtClean="0"/>
            </a:br>
            <a:r>
              <a:rPr lang="en-GB" sz="1200" b="0" i="0" kern="1200" dirty="0" smtClean="0">
                <a:solidFill>
                  <a:srgbClr val="000000"/>
                </a:solidFill>
                <a:effectLst/>
                <a:latin typeface="Times New Roman" pitchFamily="16" charset="0"/>
                <a:ea typeface="+mn-ea"/>
                <a:cs typeface="+mn-cs"/>
              </a:rPr>
              <a:t>ADD CONSTRAINT </a:t>
            </a:r>
            <a:r>
              <a:rPr lang="en-GB" sz="1200" b="0" i="0" kern="1200" dirty="0" err="1" smtClean="0">
                <a:solidFill>
                  <a:srgbClr val="000000"/>
                </a:solidFill>
                <a:effectLst/>
                <a:latin typeface="Times New Roman" pitchFamily="16" charset="0"/>
                <a:ea typeface="+mn-ea"/>
                <a:cs typeface="+mn-cs"/>
              </a:rPr>
              <a:t>PK_Person</a:t>
            </a:r>
            <a:r>
              <a:rPr lang="en-GB" sz="1200" b="0" i="0" kern="1200" dirty="0" smtClean="0">
                <a:solidFill>
                  <a:srgbClr val="000000"/>
                </a:solidFill>
                <a:effectLst/>
                <a:latin typeface="Times New Roman" pitchFamily="16" charset="0"/>
                <a:ea typeface="+mn-ea"/>
                <a:cs typeface="+mn-cs"/>
              </a:rPr>
              <a:t> PRIMARY KEY (</a:t>
            </a:r>
            <a:r>
              <a:rPr lang="en-GB" sz="1200" b="0" i="0" kern="1200" dirty="0" err="1" smtClean="0">
                <a:solidFill>
                  <a:srgbClr val="000000"/>
                </a:solidFill>
                <a:effectLst/>
                <a:latin typeface="Times New Roman" pitchFamily="16" charset="0"/>
                <a:ea typeface="+mn-ea"/>
                <a:cs typeface="+mn-cs"/>
              </a:rPr>
              <a:t>ID,LastName</a:t>
            </a:r>
            <a:r>
              <a:rPr lang="en-GB" sz="1200" b="0" i="0" kern="1200" dirty="0" smtClean="0">
                <a:solidFill>
                  <a:srgbClr val="000000"/>
                </a:solidFill>
                <a:effectLst/>
                <a:latin typeface="Times New Roman" pitchFamily="16" charset="0"/>
                <a:ea typeface="+mn-ea"/>
                <a:cs typeface="+mn-cs"/>
              </a:rPr>
              <a:t>);</a:t>
            </a:r>
          </a:p>
          <a:p>
            <a:endParaRPr lang="en-GB" dirty="0"/>
          </a:p>
        </p:txBody>
      </p:sp>
    </p:spTree>
    <p:extLst>
      <p:ext uri="{BB962C8B-B14F-4D97-AF65-F5344CB8AC3E}">
        <p14:creationId xmlns:p14="http://schemas.microsoft.com/office/powerpoint/2010/main" val="1919328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could use it with</a:t>
            </a:r>
            <a:r>
              <a:rPr lang="en-GB" baseline="0" dirty="0" smtClean="0"/>
              <a:t> many RDBMS like </a:t>
            </a:r>
            <a:r>
              <a:rPr lang="en-GB" baseline="0" dirty="0" err="1" smtClean="0"/>
              <a:t>mysql</a:t>
            </a:r>
            <a:r>
              <a:rPr lang="en-GB" baseline="0" dirty="0" smtClean="0"/>
              <a:t>, </a:t>
            </a:r>
            <a:r>
              <a:rPr lang="en-GB" baseline="0" dirty="0" err="1" smtClean="0"/>
              <a:t>sqlserver</a:t>
            </a:r>
            <a:r>
              <a:rPr lang="en-GB" baseline="0" dirty="0" smtClean="0"/>
              <a:t>, oracle, ibmdb2,….</a:t>
            </a:r>
            <a:endParaRPr lang="en-GB" dirty="0"/>
          </a:p>
        </p:txBody>
      </p:sp>
    </p:spTree>
    <p:extLst>
      <p:ext uri="{BB962C8B-B14F-4D97-AF65-F5344CB8AC3E}">
        <p14:creationId xmlns:p14="http://schemas.microsoft.com/office/powerpoint/2010/main" val="486409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ALTER TABLE child DROP FOREIGN KEY </a:t>
            </a:r>
            <a:r>
              <a:rPr lang="en-US" altLang="en-US" b="1" dirty="0" smtClean="0">
                <a:solidFill>
                  <a:srgbClr val="FF0000"/>
                </a:solidFill>
              </a:rPr>
              <a:t>?</a:t>
            </a:r>
          </a:p>
          <a:p>
            <a:pPr marL="566738" lvl="1" indent="-219075"/>
            <a:r>
              <a:rPr lang="en-US" altLang="en-US" b="1" dirty="0" smtClean="0">
                <a:solidFill>
                  <a:srgbClr val="FF0000"/>
                </a:solidFill>
              </a:rPr>
              <a:t>We don’t know the symbol name because we let the system create constraint automatically</a:t>
            </a:r>
          </a:p>
          <a:p>
            <a:pPr marL="566738" lvl="1" indent="-219075"/>
            <a:r>
              <a:rPr lang="en-US" altLang="en-US" b="1" dirty="0" smtClean="0">
                <a:solidFill>
                  <a:srgbClr val="FF0000"/>
                </a:solidFill>
              </a:rPr>
              <a:t>So we need to see the code that the system auto generated</a:t>
            </a:r>
          </a:p>
          <a:p>
            <a:pPr marL="566738" lvl="1" indent="-219075"/>
            <a:r>
              <a:rPr lang="en-US" altLang="en-US" b="1" dirty="0" smtClean="0">
                <a:solidFill>
                  <a:srgbClr val="FF0000"/>
                </a:solidFill>
              </a:rPr>
              <a:t>Code: SHOW CREATE TABLE </a:t>
            </a:r>
            <a:r>
              <a:rPr lang="en-US" altLang="en-US" b="1" dirty="0" err="1" smtClean="0">
                <a:solidFill>
                  <a:srgbClr val="FF0000"/>
                </a:solidFill>
              </a:rPr>
              <a:t>table_name</a:t>
            </a:r>
            <a:endParaRPr lang="en-US" altLang="en-US" b="1" dirty="0" smtClean="0">
              <a:solidFill>
                <a:srgbClr val="FF0000"/>
              </a:solidFill>
            </a:endParaRPr>
          </a:p>
          <a:p>
            <a:endParaRPr lang="en-GB" dirty="0"/>
          </a:p>
        </p:txBody>
      </p:sp>
    </p:spTree>
    <p:extLst>
      <p:ext uri="{BB962C8B-B14F-4D97-AF65-F5344CB8AC3E}">
        <p14:creationId xmlns:p14="http://schemas.microsoft.com/office/powerpoint/2010/main" val="15419782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DDL.docx in exercise folder </a:t>
            </a:r>
            <a:endParaRPr lang="en-GB" dirty="0"/>
          </a:p>
        </p:txBody>
      </p:sp>
    </p:spTree>
    <p:extLst>
      <p:ext uri="{BB962C8B-B14F-4D97-AF65-F5344CB8AC3E}">
        <p14:creationId xmlns:p14="http://schemas.microsoft.com/office/powerpoint/2010/main" val="4015246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Maybe to save time upload</a:t>
            </a:r>
            <a:r>
              <a:rPr lang="en-GB" baseline="0" dirty="0" smtClean="0"/>
              <a:t> the </a:t>
            </a:r>
            <a:r>
              <a:rPr lang="en-GB" baseline="0" dirty="0" err="1" smtClean="0"/>
              <a:t>sql</a:t>
            </a:r>
            <a:r>
              <a:rPr lang="en-GB" baseline="0" dirty="0" smtClean="0"/>
              <a:t> file and ask them to import it into </a:t>
            </a:r>
            <a:r>
              <a:rPr lang="en-GB" baseline="0" dirty="0" err="1" smtClean="0"/>
              <a:t>mysql</a:t>
            </a:r>
            <a:r>
              <a:rPr lang="en-GB" baseline="0" dirty="0" smtClean="0"/>
              <a:t> and practise </a:t>
            </a:r>
            <a:endParaRPr lang="en-GB" dirty="0"/>
          </a:p>
        </p:txBody>
      </p:sp>
    </p:spTree>
    <p:extLst>
      <p:ext uri="{BB962C8B-B14F-4D97-AF65-F5344CB8AC3E}">
        <p14:creationId xmlns:p14="http://schemas.microsoft.com/office/powerpoint/2010/main" val="1059390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rgbClr val="000000"/>
                </a:solidFill>
                <a:effectLst/>
                <a:latin typeface="Times New Roman" pitchFamily="16" charset="0"/>
                <a:ea typeface="+mn-ea"/>
                <a:cs typeface="+mn-cs"/>
              </a:rPr>
              <a:t>INSERT category VALUES(null,'cat1','category1'), (null,'cat1','category1'), (null,'cat1','category1'), (null,'cat1','category1')</a:t>
            </a:r>
            <a:endParaRPr lang="en-GB" dirty="0"/>
          </a:p>
        </p:txBody>
      </p:sp>
    </p:spTree>
    <p:extLst>
      <p:ext uri="{BB962C8B-B14F-4D97-AF65-F5344CB8AC3E}">
        <p14:creationId xmlns:p14="http://schemas.microsoft.com/office/powerpoint/2010/main" val="3097238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463221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smtClean="0">
                <a:solidFill>
                  <a:srgbClr val="000000"/>
                </a:solidFill>
                <a:effectLst/>
                <a:latin typeface="Times New Roman" pitchFamily="16" charset="0"/>
                <a:ea typeface="+mn-ea"/>
                <a:cs typeface="+mn-cs"/>
                <a:hlinkClick r:id="rId3"/>
              </a:rPr>
              <a:t>SELECT</a:t>
            </a:r>
            <a:r>
              <a:rPr lang="en-GB" sz="1200" b="0" i="0" kern="1200" dirty="0" smtClean="0">
                <a:solidFill>
                  <a:srgbClr val="000000"/>
                </a:solidFill>
                <a:effectLst/>
                <a:latin typeface="Times New Roman" pitchFamily="16" charset="0"/>
                <a:ea typeface="+mn-ea"/>
                <a:cs typeface="+mn-cs"/>
              </a:rPr>
              <a:t> </a:t>
            </a:r>
            <a:r>
              <a:rPr lang="en-GB" sz="1200" b="0" i="0" u="none" strike="noStrike" kern="1200" dirty="0" smtClean="0">
                <a:solidFill>
                  <a:srgbClr val="000000"/>
                </a:solidFill>
                <a:effectLst/>
                <a:latin typeface="Times New Roman" pitchFamily="16" charset="0"/>
                <a:ea typeface="+mn-ea"/>
                <a:cs typeface="+mn-cs"/>
                <a:hlinkClick r:id="rId4"/>
              </a:rPr>
              <a:t>COUNT</a:t>
            </a:r>
            <a:r>
              <a:rPr lang="en-GB" sz="1200" b="0" i="0" kern="1200" dirty="0" smtClean="0">
                <a:solidFill>
                  <a:srgbClr val="000000"/>
                </a:solidFill>
                <a:effectLst/>
                <a:latin typeface="Times New Roman" pitchFamily="16" charset="0"/>
                <a:ea typeface="+mn-ea"/>
                <a:cs typeface="+mn-cs"/>
              </a:rPr>
              <a:t>(</a:t>
            </a:r>
            <a:r>
              <a:rPr lang="en-GB" sz="1200" b="0" i="0" kern="1200" dirty="0" err="1" smtClean="0">
                <a:solidFill>
                  <a:srgbClr val="000000"/>
                </a:solidFill>
                <a:effectLst/>
                <a:latin typeface="Times New Roman" pitchFamily="16" charset="0"/>
                <a:ea typeface="+mn-ea"/>
                <a:cs typeface="+mn-cs"/>
              </a:rPr>
              <a:t>last_name</a:t>
            </a:r>
            <a:r>
              <a:rPr lang="en-GB" sz="1200" b="0" i="0" kern="1200" dirty="0" smtClean="0">
                <a:solidFill>
                  <a:srgbClr val="000000"/>
                </a:solidFill>
                <a:effectLst/>
                <a:latin typeface="Times New Roman" pitchFamily="16" charset="0"/>
                <a:ea typeface="+mn-ea"/>
                <a:cs typeface="+mn-cs"/>
              </a:rPr>
              <a:t>) FROM </a:t>
            </a:r>
            <a:r>
              <a:rPr lang="en-GB" sz="1200" b="0" i="0" kern="1200" dirty="0" err="1" smtClean="0">
                <a:solidFill>
                  <a:srgbClr val="000000"/>
                </a:solidFill>
                <a:effectLst/>
                <a:latin typeface="Times New Roman" pitchFamily="16" charset="0"/>
                <a:ea typeface="+mn-ea"/>
                <a:cs typeface="+mn-cs"/>
              </a:rPr>
              <a:t>user_details</a:t>
            </a:r>
            <a:r>
              <a:rPr lang="en-GB" sz="1200" b="0" i="0" kern="1200" dirty="0" smtClean="0">
                <a:solidFill>
                  <a:srgbClr val="000000"/>
                </a:solidFill>
                <a:effectLst/>
                <a:latin typeface="Times New Roman" pitchFamily="16" charset="0"/>
                <a:ea typeface="+mn-ea"/>
                <a:cs typeface="+mn-cs"/>
              </a:rPr>
              <a:t> WHERE </a:t>
            </a:r>
            <a:r>
              <a:rPr lang="en-GB" sz="1200" b="0" i="0" kern="1200" dirty="0" err="1" smtClean="0">
                <a:solidFill>
                  <a:srgbClr val="000000"/>
                </a:solidFill>
                <a:effectLst/>
                <a:latin typeface="Times New Roman" pitchFamily="16" charset="0"/>
                <a:ea typeface="+mn-ea"/>
                <a:cs typeface="+mn-cs"/>
              </a:rPr>
              <a:t>last_name</a:t>
            </a:r>
            <a:r>
              <a:rPr lang="en-GB" sz="1200" b="0" i="0" kern="1200" dirty="0" smtClean="0">
                <a:solidFill>
                  <a:srgbClr val="000000"/>
                </a:solidFill>
                <a:effectLst/>
                <a:latin typeface="Times New Roman" pitchFamily="16" charset="0"/>
                <a:ea typeface="+mn-ea"/>
                <a:cs typeface="+mn-cs"/>
              </a:rPr>
              <a:t> ='miller'</a:t>
            </a:r>
            <a:endParaRPr lang="en-GB" dirty="0"/>
          </a:p>
        </p:txBody>
      </p:sp>
    </p:spTree>
    <p:extLst>
      <p:ext uri="{BB962C8B-B14F-4D97-AF65-F5344CB8AC3E}">
        <p14:creationId xmlns:p14="http://schemas.microsoft.com/office/powerpoint/2010/main" val="3421093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SELECT COUNT(</a:t>
            </a:r>
            <a:r>
              <a:rPr lang="en-GB" dirty="0" err="1" smtClean="0"/>
              <a:t>user_id</a:t>
            </a:r>
            <a:r>
              <a:rPr lang="en-GB" dirty="0" smtClean="0"/>
              <a:t>), AVG(salary) as </a:t>
            </a:r>
            <a:r>
              <a:rPr lang="en-GB" dirty="0" err="1" smtClean="0"/>
              <a:t>AverageSal</a:t>
            </a:r>
            <a:r>
              <a:rPr lang="en-GB" dirty="0" smtClean="0"/>
              <a:t>, gender FROM </a:t>
            </a:r>
            <a:r>
              <a:rPr lang="en-GB" dirty="0" err="1" smtClean="0"/>
              <a:t>user_details</a:t>
            </a:r>
            <a:endParaRPr lang="en-GB" dirty="0" smtClean="0"/>
          </a:p>
          <a:p>
            <a:r>
              <a:rPr lang="en-GB" dirty="0" smtClean="0"/>
              <a:t>GROUP BY gender</a:t>
            </a:r>
          </a:p>
          <a:p>
            <a:r>
              <a:rPr lang="en-GB" dirty="0" smtClean="0"/>
              <a:t>HAVING AVG(salary)&gt;500</a:t>
            </a:r>
            <a:endParaRPr lang="en-GB" dirty="0"/>
          </a:p>
        </p:txBody>
      </p:sp>
    </p:spTree>
    <p:extLst>
      <p:ext uri="{BB962C8B-B14F-4D97-AF65-F5344CB8AC3E}">
        <p14:creationId xmlns:p14="http://schemas.microsoft.com/office/powerpoint/2010/main" val="926713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SELECT * FROM `</a:t>
            </a:r>
            <a:r>
              <a:rPr lang="en-GB" dirty="0" err="1" smtClean="0"/>
              <a:t>user_details</a:t>
            </a:r>
            <a:r>
              <a:rPr lang="en-GB" dirty="0" smtClean="0"/>
              <a:t>` ORDER BY </a:t>
            </a:r>
            <a:r>
              <a:rPr lang="en-GB" dirty="0" err="1" smtClean="0"/>
              <a:t>user_id</a:t>
            </a:r>
            <a:r>
              <a:rPr lang="en-GB" dirty="0" smtClean="0"/>
              <a:t> DESC  LIMIT 5 </a:t>
            </a:r>
          </a:p>
          <a:p>
            <a:endParaRPr lang="en-GB" dirty="0" smtClean="0"/>
          </a:p>
          <a:p>
            <a:r>
              <a:rPr lang="en-GB" dirty="0" smtClean="0"/>
              <a:t>In </a:t>
            </a:r>
            <a:r>
              <a:rPr lang="en-GB" dirty="0" err="1" smtClean="0"/>
              <a:t>sql</a:t>
            </a:r>
            <a:r>
              <a:rPr lang="en-GB" dirty="0" smtClean="0"/>
              <a:t> sever</a:t>
            </a:r>
            <a:r>
              <a:rPr lang="en-GB" baseline="0" dirty="0" smtClean="0"/>
              <a:t>: select top number</a:t>
            </a:r>
            <a:endParaRPr lang="en-GB" dirty="0"/>
          </a:p>
        </p:txBody>
      </p:sp>
    </p:spTree>
    <p:extLst>
      <p:ext uri="{BB962C8B-B14F-4D97-AF65-F5344CB8AC3E}">
        <p14:creationId xmlns:p14="http://schemas.microsoft.com/office/powerpoint/2010/main" val="18833003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Text Box 1"/>
          <p:cNvSpPr txBox="1">
            <a:spLocks noChangeArrowheads="1"/>
          </p:cNvSpPr>
          <p:nvPr/>
        </p:nvSpPr>
        <p:spPr bwMode="auto">
          <a:xfrm>
            <a:off x="1713351" y="508187"/>
            <a:ext cx="6454466" cy="2548582"/>
          </a:xfrm>
          <a:prstGeom prst="rect">
            <a:avLst/>
          </a:prstGeom>
          <a:solidFill>
            <a:srgbClr val="FFFFFF"/>
          </a:solidFill>
          <a:ln w="9360">
            <a:solidFill>
              <a:srgbClr val="000000"/>
            </a:solidFill>
            <a:miter lim="800000"/>
            <a:headEnd/>
            <a:tailEnd/>
          </a:ln>
          <a:effectLst/>
        </p:spPr>
        <p:txBody>
          <a:bodyPr wrap="none" anchor="ctr"/>
          <a:lstStyle/>
          <a:p>
            <a:endParaRPr lang="en-US" dirty="0"/>
          </a:p>
        </p:txBody>
      </p:sp>
      <p:sp>
        <p:nvSpPr>
          <p:cNvPr id="108546" name="Rectangle 2"/>
          <p:cNvSpPr txBox="1">
            <a:spLocks noGrp="1" noChangeArrowheads="1"/>
          </p:cNvSpPr>
          <p:nvPr>
            <p:ph type="body"/>
          </p:nvPr>
        </p:nvSpPr>
        <p:spPr bwMode="auto">
          <a:xfrm>
            <a:off x="1316722" y="3228349"/>
            <a:ext cx="7233891" cy="3056768"/>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3191108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Mysql</a:t>
            </a:r>
            <a:r>
              <a:rPr lang="en-GB" dirty="0" smtClean="0"/>
              <a:t> client : command line</a:t>
            </a:r>
          </a:p>
          <a:p>
            <a:r>
              <a:rPr lang="en-GB" dirty="0" err="1" smtClean="0"/>
              <a:t>Phpmyadmin</a:t>
            </a:r>
            <a:r>
              <a:rPr lang="en-GB" dirty="0" smtClean="0"/>
              <a:t>: web interface</a:t>
            </a:r>
          </a:p>
          <a:p>
            <a:r>
              <a:rPr lang="en-GB" dirty="0" err="1" smtClean="0"/>
              <a:t>Mysql</a:t>
            </a:r>
            <a:r>
              <a:rPr lang="en-GB" dirty="0" smtClean="0"/>
              <a:t> workbench: </a:t>
            </a:r>
            <a:r>
              <a:rPr lang="en-GB" dirty="0" err="1" smtClean="0"/>
              <a:t>gui</a:t>
            </a:r>
            <a:r>
              <a:rPr lang="en-GB" baseline="0" dirty="0" smtClean="0"/>
              <a:t> with </a:t>
            </a:r>
            <a:r>
              <a:rPr lang="en-GB" baseline="0" dirty="0" err="1" smtClean="0"/>
              <a:t>er</a:t>
            </a:r>
            <a:r>
              <a:rPr lang="en-GB" baseline="0" dirty="0" smtClean="0"/>
              <a:t> diagram </a:t>
            </a:r>
            <a:r>
              <a:rPr lang="en-GB" baseline="0" dirty="0" err="1" smtClean="0"/>
              <a:t>cabability</a:t>
            </a:r>
            <a:r>
              <a:rPr lang="en-GB" baseline="0" dirty="0" smtClean="0"/>
              <a:t> </a:t>
            </a:r>
          </a:p>
          <a:p>
            <a:endParaRPr lang="en-GB" dirty="0"/>
          </a:p>
        </p:txBody>
      </p:sp>
    </p:spTree>
    <p:extLst>
      <p:ext uri="{BB962C8B-B14F-4D97-AF65-F5344CB8AC3E}">
        <p14:creationId xmlns:p14="http://schemas.microsoft.com/office/powerpoint/2010/main" val="2286923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Show them on the fly how to create</a:t>
            </a:r>
            <a:r>
              <a:rPr lang="en-GB" baseline="0" dirty="0" smtClean="0"/>
              <a:t> </a:t>
            </a:r>
            <a:r>
              <a:rPr lang="en-GB" baseline="0" dirty="0" err="1" smtClean="0"/>
              <a:t>db</a:t>
            </a:r>
            <a:r>
              <a:rPr lang="en-GB" baseline="0" dirty="0" smtClean="0"/>
              <a:t> using command line then </a:t>
            </a:r>
            <a:r>
              <a:rPr lang="en-GB" baseline="0" dirty="0" err="1" smtClean="0"/>
              <a:t>phpmyadmin</a:t>
            </a:r>
            <a:endParaRPr lang="en-GB" dirty="0"/>
          </a:p>
        </p:txBody>
      </p:sp>
    </p:spTree>
    <p:extLst>
      <p:ext uri="{BB962C8B-B14F-4D97-AF65-F5344CB8AC3E}">
        <p14:creationId xmlns:p14="http://schemas.microsoft.com/office/powerpoint/2010/main" val="176013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sz="1200" dirty="0" smtClean="0"/>
              <a:t>Similar to the CREATE DATABASE statement, the </a:t>
            </a:r>
            <a:r>
              <a:rPr lang="en-US" sz="1200" b="1" dirty="0" smtClean="0"/>
              <a:t>IF EXISTS</a:t>
            </a:r>
            <a:r>
              <a:rPr lang="en-US" sz="1200" dirty="0" smtClean="0"/>
              <a:t> is an optional part of the statement to prevent you from removing a database that does not exist in the database server.</a:t>
            </a:r>
          </a:p>
          <a:p>
            <a:r>
              <a:rPr lang="en-US" dirty="0" smtClean="0"/>
              <a:t>Followed the DROP DATABASE is the database name that you want to remove. </a:t>
            </a:r>
          </a:p>
          <a:p>
            <a:r>
              <a:rPr lang="en-US" dirty="0" smtClean="0"/>
              <a:t>Similar to the CREATE DATABASE statement, the IF EXISTS is an optional part of the statement to prevent you from removing a database that does not exist in the database server.</a:t>
            </a:r>
          </a:p>
          <a:p>
            <a:endParaRPr lang="en-GB" dirty="0"/>
          </a:p>
        </p:txBody>
      </p:sp>
    </p:spTree>
    <p:extLst>
      <p:ext uri="{BB962C8B-B14F-4D97-AF65-F5344CB8AC3E}">
        <p14:creationId xmlns:p14="http://schemas.microsoft.com/office/powerpoint/2010/main" val="2732998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Show them and ask them</a:t>
            </a:r>
            <a:r>
              <a:rPr lang="en-GB" baseline="0" dirty="0" smtClean="0"/>
              <a:t> to do activity </a:t>
            </a:r>
            <a:endParaRPr lang="en-GB" dirty="0"/>
          </a:p>
        </p:txBody>
      </p:sp>
    </p:spTree>
    <p:extLst>
      <p:ext uri="{BB962C8B-B14F-4D97-AF65-F5344CB8AC3E}">
        <p14:creationId xmlns:p14="http://schemas.microsoft.com/office/powerpoint/2010/main" val="1150066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Change this to</a:t>
            </a:r>
            <a:r>
              <a:rPr lang="en-GB" baseline="0" dirty="0" smtClean="0"/>
              <a:t> the diagram we had in the previous lesson but do similar match </a:t>
            </a:r>
            <a:endParaRPr lang="en-GB" dirty="0"/>
          </a:p>
        </p:txBody>
      </p:sp>
    </p:spTree>
    <p:extLst>
      <p:ext uri="{BB962C8B-B14F-4D97-AF65-F5344CB8AC3E}">
        <p14:creationId xmlns:p14="http://schemas.microsoft.com/office/powerpoint/2010/main" val="1427263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347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6" name="Rectangle 5"/>
          <p:cNvSpPr/>
          <p:nvPr/>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dirty="0" smtClean="0">
              <a:solidFill>
                <a:srgbClr val="FFFFFF"/>
              </a:solidFill>
              <a:latin typeface="Verdana" panose="020B0604030504040204" pitchFamily="34" charset="0"/>
            </a:endParaRPr>
          </a:p>
        </p:txBody>
      </p:sp>
      <p:sp>
        <p:nvSpPr>
          <p:cNvPr id="7" name="Rectangle 6"/>
          <p:cNvSpPr/>
          <p:nvPr/>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fr-FR" dirty="0" smtClean="0">
              <a:solidFill>
                <a:srgbClr val="FFFFFF"/>
              </a:solidFill>
              <a:latin typeface="Verdana" panose="020B0604030504040204" pitchFamily="34" charset="0"/>
            </a:endParaRP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10" name="Oval 9"/>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11" name="Oval 10"/>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12" name="Oval 11"/>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15" name="Oval 14"/>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16" name="Oval 15"/>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en-US" smtClean="0"/>
              <a:t>Click to edit Master title style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12919881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5" name="Rectangle 4"/>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7885113" y="6092825"/>
            <a:ext cx="935037" cy="307975"/>
          </a:xfrm>
          <a:prstGeom prst="rect">
            <a:avLst/>
          </a:prstGeom>
          <a:noFill/>
        </p:spPr>
        <p:txBody>
          <a:bodyPr>
            <a:spAutoFit/>
          </a:bodyP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r" eaLnBrk="1" hangingPunct="1">
              <a:defRPr/>
            </a:pPr>
            <a:fld id="{FF420EB8-123C-4AAF-B272-4583EBABC6DC}" type="slidenum">
              <a:rPr lang="ja-JP" altLang="fr-FR" sz="1400" smtClean="0">
                <a:solidFill>
                  <a:srgbClr val="22BBEA"/>
                </a:solidFill>
                <a:latin typeface="Arial" panose="020B0604020202020204" pitchFamily="34" charset="0"/>
                <a:ea typeface="MS PGothic" panose="020B0600070205080204" pitchFamily="34" charset="-128"/>
                <a:cs typeface="Arial" panose="020B0604020202020204" pitchFamily="34" charset="0"/>
              </a:rPr>
              <a:pPr algn="r" eaLnBrk="1" hangingPunct="1">
                <a:defRPr/>
              </a:pPr>
              <a:t>‹#›</a:t>
            </a:fld>
            <a:endParaRPr lang="fr-FR" altLang="ja-JP" dirty="0" smtClean="0">
              <a:solidFill>
                <a:srgbClr val="22BBEA"/>
              </a:solidFill>
              <a:latin typeface="Arial" panose="020B0604020202020204" pitchFamily="34" charset="0"/>
              <a:ea typeface="MS PGothic" panose="020B0600070205080204" pitchFamily="34" charset="-128"/>
              <a:cs typeface="Arial" panose="020B0604020202020204" pitchFamily="34" charset="0"/>
            </a:endParaRPr>
          </a:p>
        </p:txBody>
      </p:sp>
      <p:sp>
        <p:nvSpPr>
          <p:cNvPr id="8" name="Oval 7"/>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9" name="Oval 8"/>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10" name="Oval 9"/>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11" name="Oval 10"/>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12"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en-US" smtClean="0"/>
              <a:t>Click to edit Master title style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4955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5" name="Rectangle 4"/>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6" name="ZoneTexte 7"/>
          <p:cNvSpPr txBox="1"/>
          <p:nvPr/>
        </p:nvSpPr>
        <p:spPr>
          <a:xfrm>
            <a:off x="7885113" y="6092825"/>
            <a:ext cx="935037" cy="307975"/>
          </a:xfrm>
          <a:prstGeom prst="rect">
            <a:avLst/>
          </a:prstGeom>
          <a:noFill/>
        </p:spPr>
        <p:txBody>
          <a:bodyPr>
            <a:spAutoFit/>
          </a:bodyP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r" eaLnBrk="1" hangingPunct="1">
              <a:defRPr/>
            </a:pPr>
            <a:fld id="{E918F632-3F06-4420-B5CD-82FD1D279E41}" type="slidenum">
              <a:rPr lang="ja-JP" altLang="fr-FR" sz="1400" smtClean="0">
                <a:solidFill>
                  <a:srgbClr val="22BBEA"/>
                </a:solidFill>
                <a:latin typeface="Arial" panose="020B0604020202020204" pitchFamily="34" charset="0"/>
                <a:ea typeface="MS PGothic" panose="020B0600070205080204" pitchFamily="34" charset="-128"/>
                <a:cs typeface="Arial" panose="020B0604020202020204" pitchFamily="34" charset="0"/>
              </a:rPr>
              <a:pPr algn="r" eaLnBrk="1" hangingPunct="1">
                <a:defRPr/>
              </a:pPr>
              <a:t>‹#›</a:t>
            </a:fld>
            <a:endParaRPr lang="fr-FR" altLang="ja-JP" dirty="0" smtClean="0">
              <a:solidFill>
                <a:srgbClr val="22BBEA"/>
              </a:solidFill>
              <a:latin typeface="Arial" panose="020B0604020202020204" pitchFamily="34" charset="0"/>
              <a:ea typeface="MS PGothic" panose="020B0600070205080204" pitchFamily="34" charset="-128"/>
              <a:cs typeface="Arial" panose="020B0604020202020204" pitchFamily="34" charset="0"/>
            </a:endParaRPr>
          </a:p>
        </p:txBody>
      </p:sp>
      <p:sp>
        <p:nvSpPr>
          <p:cNvPr id="7" name="Oval 9"/>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8" name="Oval 10"/>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9" name="Oval 11"/>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10" name="Oval 12"/>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11"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2" name="Titre 1"/>
          <p:cNvSpPr>
            <a:spLocks noGrp="1"/>
          </p:cNvSpPr>
          <p:nvPr>
            <p:ph type="title"/>
          </p:nvPr>
        </p:nvSpPr>
        <p:spPr>
          <a:xfrm>
            <a:off x="457200" y="219951"/>
            <a:ext cx="8219256"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3" name="Espace réservé du contenu 2"/>
          <p:cNvSpPr>
            <a:spLocks noGrp="1"/>
          </p:cNvSpPr>
          <p:nvPr>
            <p:ph idx="1"/>
          </p:nvPr>
        </p:nvSpPr>
        <p:spPr>
          <a:xfrm>
            <a:off x="457200" y="1358280"/>
            <a:ext cx="8219256"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7053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90800" y="4273550"/>
            <a:ext cx="6165850" cy="977900"/>
          </a:xfrm>
        </p:spPr>
        <p:txBody>
          <a:bodyPr/>
          <a:lstStyle/>
          <a:p>
            <a:r>
              <a:rPr lang="en-US" smtClean="0"/>
              <a:t>Click to edit Master title style</a:t>
            </a:r>
            <a:endParaRPr lang="en-US"/>
          </a:p>
        </p:txBody>
      </p:sp>
    </p:spTree>
    <p:extLst>
      <p:ext uri="{BB962C8B-B14F-4D97-AF65-F5344CB8AC3E}">
        <p14:creationId xmlns:p14="http://schemas.microsoft.com/office/powerpoint/2010/main" val="3950885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88900" y="88900"/>
            <a:ext cx="8966200"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6" name="Rectangle 5"/>
          <p:cNvSpPr/>
          <p:nvPr/>
        </p:nvSpPr>
        <p:spPr>
          <a:xfrm>
            <a:off x="179388" y="188913"/>
            <a:ext cx="8785225"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dirty="0" smtClean="0">
              <a:solidFill>
                <a:srgbClr val="FFFFFF"/>
              </a:solidFill>
              <a:latin typeface="Verdana" panose="020B0604030504040204" pitchFamily="34" charset="0"/>
            </a:endParaRPr>
          </a:p>
        </p:txBody>
      </p:sp>
      <p:sp>
        <p:nvSpPr>
          <p:cNvPr id="7" name="Rectangle 6"/>
          <p:cNvSpPr/>
          <p:nvPr/>
        </p:nvSpPr>
        <p:spPr>
          <a:xfrm>
            <a:off x="1403350" y="1050925"/>
            <a:ext cx="65532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fr-FR" dirty="0" smtClean="0">
              <a:solidFill>
                <a:srgbClr val="FFFFFF"/>
              </a:solidFill>
              <a:latin typeface="Verdana" panose="020B0604030504040204" pitchFamily="34" charset="0"/>
            </a:endParaRP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5659438"/>
            <a:ext cx="4333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10" name="Oval 9"/>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11" name="Oval 10"/>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12" name="Oval 11"/>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15" name="Oval 14"/>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16" name="Oval 15"/>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139825"/>
            <a:ext cx="6696075"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403982" y="4762201"/>
            <a:ext cx="6408712" cy="504056"/>
          </a:xfrm>
        </p:spPr>
        <p:txBody>
          <a:bodyPr/>
          <a:lstStyle>
            <a:lvl1pPr algn="l">
              <a:defRPr>
                <a:solidFill>
                  <a:schemeClr val="tx1">
                    <a:lumMod val="85000"/>
                    <a:lumOff val="15000"/>
                  </a:schemeClr>
                </a:solidFill>
              </a:defRPr>
            </a:lvl1pPr>
          </a:lstStyle>
          <a:p>
            <a:r>
              <a:rPr lang="en-US" smtClean="0"/>
              <a:t>Click to edit Master title style</a:t>
            </a:r>
            <a:endParaRPr lang="fr-FR" dirty="0"/>
          </a:p>
        </p:txBody>
      </p:sp>
      <p:sp>
        <p:nvSpPr>
          <p:cNvPr id="14" name="Espace réservé du texte 11"/>
          <p:cNvSpPr>
            <a:spLocks noGrp="1"/>
          </p:cNvSpPr>
          <p:nvPr>
            <p:ph type="body" sz="quarter" idx="10"/>
          </p:nvPr>
        </p:nvSpPr>
        <p:spPr>
          <a:xfrm>
            <a:off x="1404118" y="5517480"/>
            <a:ext cx="6408440"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smtClean="0"/>
              <a:t>Click to edit Master text styles</a:t>
            </a:r>
          </a:p>
        </p:txBody>
      </p:sp>
      <p:sp>
        <p:nvSpPr>
          <p:cNvPr id="18" name="Espace réservé du texte 17"/>
          <p:cNvSpPr>
            <a:spLocks noGrp="1"/>
          </p:cNvSpPr>
          <p:nvPr>
            <p:ph type="body" sz="quarter" idx="11"/>
          </p:nvPr>
        </p:nvSpPr>
        <p:spPr>
          <a:xfrm>
            <a:off x="1403970" y="5157192"/>
            <a:ext cx="6408737" cy="431800"/>
          </a:xfrm>
        </p:spPr>
        <p:txBody>
          <a:bodyPr/>
          <a:lstStyle>
            <a:lvl1pPr marL="0" indent="0">
              <a:buNone/>
              <a:defRPr sz="2000" i="1">
                <a:solidFill>
                  <a:srgbClr val="22BBEA"/>
                </a:solidFill>
              </a:defRPr>
            </a:lvl1pPr>
          </a:lstStyle>
          <a:p>
            <a:pPr lvl="0"/>
            <a:r>
              <a:rPr lang="en-US" smtClean="0"/>
              <a:t>Click to edit Master text styles</a:t>
            </a:r>
          </a:p>
        </p:txBody>
      </p:sp>
    </p:spTree>
    <p:extLst>
      <p:ext uri="{BB962C8B-B14F-4D97-AF65-F5344CB8AC3E}">
        <p14:creationId xmlns:p14="http://schemas.microsoft.com/office/powerpoint/2010/main" val="402205790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5" name="Rectangle 4"/>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7885113" y="6092825"/>
            <a:ext cx="935037" cy="307975"/>
          </a:xfrm>
          <a:prstGeom prst="rect">
            <a:avLst/>
          </a:prstGeom>
          <a:noFill/>
        </p:spPr>
        <p:txBody>
          <a:bodyPr>
            <a:spAutoFit/>
          </a:bodyP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r" eaLnBrk="1" hangingPunct="1">
              <a:defRPr/>
            </a:pPr>
            <a:fld id="{6CE26200-2950-42E8-9543-038C0F9E11FD}" type="slidenum">
              <a:rPr lang="ja-JP" altLang="fr-FR" sz="1400" smtClean="0">
                <a:solidFill>
                  <a:srgbClr val="22BBEA"/>
                </a:solidFill>
                <a:latin typeface="Arial" panose="020B0604020202020204" pitchFamily="34" charset="0"/>
                <a:ea typeface="MS PGothic" panose="020B0600070205080204" pitchFamily="34" charset="-128"/>
                <a:cs typeface="Arial" panose="020B0604020202020204" pitchFamily="34" charset="0"/>
              </a:rPr>
              <a:pPr algn="r" eaLnBrk="1" hangingPunct="1">
                <a:defRPr/>
              </a:pPr>
              <a:t>‹#›</a:t>
            </a:fld>
            <a:endParaRPr lang="fr-FR" altLang="ja-JP" dirty="0" smtClean="0">
              <a:solidFill>
                <a:srgbClr val="22BBEA"/>
              </a:solidFill>
              <a:latin typeface="Arial" panose="020B0604020202020204" pitchFamily="34" charset="0"/>
              <a:ea typeface="MS PGothic" panose="020B0600070205080204" pitchFamily="34" charset="-128"/>
              <a:cs typeface="Arial" panose="020B0604020202020204" pitchFamily="34" charset="0"/>
            </a:endParaRPr>
          </a:p>
        </p:txBody>
      </p:sp>
      <p:sp>
        <p:nvSpPr>
          <p:cNvPr id="8" name="Oval 7"/>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9" name="Oval 8"/>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10" name="Oval 9"/>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11" name="Oval 10"/>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12"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2" name="Titre 1"/>
          <p:cNvSpPr>
            <a:spLocks noGrp="1"/>
          </p:cNvSpPr>
          <p:nvPr>
            <p:ph type="title"/>
          </p:nvPr>
        </p:nvSpPr>
        <p:spPr>
          <a:xfrm>
            <a:off x="1009373" y="2066925"/>
            <a:ext cx="7162055" cy="1146051"/>
          </a:xfrm>
        </p:spPr>
        <p:txBody>
          <a:bodyPr/>
          <a:lstStyle>
            <a:lvl1pPr algn="ctr">
              <a:defRPr sz="2800" b="1" cap="all"/>
            </a:lvl1pPr>
          </a:lstStyle>
          <a:p>
            <a:r>
              <a:rPr lang="en-US" smtClean="0"/>
              <a:t>Click to edit Master title style</a:t>
            </a:r>
            <a:endParaRPr lang="fr-FR" dirty="0"/>
          </a:p>
        </p:txBody>
      </p:sp>
      <p:sp>
        <p:nvSpPr>
          <p:cNvPr id="3" name="Espace réservé du texte 2"/>
          <p:cNvSpPr>
            <a:spLocks noGrp="1"/>
          </p:cNvSpPr>
          <p:nvPr>
            <p:ph type="body" idx="1"/>
          </p:nvPr>
        </p:nvSpPr>
        <p:spPr>
          <a:xfrm>
            <a:off x="1008400" y="3429000"/>
            <a:ext cx="7164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24499861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179388" y="188913"/>
            <a:ext cx="8785225"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5" name="Rectangle 4"/>
          <p:cNvSpPr/>
          <p:nvPr/>
        </p:nvSpPr>
        <p:spPr>
          <a:xfrm>
            <a:off x="88900" y="88900"/>
            <a:ext cx="8966200"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6" name="ZoneTexte 7"/>
          <p:cNvSpPr txBox="1"/>
          <p:nvPr/>
        </p:nvSpPr>
        <p:spPr>
          <a:xfrm>
            <a:off x="7885113" y="6092825"/>
            <a:ext cx="935037" cy="307975"/>
          </a:xfrm>
          <a:prstGeom prst="rect">
            <a:avLst/>
          </a:prstGeom>
          <a:noFill/>
        </p:spPr>
        <p:txBody>
          <a:bodyPr>
            <a:spAutoFit/>
          </a:bodyP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r" eaLnBrk="1" hangingPunct="1">
              <a:defRPr/>
            </a:pPr>
            <a:fld id="{342E9EAA-58BE-4D40-ADDB-EBE0B5998C2C}" type="slidenum">
              <a:rPr lang="ja-JP" altLang="fr-FR" sz="1400" smtClean="0">
                <a:solidFill>
                  <a:srgbClr val="22BBEA"/>
                </a:solidFill>
                <a:latin typeface="Arial" panose="020B0604020202020204" pitchFamily="34" charset="0"/>
                <a:ea typeface="MS PGothic" panose="020B0600070205080204" pitchFamily="34" charset="-128"/>
                <a:cs typeface="Arial" panose="020B0604020202020204" pitchFamily="34" charset="0"/>
              </a:rPr>
              <a:pPr algn="r" eaLnBrk="1" hangingPunct="1">
                <a:defRPr/>
              </a:pPr>
              <a:t>‹#›</a:t>
            </a:fld>
            <a:endParaRPr lang="fr-FR" altLang="ja-JP" dirty="0" smtClean="0">
              <a:solidFill>
                <a:srgbClr val="22BBEA"/>
              </a:solidFill>
              <a:latin typeface="Arial" panose="020B0604020202020204" pitchFamily="34" charset="0"/>
              <a:ea typeface="MS PGothic" panose="020B0600070205080204" pitchFamily="34" charset="-128"/>
              <a:cs typeface="Arial" panose="020B0604020202020204" pitchFamily="34" charset="0"/>
            </a:endParaRPr>
          </a:p>
        </p:txBody>
      </p:sp>
      <p:sp>
        <p:nvSpPr>
          <p:cNvPr id="7" name="Oval 9"/>
          <p:cNvSpPr/>
          <p:nvPr/>
        </p:nvSpPr>
        <p:spPr>
          <a:xfrm>
            <a:off x="306388" y="282575"/>
            <a:ext cx="358775"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8" name="Oval 10"/>
          <p:cNvSpPr/>
          <p:nvPr/>
        </p:nvSpPr>
        <p:spPr>
          <a:xfrm>
            <a:off x="774700" y="307975"/>
            <a:ext cx="215900"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9" name="Oval 11"/>
          <p:cNvSpPr/>
          <p:nvPr/>
        </p:nvSpPr>
        <p:spPr>
          <a:xfrm>
            <a:off x="339725" y="733425"/>
            <a:ext cx="292100"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10" name="Oval 12"/>
          <p:cNvSpPr/>
          <p:nvPr/>
        </p:nvSpPr>
        <p:spPr>
          <a:xfrm>
            <a:off x="8532813" y="260350"/>
            <a:ext cx="360362"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sp>
        <p:nvSpPr>
          <p:cNvPr id="11" name="Oval 14"/>
          <p:cNvSpPr/>
          <p:nvPr/>
        </p:nvSpPr>
        <p:spPr>
          <a:xfrm>
            <a:off x="8572500" y="708025"/>
            <a:ext cx="292100"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dirty="0" smtClean="0">
              <a:solidFill>
                <a:srgbClr val="FFFFFF"/>
              </a:solidFill>
              <a:latin typeface="Verdana" panose="020B0604030504040204" pitchFamily="34" charset="0"/>
            </a:endParaRPr>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3213" y="5876925"/>
            <a:ext cx="9175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8243888" y="307975"/>
            <a:ext cx="215900"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dirty="0" smtClean="0">
              <a:solidFill>
                <a:srgbClr val="FFFFFF"/>
              </a:solidFill>
              <a:latin typeface="Verdana" panose="020B0604030504040204" pitchFamily="34" charset="0"/>
            </a:endParaRPr>
          </a:p>
        </p:txBody>
      </p:sp>
      <p:sp>
        <p:nvSpPr>
          <p:cNvPr id="2" name="Titre 1"/>
          <p:cNvSpPr>
            <a:spLocks noGrp="1"/>
          </p:cNvSpPr>
          <p:nvPr>
            <p:ph type="title"/>
          </p:nvPr>
        </p:nvSpPr>
        <p:spPr>
          <a:xfrm>
            <a:off x="457200" y="219951"/>
            <a:ext cx="8219256"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smtClean="0"/>
              <a:t>Click to edit Master title style</a:t>
            </a:r>
            <a:endParaRPr lang="fr-FR" dirty="0"/>
          </a:p>
        </p:txBody>
      </p:sp>
      <p:sp>
        <p:nvSpPr>
          <p:cNvPr id="3" name="Espace réservé du contenu 2"/>
          <p:cNvSpPr>
            <a:spLocks noGrp="1"/>
          </p:cNvSpPr>
          <p:nvPr>
            <p:ph idx="1"/>
          </p:nvPr>
        </p:nvSpPr>
        <p:spPr>
          <a:xfrm>
            <a:off x="457200" y="1358280"/>
            <a:ext cx="8219256"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21666475"/>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205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MS PGothic" panose="020B0600070205080204" pitchFamily="34" charset="-128"/>
              </a:defRPr>
            </a:lvl1pPr>
          </a:lstStyle>
          <a:p>
            <a:pPr>
              <a:defRPr/>
            </a:pPr>
            <a:fld id="{066EFD67-11AD-4EF8-91EB-602E037E2FC1}" type="slidenum">
              <a:rPr lang="en-GB"/>
              <a:pPr>
                <a:defRPr/>
              </a:pPr>
              <a:t>‹#›</a:t>
            </a:fld>
            <a:endParaRPr lang="en-GB" dirty="0"/>
          </a:p>
        </p:txBody>
      </p:sp>
      <p:pic>
        <p:nvPicPr>
          <p:cNvPr id="5" name="Picture 2" descr="C:\Users\Delphine\AppData\Local\Microsoft\Windows\Temporary Internet Files\Content.IE5\TDBO9OWE\template.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75" y="1588"/>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740829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Lst>
  <p:txStyles>
    <p:title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1" fontAlgn="base" hangingPunct="1">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MS PGothic" panose="020B0600070205080204" pitchFamily="34" charset="-128"/>
          <a:cs typeface="Verdana" pitchFamily="34" charset="0"/>
        </a:defRPr>
      </a:lvl2pPr>
      <a:lvl3pPr marL="1143000" indent="-228600" algn="l" rtl="0" eaLnBrk="1" fontAlgn="base" hangingPunct="1">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MS PGothic" panose="020B0600070205080204" pitchFamily="34" charset="-128"/>
          <a:cs typeface="Verdana" pitchFamily="34" charset="0"/>
        </a:defRPr>
      </a:lvl3pPr>
      <a:lvl4pPr marL="1600200" indent="-228600" algn="l" rtl="0" eaLnBrk="1" fontAlgn="base" hangingPunct="1">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MS PGothic" panose="020B0600070205080204" pitchFamily="34" charset="-128"/>
          <a:cs typeface="Verdana" pitchFamily="34" charset="0"/>
        </a:defRPr>
      </a:lvl4pPr>
      <a:lvl5pPr marL="2057400" indent="-228600" algn="l" rtl="0" eaLnBrk="1" fontAlgn="base" hangingPunct="1">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MS PGothic"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smtClean="0"/>
              <a:t>Cliquez pour modifier les styles du texte du masque</a:t>
            </a:r>
          </a:p>
          <a:p>
            <a:pPr lvl="1"/>
            <a:r>
              <a:rPr lang="fr-FR" altLang="ja-JP" smtClean="0"/>
              <a:t>Deuxième niveau</a:t>
            </a:r>
          </a:p>
          <a:p>
            <a:pPr lvl="2"/>
            <a:r>
              <a:rPr lang="fr-FR" altLang="ja-JP" smtClean="0"/>
              <a:t>Troisième niveau</a:t>
            </a:r>
          </a:p>
          <a:p>
            <a:pPr lvl="3"/>
            <a:r>
              <a:rPr lang="fr-FR" altLang="ja-JP" smtClean="0"/>
              <a:t>Quatrième niveau</a:t>
            </a:r>
          </a:p>
          <a:p>
            <a:pPr lvl="4"/>
            <a:r>
              <a:rPr lang="fr-FR" altLang="ja-JP" smtClean="0"/>
              <a:t>Cinquième niveau</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MS PGothic" panose="020B0600070205080204" pitchFamily="34" charset="-128"/>
              </a:defRPr>
            </a:lvl1pPr>
          </a:lstStyle>
          <a:p>
            <a:pPr>
              <a:defRPr/>
            </a:pPr>
            <a:fld id="{65DBDDE8-F95E-47E6-9AC6-01DD400FD8B2}" type="slidenum">
              <a:rPr lang="en-GB"/>
              <a:pPr>
                <a:defRPr/>
              </a:pPr>
              <a:t>‹#›</a:t>
            </a:fld>
            <a:endParaRPr lang="en-GB" dirty="0"/>
          </a:p>
        </p:txBody>
      </p:sp>
    </p:spTree>
    <p:extLst>
      <p:ext uri="{BB962C8B-B14F-4D97-AF65-F5344CB8AC3E}">
        <p14:creationId xmlns:p14="http://schemas.microsoft.com/office/powerpoint/2010/main" val="9455239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hf hdr="0" dt="0"/>
  <p:txStyles>
    <p:title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1" fontAlgn="base" hangingPunct="1">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MS PGothic" panose="020B0600070205080204" pitchFamily="34" charset="-128"/>
          <a:cs typeface="Verdana" pitchFamily="34" charset="0"/>
        </a:defRPr>
      </a:lvl2pPr>
      <a:lvl3pPr marL="1143000" indent="-228600" algn="l" rtl="0" eaLnBrk="1" fontAlgn="base" hangingPunct="1">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MS PGothic" panose="020B0600070205080204" pitchFamily="34" charset="-128"/>
          <a:cs typeface="Verdana" pitchFamily="34" charset="0"/>
        </a:defRPr>
      </a:lvl3pPr>
      <a:lvl4pPr marL="1600200" indent="-228600" algn="l" rtl="0" eaLnBrk="1" fontAlgn="base" hangingPunct="1">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MS PGothic" panose="020B0600070205080204" pitchFamily="34" charset="-128"/>
          <a:cs typeface="Verdana" pitchFamily="34" charset="0"/>
        </a:defRPr>
      </a:lvl4pPr>
      <a:lvl5pPr marL="2057400" indent="-228600" algn="l" rtl="0" eaLnBrk="1" fontAlgn="base" hangingPunct="1">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MS PGothic"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404118" y="5638800"/>
            <a:ext cx="6408440" cy="431800"/>
          </a:xfrm>
        </p:spPr>
        <p:txBody>
          <a:bodyPr/>
          <a:lstStyle/>
          <a:p>
            <a:r>
              <a:rPr lang="en-GB" dirty="0" smtClean="0"/>
              <a:t>SQL</a:t>
            </a:r>
            <a:endParaRPr lang="en-GB" dirty="0"/>
          </a:p>
        </p:txBody>
      </p:sp>
      <p:sp>
        <p:nvSpPr>
          <p:cNvPr id="6" name="Text Placeholder 5"/>
          <p:cNvSpPr>
            <a:spLocks noGrp="1"/>
          </p:cNvSpPr>
          <p:nvPr>
            <p:ph type="body" sz="quarter" idx="11"/>
          </p:nvPr>
        </p:nvSpPr>
        <p:spPr>
          <a:xfrm>
            <a:off x="1403970" y="5207000"/>
            <a:ext cx="6408737" cy="431800"/>
          </a:xfrm>
        </p:spPr>
        <p:txBody>
          <a:bodyPr/>
          <a:lstStyle/>
          <a:p>
            <a:r>
              <a:rPr lang="fr-FR" altLang="fr-FR" dirty="0"/>
              <a:t>A Gateway for </a:t>
            </a:r>
            <a:r>
              <a:rPr lang="fr-FR" altLang="fr-FR" dirty="0" smtClean="0"/>
              <a:t>Life</a:t>
            </a:r>
            <a:endParaRPr lang="en-GB" dirty="0"/>
          </a:p>
        </p:txBody>
      </p:sp>
      <p:sp>
        <p:nvSpPr>
          <p:cNvPr id="7" name="Title 6"/>
          <p:cNvSpPr>
            <a:spLocks noGrp="1"/>
          </p:cNvSpPr>
          <p:nvPr>
            <p:ph type="title"/>
          </p:nvPr>
        </p:nvSpPr>
        <p:spPr/>
        <p:txBody>
          <a:bodyPr/>
          <a:lstStyle/>
          <a:p>
            <a:r>
              <a:rPr lang="fr-FR" altLang="en-US" dirty="0">
                <a:solidFill>
                  <a:srgbClr val="262626"/>
                </a:solidFill>
              </a:rPr>
              <a:t>Passerelles </a:t>
            </a:r>
            <a:r>
              <a:rPr lang="fr-FR" altLang="en-US" dirty="0" smtClean="0">
                <a:solidFill>
                  <a:srgbClr val="262626"/>
                </a:solidFill>
              </a:rPr>
              <a:t>numériques</a:t>
            </a:r>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Displaying Databases</a:t>
            </a:r>
            <a:endParaRPr lang="en-GB" dirty="0"/>
          </a:p>
        </p:txBody>
      </p:sp>
      <p:sp>
        <p:nvSpPr>
          <p:cNvPr id="3" name="Content Placeholder 2"/>
          <p:cNvSpPr>
            <a:spLocks noGrp="1"/>
          </p:cNvSpPr>
          <p:nvPr>
            <p:ph idx="1"/>
          </p:nvPr>
        </p:nvSpPr>
        <p:spPr/>
        <p:txBody>
          <a:bodyPr/>
          <a:lstStyle/>
          <a:p>
            <a:r>
              <a:rPr lang="en-US" dirty="0"/>
              <a:t>You can use the SHOW DATABASE statement to check the database that you’ve created or to see all the databases on the database server before you create a new database.</a:t>
            </a:r>
          </a:p>
          <a:p>
            <a:r>
              <a:rPr lang="en-US" b="1" dirty="0"/>
              <a:t>Syntax:</a:t>
            </a:r>
          </a:p>
          <a:p>
            <a:endParaRPr lang="en-GB" dirty="0"/>
          </a:p>
        </p:txBody>
      </p:sp>
      <p:sp>
        <p:nvSpPr>
          <p:cNvPr id="4" name="Rectangle 3"/>
          <p:cNvSpPr/>
          <p:nvPr/>
        </p:nvSpPr>
        <p:spPr>
          <a:xfrm>
            <a:off x="3124200" y="3048000"/>
            <a:ext cx="4813300" cy="106634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SHOW DATABASES;</a:t>
            </a:r>
          </a:p>
        </p:txBody>
      </p:sp>
      <p:pic>
        <p:nvPicPr>
          <p:cNvPr id="5" name="Picture 3" descr="show databa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900" y="4468079"/>
            <a:ext cx="2634176" cy="1666519"/>
          </a:xfrm>
          <a:prstGeom prst="rect">
            <a:avLst/>
          </a:prstGeom>
          <a:noFill/>
          <a:extLst>
            <a:ext uri="{909E8E84-426E-40DD-AFC4-6F175D3DCCD1}">
              <a14:hiddenFill xmlns:a14="http://schemas.microsoft.com/office/drawing/2010/main">
                <a:solidFill>
                  <a:srgbClr val="FFFFFF"/>
                </a:solidFill>
              </a14:hiddenFill>
            </a:ext>
          </a:extLst>
        </p:spPr>
      </p:pic>
      <p:sp>
        <p:nvSpPr>
          <p:cNvPr id="6" name="Curved Right Arrow 5"/>
          <p:cNvSpPr/>
          <p:nvPr/>
        </p:nvSpPr>
        <p:spPr>
          <a:xfrm>
            <a:off x="2286000" y="3892220"/>
            <a:ext cx="762000" cy="1151718"/>
          </a:xfrm>
          <a:prstGeom prst="curved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89972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a:t>
            </a:r>
            <a:endParaRPr lang="en-GB" dirty="0"/>
          </a:p>
        </p:txBody>
      </p:sp>
      <p:sp>
        <p:nvSpPr>
          <p:cNvPr id="3" name="Content Placeholder 2"/>
          <p:cNvSpPr>
            <a:spLocks noGrp="1"/>
          </p:cNvSpPr>
          <p:nvPr>
            <p:ph idx="1"/>
          </p:nvPr>
        </p:nvSpPr>
        <p:spPr/>
        <p:txBody>
          <a:bodyPr/>
          <a:lstStyle/>
          <a:p>
            <a:r>
              <a:rPr lang="en-GB" dirty="0" smtClean="0"/>
              <a:t>Show your Database using</a:t>
            </a:r>
          </a:p>
          <a:p>
            <a:pPr lvl="1"/>
            <a:r>
              <a:rPr lang="en-GB" dirty="0" smtClean="0"/>
              <a:t>Command line</a:t>
            </a:r>
          </a:p>
          <a:p>
            <a:pPr lvl="1"/>
            <a:r>
              <a:rPr lang="en-GB" dirty="0" err="1" smtClean="0"/>
              <a:t>Phpmyadmin</a:t>
            </a:r>
            <a:r>
              <a:rPr lang="en-GB" dirty="0" smtClean="0"/>
              <a:t> in the </a:t>
            </a:r>
            <a:r>
              <a:rPr lang="en-GB" dirty="0" err="1" smtClean="0"/>
              <a:t>sql</a:t>
            </a:r>
            <a:r>
              <a:rPr lang="en-GB" dirty="0" smtClean="0"/>
              <a:t> tab</a:t>
            </a:r>
          </a:p>
          <a:p>
            <a:pPr lvl="1"/>
            <a:endParaRPr lang="en-GB" dirty="0"/>
          </a:p>
          <a:p>
            <a:pPr lvl="1"/>
            <a:endParaRPr lang="en-GB" dirty="0" smtClean="0"/>
          </a:p>
          <a:p>
            <a:pPr marL="457200" lvl="1" indent="0" algn="ctr">
              <a:buNone/>
            </a:pPr>
            <a:r>
              <a:rPr lang="en-US" sz="2800" b="1" dirty="0" smtClean="0">
                <a:solidFill>
                  <a:srgbClr val="002060"/>
                </a:solidFill>
              </a:rPr>
              <a:t>SHOW DATABASES;</a:t>
            </a:r>
            <a:endParaRPr lang="en-GB" dirty="0"/>
          </a:p>
          <a:p>
            <a:pPr marL="457200" lvl="1" indent="0">
              <a:buNone/>
            </a:pPr>
            <a:endParaRPr lang="en-GB" dirty="0"/>
          </a:p>
        </p:txBody>
      </p:sp>
      <p:sp>
        <p:nvSpPr>
          <p:cNvPr id="4" name="Rectangle 3"/>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smtClean="0">
                <a:solidFill>
                  <a:schemeClr val="lt1"/>
                </a:solidFill>
                <a:latin typeface="+mn-lt"/>
                <a:cs typeface="+mn-cs"/>
              </a:rPr>
              <a:t>05</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915619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 database to work with</a:t>
            </a:r>
            <a:endParaRPr lang="en-GB" dirty="0"/>
          </a:p>
        </p:txBody>
      </p:sp>
      <p:sp>
        <p:nvSpPr>
          <p:cNvPr id="3" name="Content Placeholder 2"/>
          <p:cNvSpPr>
            <a:spLocks noGrp="1"/>
          </p:cNvSpPr>
          <p:nvPr>
            <p:ph idx="1"/>
          </p:nvPr>
        </p:nvSpPr>
        <p:spPr/>
        <p:txBody>
          <a:bodyPr/>
          <a:lstStyle/>
          <a:p>
            <a:r>
              <a:rPr lang="en-US" dirty="0"/>
              <a:t>You must tell MySQL which database you want to work with by using the USE statement.</a:t>
            </a:r>
          </a:p>
          <a:p>
            <a:r>
              <a:rPr lang="en-US" b="1" dirty="0"/>
              <a:t>Syntax</a:t>
            </a:r>
          </a:p>
          <a:p>
            <a:endParaRPr lang="en-GB" dirty="0"/>
          </a:p>
        </p:txBody>
      </p:sp>
      <p:sp>
        <p:nvSpPr>
          <p:cNvPr id="4" name="Rectangle 3"/>
          <p:cNvSpPr/>
          <p:nvPr/>
        </p:nvSpPr>
        <p:spPr>
          <a:xfrm>
            <a:off x="1762066" y="2895600"/>
            <a:ext cx="47244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USE database_name;</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3685230" y="3569559"/>
              <a:ext cx="777240" cy="741240"/>
            </p14:xfrm>
          </p:contentPart>
        </mc:Choice>
        <mc:Fallback xmlns="">
          <p:pic>
            <p:nvPicPr>
              <p:cNvPr id="5" name="Ink 4"/>
              <p:cNvPicPr/>
              <p:nvPr/>
            </p:nvPicPr>
            <p:blipFill>
              <a:blip r:embed="rId3"/>
              <a:stretch>
                <a:fillRect/>
              </a:stretch>
            </p:blipFill>
            <p:spPr>
              <a:xfrm>
                <a:off x="3675870" y="3560199"/>
                <a:ext cx="795960" cy="759960"/>
              </a:xfrm>
              <a:prstGeom prst="rect">
                <a:avLst/>
              </a:prstGeom>
            </p:spPr>
          </p:pic>
        </mc:Fallback>
      </mc:AlternateContent>
      <p:sp>
        <p:nvSpPr>
          <p:cNvPr id="6" name="TextBox 5"/>
          <p:cNvSpPr txBox="1"/>
          <p:nvPr/>
        </p:nvSpPr>
        <p:spPr>
          <a:xfrm>
            <a:off x="4569870" y="4066836"/>
            <a:ext cx="4069800" cy="686663"/>
          </a:xfrm>
          <a:prstGeom prst="rect">
            <a:avLst/>
          </a:prstGeom>
          <a:noFill/>
        </p:spPr>
        <p:txBody>
          <a:bodyPr wrap="square" rtlCol="0">
            <a:spAutoFit/>
          </a:bodyPr>
          <a:lstStyle/>
          <a:p>
            <a:r>
              <a:rPr lang="en-US" dirty="0" smtClean="0">
                <a:solidFill>
                  <a:schemeClr val="accent6">
                    <a:lumMod val="75000"/>
                  </a:schemeClr>
                </a:solidFill>
                <a:latin typeface="Kristen ITC" panose="03050502040202030202" pitchFamily="66" charset="0"/>
              </a:rPr>
              <a:t>The  result is: Database changed in command line</a:t>
            </a:r>
            <a:endParaRPr lang="en-US" dirty="0">
              <a:solidFill>
                <a:schemeClr val="accent6">
                  <a:lumMod val="75000"/>
                </a:schemeClr>
              </a:solidFill>
              <a:latin typeface="Kristen ITC" panose="03050502040202030202" pitchFamily="66" charset="0"/>
            </a:endParaRPr>
          </a:p>
        </p:txBody>
      </p:sp>
    </p:spTree>
    <p:extLst>
      <p:ext uri="{BB962C8B-B14F-4D97-AF65-F5344CB8AC3E}">
        <p14:creationId xmlns:p14="http://schemas.microsoft.com/office/powerpoint/2010/main" val="408999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a:t>
            </a:r>
            <a:endParaRPr lang="en-GB" dirty="0"/>
          </a:p>
        </p:txBody>
      </p:sp>
      <p:sp>
        <p:nvSpPr>
          <p:cNvPr id="3" name="Content Placeholder 2"/>
          <p:cNvSpPr>
            <a:spLocks noGrp="1"/>
          </p:cNvSpPr>
          <p:nvPr>
            <p:ph idx="1"/>
          </p:nvPr>
        </p:nvSpPr>
        <p:spPr/>
        <p:txBody>
          <a:bodyPr/>
          <a:lstStyle/>
          <a:p>
            <a:r>
              <a:rPr lang="en-GB" dirty="0"/>
              <a:t>U</a:t>
            </a:r>
            <a:r>
              <a:rPr lang="en-GB" dirty="0" smtClean="0"/>
              <a:t>se your Database by using</a:t>
            </a:r>
          </a:p>
          <a:p>
            <a:pPr lvl="1"/>
            <a:r>
              <a:rPr lang="en-GB" dirty="0" smtClean="0"/>
              <a:t>Command line</a:t>
            </a:r>
          </a:p>
          <a:p>
            <a:pPr lvl="1"/>
            <a:r>
              <a:rPr lang="en-GB" dirty="0" err="1" smtClean="0"/>
              <a:t>Phpmyadmin</a:t>
            </a:r>
            <a:r>
              <a:rPr lang="en-GB" dirty="0" smtClean="0"/>
              <a:t> in the </a:t>
            </a:r>
            <a:r>
              <a:rPr lang="en-GB" dirty="0" err="1" smtClean="0"/>
              <a:t>sql</a:t>
            </a:r>
            <a:r>
              <a:rPr lang="en-GB" dirty="0" smtClean="0"/>
              <a:t> tab</a:t>
            </a:r>
          </a:p>
          <a:p>
            <a:pPr lvl="1"/>
            <a:endParaRPr lang="en-GB" dirty="0"/>
          </a:p>
          <a:p>
            <a:pPr lvl="1"/>
            <a:endParaRPr lang="en-GB" dirty="0" smtClean="0"/>
          </a:p>
          <a:p>
            <a:pPr marL="457200" lvl="1" indent="0" algn="ctr">
              <a:buNone/>
            </a:pPr>
            <a:r>
              <a:rPr lang="en-US" sz="2800" b="1" dirty="0" smtClean="0">
                <a:solidFill>
                  <a:srgbClr val="002060"/>
                </a:solidFill>
              </a:rPr>
              <a:t>USE </a:t>
            </a:r>
            <a:r>
              <a:rPr lang="en-US" sz="2800" b="1" dirty="0" err="1" smtClean="0">
                <a:solidFill>
                  <a:srgbClr val="002060"/>
                </a:solidFill>
              </a:rPr>
              <a:t>database_name</a:t>
            </a:r>
            <a:r>
              <a:rPr lang="en-US" sz="2800" b="1" dirty="0" smtClean="0">
                <a:solidFill>
                  <a:srgbClr val="002060"/>
                </a:solidFill>
              </a:rPr>
              <a:t>;</a:t>
            </a:r>
            <a:endParaRPr lang="en-GB" dirty="0"/>
          </a:p>
          <a:p>
            <a:pPr marL="457200" lvl="1" indent="0">
              <a:buNone/>
            </a:pPr>
            <a:endParaRPr lang="en-GB" dirty="0"/>
          </a:p>
        </p:txBody>
      </p:sp>
      <p:sp>
        <p:nvSpPr>
          <p:cNvPr id="4" name="Rectangle 3"/>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smtClean="0">
                <a:solidFill>
                  <a:schemeClr val="lt1"/>
                </a:solidFill>
                <a:latin typeface="+mn-lt"/>
                <a:cs typeface="+mn-cs"/>
              </a:rPr>
              <a:t>10</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22227870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Databases</a:t>
            </a:r>
            <a:endParaRPr lang="en-GB" dirty="0"/>
          </a:p>
        </p:txBody>
      </p:sp>
      <p:sp>
        <p:nvSpPr>
          <p:cNvPr id="3" name="Content Placeholder 2"/>
          <p:cNvSpPr>
            <a:spLocks noGrp="1"/>
          </p:cNvSpPr>
          <p:nvPr>
            <p:ph idx="1"/>
          </p:nvPr>
        </p:nvSpPr>
        <p:spPr/>
        <p:txBody>
          <a:bodyPr/>
          <a:lstStyle/>
          <a:p>
            <a:r>
              <a:rPr lang="en-US" b="1" dirty="0"/>
              <a:t>Syntax</a:t>
            </a:r>
            <a:r>
              <a:rPr lang="en-US" b="1" dirty="0" smtClean="0"/>
              <a:t>:</a:t>
            </a:r>
          </a:p>
          <a:p>
            <a:endParaRPr lang="en-US" b="1" dirty="0"/>
          </a:p>
          <a:p>
            <a:endParaRPr lang="en-US" b="1" dirty="0" smtClean="0"/>
          </a:p>
          <a:p>
            <a:endParaRPr lang="en-US" b="1" dirty="0"/>
          </a:p>
          <a:p>
            <a:endParaRPr lang="en-US" b="1" dirty="0" smtClean="0"/>
          </a:p>
          <a:p>
            <a:pPr marL="0" indent="0">
              <a:buNone/>
            </a:pPr>
            <a:endParaRPr lang="en-US" b="1" dirty="0"/>
          </a:p>
          <a:p>
            <a:endParaRPr lang="en-GB" dirty="0"/>
          </a:p>
        </p:txBody>
      </p:sp>
      <p:sp>
        <p:nvSpPr>
          <p:cNvPr id="4" name="Rectangle 3"/>
          <p:cNvSpPr/>
          <p:nvPr/>
        </p:nvSpPr>
        <p:spPr>
          <a:xfrm>
            <a:off x="1480728" y="2209800"/>
            <a:ext cx="6172200" cy="1371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DROP DATABASE [IF EXISTS] database_name</a:t>
            </a:r>
            <a:r>
              <a:rPr lang="en-US" dirty="0" smtClean="0"/>
              <a:t>;</a:t>
            </a:r>
            <a:endParaRPr lang="en-US" dirty="0"/>
          </a:p>
        </p:txBody>
      </p:sp>
    </p:spTree>
    <p:extLst>
      <p:ext uri="{BB962C8B-B14F-4D97-AF65-F5344CB8AC3E}">
        <p14:creationId xmlns:p14="http://schemas.microsoft.com/office/powerpoint/2010/main" val="2818488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a:t>
            </a:r>
            <a:endParaRPr lang="en-GB" dirty="0"/>
          </a:p>
        </p:txBody>
      </p:sp>
      <p:sp>
        <p:nvSpPr>
          <p:cNvPr id="3" name="Content Placeholder 2"/>
          <p:cNvSpPr>
            <a:spLocks noGrp="1"/>
          </p:cNvSpPr>
          <p:nvPr>
            <p:ph idx="1"/>
          </p:nvPr>
        </p:nvSpPr>
        <p:spPr/>
        <p:txBody>
          <a:bodyPr/>
          <a:lstStyle/>
          <a:p>
            <a:r>
              <a:rPr lang="en-GB" dirty="0" smtClean="0"/>
              <a:t>Delete your Database using</a:t>
            </a:r>
          </a:p>
          <a:p>
            <a:pPr lvl="1"/>
            <a:r>
              <a:rPr lang="en-GB" dirty="0" smtClean="0"/>
              <a:t>Command line</a:t>
            </a:r>
          </a:p>
          <a:p>
            <a:pPr lvl="1"/>
            <a:r>
              <a:rPr lang="en-GB" dirty="0" err="1" smtClean="0"/>
              <a:t>Phpmyadmin</a:t>
            </a:r>
            <a:r>
              <a:rPr lang="en-GB" dirty="0" smtClean="0"/>
              <a:t> in the </a:t>
            </a:r>
            <a:r>
              <a:rPr lang="en-GB" dirty="0" err="1" smtClean="0"/>
              <a:t>sql</a:t>
            </a:r>
            <a:r>
              <a:rPr lang="en-GB" dirty="0" smtClean="0"/>
              <a:t> tab</a:t>
            </a:r>
          </a:p>
          <a:p>
            <a:pPr lvl="1"/>
            <a:endParaRPr lang="en-GB" dirty="0" smtClean="0"/>
          </a:p>
          <a:p>
            <a:pPr lvl="1"/>
            <a:endParaRPr lang="en-GB" dirty="0" smtClean="0"/>
          </a:p>
          <a:p>
            <a:pPr marL="457200" lvl="1" indent="0">
              <a:buNone/>
            </a:pPr>
            <a:endParaRPr lang="en-GB" dirty="0"/>
          </a:p>
        </p:txBody>
      </p:sp>
      <p:sp>
        <p:nvSpPr>
          <p:cNvPr id="4" name="Rectangle 3"/>
          <p:cNvSpPr/>
          <p:nvPr/>
        </p:nvSpPr>
        <p:spPr>
          <a:xfrm>
            <a:off x="297042" y="2971800"/>
            <a:ext cx="8539572" cy="163036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CREATE DATABASE IF NOT EXISTS </a:t>
            </a:r>
            <a:r>
              <a:rPr lang="en-US" dirty="0" err="1"/>
              <a:t>temp_database</a:t>
            </a:r>
            <a:r>
              <a:rPr lang="en-US" dirty="0"/>
              <a:t>;</a:t>
            </a:r>
          </a:p>
          <a:p>
            <a:r>
              <a:rPr lang="en-US" dirty="0"/>
              <a:t>SHOW DATABASES;</a:t>
            </a:r>
          </a:p>
          <a:p>
            <a:r>
              <a:rPr lang="en-US" dirty="0"/>
              <a:t>DROP DATABASE IF EXISTS </a:t>
            </a:r>
            <a:r>
              <a:rPr lang="en-US" dirty="0" err="1"/>
              <a:t>temp_database</a:t>
            </a:r>
            <a:r>
              <a:rPr lang="en-US" dirty="0" smtClean="0"/>
              <a:t>;</a:t>
            </a:r>
            <a:endParaRPr lang="en-US" dirty="0"/>
          </a:p>
        </p:txBody>
      </p:sp>
      <p:sp>
        <p:nvSpPr>
          <p:cNvPr id="5" name="Rectangle 4"/>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smtClean="0">
                <a:solidFill>
                  <a:schemeClr val="lt1"/>
                </a:solidFill>
                <a:latin typeface="+mn-lt"/>
                <a:cs typeface="+mn-cs"/>
              </a:rPr>
              <a:t>15</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3813766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Table</a:t>
            </a:r>
            <a:endParaRPr lang="en-GB" dirty="0"/>
          </a:p>
        </p:txBody>
      </p:sp>
      <p:sp>
        <p:nvSpPr>
          <p:cNvPr id="3" name="Content Placeholder 2"/>
          <p:cNvSpPr>
            <a:spLocks noGrp="1"/>
          </p:cNvSpPr>
          <p:nvPr>
            <p:ph idx="1"/>
          </p:nvPr>
        </p:nvSpPr>
        <p:spPr/>
        <p:txBody>
          <a:bodyPr/>
          <a:lstStyle/>
          <a:p>
            <a:endParaRPr lang="en-GB" dirty="0"/>
          </a:p>
        </p:txBody>
      </p:sp>
      <p:pic>
        <p:nvPicPr>
          <p:cNvPr id="5" name="Picture 4"/>
          <p:cNvPicPr>
            <a:picLocks noChangeAspect="1"/>
          </p:cNvPicPr>
          <p:nvPr/>
        </p:nvPicPr>
        <p:blipFill>
          <a:blip r:embed="rId2"/>
          <a:stretch>
            <a:fillRect/>
          </a:stretch>
        </p:blipFill>
        <p:spPr>
          <a:xfrm>
            <a:off x="159327" y="1160917"/>
            <a:ext cx="8815001" cy="4735238"/>
          </a:xfrm>
          <a:prstGeom prst="rect">
            <a:avLst/>
          </a:prstGeom>
        </p:spPr>
      </p:pic>
    </p:spTree>
    <p:extLst>
      <p:ext uri="{BB962C8B-B14F-4D97-AF65-F5344CB8AC3E}">
        <p14:creationId xmlns:p14="http://schemas.microsoft.com/office/powerpoint/2010/main" val="3042229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Content Placeholder 2"/>
          <p:cNvSpPr>
            <a:spLocks noGrp="1"/>
          </p:cNvSpPr>
          <p:nvPr>
            <p:ph idx="1"/>
          </p:nvPr>
        </p:nvSpPr>
        <p:spPr/>
        <p:txBody>
          <a:bodyPr/>
          <a:lstStyle/>
          <a:p>
            <a:r>
              <a:rPr lang="en-US" dirty="0"/>
              <a:t>Now we want to create a table called "Persons" that contains five columns: </a:t>
            </a:r>
            <a:r>
              <a:rPr lang="en-US" dirty="0" err="1"/>
              <a:t>P_Id</a:t>
            </a:r>
            <a:r>
              <a:rPr lang="en-US" dirty="0"/>
              <a:t>, </a:t>
            </a:r>
            <a:r>
              <a:rPr lang="en-US" dirty="0" err="1"/>
              <a:t>LastName</a:t>
            </a:r>
            <a:r>
              <a:rPr lang="en-US" dirty="0"/>
              <a:t>, </a:t>
            </a:r>
            <a:r>
              <a:rPr lang="en-US" dirty="0" err="1"/>
              <a:t>FirstName</a:t>
            </a:r>
            <a:r>
              <a:rPr lang="en-US" dirty="0"/>
              <a:t>, Address, and City. </a:t>
            </a:r>
          </a:p>
          <a:p>
            <a:endParaRPr lang="en-GB" dirty="0"/>
          </a:p>
        </p:txBody>
      </p:sp>
      <p:pic>
        <p:nvPicPr>
          <p:cNvPr id="4" name="Picture 3"/>
          <p:cNvPicPr>
            <a:picLocks noChangeAspect="1"/>
          </p:cNvPicPr>
          <p:nvPr/>
        </p:nvPicPr>
        <p:blipFill>
          <a:blip r:embed="rId2"/>
          <a:stretch>
            <a:fillRect/>
          </a:stretch>
        </p:blipFill>
        <p:spPr>
          <a:xfrm>
            <a:off x="1125337" y="3048000"/>
            <a:ext cx="6882981" cy="1054699"/>
          </a:xfrm>
          <a:prstGeom prst="rect">
            <a:avLst/>
          </a:prstGeom>
        </p:spPr>
      </p:pic>
    </p:spTree>
    <p:extLst>
      <p:ext uri="{BB962C8B-B14F-4D97-AF65-F5344CB8AC3E}">
        <p14:creationId xmlns:p14="http://schemas.microsoft.com/office/powerpoint/2010/main" val="32607415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CREATE TABLE Persons</a:t>
            </a:r>
            <a:br>
              <a:rPr lang="en-US" dirty="0"/>
            </a:br>
            <a:r>
              <a:rPr lang="en-US" dirty="0"/>
              <a:t>(</a:t>
            </a:r>
            <a:br>
              <a:rPr lang="en-US" dirty="0"/>
            </a:br>
            <a:r>
              <a:rPr lang="en-US" dirty="0"/>
              <a:t>	</a:t>
            </a:r>
            <a:r>
              <a:rPr lang="en-US" dirty="0" err="1"/>
              <a:t>P_Id</a:t>
            </a:r>
            <a:r>
              <a:rPr lang="en-US" dirty="0"/>
              <a:t> </a:t>
            </a:r>
            <a:r>
              <a:rPr lang="en-US" dirty="0" err="1"/>
              <a:t>int</a:t>
            </a:r>
            <a:r>
              <a:rPr lang="en-US" dirty="0"/>
              <a:t>,</a:t>
            </a:r>
            <a:br>
              <a:rPr lang="en-US" dirty="0"/>
            </a:br>
            <a:r>
              <a:rPr lang="en-US" dirty="0"/>
              <a:t>	</a:t>
            </a:r>
            <a:r>
              <a:rPr lang="en-US" dirty="0" err="1"/>
              <a:t>LastName</a:t>
            </a:r>
            <a:r>
              <a:rPr lang="en-US" dirty="0"/>
              <a:t> varchar(10),</a:t>
            </a:r>
            <a:br>
              <a:rPr lang="en-US" dirty="0"/>
            </a:br>
            <a:r>
              <a:rPr lang="en-US" dirty="0"/>
              <a:t>	</a:t>
            </a:r>
            <a:r>
              <a:rPr lang="en-US" dirty="0" err="1"/>
              <a:t>FirstName</a:t>
            </a:r>
            <a:r>
              <a:rPr lang="en-US" dirty="0"/>
              <a:t> varchar(30),</a:t>
            </a:r>
            <a:br>
              <a:rPr lang="en-US" dirty="0"/>
            </a:br>
            <a:r>
              <a:rPr lang="en-US" dirty="0"/>
              <a:t>	Address varchar(255),</a:t>
            </a:r>
            <a:br>
              <a:rPr lang="en-US" dirty="0"/>
            </a:br>
            <a:r>
              <a:rPr lang="en-US" dirty="0"/>
              <a:t>	City varchar(255)</a:t>
            </a:r>
            <a:br>
              <a:rPr lang="en-US" dirty="0"/>
            </a:br>
            <a:r>
              <a:rPr lang="en-US" dirty="0" smtClean="0"/>
              <a:t>);</a:t>
            </a:r>
            <a:endParaRPr lang="en-US" dirty="0"/>
          </a:p>
          <a:p>
            <a:endParaRPr lang="en-GB" dirty="0"/>
          </a:p>
        </p:txBody>
      </p:sp>
    </p:spTree>
    <p:extLst>
      <p:ext uri="{BB962C8B-B14F-4D97-AF65-F5344CB8AC3E}">
        <p14:creationId xmlns:p14="http://schemas.microsoft.com/office/powerpoint/2010/main" val="3713321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a:t>
            </a:r>
            <a:endParaRPr lang="en-GB" dirty="0"/>
          </a:p>
        </p:txBody>
      </p:sp>
      <p:sp>
        <p:nvSpPr>
          <p:cNvPr id="3" name="Content Placeholder 2"/>
          <p:cNvSpPr>
            <a:spLocks noGrp="1"/>
          </p:cNvSpPr>
          <p:nvPr>
            <p:ph idx="1"/>
          </p:nvPr>
        </p:nvSpPr>
        <p:spPr/>
        <p:txBody>
          <a:bodyPr/>
          <a:lstStyle/>
          <a:p>
            <a:r>
              <a:rPr lang="en-US" dirty="0"/>
              <a:t>CREATE TABLE Persons</a:t>
            </a:r>
            <a:br>
              <a:rPr lang="en-US" dirty="0"/>
            </a:br>
            <a:r>
              <a:rPr lang="en-US" dirty="0"/>
              <a:t>(</a:t>
            </a:r>
            <a:br>
              <a:rPr lang="en-US" dirty="0"/>
            </a:br>
            <a:r>
              <a:rPr lang="en-US" dirty="0"/>
              <a:t>	</a:t>
            </a:r>
            <a:r>
              <a:rPr lang="en-US" dirty="0" err="1"/>
              <a:t>P_Id</a:t>
            </a:r>
            <a:r>
              <a:rPr lang="en-US" dirty="0"/>
              <a:t> </a:t>
            </a:r>
            <a:r>
              <a:rPr lang="en-US" dirty="0" err="1"/>
              <a:t>int</a:t>
            </a:r>
            <a:r>
              <a:rPr lang="en-US" dirty="0"/>
              <a:t>,</a:t>
            </a:r>
            <a:br>
              <a:rPr lang="en-US" dirty="0"/>
            </a:br>
            <a:r>
              <a:rPr lang="en-US" dirty="0"/>
              <a:t>	</a:t>
            </a:r>
            <a:r>
              <a:rPr lang="en-US" dirty="0" err="1"/>
              <a:t>LastName</a:t>
            </a:r>
            <a:r>
              <a:rPr lang="en-US" dirty="0"/>
              <a:t> varchar(10),</a:t>
            </a:r>
            <a:br>
              <a:rPr lang="en-US" dirty="0"/>
            </a:br>
            <a:r>
              <a:rPr lang="en-US" dirty="0"/>
              <a:t>	</a:t>
            </a:r>
            <a:r>
              <a:rPr lang="en-US" dirty="0" err="1"/>
              <a:t>FirstName</a:t>
            </a:r>
            <a:r>
              <a:rPr lang="en-US" dirty="0"/>
              <a:t> varchar(30),</a:t>
            </a:r>
            <a:br>
              <a:rPr lang="en-US" dirty="0"/>
            </a:br>
            <a:r>
              <a:rPr lang="en-US" dirty="0"/>
              <a:t>	Address varchar(255),</a:t>
            </a:r>
            <a:br>
              <a:rPr lang="en-US" dirty="0"/>
            </a:br>
            <a:r>
              <a:rPr lang="en-US" dirty="0"/>
              <a:t>	City varchar(255)</a:t>
            </a:r>
            <a:br>
              <a:rPr lang="en-US" dirty="0"/>
            </a:br>
            <a:r>
              <a:rPr lang="en-US" dirty="0" smtClean="0"/>
              <a:t>);</a:t>
            </a:r>
            <a:endParaRPr lang="en-US" dirty="0"/>
          </a:p>
          <a:p>
            <a:endParaRPr lang="en-GB" dirty="0"/>
          </a:p>
        </p:txBody>
      </p:sp>
      <p:sp>
        <p:nvSpPr>
          <p:cNvPr id="4" name="Rectangle 3"/>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smtClean="0">
                <a:solidFill>
                  <a:schemeClr val="lt1"/>
                </a:solidFill>
                <a:latin typeface="+mn-lt"/>
                <a:cs typeface="+mn-cs"/>
              </a:rPr>
              <a:t>15</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1329689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ln/>
        </p:spPr>
        <p:txBody>
          <a:bodyPr/>
          <a:lstStyle/>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O</a:t>
            </a:r>
            <a:r>
              <a:rPr lang="en-GB" dirty="0" smtClean="0"/>
              <a:t>bjectives</a:t>
            </a:r>
            <a:endParaRPr lang="en-GB" dirty="0"/>
          </a:p>
        </p:txBody>
      </p:sp>
      <p:sp>
        <p:nvSpPr>
          <p:cNvPr id="5122" name="Rectangle 2"/>
          <p:cNvSpPr>
            <a:spLocks noGrp="1" noChangeArrowheads="1"/>
          </p:cNvSpPr>
          <p:nvPr>
            <p:ph idx="1"/>
          </p:nvPr>
        </p:nvSpPr>
        <p:spPr>
          <a:xfrm>
            <a:off x="457200" y="1358280"/>
            <a:ext cx="8219256" cy="4585320"/>
          </a:xfrm>
          <a:ln/>
        </p:spPr>
        <p:txBody>
          <a:bodyPr>
            <a:normAutofit/>
          </a:bodyPr>
          <a:lstStyle/>
          <a:p>
            <a:pPr>
              <a:lnSpc>
                <a:spcPct val="10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Create database</a:t>
            </a:r>
          </a:p>
          <a:p>
            <a:pPr>
              <a:lnSpc>
                <a:spcPct val="10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Create table</a:t>
            </a:r>
          </a:p>
          <a:p>
            <a:pPr>
              <a:lnSpc>
                <a:spcPct val="10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Manage table</a:t>
            </a:r>
          </a:p>
          <a:p>
            <a:pPr>
              <a:lnSpc>
                <a:spcPct val="101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Accessing data in database</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Primary Key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585843" y="1752600"/>
            <a:ext cx="5961970" cy="2847975"/>
          </a:xfrm>
          <a:prstGeom prst="rect">
            <a:avLst/>
          </a:prstGeom>
        </p:spPr>
      </p:pic>
    </p:spTree>
    <p:extLst>
      <p:ext uri="{BB962C8B-B14F-4D97-AF65-F5344CB8AC3E}">
        <p14:creationId xmlns:p14="http://schemas.microsoft.com/office/powerpoint/2010/main" val="1567065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a:t>
            </a:r>
            <a:endParaRPr lang="en-GB" dirty="0"/>
          </a:p>
        </p:txBody>
      </p:sp>
      <p:sp>
        <p:nvSpPr>
          <p:cNvPr id="3" name="Content Placeholder 2"/>
          <p:cNvSpPr>
            <a:spLocks noGrp="1"/>
          </p:cNvSpPr>
          <p:nvPr>
            <p:ph idx="1"/>
          </p:nvPr>
        </p:nvSpPr>
        <p:spPr/>
        <p:txBody>
          <a:bodyPr/>
          <a:lstStyle/>
          <a:p>
            <a:endParaRPr lang="en-GB"/>
          </a:p>
        </p:txBody>
      </p:sp>
      <p:sp>
        <p:nvSpPr>
          <p:cNvPr id="4" name="Content Placeholder 2"/>
          <p:cNvSpPr txBox="1">
            <a:spLocks/>
          </p:cNvSpPr>
          <p:nvPr/>
        </p:nvSpPr>
        <p:spPr bwMode="auto">
          <a:xfrm>
            <a:off x="669032" y="1358280"/>
            <a:ext cx="7795592" cy="4144963"/>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22BBEA"/>
              </a:buClr>
              <a:buFont typeface="Arial" charset="0"/>
              <a:buChar char="•"/>
              <a:defRPr sz="2400"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rgbClr val="22BBEA"/>
              </a:buClr>
              <a:buFont typeface="Arial" charset="0"/>
              <a:buChar char="–"/>
              <a:defRPr sz="2000" kern="1200">
                <a:solidFill>
                  <a:schemeClr val="tx1"/>
                </a:solidFill>
                <a:latin typeface="Verdana" pitchFamily="34" charset="0"/>
                <a:ea typeface="Verdana" pitchFamily="34" charset="0"/>
                <a:cs typeface="Verdana" pitchFamily="34" charset="0"/>
              </a:defRPr>
            </a:lvl2pPr>
            <a:lvl3pPr marL="1143000" indent="-228600" algn="l" rtl="0" eaLnBrk="1" fontAlgn="base" hangingPunct="1">
              <a:spcBef>
                <a:spcPct val="20000"/>
              </a:spcBef>
              <a:spcAft>
                <a:spcPct val="0"/>
              </a:spcAft>
              <a:buClr>
                <a:srgbClr val="22BBEA"/>
              </a:buClr>
              <a:buFont typeface="Arial" charset="0"/>
              <a:buChar char="•"/>
              <a:defRPr sz="1800" kern="1200">
                <a:solidFill>
                  <a:schemeClr val="tx1"/>
                </a:solidFill>
                <a:latin typeface="Verdana" pitchFamily="34" charset="0"/>
                <a:ea typeface="Verdana" pitchFamily="34" charset="0"/>
                <a:cs typeface="Verdana" pitchFamily="34" charset="0"/>
              </a:defRPr>
            </a:lvl3pPr>
            <a:lvl4pPr marL="1600200" indent="-228600" algn="l" rtl="0" eaLnBrk="1" fontAlgn="base" hangingPunct="1">
              <a:spcBef>
                <a:spcPct val="20000"/>
              </a:spcBef>
              <a:spcAft>
                <a:spcPct val="0"/>
              </a:spcAft>
              <a:buClr>
                <a:srgbClr val="22BBEA"/>
              </a:buClr>
              <a:buFont typeface="Arial" charset="0"/>
              <a:buChar char="–"/>
              <a:defRPr sz="1600" kern="1200">
                <a:solidFill>
                  <a:schemeClr val="tx1"/>
                </a:solidFill>
                <a:latin typeface="Verdana" pitchFamily="34" charset="0"/>
                <a:ea typeface="Verdana" pitchFamily="34" charset="0"/>
                <a:cs typeface="Verdana" pitchFamily="34" charset="0"/>
              </a:defRPr>
            </a:lvl4pPr>
            <a:lvl5pPr marL="2057400" indent="-228600" algn="l" rtl="0" eaLnBrk="1" fontAlgn="base" hangingPunct="1">
              <a:spcBef>
                <a:spcPct val="20000"/>
              </a:spcBef>
              <a:spcAft>
                <a:spcPct val="0"/>
              </a:spcAft>
              <a:buClr>
                <a:srgbClr val="22BBEA"/>
              </a:buClr>
              <a:buFont typeface="Wingdings" pitchFamily="2" charset="2"/>
              <a:buChar char="v"/>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charset="0"/>
              <a:buNone/>
            </a:pPr>
            <a:r>
              <a:rPr lang="en-US" sz="1600" dirty="0" smtClean="0"/>
              <a:t>CREATE TABLE </a:t>
            </a:r>
            <a:r>
              <a:rPr lang="en-US" sz="1600" b="1" dirty="0" smtClean="0"/>
              <a:t>IF NOT EXISTS </a:t>
            </a:r>
            <a:r>
              <a:rPr lang="en-US" sz="1600" dirty="0" err="1" smtClean="0"/>
              <a:t>pnc_student</a:t>
            </a:r>
            <a:r>
              <a:rPr lang="en-US" sz="1600" dirty="0" smtClean="0"/>
              <a:t>(</a:t>
            </a:r>
          </a:p>
          <a:p>
            <a:pPr marL="0" indent="0">
              <a:lnSpc>
                <a:spcPct val="150000"/>
              </a:lnSpc>
              <a:buNone/>
            </a:pPr>
            <a:r>
              <a:rPr lang="en-US" sz="1600" dirty="0"/>
              <a:t>	</a:t>
            </a:r>
            <a:r>
              <a:rPr lang="en-US" sz="1600" dirty="0">
                <a:solidFill>
                  <a:srgbClr val="0070C0"/>
                </a:solidFill>
              </a:rPr>
              <a:t>i</a:t>
            </a:r>
            <a:r>
              <a:rPr lang="en-US" sz="1600" dirty="0" smtClean="0">
                <a:solidFill>
                  <a:srgbClr val="0070C0"/>
                </a:solidFill>
              </a:rPr>
              <a:t>dentification</a:t>
            </a:r>
            <a:r>
              <a:rPr lang="en-US" sz="1600" dirty="0" smtClean="0"/>
              <a:t> </a:t>
            </a:r>
            <a:r>
              <a:rPr lang="en-US" sz="1600" dirty="0" err="1" smtClean="0"/>
              <a:t>int</a:t>
            </a:r>
            <a:r>
              <a:rPr lang="en-US" sz="1600" dirty="0" smtClean="0"/>
              <a:t> not null </a:t>
            </a:r>
            <a:r>
              <a:rPr lang="en-US" sz="1600" dirty="0" err="1" smtClean="0"/>
              <a:t>auto_increment</a:t>
            </a:r>
            <a:r>
              <a:rPr lang="en-US" sz="1600" dirty="0" smtClean="0"/>
              <a:t>,</a:t>
            </a:r>
            <a:br>
              <a:rPr lang="en-US" sz="1600" dirty="0" smtClean="0"/>
            </a:br>
            <a:r>
              <a:rPr lang="en-US" sz="1600" dirty="0" smtClean="0"/>
              <a:t>	</a:t>
            </a:r>
            <a:r>
              <a:rPr lang="en-US" sz="1600" dirty="0" err="1" smtClean="0"/>
              <a:t>last_name</a:t>
            </a:r>
            <a:r>
              <a:rPr lang="en-US" sz="1600" dirty="0" smtClean="0"/>
              <a:t> varchar(30),</a:t>
            </a:r>
          </a:p>
          <a:p>
            <a:pPr marL="0" indent="0">
              <a:lnSpc>
                <a:spcPct val="150000"/>
              </a:lnSpc>
              <a:buNone/>
            </a:pPr>
            <a:r>
              <a:rPr lang="en-US" sz="1600" dirty="0"/>
              <a:t>	</a:t>
            </a:r>
            <a:r>
              <a:rPr lang="en-US" sz="1600" dirty="0" err="1" smtClean="0"/>
              <a:t>family_name</a:t>
            </a:r>
            <a:r>
              <a:rPr lang="en-US" sz="1600" dirty="0" smtClean="0"/>
              <a:t> varchar(20</a:t>
            </a:r>
            <a:r>
              <a:rPr lang="en-US" sz="1600" dirty="0"/>
              <a:t>),</a:t>
            </a:r>
            <a:r>
              <a:rPr lang="en-US" sz="1600" dirty="0" smtClean="0"/>
              <a:t/>
            </a:r>
            <a:br>
              <a:rPr lang="en-US" sz="1600" dirty="0" smtClean="0"/>
            </a:br>
            <a:r>
              <a:rPr lang="en-US" sz="1600" dirty="0"/>
              <a:t>	</a:t>
            </a:r>
            <a:r>
              <a:rPr lang="en-US" sz="1600" dirty="0" smtClean="0"/>
              <a:t>specialization varchar(5),</a:t>
            </a:r>
            <a:br>
              <a:rPr lang="en-US" sz="1600" dirty="0" smtClean="0"/>
            </a:br>
            <a:r>
              <a:rPr lang="en-US" sz="1600" dirty="0"/>
              <a:t>	</a:t>
            </a:r>
            <a:r>
              <a:rPr lang="en-US" sz="1600" dirty="0" smtClean="0"/>
              <a:t>batch varchar(50),</a:t>
            </a:r>
          </a:p>
          <a:p>
            <a:pPr marL="0" indent="0">
              <a:lnSpc>
                <a:spcPct val="150000"/>
              </a:lnSpc>
              <a:buNone/>
            </a:pPr>
            <a:r>
              <a:rPr lang="en-US" sz="1600" dirty="0"/>
              <a:t>	</a:t>
            </a:r>
            <a:r>
              <a:rPr lang="en-US" sz="1600" b="1" dirty="0" smtClean="0"/>
              <a:t>PRIMARY </a:t>
            </a:r>
            <a:r>
              <a:rPr lang="en-US" sz="1600" b="1" dirty="0"/>
              <a:t>KEY </a:t>
            </a:r>
            <a:r>
              <a:rPr lang="en-US" sz="1600" dirty="0" smtClean="0"/>
              <a:t>(</a:t>
            </a:r>
            <a:r>
              <a:rPr lang="en-US" sz="1600" dirty="0" smtClean="0">
                <a:solidFill>
                  <a:srgbClr val="0070C0"/>
                </a:solidFill>
              </a:rPr>
              <a:t>identification</a:t>
            </a:r>
            <a:r>
              <a:rPr lang="en-US" sz="1600" dirty="0" smtClean="0"/>
              <a:t> )</a:t>
            </a:r>
            <a:br>
              <a:rPr lang="en-US" sz="1600" dirty="0" smtClean="0"/>
            </a:br>
            <a:r>
              <a:rPr lang="en-US" sz="1600" dirty="0" smtClean="0"/>
              <a:t> );</a:t>
            </a:r>
            <a:endParaRPr lang="en-US" sz="1600" dirty="0"/>
          </a:p>
        </p:txBody>
      </p:sp>
      <p:sp>
        <p:nvSpPr>
          <p:cNvPr id="5" name="Rectangle 4"/>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smtClean="0">
                <a:solidFill>
                  <a:schemeClr val="lt1"/>
                </a:solidFill>
                <a:latin typeface="+mn-lt"/>
                <a:cs typeface="+mn-cs"/>
              </a:rPr>
              <a:t>15</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2809403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1:1</a:t>
            </a:r>
            <a:endParaRPr lang="en-GB" dirty="0"/>
          </a:p>
        </p:txBody>
      </p:sp>
      <p:sp>
        <p:nvSpPr>
          <p:cNvPr id="3" name="Content Placeholder 2"/>
          <p:cNvSpPr>
            <a:spLocks noGrp="1"/>
          </p:cNvSpPr>
          <p:nvPr>
            <p:ph idx="1"/>
          </p:nvPr>
        </p:nvSpPr>
        <p:spPr/>
        <p:txBody>
          <a:bodyPr/>
          <a:lstStyle/>
          <a:p>
            <a:endParaRPr lang="en-GB" dirty="0"/>
          </a:p>
        </p:txBody>
      </p:sp>
      <p:pic>
        <p:nvPicPr>
          <p:cNvPr id="4" name="Picture 3"/>
          <p:cNvPicPr>
            <a:picLocks noChangeAspect="1"/>
          </p:cNvPicPr>
          <p:nvPr/>
        </p:nvPicPr>
        <p:blipFill rotWithShape="1">
          <a:blip r:embed="rId3"/>
          <a:srcRect l="51009" t="8556" r="763" b="9354"/>
          <a:stretch/>
        </p:blipFill>
        <p:spPr>
          <a:xfrm>
            <a:off x="833028" y="2133600"/>
            <a:ext cx="7467600" cy="2208670"/>
          </a:xfrm>
          <a:prstGeom prst="rect">
            <a:avLst/>
          </a:prstGeom>
        </p:spPr>
      </p:pic>
    </p:spTree>
    <p:extLst>
      <p:ext uri="{BB962C8B-B14F-4D97-AF65-F5344CB8AC3E}">
        <p14:creationId xmlns:p14="http://schemas.microsoft.com/office/powerpoint/2010/main" val="2241696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358280"/>
            <a:ext cx="8219256" cy="4737720"/>
          </a:xfrm>
        </p:spPr>
        <p:txBody>
          <a:bodyPr>
            <a:normAutofit fontScale="92500" lnSpcReduction="20000"/>
          </a:bodyPr>
          <a:lstStyle/>
          <a:p>
            <a:r>
              <a:rPr lang="en-GB" dirty="0"/>
              <a:t>1</a:t>
            </a:r>
            <a:r>
              <a:rPr lang="en-GB" baseline="30000" dirty="0"/>
              <a:t>st</a:t>
            </a:r>
            <a:r>
              <a:rPr lang="en-GB" dirty="0"/>
              <a:t> : create table “locker”</a:t>
            </a:r>
          </a:p>
          <a:p>
            <a:pPr marL="400050" lvl="1" indent="0">
              <a:buNone/>
            </a:pPr>
            <a:r>
              <a:rPr lang="en-GB" dirty="0"/>
              <a:t>CREATE TABLE locker(</a:t>
            </a:r>
          </a:p>
          <a:p>
            <a:pPr marL="400050" lvl="1" indent="0">
              <a:buNone/>
            </a:pPr>
            <a:r>
              <a:rPr lang="en-GB" dirty="0"/>
              <a:t>	</a:t>
            </a:r>
            <a:r>
              <a:rPr lang="en-GB" dirty="0" err="1"/>
              <a:t>lockerId</a:t>
            </a:r>
            <a:r>
              <a:rPr lang="en-GB" dirty="0"/>
              <a:t> </a:t>
            </a:r>
            <a:r>
              <a:rPr lang="en-GB" dirty="0" err="1"/>
              <a:t>int</a:t>
            </a:r>
            <a:r>
              <a:rPr lang="en-GB" dirty="0"/>
              <a:t>,</a:t>
            </a:r>
          </a:p>
          <a:p>
            <a:pPr marL="400050" lvl="1" indent="0">
              <a:buNone/>
            </a:pPr>
            <a:r>
              <a:rPr lang="en-GB" dirty="0"/>
              <a:t>	location varchar(200),</a:t>
            </a:r>
          </a:p>
          <a:p>
            <a:pPr marL="400050" lvl="1" indent="0">
              <a:buNone/>
            </a:pPr>
            <a:r>
              <a:rPr lang="en-GB" dirty="0"/>
              <a:t>	CONSTRAINT </a:t>
            </a:r>
            <a:r>
              <a:rPr lang="en-GB" dirty="0" err="1"/>
              <a:t>locIDpk</a:t>
            </a:r>
            <a:r>
              <a:rPr lang="en-GB" dirty="0"/>
              <a:t> PRIMARY KEY(</a:t>
            </a:r>
            <a:r>
              <a:rPr lang="en-GB" dirty="0" err="1"/>
              <a:t>lockerId</a:t>
            </a:r>
            <a:r>
              <a:rPr lang="en-GB" dirty="0"/>
              <a:t>)</a:t>
            </a:r>
          </a:p>
          <a:p>
            <a:pPr marL="400050" lvl="1" indent="0">
              <a:buNone/>
            </a:pPr>
            <a:r>
              <a:rPr lang="en-GB" dirty="0"/>
              <a:t>);</a:t>
            </a:r>
          </a:p>
          <a:p>
            <a:r>
              <a:rPr lang="en-GB" dirty="0"/>
              <a:t>2</a:t>
            </a:r>
            <a:r>
              <a:rPr lang="en-GB" baseline="30000" dirty="0"/>
              <a:t>nd</a:t>
            </a:r>
            <a:r>
              <a:rPr lang="en-GB" dirty="0"/>
              <a:t>: create table “employee” with relationship with locker</a:t>
            </a:r>
          </a:p>
          <a:p>
            <a:pPr marL="400050" lvl="1" indent="0">
              <a:buNone/>
            </a:pPr>
            <a:r>
              <a:rPr lang="en-GB" dirty="0"/>
              <a:t>CREATE TABLE employee(</a:t>
            </a:r>
          </a:p>
          <a:p>
            <a:pPr marL="400050" lvl="1" indent="0">
              <a:buNone/>
            </a:pPr>
            <a:r>
              <a:rPr lang="en-GB" dirty="0"/>
              <a:t>	</a:t>
            </a:r>
            <a:r>
              <a:rPr lang="en-GB" dirty="0" err="1"/>
              <a:t>empId</a:t>
            </a:r>
            <a:r>
              <a:rPr lang="en-GB" dirty="0"/>
              <a:t> </a:t>
            </a:r>
            <a:r>
              <a:rPr lang="en-GB" dirty="0" err="1"/>
              <a:t>int</a:t>
            </a:r>
            <a:r>
              <a:rPr lang="en-GB" dirty="0"/>
              <a:t>,</a:t>
            </a:r>
          </a:p>
          <a:p>
            <a:pPr marL="400050" lvl="1" indent="0">
              <a:buNone/>
            </a:pPr>
            <a:r>
              <a:rPr lang="en-GB" dirty="0"/>
              <a:t>	</a:t>
            </a:r>
            <a:r>
              <a:rPr lang="en-GB" dirty="0" err="1"/>
              <a:t>locId</a:t>
            </a:r>
            <a:r>
              <a:rPr lang="en-GB" dirty="0"/>
              <a:t> </a:t>
            </a:r>
            <a:r>
              <a:rPr lang="en-GB" dirty="0" err="1"/>
              <a:t>int</a:t>
            </a:r>
            <a:r>
              <a:rPr lang="en-GB" dirty="0"/>
              <a:t>,</a:t>
            </a:r>
          </a:p>
          <a:p>
            <a:pPr marL="400050" lvl="1" indent="0">
              <a:buNone/>
            </a:pPr>
            <a:r>
              <a:rPr lang="en-GB" dirty="0"/>
              <a:t>	name varchar(200),</a:t>
            </a:r>
          </a:p>
          <a:p>
            <a:pPr marL="400050" lvl="1" indent="0" defTabSz="457200" eaLnBrk="0" hangingPunct="0">
              <a:spcBef>
                <a:spcPct val="30000"/>
              </a:spcBef>
              <a:buClr>
                <a:srgbClr val="000000"/>
              </a:buClr>
              <a:buSzPct val="100000"/>
              <a:buNone/>
              <a:defRPr/>
            </a:pPr>
            <a:r>
              <a:rPr lang="en-GB" dirty="0"/>
              <a:t>	</a:t>
            </a:r>
            <a:r>
              <a:rPr lang="en-GB" dirty="0" smtClean="0"/>
              <a:t>     CONSTRAINT </a:t>
            </a:r>
            <a:r>
              <a:rPr lang="en-GB" dirty="0" err="1"/>
              <a:t>empIdpk</a:t>
            </a:r>
            <a:r>
              <a:rPr lang="en-GB" dirty="0"/>
              <a:t> PRIMARY KEY(</a:t>
            </a:r>
            <a:r>
              <a:rPr lang="en-GB" dirty="0" err="1"/>
              <a:t>empId</a:t>
            </a:r>
            <a:r>
              <a:rPr lang="en-GB" dirty="0"/>
              <a:t> ),</a:t>
            </a:r>
          </a:p>
          <a:p>
            <a:pPr marL="400050" lvl="1" indent="0">
              <a:buNone/>
            </a:pPr>
            <a:r>
              <a:rPr lang="en-GB" dirty="0"/>
              <a:t> </a:t>
            </a:r>
            <a:r>
              <a:rPr lang="en-GB" dirty="0" smtClean="0"/>
              <a:t>     CONSTRAINT </a:t>
            </a:r>
            <a:r>
              <a:rPr lang="en-GB" dirty="0" err="1"/>
              <a:t>lockIdfk</a:t>
            </a:r>
            <a:r>
              <a:rPr lang="en-GB" dirty="0"/>
              <a:t> FOREIGN KEY (</a:t>
            </a:r>
            <a:r>
              <a:rPr lang="en-GB" dirty="0" err="1" smtClean="0"/>
              <a:t>locId</a:t>
            </a:r>
            <a:r>
              <a:rPr lang="en-GB" dirty="0"/>
              <a:t>) REFERENCES </a:t>
            </a:r>
            <a:r>
              <a:rPr lang="en-GB" dirty="0" smtClean="0"/>
              <a:t>          locker(</a:t>
            </a:r>
            <a:r>
              <a:rPr lang="en-GB" dirty="0" err="1" smtClean="0"/>
              <a:t>lockerId</a:t>
            </a:r>
            <a:r>
              <a:rPr lang="en-GB" dirty="0"/>
              <a:t>)</a:t>
            </a:r>
          </a:p>
          <a:p>
            <a:pPr marL="400050" lvl="1" indent="0">
              <a:buNone/>
            </a:pPr>
            <a:r>
              <a:rPr lang="en-GB" dirty="0"/>
              <a:t>);</a:t>
            </a:r>
          </a:p>
          <a:p>
            <a:endParaRPr lang="en-GB" dirty="0"/>
          </a:p>
        </p:txBody>
      </p:sp>
    </p:spTree>
    <p:extLst>
      <p:ext uri="{BB962C8B-B14F-4D97-AF65-F5344CB8AC3E}">
        <p14:creationId xmlns:p14="http://schemas.microsoft.com/office/powerpoint/2010/main" val="19529524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a:t>
            </a:r>
            <a:br>
              <a:rPr lang="en-GB" dirty="0"/>
            </a:br>
            <a:endParaRPr lang="en-GB" dirty="0"/>
          </a:p>
        </p:txBody>
      </p:sp>
      <p:sp>
        <p:nvSpPr>
          <p:cNvPr id="3" name="Content Placeholder 2"/>
          <p:cNvSpPr>
            <a:spLocks noGrp="1"/>
          </p:cNvSpPr>
          <p:nvPr>
            <p:ph idx="1"/>
          </p:nvPr>
        </p:nvSpPr>
        <p:spPr/>
        <p:txBody>
          <a:bodyPr/>
          <a:lstStyle/>
          <a:p>
            <a:r>
              <a:rPr lang="en-GB" dirty="0" smtClean="0"/>
              <a:t>Create these 2 tables and their relationship in MySQL</a:t>
            </a:r>
            <a:endParaRPr lang="en-GB" dirty="0"/>
          </a:p>
        </p:txBody>
      </p:sp>
      <p:pic>
        <p:nvPicPr>
          <p:cNvPr id="4" name="Picture 3"/>
          <p:cNvPicPr>
            <a:picLocks noChangeAspect="1"/>
          </p:cNvPicPr>
          <p:nvPr/>
        </p:nvPicPr>
        <p:blipFill>
          <a:blip r:embed="rId3"/>
          <a:stretch>
            <a:fillRect/>
          </a:stretch>
        </p:blipFill>
        <p:spPr>
          <a:xfrm>
            <a:off x="758322" y="2667000"/>
            <a:ext cx="7820025" cy="2438400"/>
          </a:xfrm>
          <a:prstGeom prst="rect">
            <a:avLst/>
          </a:prstGeom>
        </p:spPr>
      </p:pic>
      <p:sp>
        <p:nvSpPr>
          <p:cNvPr id="5" name="Rectangle 4"/>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smtClean="0">
                <a:solidFill>
                  <a:schemeClr val="lt1"/>
                </a:solidFill>
                <a:latin typeface="+mn-lt"/>
                <a:cs typeface="+mn-cs"/>
              </a:rPr>
              <a:t>15</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18852959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M:N</a:t>
            </a:r>
            <a:endParaRPr lang="en-GB" dirty="0"/>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566737" y="2028825"/>
            <a:ext cx="8010525" cy="2800350"/>
          </a:xfrm>
          <a:prstGeom prst="rect">
            <a:avLst/>
          </a:prstGeom>
        </p:spPr>
      </p:pic>
    </p:spTree>
    <p:extLst>
      <p:ext uri="{BB962C8B-B14F-4D97-AF65-F5344CB8AC3E}">
        <p14:creationId xmlns:p14="http://schemas.microsoft.com/office/powerpoint/2010/main" val="2476258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994953" y="1600200"/>
            <a:ext cx="7143750" cy="2524125"/>
          </a:xfrm>
          <a:prstGeom prst="rect">
            <a:avLst/>
          </a:prstGeom>
        </p:spPr>
      </p:pic>
    </p:spTree>
    <p:extLst>
      <p:ext uri="{BB962C8B-B14F-4D97-AF65-F5344CB8AC3E}">
        <p14:creationId xmlns:p14="http://schemas.microsoft.com/office/powerpoint/2010/main" val="1626425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1023937" y="2019300"/>
            <a:ext cx="7096125" cy="2819400"/>
          </a:xfrm>
          <a:prstGeom prst="rect">
            <a:avLst/>
          </a:prstGeom>
        </p:spPr>
      </p:pic>
    </p:spTree>
    <p:extLst>
      <p:ext uri="{BB962C8B-B14F-4D97-AF65-F5344CB8AC3E}">
        <p14:creationId xmlns:p14="http://schemas.microsoft.com/office/powerpoint/2010/main" val="34012533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Rectangle 3"/>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smtClean="0">
                <a:solidFill>
                  <a:schemeClr val="lt1"/>
                </a:solidFill>
                <a:latin typeface="+mn-lt"/>
                <a:cs typeface="+mn-cs"/>
              </a:rPr>
              <a:t>15</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pic>
        <p:nvPicPr>
          <p:cNvPr id="5" name="Content Placeholder 4"/>
          <p:cNvPicPr>
            <a:picLocks noGrp="1" noChangeAspect="1"/>
          </p:cNvPicPr>
          <p:nvPr>
            <p:ph idx="1"/>
          </p:nvPr>
        </p:nvPicPr>
        <p:blipFill rotWithShape="1">
          <a:blip r:embed="rId2"/>
          <a:srcRect l="7500" t="41107" r="40000" b="20356"/>
          <a:stretch/>
        </p:blipFill>
        <p:spPr>
          <a:xfrm>
            <a:off x="1151017" y="1906758"/>
            <a:ext cx="6830854" cy="2819059"/>
          </a:xfrm>
          <a:prstGeom prst="rect">
            <a:avLst/>
          </a:prstGeom>
        </p:spPr>
      </p:pic>
    </p:spTree>
    <p:extLst>
      <p:ext uri="{BB962C8B-B14F-4D97-AF65-F5344CB8AC3E}">
        <p14:creationId xmlns:p14="http://schemas.microsoft.com/office/powerpoint/2010/main" val="41864372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Constraints</a:t>
            </a:r>
            <a:endParaRPr lang="en-GB" dirty="0"/>
          </a:p>
        </p:txBody>
      </p:sp>
      <p:sp>
        <p:nvSpPr>
          <p:cNvPr id="3" name="Content Placeholder 2"/>
          <p:cNvSpPr>
            <a:spLocks noGrp="1"/>
          </p:cNvSpPr>
          <p:nvPr>
            <p:ph idx="1"/>
          </p:nvPr>
        </p:nvSpPr>
        <p:spPr/>
        <p:txBody>
          <a:bodyPr/>
          <a:lstStyle/>
          <a:p>
            <a:r>
              <a:rPr lang="en-GB" dirty="0"/>
              <a:t>SQL constraints are used to specify rules for data in a </a:t>
            </a:r>
            <a:r>
              <a:rPr lang="en-GB" dirty="0" smtClean="0"/>
              <a:t>table</a:t>
            </a:r>
          </a:p>
          <a:p>
            <a:r>
              <a:rPr lang="en-GB" dirty="0" smtClean="0"/>
              <a:t>Constraint is </a:t>
            </a:r>
            <a:r>
              <a:rPr lang="en-GB" dirty="0"/>
              <a:t>created with the CREATE TABLE statement, or after the table is created with the ALTER TABLE </a:t>
            </a:r>
            <a:r>
              <a:rPr lang="en-GB" dirty="0" smtClean="0"/>
              <a:t>statement</a:t>
            </a:r>
            <a:endParaRPr lang="en-GB" dirty="0"/>
          </a:p>
        </p:txBody>
      </p:sp>
    </p:spTree>
    <p:extLst>
      <p:ext uri="{BB962C8B-B14F-4D97-AF65-F5344CB8AC3E}">
        <p14:creationId xmlns:p14="http://schemas.microsoft.com/office/powerpoint/2010/main" val="2143977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SQL?</a:t>
            </a:r>
            <a:endParaRPr lang="en-GB" dirty="0"/>
          </a:p>
        </p:txBody>
      </p:sp>
      <p:sp>
        <p:nvSpPr>
          <p:cNvPr id="3" name="Content Placeholder 2"/>
          <p:cNvSpPr>
            <a:spLocks noGrp="1"/>
          </p:cNvSpPr>
          <p:nvPr>
            <p:ph idx="1"/>
          </p:nvPr>
        </p:nvSpPr>
        <p:spPr/>
        <p:txBody>
          <a:bodyPr/>
          <a:lstStyle/>
          <a:p>
            <a:r>
              <a:rPr lang="en-GB" dirty="0" smtClean="0"/>
              <a:t>Structure Query Language </a:t>
            </a:r>
          </a:p>
          <a:p>
            <a:r>
              <a:rPr lang="en-GB" dirty="0" smtClean="0"/>
              <a:t>Not a programing language</a:t>
            </a:r>
          </a:p>
          <a:p>
            <a:r>
              <a:rPr lang="en-GB" dirty="0" smtClean="0"/>
              <a:t>Is a data sub language used to</a:t>
            </a:r>
          </a:p>
          <a:p>
            <a:pPr lvl="1"/>
            <a:r>
              <a:rPr lang="en-GB" dirty="0" smtClean="0"/>
              <a:t>Define and manage database (</a:t>
            </a:r>
            <a:r>
              <a:rPr lang="en-GB" b="1" dirty="0" smtClean="0"/>
              <a:t>D</a:t>
            </a:r>
            <a:r>
              <a:rPr lang="en-GB" dirty="0" smtClean="0"/>
              <a:t>ata </a:t>
            </a:r>
            <a:r>
              <a:rPr lang="en-GB" b="1" dirty="0" smtClean="0"/>
              <a:t>D</a:t>
            </a:r>
            <a:r>
              <a:rPr lang="en-GB" dirty="0" smtClean="0"/>
              <a:t>efinition </a:t>
            </a:r>
            <a:r>
              <a:rPr lang="en-GB" b="1" dirty="0" smtClean="0"/>
              <a:t>L</a:t>
            </a:r>
            <a:r>
              <a:rPr lang="en-GB" dirty="0" smtClean="0"/>
              <a:t>anguage)</a:t>
            </a:r>
          </a:p>
          <a:p>
            <a:pPr lvl="1"/>
            <a:r>
              <a:rPr lang="en-GB" dirty="0" smtClean="0"/>
              <a:t>Create, Read, Update and Delete data (</a:t>
            </a:r>
            <a:r>
              <a:rPr lang="en-GB" b="1" dirty="0" smtClean="0"/>
              <a:t>D</a:t>
            </a:r>
            <a:r>
              <a:rPr lang="en-GB" dirty="0" smtClean="0"/>
              <a:t>ata </a:t>
            </a:r>
            <a:r>
              <a:rPr lang="en-GB" b="1" dirty="0"/>
              <a:t>M</a:t>
            </a:r>
            <a:r>
              <a:rPr lang="en-GB" dirty="0" smtClean="0"/>
              <a:t>anipulation </a:t>
            </a:r>
            <a:r>
              <a:rPr lang="en-GB" b="1" dirty="0" smtClean="0"/>
              <a:t>L</a:t>
            </a:r>
            <a:r>
              <a:rPr lang="en-GB" dirty="0" smtClean="0"/>
              <a:t>anguage)</a:t>
            </a:r>
          </a:p>
          <a:p>
            <a:pPr lvl="1"/>
            <a:r>
              <a:rPr lang="en-GB" dirty="0" smtClean="0"/>
              <a:t>Create user accounts, manage permission,.. (</a:t>
            </a:r>
            <a:r>
              <a:rPr lang="en-GB" b="1" dirty="0" smtClean="0"/>
              <a:t>D</a:t>
            </a:r>
            <a:r>
              <a:rPr lang="en-GB" dirty="0" smtClean="0"/>
              <a:t>ata </a:t>
            </a:r>
            <a:r>
              <a:rPr lang="en-GB" b="1" dirty="0" smtClean="0"/>
              <a:t>C</a:t>
            </a:r>
            <a:r>
              <a:rPr lang="en-GB" dirty="0" smtClean="0"/>
              <a:t>ontrol </a:t>
            </a:r>
            <a:r>
              <a:rPr lang="en-GB" b="1" dirty="0" smtClean="0"/>
              <a:t>L</a:t>
            </a:r>
            <a:r>
              <a:rPr lang="en-GB" dirty="0" smtClean="0"/>
              <a:t>anguage)</a:t>
            </a:r>
          </a:p>
          <a:p>
            <a:pPr lvl="1"/>
            <a:endParaRPr lang="en-GB" dirty="0"/>
          </a:p>
        </p:txBody>
      </p:sp>
    </p:spTree>
    <p:extLst>
      <p:ext uri="{BB962C8B-B14F-4D97-AF65-F5344CB8AC3E}">
        <p14:creationId xmlns:p14="http://schemas.microsoft.com/office/powerpoint/2010/main" val="26833040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Constraints </a:t>
            </a:r>
            <a:endParaRPr lang="en-GB" dirty="0"/>
          </a:p>
        </p:txBody>
      </p:sp>
      <p:sp>
        <p:nvSpPr>
          <p:cNvPr id="3" name="Content Placeholder 2"/>
          <p:cNvSpPr>
            <a:spLocks noGrp="1"/>
          </p:cNvSpPr>
          <p:nvPr>
            <p:ph idx="1"/>
          </p:nvPr>
        </p:nvSpPr>
        <p:spPr/>
        <p:txBody>
          <a:bodyPr/>
          <a:lstStyle/>
          <a:p>
            <a:r>
              <a:rPr lang="en-GB" dirty="0" smtClean="0"/>
              <a:t>NOT NULL</a:t>
            </a:r>
          </a:p>
          <a:p>
            <a:r>
              <a:rPr lang="en-GB" dirty="0" smtClean="0"/>
              <a:t>UNIQUE</a:t>
            </a:r>
          </a:p>
          <a:p>
            <a:r>
              <a:rPr lang="en-GB" dirty="0" smtClean="0"/>
              <a:t>PRIMARY KEY</a:t>
            </a:r>
          </a:p>
          <a:p>
            <a:r>
              <a:rPr lang="en-GB" dirty="0" smtClean="0"/>
              <a:t>FOREIGN KEY</a:t>
            </a:r>
          </a:p>
          <a:p>
            <a:endParaRPr lang="en-GB" dirty="0"/>
          </a:p>
        </p:txBody>
      </p:sp>
    </p:spTree>
    <p:extLst>
      <p:ext uri="{BB962C8B-B14F-4D97-AF65-F5344CB8AC3E}">
        <p14:creationId xmlns:p14="http://schemas.microsoft.com/office/powerpoint/2010/main" val="11716843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 NULL</a:t>
            </a:r>
            <a:endParaRPr lang="en-GB" dirty="0"/>
          </a:p>
        </p:txBody>
      </p:sp>
      <p:sp>
        <p:nvSpPr>
          <p:cNvPr id="3" name="Content Placeholder 2"/>
          <p:cNvSpPr>
            <a:spLocks noGrp="1"/>
          </p:cNvSpPr>
          <p:nvPr>
            <p:ph idx="1"/>
          </p:nvPr>
        </p:nvSpPr>
        <p:spPr/>
        <p:txBody>
          <a:bodyPr/>
          <a:lstStyle/>
          <a:p>
            <a:r>
              <a:rPr lang="en-GB" dirty="0" smtClean="0"/>
              <a:t>By default, a column accepts NULL value</a:t>
            </a:r>
          </a:p>
          <a:p>
            <a:r>
              <a:rPr lang="en-GB" dirty="0" smtClean="0"/>
              <a:t>NOT NULL constraint enforces a column to not accept NULL value</a:t>
            </a:r>
            <a:endParaRPr lang="en-GB" dirty="0"/>
          </a:p>
        </p:txBody>
      </p:sp>
      <p:pic>
        <p:nvPicPr>
          <p:cNvPr id="4" name="Picture 3"/>
          <p:cNvPicPr>
            <a:picLocks noChangeAspect="1"/>
          </p:cNvPicPr>
          <p:nvPr/>
        </p:nvPicPr>
        <p:blipFill>
          <a:blip r:embed="rId3"/>
          <a:stretch>
            <a:fillRect/>
          </a:stretch>
        </p:blipFill>
        <p:spPr>
          <a:xfrm>
            <a:off x="1752600" y="3027990"/>
            <a:ext cx="5535220" cy="2458289"/>
          </a:xfrm>
          <a:prstGeom prst="rect">
            <a:avLst/>
          </a:prstGeom>
        </p:spPr>
      </p:pic>
    </p:spTree>
    <p:extLst>
      <p:ext uri="{BB962C8B-B14F-4D97-AF65-F5344CB8AC3E}">
        <p14:creationId xmlns:p14="http://schemas.microsoft.com/office/powerpoint/2010/main" val="5695871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1295400" y="951135"/>
            <a:ext cx="6934200" cy="4729685"/>
          </a:xfrm>
          <a:prstGeom prst="rect">
            <a:avLst/>
          </a:prstGeom>
        </p:spPr>
      </p:pic>
      <p:sp>
        <p:nvSpPr>
          <p:cNvPr id="5" name="Oval 4"/>
          <p:cNvSpPr/>
          <p:nvPr/>
        </p:nvSpPr>
        <p:spPr>
          <a:xfrm>
            <a:off x="848544" y="4151619"/>
            <a:ext cx="5867400" cy="1676400"/>
          </a:xfrm>
          <a:prstGeom prst="ellipse">
            <a:avLst/>
          </a:prstGeom>
          <a:noFill/>
          <a:ln w="762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141913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UNIQUE</a:t>
            </a:r>
            <a:endParaRPr lang="en-GB" dirty="0"/>
          </a:p>
        </p:txBody>
      </p:sp>
      <p:sp>
        <p:nvSpPr>
          <p:cNvPr id="3" name="Content Placeholder 2"/>
          <p:cNvSpPr>
            <a:spLocks noGrp="1"/>
          </p:cNvSpPr>
          <p:nvPr>
            <p:ph idx="1"/>
          </p:nvPr>
        </p:nvSpPr>
        <p:spPr/>
        <p:txBody>
          <a:bodyPr/>
          <a:lstStyle/>
          <a:p>
            <a:r>
              <a:rPr lang="en-GB" dirty="0"/>
              <a:t>The UNIQUE constraint ensures that all values in a column are different</a:t>
            </a:r>
          </a:p>
        </p:txBody>
      </p:sp>
      <p:pic>
        <p:nvPicPr>
          <p:cNvPr id="4" name="Picture 3"/>
          <p:cNvPicPr>
            <a:picLocks noChangeAspect="1"/>
          </p:cNvPicPr>
          <p:nvPr/>
        </p:nvPicPr>
        <p:blipFill>
          <a:blip r:embed="rId3"/>
          <a:stretch>
            <a:fillRect/>
          </a:stretch>
        </p:blipFill>
        <p:spPr>
          <a:xfrm>
            <a:off x="685800" y="2362200"/>
            <a:ext cx="4020360" cy="1903722"/>
          </a:xfrm>
          <a:prstGeom prst="rect">
            <a:avLst/>
          </a:prstGeom>
        </p:spPr>
      </p:pic>
      <p:pic>
        <p:nvPicPr>
          <p:cNvPr id="5" name="Picture 4"/>
          <p:cNvPicPr>
            <a:picLocks noChangeAspect="1"/>
          </p:cNvPicPr>
          <p:nvPr/>
        </p:nvPicPr>
        <p:blipFill>
          <a:blip r:embed="rId4"/>
          <a:stretch>
            <a:fillRect/>
          </a:stretch>
        </p:blipFill>
        <p:spPr>
          <a:xfrm>
            <a:off x="4420740" y="3505200"/>
            <a:ext cx="4151894" cy="2216906"/>
          </a:xfrm>
          <a:prstGeom prst="rect">
            <a:avLst/>
          </a:prstGeom>
        </p:spPr>
      </p:pic>
      <p:sp>
        <p:nvSpPr>
          <p:cNvPr id="6" name="TextBox 5"/>
          <p:cNvSpPr txBox="1"/>
          <p:nvPr/>
        </p:nvSpPr>
        <p:spPr>
          <a:xfrm rot="20841049">
            <a:off x="452120" y="2775215"/>
            <a:ext cx="6487160" cy="38042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GB" b="1" dirty="0">
                <a:solidFill>
                  <a:schemeClr val="bg1"/>
                </a:solidFill>
              </a:rPr>
              <a:t>SQL Server / Oracle / MS Access</a:t>
            </a:r>
            <a:endParaRPr lang="en-GB" dirty="0">
              <a:solidFill>
                <a:schemeClr val="bg1"/>
              </a:solidFill>
            </a:endParaRPr>
          </a:p>
        </p:txBody>
      </p:sp>
      <p:sp>
        <p:nvSpPr>
          <p:cNvPr id="7" name="TextBox 6"/>
          <p:cNvSpPr txBox="1"/>
          <p:nvPr/>
        </p:nvSpPr>
        <p:spPr>
          <a:xfrm rot="20841049">
            <a:off x="4905848" y="4220612"/>
            <a:ext cx="3178638" cy="38042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GB" b="1" dirty="0" smtClean="0">
                <a:solidFill>
                  <a:schemeClr val="bg1"/>
                </a:solidFill>
              </a:rPr>
              <a:t>MySQL</a:t>
            </a:r>
            <a:endParaRPr lang="en-GB" dirty="0">
              <a:solidFill>
                <a:schemeClr val="bg1"/>
              </a:solidFill>
            </a:endParaRPr>
          </a:p>
        </p:txBody>
      </p:sp>
    </p:spTree>
    <p:extLst>
      <p:ext uri="{BB962C8B-B14F-4D97-AF65-F5344CB8AC3E}">
        <p14:creationId xmlns:p14="http://schemas.microsoft.com/office/powerpoint/2010/main" val="92179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trips(down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UNIQUE</a:t>
            </a:r>
          </a:p>
        </p:txBody>
      </p:sp>
      <p:sp>
        <p:nvSpPr>
          <p:cNvPr id="3" name="Content Placeholder 2"/>
          <p:cNvSpPr>
            <a:spLocks noGrp="1"/>
          </p:cNvSpPr>
          <p:nvPr>
            <p:ph idx="1"/>
          </p:nvPr>
        </p:nvSpPr>
        <p:spPr/>
        <p:txBody>
          <a:bodyPr/>
          <a:lstStyle/>
          <a:p>
            <a:r>
              <a:rPr lang="en-GB" dirty="0"/>
              <a:t>to define a UNIQUE constraint on multiple columns, use the following SQL syntax:</a:t>
            </a:r>
          </a:p>
        </p:txBody>
      </p:sp>
      <p:pic>
        <p:nvPicPr>
          <p:cNvPr id="4" name="Picture 3"/>
          <p:cNvPicPr>
            <a:picLocks noChangeAspect="1"/>
          </p:cNvPicPr>
          <p:nvPr/>
        </p:nvPicPr>
        <p:blipFill>
          <a:blip r:embed="rId3"/>
          <a:stretch>
            <a:fillRect/>
          </a:stretch>
        </p:blipFill>
        <p:spPr>
          <a:xfrm>
            <a:off x="1524000" y="2638742"/>
            <a:ext cx="6434046" cy="2640014"/>
          </a:xfrm>
          <a:prstGeom prst="rect">
            <a:avLst/>
          </a:prstGeom>
        </p:spPr>
      </p:pic>
    </p:spTree>
    <p:extLst>
      <p:ext uri="{BB962C8B-B14F-4D97-AF65-F5344CB8AC3E}">
        <p14:creationId xmlns:p14="http://schemas.microsoft.com/office/powerpoint/2010/main" val="36465574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Naming Constraint?</a:t>
            </a:r>
            <a:endParaRPr lang="en-GB" dirty="0"/>
          </a:p>
        </p:txBody>
      </p:sp>
      <p:sp>
        <p:nvSpPr>
          <p:cNvPr id="3" name="Content Placeholder 2"/>
          <p:cNvSpPr>
            <a:spLocks noGrp="1"/>
          </p:cNvSpPr>
          <p:nvPr>
            <p:ph idx="1"/>
          </p:nvPr>
        </p:nvSpPr>
        <p:spPr/>
        <p:txBody>
          <a:bodyPr/>
          <a:lstStyle/>
          <a:p>
            <a:r>
              <a:rPr lang="en-GB" dirty="0" smtClean="0"/>
              <a:t>Easy to spot and fix errors</a:t>
            </a:r>
          </a:p>
          <a:p>
            <a:r>
              <a:rPr lang="en-GB" dirty="0" smtClean="0"/>
              <a:t>Easy to modify or update later</a:t>
            </a:r>
          </a:p>
          <a:p>
            <a:r>
              <a:rPr lang="en-GB" dirty="0" smtClean="0"/>
              <a:t>Easy for the next database designer or administrator</a:t>
            </a:r>
          </a:p>
          <a:p>
            <a:endParaRPr lang="en-GB" dirty="0"/>
          </a:p>
        </p:txBody>
      </p:sp>
    </p:spTree>
    <p:extLst>
      <p:ext uri="{BB962C8B-B14F-4D97-AF65-F5344CB8AC3E}">
        <p14:creationId xmlns:p14="http://schemas.microsoft.com/office/powerpoint/2010/main" val="6663519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Naming Constraint?</a:t>
            </a:r>
            <a:endParaRPr lang="en-GB" dirty="0"/>
          </a:p>
        </p:txBody>
      </p:sp>
      <p:sp>
        <p:nvSpPr>
          <p:cNvPr id="5" name="Content Placeholder 4"/>
          <p:cNvSpPr>
            <a:spLocks noGrp="1"/>
          </p:cNvSpPr>
          <p:nvPr>
            <p:ph idx="1"/>
          </p:nvPr>
        </p:nvSpPr>
        <p:spPr/>
        <p:txBody>
          <a:bodyPr/>
          <a:lstStyle/>
          <a:p>
            <a:endParaRPr lang="en-GB" dirty="0" smtClean="0"/>
          </a:p>
          <a:p>
            <a:endParaRPr lang="en-GB" dirty="0"/>
          </a:p>
          <a:p>
            <a:endParaRPr lang="en-GB" dirty="0" smtClean="0"/>
          </a:p>
          <a:p>
            <a:endParaRPr lang="en-GB" dirty="0"/>
          </a:p>
          <a:p>
            <a:r>
              <a:rPr lang="en-GB" dirty="0" smtClean="0"/>
              <a:t>What will happen?</a:t>
            </a:r>
          </a:p>
          <a:p>
            <a:endParaRPr lang="en-GB" dirty="0"/>
          </a:p>
          <a:p>
            <a:pPr marL="0" indent="0">
              <a:buNone/>
            </a:pPr>
            <a:endParaRPr lang="en-GB" dirty="0"/>
          </a:p>
        </p:txBody>
      </p:sp>
      <p:pic>
        <p:nvPicPr>
          <p:cNvPr id="6" name="Picture 5"/>
          <p:cNvPicPr>
            <a:picLocks noChangeAspect="1"/>
          </p:cNvPicPr>
          <p:nvPr/>
        </p:nvPicPr>
        <p:blipFill>
          <a:blip r:embed="rId3"/>
          <a:stretch>
            <a:fillRect/>
          </a:stretch>
        </p:blipFill>
        <p:spPr>
          <a:xfrm>
            <a:off x="914400" y="1373520"/>
            <a:ext cx="5584917" cy="1636711"/>
          </a:xfrm>
          <a:prstGeom prst="rect">
            <a:avLst/>
          </a:prstGeom>
        </p:spPr>
      </p:pic>
      <p:pic>
        <p:nvPicPr>
          <p:cNvPr id="7" name="Picture 6"/>
          <p:cNvPicPr>
            <a:picLocks noChangeAspect="1"/>
          </p:cNvPicPr>
          <p:nvPr/>
        </p:nvPicPr>
        <p:blipFill>
          <a:blip r:embed="rId4"/>
          <a:stretch>
            <a:fillRect/>
          </a:stretch>
        </p:blipFill>
        <p:spPr>
          <a:xfrm>
            <a:off x="4217894" y="3170886"/>
            <a:ext cx="4443138" cy="2733344"/>
          </a:xfrm>
          <a:prstGeom prst="rect">
            <a:avLst/>
          </a:prstGeom>
        </p:spPr>
      </p:pic>
      <p:sp>
        <p:nvSpPr>
          <p:cNvPr id="8" name="Oval 7"/>
          <p:cNvSpPr/>
          <p:nvPr/>
        </p:nvSpPr>
        <p:spPr>
          <a:xfrm>
            <a:off x="7145767" y="5215891"/>
            <a:ext cx="1437456" cy="7461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796527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Naming Constraint?</a:t>
            </a:r>
          </a:p>
        </p:txBody>
      </p:sp>
      <p:sp>
        <p:nvSpPr>
          <p:cNvPr id="3" name="Content Placeholder 2"/>
          <p:cNvSpPr>
            <a:spLocks noGrp="1"/>
          </p:cNvSpPr>
          <p:nvPr>
            <p:ph idx="1"/>
          </p:nvPr>
        </p:nvSpPr>
        <p:spPr/>
        <p:txBody>
          <a:bodyPr/>
          <a:lstStyle/>
          <a:p>
            <a:r>
              <a:rPr lang="en-GB" dirty="0"/>
              <a:t>What if we don’t have any constraint name?</a:t>
            </a:r>
          </a:p>
          <a:p>
            <a:endParaRPr lang="en-GB" dirty="0"/>
          </a:p>
        </p:txBody>
      </p:sp>
      <p:pic>
        <p:nvPicPr>
          <p:cNvPr id="4" name="Picture 3"/>
          <p:cNvPicPr>
            <a:picLocks noChangeAspect="1"/>
          </p:cNvPicPr>
          <p:nvPr/>
        </p:nvPicPr>
        <p:blipFill>
          <a:blip r:embed="rId3"/>
          <a:stretch>
            <a:fillRect/>
          </a:stretch>
        </p:blipFill>
        <p:spPr>
          <a:xfrm>
            <a:off x="2286000" y="2057400"/>
            <a:ext cx="4843463" cy="3771900"/>
          </a:xfrm>
          <a:prstGeom prst="rect">
            <a:avLst/>
          </a:prstGeom>
        </p:spPr>
      </p:pic>
      <p:sp>
        <p:nvSpPr>
          <p:cNvPr id="5" name="Oval 4"/>
          <p:cNvSpPr/>
          <p:nvPr/>
        </p:nvSpPr>
        <p:spPr>
          <a:xfrm>
            <a:off x="5486400" y="5083176"/>
            <a:ext cx="1437456" cy="7461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95749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PRIMARY </a:t>
            </a:r>
            <a:r>
              <a:rPr lang="en-GB" dirty="0" smtClean="0"/>
              <a:t>KEY</a:t>
            </a:r>
            <a:endParaRPr lang="en-GB" dirty="0"/>
          </a:p>
        </p:txBody>
      </p:sp>
      <p:sp>
        <p:nvSpPr>
          <p:cNvPr id="3" name="Content Placeholder 2"/>
          <p:cNvSpPr>
            <a:spLocks noGrp="1"/>
          </p:cNvSpPr>
          <p:nvPr>
            <p:ph idx="1"/>
          </p:nvPr>
        </p:nvSpPr>
        <p:spPr/>
        <p:txBody>
          <a:bodyPr/>
          <a:lstStyle/>
          <a:p>
            <a:r>
              <a:rPr lang="en-GB" dirty="0"/>
              <a:t>The PRIMARY KEY constraint uniquely identifies each record in a database </a:t>
            </a:r>
            <a:r>
              <a:rPr lang="en-GB" dirty="0" smtClean="0"/>
              <a:t>table</a:t>
            </a:r>
          </a:p>
          <a:p>
            <a:r>
              <a:rPr lang="en-GB" dirty="0"/>
              <a:t>Primary keys must contain UNIQUE values, and cannot contain NULL </a:t>
            </a:r>
            <a:r>
              <a:rPr lang="en-GB" dirty="0" smtClean="0"/>
              <a:t>values</a:t>
            </a:r>
          </a:p>
          <a:p>
            <a:r>
              <a:rPr lang="en-GB" dirty="0"/>
              <a:t>A table can have only one primary key, which may consist of single or multiple fields</a:t>
            </a:r>
          </a:p>
        </p:txBody>
      </p:sp>
    </p:spTree>
    <p:extLst>
      <p:ext uri="{BB962C8B-B14F-4D97-AF65-F5344CB8AC3E}">
        <p14:creationId xmlns:p14="http://schemas.microsoft.com/office/powerpoint/2010/main" val="15468599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3"/>
          <p:cNvPicPr>
            <a:picLocks noChangeAspect="1"/>
          </p:cNvPicPr>
          <p:nvPr/>
        </p:nvPicPr>
        <p:blipFill>
          <a:blip r:embed="rId3"/>
          <a:stretch>
            <a:fillRect/>
          </a:stretch>
        </p:blipFill>
        <p:spPr>
          <a:xfrm>
            <a:off x="457199" y="381000"/>
            <a:ext cx="4299405" cy="3200400"/>
          </a:xfrm>
          <a:prstGeom prst="rect">
            <a:avLst/>
          </a:prstGeom>
        </p:spPr>
      </p:pic>
      <p:pic>
        <p:nvPicPr>
          <p:cNvPr id="5" name="Picture 4"/>
          <p:cNvPicPr>
            <a:picLocks noChangeAspect="1"/>
          </p:cNvPicPr>
          <p:nvPr/>
        </p:nvPicPr>
        <p:blipFill>
          <a:blip r:embed="rId4"/>
          <a:stretch>
            <a:fillRect/>
          </a:stretch>
        </p:blipFill>
        <p:spPr>
          <a:xfrm>
            <a:off x="3733800" y="2611950"/>
            <a:ext cx="4896176" cy="3407850"/>
          </a:xfrm>
          <a:prstGeom prst="rect">
            <a:avLst/>
          </a:prstGeom>
        </p:spPr>
      </p:pic>
      <p:pic>
        <p:nvPicPr>
          <p:cNvPr id="6" name="Content Placeholder 5"/>
          <p:cNvPicPr>
            <a:picLocks noGrp="1" noChangeAspect="1"/>
          </p:cNvPicPr>
          <p:nvPr>
            <p:ph idx="1"/>
          </p:nvPr>
        </p:nvPicPr>
        <p:blipFill>
          <a:blip r:embed="rId5"/>
          <a:stretch>
            <a:fillRect/>
          </a:stretch>
        </p:blipFill>
        <p:spPr>
          <a:xfrm>
            <a:off x="1927118" y="1923661"/>
            <a:ext cx="5658971" cy="3048000"/>
          </a:xfrm>
          <a:prstGeom prst="rect">
            <a:avLst/>
          </a:prstGeom>
        </p:spPr>
      </p:pic>
    </p:spTree>
    <p:extLst>
      <p:ext uri="{BB962C8B-B14F-4D97-AF65-F5344CB8AC3E}">
        <p14:creationId xmlns:p14="http://schemas.microsoft.com/office/powerpoint/2010/main" val="330908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MySQL</a:t>
            </a:r>
            <a:endParaRPr lang="en-GB" dirty="0"/>
          </a:p>
        </p:txBody>
      </p:sp>
      <p:sp>
        <p:nvSpPr>
          <p:cNvPr id="5" name="Content Placeholder 4"/>
          <p:cNvSpPr>
            <a:spLocks noGrp="1"/>
          </p:cNvSpPr>
          <p:nvPr>
            <p:ph idx="1"/>
          </p:nvPr>
        </p:nvSpPr>
        <p:spPr/>
        <p:txBody>
          <a:bodyPr/>
          <a:lstStyle/>
          <a:p>
            <a:endParaRPr lang="en-GB"/>
          </a:p>
        </p:txBody>
      </p:sp>
      <p:pic>
        <p:nvPicPr>
          <p:cNvPr id="6" name="Content Placeholder 3"/>
          <p:cNvPicPr>
            <a:picLocks noChangeAspect="1"/>
          </p:cNvPicPr>
          <p:nvPr/>
        </p:nvPicPr>
        <p:blipFill>
          <a:blip r:embed="rId3"/>
          <a:stretch>
            <a:fillRect/>
          </a:stretch>
        </p:blipFill>
        <p:spPr bwMode="auto">
          <a:xfrm>
            <a:off x="2362200" y="1379265"/>
            <a:ext cx="34099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94225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Note</a:t>
            </a:r>
            <a:endParaRPr lang="en-GB" dirty="0"/>
          </a:p>
        </p:txBody>
      </p:sp>
      <p:sp>
        <p:nvSpPr>
          <p:cNvPr id="3" name="Content Placeholder 2"/>
          <p:cNvSpPr>
            <a:spLocks noGrp="1"/>
          </p:cNvSpPr>
          <p:nvPr>
            <p:ph idx="1"/>
          </p:nvPr>
        </p:nvSpPr>
        <p:spPr>
          <a:xfrm>
            <a:off x="457200" y="2378130"/>
            <a:ext cx="8219256" cy="3915396"/>
          </a:xfrm>
        </p:spPr>
        <p:txBody>
          <a:bodyPr/>
          <a:lstStyle/>
          <a:p>
            <a:pPr>
              <a:buFont typeface="Wingdings" panose="05000000000000000000" pitchFamily="2" charset="2"/>
              <a:buChar char="v"/>
            </a:pPr>
            <a:r>
              <a:rPr lang="en-US" dirty="0">
                <a:latin typeface="Kristen ITC" panose="03050502040202030202" pitchFamily="66" charset="0"/>
              </a:rPr>
              <a:t>The PRIMARY KEY constraint uniquely identifies each record in a database table</a:t>
            </a:r>
            <a:r>
              <a:rPr lang="en-US" dirty="0" smtClean="0">
                <a:latin typeface="Kristen ITC" panose="03050502040202030202" pitchFamily="66" charset="0"/>
              </a:rPr>
              <a:t>.</a:t>
            </a:r>
            <a:endParaRPr lang="en-US" dirty="0">
              <a:latin typeface="Kristen ITC" panose="03050502040202030202" pitchFamily="66" charset="0"/>
            </a:endParaRPr>
          </a:p>
          <a:p>
            <a:pPr>
              <a:buFont typeface="Wingdings" panose="05000000000000000000" pitchFamily="2" charset="2"/>
              <a:buChar char="v"/>
            </a:pPr>
            <a:r>
              <a:rPr lang="en-US" dirty="0">
                <a:latin typeface="Kristen ITC" panose="03050502040202030202" pitchFamily="66" charset="0"/>
              </a:rPr>
              <a:t>Primary keys must contain </a:t>
            </a:r>
            <a:r>
              <a:rPr lang="en-US" b="1" dirty="0">
                <a:latin typeface="Kristen ITC" panose="03050502040202030202" pitchFamily="66" charset="0"/>
              </a:rPr>
              <a:t>UNIQUE</a:t>
            </a:r>
            <a:r>
              <a:rPr lang="en-US" dirty="0">
                <a:latin typeface="Kristen ITC" panose="03050502040202030202" pitchFamily="66" charset="0"/>
              </a:rPr>
              <a:t> values</a:t>
            </a:r>
            <a:r>
              <a:rPr lang="en-US" dirty="0" smtClean="0">
                <a:latin typeface="Kristen ITC" panose="03050502040202030202" pitchFamily="66" charset="0"/>
              </a:rPr>
              <a:t>.</a:t>
            </a:r>
          </a:p>
          <a:p>
            <a:pPr>
              <a:buFont typeface="Wingdings" panose="05000000000000000000" pitchFamily="2" charset="2"/>
              <a:buChar char="v"/>
            </a:pPr>
            <a:r>
              <a:rPr lang="en-US" dirty="0">
                <a:latin typeface="Kristen ITC" panose="03050502040202030202" pitchFamily="66" charset="0"/>
              </a:rPr>
              <a:t>A primary key column cannot contain </a:t>
            </a:r>
            <a:r>
              <a:rPr lang="en-US" b="1" dirty="0">
                <a:latin typeface="Kristen ITC" panose="03050502040202030202" pitchFamily="66" charset="0"/>
              </a:rPr>
              <a:t>NULL</a:t>
            </a:r>
            <a:r>
              <a:rPr lang="en-US" dirty="0">
                <a:latin typeface="Kristen ITC" panose="03050502040202030202" pitchFamily="66" charset="0"/>
              </a:rPr>
              <a:t> values</a:t>
            </a:r>
            <a:r>
              <a:rPr lang="en-US" dirty="0" smtClean="0">
                <a:latin typeface="Kristen ITC" panose="03050502040202030202" pitchFamily="66" charset="0"/>
              </a:rPr>
              <a:t>.</a:t>
            </a:r>
            <a:endParaRPr lang="en-US" dirty="0">
              <a:latin typeface="Kristen ITC" panose="03050502040202030202" pitchFamily="66" charset="0"/>
            </a:endParaRPr>
          </a:p>
          <a:p>
            <a:pPr>
              <a:buFont typeface="Wingdings" panose="05000000000000000000" pitchFamily="2" charset="2"/>
              <a:buChar char="v"/>
            </a:pPr>
            <a:r>
              <a:rPr lang="en-US" dirty="0">
                <a:latin typeface="Kristen ITC" panose="03050502040202030202" pitchFamily="66" charset="0"/>
              </a:rPr>
              <a:t>Most tables should have a primary key, and each table can have only ONE primary key.</a:t>
            </a:r>
          </a:p>
          <a:p>
            <a:pPr>
              <a:buFont typeface="Wingdings" panose="05000000000000000000" pitchFamily="2" charset="2"/>
              <a:buChar char="v"/>
            </a:pPr>
            <a:endParaRPr lang="en-US" dirty="0">
              <a:latin typeface="Kristen ITC" panose="03050502040202030202" pitchFamily="66" charset="0"/>
            </a:endParaRPr>
          </a:p>
          <a:p>
            <a:endParaRPr lang="en-GB" dirty="0"/>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1055"/>
            <a:ext cx="1655763"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5924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FOREIGN KEY</a:t>
            </a:r>
          </a:p>
        </p:txBody>
      </p:sp>
      <p:sp>
        <p:nvSpPr>
          <p:cNvPr id="3" name="Content Placeholder 2"/>
          <p:cNvSpPr>
            <a:spLocks noGrp="1"/>
          </p:cNvSpPr>
          <p:nvPr>
            <p:ph idx="1"/>
          </p:nvPr>
        </p:nvSpPr>
        <p:spPr/>
        <p:txBody>
          <a:bodyPr/>
          <a:lstStyle/>
          <a:p>
            <a:r>
              <a:rPr lang="en-GB" dirty="0"/>
              <a:t>A FOREIGN KEY is a key used to link two tables </a:t>
            </a:r>
            <a:r>
              <a:rPr lang="en-GB" dirty="0" smtClean="0"/>
              <a:t>together</a:t>
            </a:r>
          </a:p>
          <a:p>
            <a:r>
              <a:rPr lang="en-GB" dirty="0"/>
              <a:t>A FOREIGN KEY is a field (or collection of fields) in one table that refers to the PRIMARY KEY in another </a:t>
            </a:r>
            <a:r>
              <a:rPr lang="en-GB" dirty="0" smtClean="0"/>
              <a:t>table</a:t>
            </a:r>
          </a:p>
          <a:p>
            <a:r>
              <a:rPr lang="en-GB" dirty="0"/>
              <a:t>The table containing the foreign key is called the child table, and the table containing the candidate key is called the referenced or parent </a:t>
            </a:r>
            <a:r>
              <a:rPr lang="en-GB" dirty="0" smtClean="0"/>
              <a:t>table</a:t>
            </a:r>
            <a:endParaRPr lang="en-GB" dirty="0"/>
          </a:p>
        </p:txBody>
      </p:sp>
    </p:spTree>
    <p:extLst>
      <p:ext uri="{BB962C8B-B14F-4D97-AF65-F5344CB8AC3E}">
        <p14:creationId xmlns:p14="http://schemas.microsoft.com/office/powerpoint/2010/main" val="13862606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396240" y="381000"/>
            <a:ext cx="6297168" cy="3095617"/>
          </a:xfrm>
          <a:prstGeom prst="rect">
            <a:avLst/>
          </a:prstGeom>
        </p:spPr>
      </p:pic>
      <p:pic>
        <p:nvPicPr>
          <p:cNvPr id="5" name="Picture 4"/>
          <p:cNvPicPr>
            <a:picLocks noChangeAspect="1"/>
          </p:cNvPicPr>
          <p:nvPr/>
        </p:nvPicPr>
        <p:blipFill>
          <a:blip r:embed="rId3"/>
          <a:stretch>
            <a:fillRect/>
          </a:stretch>
        </p:blipFill>
        <p:spPr>
          <a:xfrm>
            <a:off x="1549710" y="3124200"/>
            <a:ext cx="7187706" cy="2911476"/>
          </a:xfrm>
          <a:prstGeom prst="rect">
            <a:avLst/>
          </a:prstGeom>
        </p:spPr>
      </p:pic>
      <p:pic>
        <p:nvPicPr>
          <p:cNvPr id="6" name="Picture 5"/>
          <p:cNvPicPr>
            <a:picLocks noChangeAspect="1"/>
          </p:cNvPicPr>
          <p:nvPr/>
        </p:nvPicPr>
        <p:blipFill>
          <a:blip r:embed="rId4"/>
          <a:stretch>
            <a:fillRect/>
          </a:stretch>
        </p:blipFill>
        <p:spPr>
          <a:xfrm>
            <a:off x="1165167" y="1352446"/>
            <a:ext cx="6519765" cy="3686175"/>
          </a:xfrm>
          <a:prstGeom prst="rect">
            <a:avLst/>
          </a:prstGeom>
        </p:spPr>
      </p:pic>
    </p:spTree>
    <p:extLst>
      <p:ext uri="{BB962C8B-B14F-4D97-AF65-F5344CB8AC3E}">
        <p14:creationId xmlns:p14="http://schemas.microsoft.com/office/powerpoint/2010/main" val="260919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574224" y="3415271"/>
            <a:ext cx="8219256" cy="3915396"/>
          </a:xfrm>
        </p:spPr>
        <p:txBody>
          <a:bodyPr>
            <a:normAutofit/>
          </a:bodyPr>
          <a:lstStyle/>
          <a:p>
            <a:r>
              <a:rPr lang="en-US" sz="2000" b="1" dirty="0">
                <a:cs typeface="Arial" panose="020B0604020202020204" pitchFamily="34" charset="0"/>
              </a:rPr>
              <a:t>CASCADE</a:t>
            </a:r>
            <a:r>
              <a:rPr lang="en-US" sz="2000" dirty="0">
                <a:cs typeface="Arial" panose="020B0604020202020204" pitchFamily="34" charset="0"/>
              </a:rPr>
              <a:t>: Delete or update the row from the parent table, and automatically delete or update the matching rows in the child </a:t>
            </a:r>
            <a:r>
              <a:rPr lang="en-US" sz="2000" dirty="0" smtClean="0">
                <a:cs typeface="Arial" panose="020B0604020202020204" pitchFamily="34" charset="0"/>
              </a:rPr>
              <a:t>table</a:t>
            </a:r>
          </a:p>
          <a:p>
            <a:r>
              <a:rPr lang="en-US" sz="2000" b="1" dirty="0">
                <a:cs typeface="Arial" panose="020B0604020202020204" pitchFamily="34" charset="0"/>
              </a:rPr>
              <a:t>RESTRICT: </a:t>
            </a:r>
            <a:r>
              <a:rPr lang="en-US" sz="2000" dirty="0">
                <a:cs typeface="Arial" panose="020B0604020202020204" pitchFamily="34" charset="0"/>
              </a:rPr>
              <a:t>Rejects the delete or update operation for the parent </a:t>
            </a:r>
            <a:r>
              <a:rPr lang="en-US" sz="2000" dirty="0" smtClean="0">
                <a:cs typeface="Arial" panose="020B0604020202020204" pitchFamily="34" charset="0"/>
              </a:rPr>
              <a:t>table</a:t>
            </a:r>
          </a:p>
          <a:p>
            <a:r>
              <a:rPr lang="en-US" sz="2000" b="1" dirty="0" smtClean="0">
                <a:cs typeface="Arial" panose="020B0604020202020204" pitchFamily="34" charset="0"/>
              </a:rPr>
              <a:t>SET </a:t>
            </a:r>
            <a:r>
              <a:rPr lang="en-US" sz="2000" b="1" dirty="0">
                <a:cs typeface="Arial" panose="020B0604020202020204" pitchFamily="34" charset="0"/>
              </a:rPr>
              <a:t>NULL: </a:t>
            </a:r>
            <a:r>
              <a:rPr lang="en-US" sz="2000" dirty="0">
                <a:cs typeface="Arial" panose="020B0604020202020204" pitchFamily="34" charset="0"/>
              </a:rPr>
              <a:t>Delete or update the row from the parent table, and set the foreign key column or columns in the child table to NULL. </a:t>
            </a:r>
            <a:endParaRPr lang="en-GB" sz="2000" dirty="0"/>
          </a:p>
        </p:txBody>
      </p:sp>
      <p:sp>
        <p:nvSpPr>
          <p:cNvPr id="4" name="Rectangle 3"/>
          <p:cNvSpPr/>
          <p:nvPr/>
        </p:nvSpPr>
        <p:spPr>
          <a:xfrm>
            <a:off x="467360" y="207018"/>
            <a:ext cx="8305800" cy="3124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l">
              <a:defRPr/>
            </a:pPr>
            <a:r>
              <a:rPr lang="en-US" b="1" dirty="0"/>
              <a:t>[CONSTRAINT [</a:t>
            </a:r>
            <a:r>
              <a:rPr lang="en-US" b="1" i="1" dirty="0"/>
              <a:t>symbol</a:t>
            </a:r>
            <a:r>
              <a:rPr lang="en-US" b="1" dirty="0"/>
              <a:t>]] FOREIGN KEY </a:t>
            </a:r>
          </a:p>
          <a:p>
            <a:pPr algn="l">
              <a:defRPr/>
            </a:pPr>
            <a:r>
              <a:rPr lang="en-US" b="1" dirty="0"/>
              <a:t>	[</a:t>
            </a:r>
            <a:r>
              <a:rPr lang="en-US" b="1" i="1" dirty="0" err="1"/>
              <a:t>index_name</a:t>
            </a:r>
            <a:r>
              <a:rPr lang="en-US" b="1" dirty="0"/>
              <a:t>] (</a:t>
            </a:r>
            <a:r>
              <a:rPr lang="en-US" b="1" i="1" dirty="0" err="1"/>
              <a:t>index_col_name</a:t>
            </a:r>
            <a:r>
              <a:rPr lang="en-US" b="1" dirty="0"/>
              <a:t>, ...) </a:t>
            </a:r>
          </a:p>
          <a:p>
            <a:pPr algn="l">
              <a:defRPr/>
            </a:pPr>
            <a:r>
              <a:rPr lang="en-US" b="1" dirty="0"/>
              <a:t>	REFERENCES </a:t>
            </a:r>
            <a:r>
              <a:rPr lang="en-US" b="1" i="1" dirty="0" err="1"/>
              <a:t>tbl_name</a:t>
            </a:r>
            <a:r>
              <a:rPr lang="en-US" b="1" dirty="0"/>
              <a:t> (</a:t>
            </a:r>
            <a:r>
              <a:rPr lang="en-US" b="1" i="1" dirty="0" err="1"/>
              <a:t>index_col_name</a:t>
            </a:r>
            <a:r>
              <a:rPr lang="en-US" b="1" dirty="0"/>
              <a:t>,...) </a:t>
            </a:r>
          </a:p>
          <a:p>
            <a:pPr algn="l">
              <a:defRPr/>
            </a:pPr>
            <a:r>
              <a:rPr lang="en-US" b="1" dirty="0"/>
              <a:t>	[ON DELETE </a:t>
            </a:r>
            <a:r>
              <a:rPr lang="en-US" b="1" i="1" dirty="0" err="1"/>
              <a:t>reference_option</a:t>
            </a:r>
            <a:r>
              <a:rPr lang="en-US" b="1" dirty="0"/>
              <a:t>] </a:t>
            </a:r>
          </a:p>
          <a:p>
            <a:pPr algn="l">
              <a:defRPr/>
            </a:pPr>
            <a:r>
              <a:rPr lang="en-US" b="1" dirty="0"/>
              <a:t>	[ON UPDATE </a:t>
            </a:r>
            <a:r>
              <a:rPr lang="en-US" b="1" i="1" dirty="0" err="1"/>
              <a:t>reference_option</a:t>
            </a:r>
            <a:r>
              <a:rPr lang="en-US" b="1" dirty="0"/>
              <a:t>] </a:t>
            </a:r>
          </a:p>
          <a:p>
            <a:pPr algn="l">
              <a:defRPr/>
            </a:pPr>
            <a:endParaRPr lang="en-US" sz="2000" b="1" i="1" dirty="0"/>
          </a:p>
          <a:p>
            <a:pPr algn="l">
              <a:defRPr/>
            </a:pPr>
            <a:endParaRPr lang="en-US" sz="2000" i="1" dirty="0" smtClean="0"/>
          </a:p>
          <a:p>
            <a:pPr algn="l">
              <a:defRPr/>
            </a:pPr>
            <a:r>
              <a:rPr lang="en-US" sz="2000" i="1" dirty="0" err="1" smtClean="0"/>
              <a:t>reference_option</a:t>
            </a:r>
            <a:r>
              <a:rPr lang="en-US" sz="2000" dirty="0" smtClean="0"/>
              <a:t>: </a:t>
            </a:r>
            <a:r>
              <a:rPr lang="en-US" sz="2000" b="1" dirty="0" smtClean="0"/>
              <a:t>RESTRICT | CASCADE | SET NULL | NO ACTION</a:t>
            </a:r>
            <a:endParaRPr lang="en-US" sz="2000" b="1" dirty="0"/>
          </a:p>
        </p:txBody>
      </p:sp>
    </p:spTree>
    <p:extLst>
      <p:ext uri="{BB962C8B-B14F-4D97-AF65-F5344CB8AC3E}">
        <p14:creationId xmlns:p14="http://schemas.microsoft.com/office/powerpoint/2010/main" val="28563632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FK Constraint</a:t>
            </a:r>
            <a:endParaRPr lang="en-GB" dirty="0"/>
          </a:p>
        </p:txBody>
      </p:sp>
      <p:sp>
        <p:nvSpPr>
          <p:cNvPr id="3" name="Content Placeholder 2"/>
          <p:cNvSpPr>
            <a:spLocks noGrp="1"/>
          </p:cNvSpPr>
          <p:nvPr>
            <p:ph idx="1"/>
          </p:nvPr>
        </p:nvSpPr>
        <p:spPr/>
        <p:txBody>
          <a:bodyPr/>
          <a:lstStyle/>
          <a:p>
            <a:r>
              <a:rPr lang="en-GB" dirty="0" smtClean="0"/>
              <a:t>We put the FK constraint on the Child table (</a:t>
            </a:r>
            <a:r>
              <a:rPr lang="en-GB" i="1" dirty="0" smtClean="0"/>
              <a:t>table that stores the PK of the other table as FK</a:t>
            </a:r>
            <a:r>
              <a:rPr lang="en-GB" dirty="0" smtClean="0"/>
              <a:t>) so whatever happens to the Parent table it will check against this constraint before executing the query statement </a:t>
            </a:r>
          </a:p>
          <a:p>
            <a:endParaRPr lang="en-GB" dirty="0" smtClean="0"/>
          </a:p>
          <a:p>
            <a:r>
              <a:rPr lang="en-GB" b="1" dirty="0" smtClean="0"/>
              <a:t>Note: </a:t>
            </a:r>
            <a:r>
              <a:rPr lang="en-GB" dirty="0">
                <a:solidFill>
                  <a:srgbClr val="00B050"/>
                </a:solidFill>
              </a:rPr>
              <a:t>This constraint for the column doesn’t effect the other value of the same row</a:t>
            </a:r>
          </a:p>
          <a:p>
            <a:endParaRPr lang="en-GB" dirty="0" smtClean="0"/>
          </a:p>
          <a:p>
            <a:pPr marL="0" indent="0">
              <a:buNone/>
            </a:pPr>
            <a:endParaRPr lang="en-GB" dirty="0"/>
          </a:p>
        </p:txBody>
      </p:sp>
    </p:spTree>
    <p:extLst>
      <p:ext uri="{BB962C8B-B14F-4D97-AF65-F5344CB8AC3E}">
        <p14:creationId xmlns:p14="http://schemas.microsoft.com/office/powerpoint/2010/main" val="10018146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Content Placeholder 5"/>
          <p:cNvPicPr>
            <a:picLocks noChangeAspect="1"/>
          </p:cNvPicPr>
          <p:nvPr/>
        </p:nvPicPr>
        <p:blipFill>
          <a:blip r:embed="rId3"/>
          <a:stretch>
            <a:fillRect/>
          </a:stretch>
        </p:blipFill>
        <p:spPr bwMode="auto">
          <a:xfrm>
            <a:off x="474453" y="1358280"/>
            <a:ext cx="4876021" cy="439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stretch>
            <a:fillRect/>
          </a:stretch>
        </p:blipFill>
        <p:spPr>
          <a:xfrm>
            <a:off x="5715000" y="1905000"/>
            <a:ext cx="3197142" cy="1201845"/>
          </a:xfrm>
          <a:prstGeom prst="rect">
            <a:avLst/>
          </a:prstGeom>
        </p:spPr>
      </p:pic>
      <p:cxnSp>
        <p:nvCxnSpPr>
          <p:cNvPr id="6" name="Curved Connector 5"/>
          <p:cNvCxnSpPr/>
          <p:nvPr/>
        </p:nvCxnSpPr>
        <p:spPr>
          <a:xfrm rot="5400000" flipH="1" flipV="1">
            <a:off x="4259263" y="3284541"/>
            <a:ext cx="2987675" cy="990597"/>
          </a:xfrm>
          <a:prstGeom prst="curvedConnector3">
            <a:avLst>
              <a:gd name="adj1" fmla="val 50000"/>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a:xfrm>
            <a:off x="6991739" y="3273012"/>
            <a:ext cx="1666056" cy="380553"/>
          </a:xfrm>
          <a:prstGeom prst="rect">
            <a:avLst/>
          </a:prstGeom>
          <a:noFill/>
        </p:spPr>
        <p:txBody>
          <a:bodyPr wrap="square" rtlCol="0">
            <a:spAutoFit/>
          </a:bodyPr>
          <a:lstStyle/>
          <a:p>
            <a:r>
              <a:rPr lang="en-GB" dirty="0" smtClean="0">
                <a:solidFill>
                  <a:srgbClr val="00B050"/>
                </a:solidFill>
              </a:rPr>
              <a:t>Parent</a:t>
            </a:r>
            <a:endParaRPr lang="en-GB" dirty="0">
              <a:solidFill>
                <a:srgbClr val="00B050"/>
              </a:solidFill>
            </a:endParaRPr>
          </a:p>
        </p:txBody>
      </p:sp>
      <p:sp>
        <p:nvSpPr>
          <p:cNvPr id="8" name="TextBox 7"/>
          <p:cNvSpPr txBox="1"/>
          <p:nvPr/>
        </p:nvSpPr>
        <p:spPr>
          <a:xfrm>
            <a:off x="1600200" y="5763117"/>
            <a:ext cx="1666056" cy="380553"/>
          </a:xfrm>
          <a:prstGeom prst="rect">
            <a:avLst/>
          </a:prstGeom>
          <a:noFill/>
        </p:spPr>
        <p:txBody>
          <a:bodyPr wrap="square" rtlCol="0">
            <a:spAutoFit/>
          </a:bodyPr>
          <a:lstStyle/>
          <a:p>
            <a:r>
              <a:rPr lang="en-GB" dirty="0" smtClean="0">
                <a:solidFill>
                  <a:srgbClr val="00B050"/>
                </a:solidFill>
              </a:rPr>
              <a:t>Child</a:t>
            </a:r>
            <a:endParaRPr lang="en-GB" dirty="0">
              <a:solidFill>
                <a:srgbClr val="00B050"/>
              </a:solidFill>
            </a:endParaRPr>
          </a:p>
        </p:txBody>
      </p:sp>
    </p:spTree>
    <p:extLst>
      <p:ext uri="{BB962C8B-B14F-4D97-AF65-F5344CB8AC3E}">
        <p14:creationId xmlns:p14="http://schemas.microsoft.com/office/powerpoint/2010/main" val="239961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Altering Existing Table Structures</a:t>
            </a:r>
          </a:p>
        </p:txBody>
      </p:sp>
      <p:sp>
        <p:nvSpPr>
          <p:cNvPr id="3" name="Content Placeholder 2"/>
          <p:cNvSpPr>
            <a:spLocks noGrp="1"/>
          </p:cNvSpPr>
          <p:nvPr>
            <p:ph idx="1"/>
          </p:nvPr>
        </p:nvSpPr>
        <p:spPr/>
        <p:txBody>
          <a:bodyPr/>
          <a:lstStyle/>
          <a:p>
            <a:r>
              <a:rPr lang="en-GB" dirty="0"/>
              <a:t>SQL ALTER TABLE Statement</a:t>
            </a:r>
          </a:p>
          <a:p>
            <a:pPr lvl="1"/>
            <a:r>
              <a:rPr lang="en-GB" dirty="0"/>
              <a:t>The ALTER TABLE statement is used to add, delete, or modify columns in an existing </a:t>
            </a:r>
            <a:r>
              <a:rPr lang="en-GB" dirty="0" smtClean="0"/>
              <a:t>table</a:t>
            </a:r>
          </a:p>
          <a:p>
            <a:pPr lvl="1"/>
            <a:r>
              <a:rPr lang="en-GB" dirty="0"/>
              <a:t>The ALTER TABLE statement is also used to add and drop various constraints on an existing table</a:t>
            </a:r>
          </a:p>
        </p:txBody>
      </p:sp>
    </p:spTree>
    <p:extLst>
      <p:ext uri="{BB962C8B-B14F-4D97-AF65-F5344CB8AC3E}">
        <p14:creationId xmlns:p14="http://schemas.microsoft.com/office/powerpoint/2010/main" val="20605859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 TABLE - ADD Column</a:t>
            </a:r>
          </a:p>
        </p:txBody>
      </p:sp>
      <p:sp>
        <p:nvSpPr>
          <p:cNvPr id="5" name="Content Placeholder 4"/>
          <p:cNvSpPr>
            <a:spLocks noGrp="1"/>
          </p:cNvSpPr>
          <p:nvPr>
            <p:ph idx="1"/>
          </p:nvPr>
        </p:nvSpPr>
        <p:spPr/>
        <p:txBody>
          <a:bodyPr/>
          <a:lstStyle/>
          <a:p>
            <a:r>
              <a:rPr lang="en-GB" dirty="0" smtClean="0"/>
              <a:t>Add a new column into the table</a:t>
            </a:r>
          </a:p>
          <a:p>
            <a:pPr marL="0" indent="0">
              <a:buNone/>
            </a:pPr>
            <a:endParaRPr lang="en-GB" dirty="0"/>
          </a:p>
          <a:p>
            <a:pPr marL="0" indent="0">
              <a:buNone/>
            </a:pPr>
            <a:endParaRPr lang="en-GB" dirty="0"/>
          </a:p>
        </p:txBody>
      </p:sp>
      <p:pic>
        <p:nvPicPr>
          <p:cNvPr id="6" name="Content Placeholder 3"/>
          <p:cNvPicPr>
            <a:picLocks noChangeAspect="1"/>
          </p:cNvPicPr>
          <p:nvPr/>
        </p:nvPicPr>
        <p:blipFill>
          <a:blip r:embed="rId2"/>
          <a:stretch>
            <a:fillRect/>
          </a:stretch>
        </p:blipFill>
        <p:spPr bwMode="auto">
          <a:xfrm>
            <a:off x="2362200" y="2833969"/>
            <a:ext cx="4876800" cy="96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23322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19256" cy="5867400"/>
          </a:xfrm>
        </p:spPr>
        <p:txBody>
          <a:bodyPr/>
          <a:lstStyle/>
          <a:p>
            <a:r>
              <a:rPr lang="en-US" dirty="0"/>
              <a:t>CREATE TABLE Persons</a:t>
            </a:r>
            <a:br>
              <a:rPr lang="en-US" dirty="0"/>
            </a:br>
            <a:r>
              <a:rPr lang="en-US" dirty="0"/>
              <a:t>(</a:t>
            </a:r>
            <a:br>
              <a:rPr lang="en-US" dirty="0"/>
            </a:br>
            <a:r>
              <a:rPr lang="en-US" dirty="0"/>
              <a:t>	</a:t>
            </a:r>
            <a:r>
              <a:rPr lang="en-US" dirty="0" smtClean="0"/>
              <a:t>ID </a:t>
            </a:r>
            <a:r>
              <a:rPr lang="en-US" dirty="0" err="1" smtClean="0"/>
              <a:t>int</a:t>
            </a:r>
            <a:r>
              <a:rPr lang="en-US" dirty="0" smtClean="0"/>
              <a:t> NOT NULL,</a:t>
            </a:r>
            <a:r>
              <a:rPr lang="en-US" dirty="0"/>
              <a:t/>
            </a:r>
            <a:br>
              <a:rPr lang="en-US" dirty="0"/>
            </a:br>
            <a:r>
              <a:rPr lang="en-US" dirty="0"/>
              <a:t>	</a:t>
            </a:r>
            <a:r>
              <a:rPr lang="en-US" dirty="0" err="1"/>
              <a:t>LastName</a:t>
            </a:r>
            <a:r>
              <a:rPr lang="en-US" dirty="0"/>
              <a:t> varchar(10</a:t>
            </a:r>
            <a:r>
              <a:rPr lang="en-US" dirty="0" smtClean="0"/>
              <a:t>) </a:t>
            </a:r>
            <a:r>
              <a:rPr lang="en-US" dirty="0"/>
              <a:t>NOT NULL</a:t>
            </a:r>
            <a:r>
              <a:rPr lang="en-US" dirty="0" smtClean="0"/>
              <a:t>,</a:t>
            </a:r>
            <a:r>
              <a:rPr lang="en-US" dirty="0"/>
              <a:t/>
            </a:r>
            <a:br>
              <a:rPr lang="en-US" dirty="0"/>
            </a:br>
            <a:r>
              <a:rPr lang="en-US" dirty="0"/>
              <a:t>	</a:t>
            </a:r>
            <a:r>
              <a:rPr lang="en-US" dirty="0" err="1"/>
              <a:t>FirstName</a:t>
            </a:r>
            <a:r>
              <a:rPr lang="en-US" dirty="0"/>
              <a:t> varchar(30</a:t>
            </a:r>
            <a:r>
              <a:rPr lang="en-US" dirty="0" smtClean="0"/>
              <a:t>) </a:t>
            </a:r>
            <a:r>
              <a:rPr lang="en-US" dirty="0"/>
              <a:t>NOT NULL</a:t>
            </a:r>
            <a:r>
              <a:rPr lang="en-US" dirty="0" smtClean="0"/>
              <a:t>,</a:t>
            </a:r>
            <a:r>
              <a:rPr lang="en-US" dirty="0"/>
              <a:t/>
            </a:r>
            <a:br>
              <a:rPr lang="en-US" dirty="0"/>
            </a:br>
            <a:r>
              <a:rPr lang="en-US" dirty="0"/>
              <a:t>	Address varchar(255</a:t>
            </a:r>
            <a:r>
              <a:rPr lang="en-US" dirty="0" smtClean="0"/>
              <a:t>) </a:t>
            </a:r>
            <a:r>
              <a:rPr lang="en-US" dirty="0"/>
              <a:t>NOT NULL</a:t>
            </a:r>
            <a:r>
              <a:rPr lang="en-US" dirty="0" smtClean="0"/>
              <a:t>,</a:t>
            </a:r>
          </a:p>
          <a:p>
            <a:pPr marL="457200" lvl="1" indent="0">
              <a:buNone/>
            </a:pPr>
            <a:r>
              <a:rPr lang="en-US" dirty="0"/>
              <a:t> </a:t>
            </a:r>
            <a:r>
              <a:rPr lang="en-US" dirty="0" smtClean="0"/>
              <a:t>    Age </a:t>
            </a:r>
            <a:r>
              <a:rPr lang="en-US" dirty="0" err="1" smtClean="0"/>
              <a:t>int</a:t>
            </a:r>
            <a:r>
              <a:rPr lang="en-US" dirty="0" smtClean="0"/>
              <a:t>,</a:t>
            </a:r>
            <a:r>
              <a:rPr lang="en-US" dirty="0"/>
              <a:t/>
            </a:r>
            <a:br>
              <a:rPr lang="en-US" dirty="0"/>
            </a:br>
            <a:r>
              <a:rPr lang="en-US" dirty="0"/>
              <a:t>	City varchar(255)</a:t>
            </a:r>
            <a:br>
              <a:rPr lang="en-US" dirty="0"/>
            </a:br>
            <a:r>
              <a:rPr lang="en-US" dirty="0"/>
              <a:t>);</a:t>
            </a:r>
          </a:p>
          <a:p>
            <a:r>
              <a:rPr lang="en-GB" dirty="0" smtClean="0"/>
              <a:t>Add new column</a:t>
            </a:r>
          </a:p>
          <a:p>
            <a:pPr lvl="1"/>
            <a:r>
              <a:rPr lang="en-GB" dirty="0" smtClean="0"/>
              <a:t>DOB: </a:t>
            </a:r>
            <a:r>
              <a:rPr lang="en-GB" dirty="0"/>
              <a:t>date</a:t>
            </a:r>
          </a:p>
        </p:txBody>
      </p:sp>
      <p:pic>
        <p:nvPicPr>
          <p:cNvPr id="5" name="Content Placeholder 3"/>
          <p:cNvPicPr>
            <a:picLocks noChangeAspect="1"/>
          </p:cNvPicPr>
          <p:nvPr/>
        </p:nvPicPr>
        <p:blipFill>
          <a:blip r:embed="rId3"/>
          <a:stretch>
            <a:fillRect/>
          </a:stretch>
        </p:blipFill>
        <p:spPr bwMode="auto">
          <a:xfrm>
            <a:off x="3352800" y="4648200"/>
            <a:ext cx="4876800" cy="964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a:solidFill>
                  <a:schemeClr val="lt1"/>
                </a:solidFill>
                <a:latin typeface="+mn-lt"/>
                <a:cs typeface="+mn-cs"/>
              </a:rPr>
              <a:t>0</a:t>
            </a:r>
            <a:r>
              <a:rPr lang="en-US" sz="2000" dirty="0" smtClean="0">
                <a:solidFill>
                  <a:schemeClr val="lt1"/>
                </a:solidFill>
                <a:latin typeface="+mn-lt"/>
                <a:cs typeface="+mn-cs"/>
              </a:rPr>
              <a:t>5</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18171292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 TABLE - DROP COLUMN</a:t>
            </a:r>
          </a:p>
        </p:txBody>
      </p:sp>
      <p:sp>
        <p:nvSpPr>
          <p:cNvPr id="5" name="Content Placeholder 4"/>
          <p:cNvSpPr>
            <a:spLocks noGrp="1"/>
          </p:cNvSpPr>
          <p:nvPr>
            <p:ph idx="1"/>
          </p:nvPr>
        </p:nvSpPr>
        <p:spPr/>
        <p:txBody>
          <a:bodyPr/>
          <a:lstStyle/>
          <a:p>
            <a:r>
              <a:rPr lang="en-GB" dirty="0" smtClean="0"/>
              <a:t>Delete any column</a:t>
            </a:r>
          </a:p>
          <a:p>
            <a:endParaRPr lang="en-GB" dirty="0"/>
          </a:p>
          <a:p>
            <a:endParaRPr lang="en-GB" dirty="0" smtClean="0"/>
          </a:p>
          <a:p>
            <a:endParaRPr lang="en-GB" dirty="0"/>
          </a:p>
          <a:p>
            <a:endParaRPr lang="en-GB" dirty="0" smtClean="0"/>
          </a:p>
          <a:p>
            <a:r>
              <a:rPr lang="en-GB" dirty="0" smtClean="0"/>
              <a:t>Ex: </a:t>
            </a:r>
          </a:p>
          <a:p>
            <a:pPr marL="0" indent="0">
              <a:buNone/>
            </a:pPr>
            <a:r>
              <a:rPr lang="en-GB" dirty="0"/>
              <a:t>	</a:t>
            </a:r>
            <a:r>
              <a:rPr lang="en-GB" dirty="0" smtClean="0">
                <a:solidFill>
                  <a:srgbClr val="0070C0"/>
                </a:solidFill>
              </a:rPr>
              <a:t>ALTER</a:t>
            </a:r>
            <a:r>
              <a:rPr lang="en-GB" dirty="0">
                <a:solidFill>
                  <a:srgbClr val="0070C0"/>
                </a:solidFill>
              </a:rPr>
              <a:t> TABLE </a:t>
            </a:r>
            <a:r>
              <a:rPr lang="en-GB" dirty="0"/>
              <a:t>Persons</a:t>
            </a:r>
            <a:br>
              <a:rPr lang="en-GB" dirty="0"/>
            </a:br>
            <a:r>
              <a:rPr lang="en-GB" dirty="0" smtClean="0"/>
              <a:t>	</a:t>
            </a:r>
            <a:r>
              <a:rPr lang="en-GB" dirty="0" smtClean="0">
                <a:solidFill>
                  <a:srgbClr val="0070C0"/>
                </a:solidFill>
              </a:rPr>
              <a:t>DROP</a:t>
            </a:r>
            <a:r>
              <a:rPr lang="en-GB" dirty="0">
                <a:solidFill>
                  <a:srgbClr val="0070C0"/>
                </a:solidFill>
              </a:rPr>
              <a:t> COLUMN</a:t>
            </a:r>
            <a:r>
              <a:rPr lang="en-GB" dirty="0"/>
              <a:t> </a:t>
            </a:r>
            <a:r>
              <a:rPr lang="en-GB" dirty="0" smtClean="0"/>
              <a:t>DOB;</a:t>
            </a:r>
          </a:p>
          <a:p>
            <a:endParaRPr lang="en-GB" dirty="0"/>
          </a:p>
          <a:p>
            <a:pPr marL="0" indent="0">
              <a:buNone/>
            </a:pPr>
            <a:endParaRPr lang="en-GB" dirty="0" smtClean="0"/>
          </a:p>
        </p:txBody>
      </p:sp>
      <p:pic>
        <p:nvPicPr>
          <p:cNvPr id="6" name="Content Placeholder 3"/>
          <p:cNvPicPr>
            <a:picLocks noChangeAspect="1"/>
          </p:cNvPicPr>
          <p:nvPr/>
        </p:nvPicPr>
        <p:blipFill>
          <a:blip r:embed="rId3"/>
          <a:stretch>
            <a:fillRect/>
          </a:stretch>
        </p:blipFill>
        <p:spPr bwMode="auto">
          <a:xfrm>
            <a:off x="1676400" y="1981200"/>
            <a:ext cx="4701153"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381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DDL</a:t>
            </a:r>
            <a:endParaRPr lang="en-GB" dirty="0"/>
          </a:p>
        </p:txBody>
      </p:sp>
      <p:sp>
        <p:nvSpPr>
          <p:cNvPr id="3" name="Content Placeholder 2"/>
          <p:cNvSpPr>
            <a:spLocks noGrp="1"/>
          </p:cNvSpPr>
          <p:nvPr>
            <p:ph idx="1"/>
          </p:nvPr>
        </p:nvSpPr>
        <p:spPr/>
        <p:txBody>
          <a:bodyPr/>
          <a:lstStyle/>
          <a:p>
            <a:r>
              <a:rPr lang="en-GB" dirty="0" smtClean="0"/>
              <a:t>CREATE</a:t>
            </a:r>
          </a:p>
          <a:p>
            <a:pPr lvl="1"/>
            <a:r>
              <a:rPr lang="en-GB" dirty="0" smtClean="0"/>
              <a:t>Create Database, table</a:t>
            </a:r>
          </a:p>
          <a:p>
            <a:r>
              <a:rPr lang="en-GB" dirty="0" smtClean="0"/>
              <a:t>ALTER</a:t>
            </a:r>
          </a:p>
          <a:p>
            <a:pPr lvl="1"/>
            <a:r>
              <a:rPr lang="en-GB" dirty="0" smtClean="0"/>
              <a:t>Modify table</a:t>
            </a:r>
          </a:p>
          <a:p>
            <a:r>
              <a:rPr lang="en-GB" dirty="0" smtClean="0"/>
              <a:t>DROP</a:t>
            </a:r>
          </a:p>
          <a:p>
            <a:pPr lvl="1"/>
            <a:r>
              <a:rPr lang="en-GB" dirty="0" smtClean="0"/>
              <a:t>Delete existing Database, table </a:t>
            </a:r>
          </a:p>
          <a:p>
            <a:endParaRPr lang="en-GB" dirty="0"/>
          </a:p>
        </p:txBody>
      </p:sp>
    </p:spTree>
    <p:extLst>
      <p:ext uri="{BB962C8B-B14F-4D97-AF65-F5344CB8AC3E}">
        <p14:creationId xmlns:p14="http://schemas.microsoft.com/office/powerpoint/2010/main" val="37838187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ALTER/MODIFY COLUMN</a:t>
            </a:r>
          </a:p>
        </p:txBody>
      </p:sp>
      <p:sp>
        <p:nvSpPr>
          <p:cNvPr id="3" name="Content Placeholder 2"/>
          <p:cNvSpPr>
            <a:spLocks noGrp="1"/>
          </p:cNvSpPr>
          <p:nvPr>
            <p:ph idx="1"/>
          </p:nvPr>
        </p:nvSpPr>
        <p:spPr/>
        <p:txBody>
          <a:bodyPr/>
          <a:lstStyle/>
          <a:p>
            <a:r>
              <a:rPr lang="en-GB" dirty="0"/>
              <a:t>To change the data type of a column in a table</a:t>
            </a:r>
          </a:p>
        </p:txBody>
      </p:sp>
      <p:pic>
        <p:nvPicPr>
          <p:cNvPr id="4" name="Picture 3"/>
          <p:cNvPicPr>
            <a:picLocks noChangeAspect="1"/>
          </p:cNvPicPr>
          <p:nvPr/>
        </p:nvPicPr>
        <p:blipFill>
          <a:blip r:embed="rId2"/>
          <a:stretch>
            <a:fillRect/>
          </a:stretch>
        </p:blipFill>
        <p:spPr>
          <a:xfrm>
            <a:off x="3876526" y="4114800"/>
            <a:ext cx="4799930" cy="1631437"/>
          </a:xfrm>
          <a:prstGeom prst="rect">
            <a:avLst/>
          </a:prstGeom>
        </p:spPr>
      </p:pic>
      <p:pic>
        <p:nvPicPr>
          <p:cNvPr id="5" name="Picture 4"/>
          <p:cNvPicPr>
            <a:picLocks noChangeAspect="1"/>
          </p:cNvPicPr>
          <p:nvPr/>
        </p:nvPicPr>
        <p:blipFill>
          <a:blip r:embed="rId3"/>
          <a:stretch>
            <a:fillRect/>
          </a:stretch>
        </p:blipFill>
        <p:spPr>
          <a:xfrm>
            <a:off x="609600" y="2119521"/>
            <a:ext cx="5170768" cy="1766679"/>
          </a:xfrm>
          <a:prstGeom prst="rect">
            <a:avLst/>
          </a:prstGeom>
        </p:spPr>
      </p:pic>
    </p:spTree>
    <p:extLst>
      <p:ext uri="{BB962C8B-B14F-4D97-AF65-F5344CB8AC3E}">
        <p14:creationId xmlns:p14="http://schemas.microsoft.com/office/powerpoint/2010/main" val="32240152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Ex: Change the datatype of DOB column from date to year</a:t>
            </a:r>
          </a:p>
          <a:p>
            <a:endParaRPr lang="en-GB" dirty="0" smtClean="0"/>
          </a:p>
          <a:p>
            <a:pPr marL="0" indent="0">
              <a:buNone/>
            </a:pPr>
            <a:r>
              <a:rPr lang="en-GB" dirty="0" smtClean="0"/>
              <a:t>	</a:t>
            </a:r>
            <a:r>
              <a:rPr lang="en-GB" dirty="0" smtClean="0">
                <a:solidFill>
                  <a:srgbClr val="0070C0"/>
                </a:solidFill>
              </a:rPr>
              <a:t>ALTER</a:t>
            </a:r>
            <a:r>
              <a:rPr lang="en-GB" dirty="0">
                <a:solidFill>
                  <a:srgbClr val="0070C0"/>
                </a:solidFill>
              </a:rPr>
              <a:t> TABLE</a:t>
            </a:r>
            <a:r>
              <a:rPr lang="en-GB" dirty="0"/>
              <a:t> Persons</a:t>
            </a:r>
            <a:br>
              <a:rPr lang="en-GB" dirty="0"/>
            </a:br>
            <a:r>
              <a:rPr lang="en-GB" dirty="0" smtClean="0"/>
              <a:t>	</a:t>
            </a:r>
            <a:r>
              <a:rPr lang="en-GB" dirty="0" smtClean="0">
                <a:solidFill>
                  <a:srgbClr val="0070C0"/>
                </a:solidFill>
              </a:rPr>
              <a:t>MODIFY</a:t>
            </a:r>
            <a:r>
              <a:rPr lang="en-GB" dirty="0">
                <a:solidFill>
                  <a:srgbClr val="0070C0"/>
                </a:solidFill>
              </a:rPr>
              <a:t> COLUMN</a:t>
            </a:r>
            <a:r>
              <a:rPr lang="en-GB" dirty="0"/>
              <a:t> </a:t>
            </a:r>
            <a:r>
              <a:rPr lang="en-GB" dirty="0" smtClean="0"/>
              <a:t>DOB year</a:t>
            </a:r>
            <a:r>
              <a:rPr lang="en-GB" dirty="0"/>
              <a:t>;</a:t>
            </a:r>
          </a:p>
        </p:txBody>
      </p:sp>
      <p:sp>
        <p:nvSpPr>
          <p:cNvPr id="4" name="Rectangle 3"/>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a:solidFill>
                  <a:schemeClr val="lt1"/>
                </a:solidFill>
                <a:latin typeface="+mn-lt"/>
                <a:cs typeface="+mn-cs"/>
              </a:rPr>
              <a:t>0</a:t>
            </a:r>
            <a:r>
              <a:rPr lang="en-US" sz="2000" dirty="0" smtClean="0">
                <a:solidFill>
                  <a:schemeClr val="lt1"/>
                </a:solidFill>
                <a:latin typeface="+mn-lt"/>
                <a:cs typeface="+mn-cs"/>
              </a:rPr>
              <a:t>5</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432540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ALTER NULL</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Ex: Change constraint of Age column from </a:t>
            </a:r>
            <a:r>
              <a:rPr lang="en-GB" dirty="0"/>
              <a:t>NULL </a:t>
            </a:r>
            <a:r>
              <a:rPr lang="en-GB" dirty="0" smtClean="0"/>
              <a:t>to NOT NULL </a:t>
            </a:r>
          </a:p>
          <a:p>
            <a:endParaRPr lang="en-GB" dirty="0" smtClean="0"/>
          </a:p>
          <a:p>
            <a:pPr marL="0" indent="0">
              <a:buNone/>
            </a:pPr>
            <a:r>
              <a:rPr lang="en-GB" dirty="0" smtClean="0"/>
              <a:t>	</a:t>
            </a:r>
            <a:r>
              <a:rPr lang="en-GB" dirty="0" smtClean="0">
                <a:solidFill>
                  <a:srgbClr val="0070C0"/>
                </a:solidFill>
              </a:rPr>
              <a:t>ALTER</a:t>
            </a:r>
            <a:r>
              <a:rPr lang="en-GB" dirty="0">
                <a:solidFill>
                  <a:srgbClr val="0070C0"/>
                </a:solidFill>
              </a:rPr>
              <a:t> TABLE</a:t>
            </a:r>
            <a:r>
              <a:rPr lang="en-GB" dirty="0"/>
              <a:t> Persons</a:t>
            </a:r>
            <a:br>
              <a:rPr lang="en-GB" dirty="0"/>
            </a:br>
            <a:r>
              <a:rPr lang="en-GB" dirty="0" smtClean="0"/>
              <a:t>	</a:t>
            </a:r>
            <a:r>
              <a:rPr lang="en-GB" dirty="0" smtClean="0">
                <a:solidFill>
                  <a:srgbClr val="0070C0"/>
                </a:solidFill>
              </a:rPr>
              <a:t>MODIFY</a:t>
            </a:r>
            <a:r>
              <a:rPr lang="en-GB" dirty="0">
                <a:solidFill>
                  <a:srgbClr val="0070C0"/>
                </a:solidFill>
              </a:rPr>
              <a:t> </a:t>
            </a:r>
            <a:r>
              <a:rPr lang="en-GB" dirty="0" smtClean="0"/>
              <a:t>Age </a:t>
            </a:r>
            <a:r>
              <a:rPr lang="en-GB" dirty="0" err="1"/>
              <a:t>int</a:t>
            </a:r>
            <a:r>
              <a:rPr lang="en-GB" dirty="0"/>
              <a:t> NOT NULL</a:t>
            </a:r>
            <a:r>
              <a:rPr lang="en-GB" dirty="0" smtClean="0"/>
              <a:t>;</a:t>
            </a:r>
          </a:p>
          <a:p>
            <a:pPr marL="0" indent="0">
              <a:buNone/>
            </a:pPr>
            <a:endParaRPr lang="en-GB" dirty="0" smtClean="0"/>
          </a:p>
          <a:p>
            <a:r>
              <a:rPr lang="en-GB" dirty="0"/>
              <a:t>Ex: Change constraint of Age column </a:t>
            </a:r>
            <a:r>
              <a:rPr lang="en-GB" dirty="0" smtClean="0"/>
              <a:t>from NOT </a:t>
            </a:r>
            <a:r>
              <a:rPr lang="en-GB" dirty="0"/>
              <a:t>NULL to </a:t>
            </a:r>
            <a:r>
              <a:rPr lang="en-GB" dirty="0" smtClean="0"/>
              <a:t>NULL </a:t>
            </a:r>
            <a:endParaRPr lang="en-GB" dirty="0"/>
          </a:p>
          <a:p>
            <a:endParaRPr lang="en-GB" dirty="0"/>
          </a:p>
          <a:p>
            <a:pPr marL="0" indent="0">
              <a:buNone/>
            </a:pPr>
            <a:r>
              <a:rPr lang="en-GB" dirty="0"/>
              <a:t>	</a:t>
            </a:r>
            <a:r>
              <a:rPr lang="en-GB" dirty="0">
                <a:solidFill>
                  <a:srgbClr val="0070C0"/>
                </a:solidFill>
              </a:rPr>
              <a:t>ALTER TABLE</a:t>
            </a:r>
            <a:r>
              <a:rPr lang="en-GB" dirty="0"/>
              <a:t> Persons</a:t>
            </a:r>
            <a:br>
              <a:rPr lang="en-GB" dirty="0"/>
            </a:br>
            <a:r>
              <a:rPr lang="en-GB" dirty="0"/>
              <a:t>	</a:t>
            </a:r>
            <a:r>
              <a:rPr lang="en-GB" dirty="0">
                <a:solidFill>
                  <a:srgbClr val="0070C0"/>
                </a:solidFill>
              </a:rPr>
              <a:t>MODIFY </a:t>
            </a:r>
            <a:r>
              <a:rPr lang="en-GB" dirty="0" smtClean="0"/>
              <a:t>Age </a:t>
            </a:r>
            <a:r>
              <a:rPr lang="en-GB" dirty="0" err="1"/>
              <a:t>int</a:t>
            </a:r>
            <a:r>
              <a:rPr lang="en-GB" dirty="0"/>
              <a:t> </a:t>
            </a:r>
            <a:r>
              <a:rPr lang="en-GB" dirty="0" smtClean="0"/>
              <a:t>NULL</a:t>
            </a:r>
            <a:r>
              <a:rPr lang="en-GB" dirty="0"/>
              <a:t>;</a:t>
            </a:r>
          </a:p>
          <a:p>
            <a:pPr marL="0" indent="0">
              <a:buNone/>
            </a:pPr>
            <a:endParaRPr lang="en-GB" dirty="0"/>
          </a:p>
        </p:txBody>
      </p:sp>
      <p:sp>
        <p:nvSpPr>
          <p:cNvPr id="4" name="Rectangle 3"/>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smtClean="0">
                <a:solidFill>
                  <a:schemeClr val="lt1"/>
                </a:solidFill>
                <a:latin typeface="+mn-lt"/>
                <a:cs typeface="+mn-cs"/>
              </a:rPr>
              <a:t>10</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13117464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SQL UNIQUE </a:t>
            </a:r>
            <a:r>
              <a:rPr lang="en-GB" dirty="0"/>
              <a:t>Constraint </a:t>
            </a:r>
            <a:r>
              <a:rPr lang="fr-FR" dirty="0" smtClean="0"/>
              <a:t>on </a:t>
            </a:r>
            <a:r>
              <a:rPr lang="fr-FR" dirty="0"/>
              <a:t>ALTER TABLE</a:t>
            </a:r>
            <a:endParaRPr lang="en-GB" dirty="0"/>
          </a:p>
        </p:txBody>
      </p:sp>
      <p:sp>
        <p:nvSpPr>
          <p:cNvPr id="3" name="Content Placeholder 2"/>
          <p:cNvSpPr>
            <a:spLocks noGrp="1"/>
          </p:cNvSpPr>
          <p:nvPr>
            <p:ph idx="1"/>
          </p:nvPr>
        </p:nvSpPr>
        <p:spPr/>
        <p:txBody>
          <a:bodyPr/>
          <a:lstStyle/>
          <a:p>
            <a:r>
              <a:rPr lang="en-GB" dirty="0"/>
              <a:t>To create a UNIQUE constraint on the "ID" column when the table is already </a:t>
            </a:r>
            <a:r>
              <a:rPr lang="en-GB" dirty="0" smtClean="0"/>
              <a:t>created</a:t>
            </a:r>
          </a:p>
          <a:p>
            <a:endParaRPr lang="en-GB" dirty="0"/>
          </a:p>
          <a:p>
            <a:endParaRPr lang="en-GB" dirty="0" smtClean="0"/>
          </a:p>
          <a:p>
            <a:endParaRPr lang="en-GB" dirty="0"/>
          </a:p>
          <a:p>
            <a:r>
              <a:rPr lang="en-GB" dirty="0"/>
              <a:t>To name a UNIQUE constraint, and to define a UNIQUE constraint on multiple </a:t>
            </a:r>
            <a:r>
              <a:rPr lang="en-GB" dirty="0" smtClean="0"/>
              <a:t>columns</a:t>
            </a:r>
          </a:p>
          <a:p>
            <a:pPr marL="0" indent="0">
              <a:buNone/>
            </a:pPr>
            <a:endParaRPr lang="en-GB" dirty="0" smtClean="0"/>
          </a:p>
          <a:p>
            <a:endParaRPr lang="en-GB" dirty="0"/>
          </a:p>
        </p:txBody>
      </p:sp>
      <p:pic>
        <p:nvPicPr>
          <p:cNvPr id="4" name="Picture 3"/>
          <p:cNvPicPr>
            <a:picLocks noChangeAspect="1"/>
          </p:cNvPicPr>
          <p:nvPr/>
        </p:nvPicPr>
        <p:blipFill>
          <a:blip r:embed="rId2"/>
          <a:stretch>
            <a:fillRect/>
          </a:stretch>
        </p:blipFill>
        <p:spPr>
          <a:xfrm>
            <a:off x="1219200" y="2438400"/>
            <a:ext cx="3265488" cy="838200"/>
          </a:xfrm>
          <a:prstGeom prst="rect">
            <a:avLst/>
          </a:prstGeom>
        </p:spPr>
      </p:pic>
      <p:pic>
        <p:nvPicPr>
          <p:cNvPr id="5" name="Picture 4"/>
          <p:cNvPicPr>
            <a:picLocks noChangeAspect="1"/>
          </p:cNvPicPr>
          <p:nvPr/>
        </p:nvPicPr>
        <p:blipFill>
          <a:blip r:embed="rId3"/>
          <a:stretch>
            <a:fillRect/>
          </a:stretch>
        </p:blipFill>
        <p:spPr>
          <a:xfrm>
            <a:off x="1219199" y="4572000"/>
            <a:ext cx="6930773" cy="899039"/>
          </a:xfrm>
          <a:prstGeom prst="rect">
            <a:avLst/>
          </a:prstGeom>
        </p:spPr>
      </p:pic>
    </p:spTree>
    <p:extLst>
      <p:ext uri="{BB962C8B-B14F-4D97-AF65-F5344CB8AC3E}">
        <p14:creationId xmlns:p14="http://schemas.microsoft.com/office/powerpoint/2010/main" val="23462031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SQL UNIQUE </a:t>
            </a:r>
            <a:r>
              <a:rPr lang="en-US" dirty="0" smtClean="0"/>
              <a:t>Constraint</a:t>
            </a:r>
            <a:r>
              <a:rPr lang="fr-FR" dirty="0" smtClean="0"/>
              <a:t> </a:t>
            </a:r>
            <a:r>
              <a:rPr lang="fr-FR" dirty="0"/>
              <a:t>on ALTER TABLE</a:t>
            </a:r>
            <a:endParaRPr lang="en-GB" dirty="0"/>
          </a:p>
        </p:txBody>
      </p:sp>
      <p:sp>
        <p:nvSpPr>
          <p:cNvPr id="3" name="Content Placeholder 2"/>
          <p:cNvSpPr>
            <a:spLocks noGrp="1"/>
          </p:cNvSpPr>
          <p:nvPr>
            <p:ph idx="1"/>
          </p:nvPr>
        </p:nvSpPr>
        <p:spPr/>
        <p:txBody>
          <a:bodyPr/>
          <a:lstStyle/>
          <a:p>
            <a:r>
              <a:rPr lang="en-GB" dirty="0"/>
              <a:t>To create a UNIQUE constraint on the "ID" column when the table is already </a:t>
            </a:r>
            <a:r>
              <a:rPr lang="en-GB" dirty="0" smtClean="0"/>
              <a:t>created</a:t>
            </a:r>
          </a:p>
          <a:p>
            <a:endParaRPr lang="en-GB" dirty="0"/>
          </a:p>
          <a:p>
            <a:endParaRPr lang="en-GB" dirty="0" smtClean="0"/>
          </a:p>
          <a:p>
            <a:endParaRPr lang="en-GB" dirty="0"/>
          </a:p>
          <a:p>
            <a:r>
              <a:rPr lang="en-GB" dirty="0"/>
              <a:t>To name a UNIQUE constraint, and to define a UNIQUE constraint on multiple </a:t>
            </a:r>
            <a:r>
              <a:rPr lang="en-GB" dirty="0" smtClean="0"/>
              <a:t>columns</a:t>
            </a:r>
          </a:p>
          <a:p>
            <a:pPr marL="0" indent="0">
              <a:buNone/>
            </a:pPr>
            <a:endParaRPr lang="en-GB" dirty="0" smtClean="0"/>
          </a:p>
          <a:p>
            <a:endParaRPr lang="en-GB" dirty="0"/>
          </a:p>
        </p:txBody>
      </p:sp>
      <p:pic>
        <p:nvPicPr>
          <p:cNvPr id="4" name="Picture 3"/>
          <p:cNvPicPr>
            <a:picLocks noChangeAspect="1"/>
          </p:cNvPicPr>
          <p:nvPr/>
        </p:nvPicPr>
        <p:blipFill>
          <a:blip r:embed="rId2"/>
          <a:stretch>
            <a:fillRect/>
          </a:stretch>
        </p:blipFill>
        <p:spPr>
          <a:xfrm>
            <a:off x="1219200" y="2438400"/>
            <a:ext cx="3265488" cy="838200"/>
          </a:xfrm>
          <a:prstGeom prst="rect">
            <a:avLst/>
          </a:prstGeom>
        </p:spPr>
      </p:pic>
      <p:pic>
        <p:nvPicPr>
          <p:cNvPr id="5" name="Picture 4"/>
          <p:cNvPicPr>
            <a:picLocks noChangeAspect="1"/>
          </p:cNvPicPr>
          <p:nvPr/>
        </p:nvPicPr>
        <p:blipFill>
          <a:blip r:embed="rId3"/>
          <a:stretch>
            <a:fillRect/>
          </a:stretch>
        </p:blipFill>
        <p:spPr>
          <a:xfrm>
            <a:off x="1219199" y="4572000"/>
            <a:ext cx="6930773" cy="899039"/>
          </a:xfrm>
          <a:prstGeom prst="rect">
            <a:avLst/>
          </a:prstGeom>
        </p:spPr>
      </p:pic>
      <p:sp>
        <p:nvSpPr>
          <p:cNvPr id="6" name="Rectangle 5"/>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smtClean="0">
                <a:solidFill>
                  <a:schemeClr val="lt1"/>
                </a:solidFill>
                <a:latin typeface="+mn-lt"/>
                <a:cs typeface="+mn-cs"/>
              </a:rPr>
              <a:t>10</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44440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DROP a UNIQUE Constraint</a:t>
            </a:r>
          </a:p>
        </p:txBody>
      </p:sp>
      <p:sp>
        <p:nvSpPr>
          <p:cNvPr id="3" name="Content Placeholder 2"/>
          <p:cNvSpPr>
            <a:spLocks noGrp="1"/>
          </p:cNvSpPr>
          <p:nvPr>
            <p:ph idx="1"/>
          </p:nvPr>
        </p:nvSpPr>
        <p:spPr/>
        <p:txBody>
          <a:bodyPr/>
          <a:lstStyle/>
          <a:p>
            <a:r>
              <a:rPr lang="en-GB" dirty="0"/>
              <a:t>To drop a UNIQUE </a:t>
            </a:r>
            <a:r>
              <a:rPr lang="en-GB" dirty="0" smtClean="0"/>
              <a:t>constraint</a:t>
            </a:r>
          </a:p>
          <a:p>
            <a:pPr marL="0" indent="0">
              <a:buNone/>
            </a:pPr>
            <a:endParaRPr lang="en-GB" dirty="0"/>
          </a:p>
        </p:txBody>
      </p:sp>
      <p:pic>
        <p:nvPicPr>
          <p:cNvPr id="4" name="Picture 3"/>
          <p:cNvPicPr>
            <a:picLocks noChangeAspect="1"/>
          </p:cNvPicPr>
          <p:nvPr/>
        </p:nvPicPr>
        <p:blipFill>
          <a:blip r:embed="rId3"/>
          <a:stretch>
            <a:fillRect/>
          </a:stretch>
        </p:blipFill>
        <p:spPr>
          <a:xfrm>
            <a:off x="2057400" y="2362200"/>
            <a:ext cx="4357688" cy="2218459"/>
          </a:xfrm>
          <a:prstGeom prst="rect">
            <a:avLst/>
          </a:prstGeom>
        </p:spPr>
      </p:pic>
    </p:spTree>
    <p:extLst>
      <p:ext uri="{BB962C8B-B14F-4D97-AF65-F5344CB8AC3E}">
        <p14:creationId xmlns:p14="http://schemas.microsoft.com/office/powerpoint/2010/main" val="2133219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PRIMARY KEY on ALTER TABLE</a:t>
            </a:r>
          </a:p>
        </p:txBody>
      </p:sp>
      <p:sp>
        <p:nvSpPr>
          <p:cNvPr id="3" name="Content Placeholder 2"/>
          <p:cNvSpPr>
            <a:spLocks noGrp="1"/>
          </p:cNvSpPr>
          <p:nvPr>
            <p:ph idx="1"/>
          </p:nvPr>
        </p:nvSpPr>
        <p:spPr>
          <a:xfrm>
            <a:off x="457200" y="1160917"/>
            <a:ext cx="8219256" cy="5011283"/>
          </a:xfrm>
        </p:spPr>
        <p:txBody>
          <a:bodyPr>
            <a:normAutofit/>
          </a:bodyPr>
          <a:lstStyle/>
          <a:p>
            <a:r>
              <a:rPr lang="en-GB" dirty="0"/>
              <a:t>To create a PRIMARY KEY constraint on the </a:t>
            </a:r>
            <a:r>
              <a:rPr lang="en-GB" dirty="0" smtClean="0"/>
              <a:t>“ID" </a:t>
            </a:r>
            <a:r>
              <a:rPr lang="en-GB" dirty="0"/>
              <a:t>column when the table is already </a:t>
            </a:r>
            <a:r>
              <a:rPr lang="en-GB" dirty="0" smtClean="0"/>
              <a:t>created</a:t>
            </a:r>
          </a:p>
          <a:p>
            <a:endParaRPr lang="en-GB" dirty="0"/>
          </a:p>
          <a:p>
            <a:endParaRPr lang="en-GB" dirty="0" smtClean="0"/>
          </a:p>
          <a:p>
            <a:r>
              <a:rPr lang="en-GB" dirty="0" smtClean="0"/>
              <a:t>Two columns key</a:t>
            </a:r>
            <a:endParaRPr lang="en-GB" dirty="0"/>
          </a:p>
          <a:p>
            <a:endParaRPr lang="en-GB" dirty="0" smtClean="0"/>
          </a:p>
          <a:p>
            <a:endParaRPr lang="en-GB" dirty="0"/>
          </a:p>
          <a:p>
            <a:r>
              <a:rPr lang="en-GB" b="1" dirty="0"/>
              <a:t>Note:</a:t>
            </a:r>
            <a:r>
              <a:rPr lang="en-GB" dirty="0"/>
              <a:t> If you use the ALTER TABLE statement to add a primary key, the primary key column(s) must already have been declared to not contain NULL values (when the table was first created).</a:t>
            </a:r>
          </a:p>
        </p:txBody>
      </p:sp>
      <p:pic>
        <p:nvPicPr>
          <p:cNvPr id="4" name="Picture 3"/>
          <p:cNvPicPr>
            <a:picLocks noChangeAspect="1"/>
          </p:cNvPicPr>
          <p:nvPr/>
        </p:nvPicPr>
        <p:blipFill>
          <a:blip r:embed="rId3"/>
          <a:stretch>
            <a:fillRect/>
          </a:stretch>
        </p:blipFill>
        <p:spPr>
          <a:xfrm>
            <a:off x="1142075" y="2031246"/>
            <a:ext cx="3444256" cy="836922"/>
          </a:xfrm>
          <a:prstGeom prst="rect">
            <a:avLst/>
          </a:prstGeom>
        </p:spPr>
      </p:pic>
      <p:pic>
        <p:nvPicPr>
          <p:cNvPr id="5" name="Picture 4"/>
          <p:cNvPicPr>
            <a:picLocks noChangeAspect="1"/>
          </p:cNvPicPr>
          <p:nvPr/>
        </p:nvPicPr>
        <p:blipFill>
          <a:blip r:embed="rId4"/>
          <a:stretch>
            <a:fillRect/>
          </a:stretch>
        </p:blipFill>
        <p:spPr>
          <a:xfrm>
            <a:off x="990600" y="3346222"/>
            <a:ext cx="7520282" cy="925823"/>
          </a:xfrm>
          <a:prstGeom prst="rect">
            <a:avLst/>
          </a:prstGeom>
        </p:spPr>
      </p:pic>
    </p:spTree>
    <p:extLst>
      <p:ext uri="{BB962C8B-B14F-4D97-AF65-F5344CB8AC3E}">
        <p14:creationId xmlns:p14="http://schemas.microsoft.com/office/powerpoint/2010/main" val="30918325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PRIMARY KEY on ALTER TABLE</a:t>
            </a:r>
          </a:p>
        </p:txBody>
      </p:sp>
      <p:sp>
        <p:nvSpPr>
          <p:cNvPr id="3" name="Content Placeholder 2"/>
          <p:cNvSpPr>
            <a:spLocks noGrp="1"/>
          </p:cNvSpPr>
          <p:nvPr>
            <p:ph idx="1"/>
          </p:nvPr>
        </p:nvSpPr>
        <p:spPr>
          <a:xfrm>
            <a:off x="457200" y="1160917"/>
            <a:ext cx="8219256" cy="5011283"/>
          </a:xfrm>
        </p:spPr>
        <p:txBody>
          <a:bodyPr>
            <a:normAutofit/>
          </a:bodyPr>
          <a:lstStyle/>
          <a:p>
            <a:r>
              <a:rPr lang="en-GB" dirty="0"/>
              <a:t>To create a PRIMARY KEY constraint on the </a:t>
            </a:r>
            <a:r>
              <a:rPr lang="en-GB" dirty="0" smtClean="0"/>
              <a:t>“ID" </a:t>
            </a:r>
            <a:r>
              <a:rPr lang="en-GB" dirty="0"/>
              <a:t>column when the table is already </a:t>
            </a:r>
            <a:r>
              <a:rPr lang="en-GB" dirty="0" smtClean="0"/>
              <a:t>created</a:t>
            </a:r>
          </a:p>
          <a:p>
            <a:endParaRPr lang="en-GB" dirty="0"/>
          </a:p>
          <a:p>
            <a:endParaRPr lang="en-GB" dirty="0" smtClean="0"/>
          </a:p>
          <a:p>
            <a:r>
              <a:rPr lang="en-GB" dirty="0" smtClean="0"/>
              <a:t>Two columns key</a:t>
            </a:r>
            <a:endParaRPr lang="en-GB" dirty="0"/>
          </a:p>
          <a:p>
            <a:endParaRPr lang="en-GB" dirty="0" smtClean="0"/>
          </a:p>
          <a:p>
            <a:endParaRPr lang="en-GB" dirty="0"/>
          </a:p>
        </p:txBody>
      </p:sp>
      <p:pic>
        <p:nvPicPr>
          <p:cNvPr id="4" name="Picture 3"/>
          <p:cNvPicPr>
            <a:picLocks noChangeAspect="1"/>
          </p:cNvPicPr>
          <p:nvPr/>
        </p:nvPicPr>
        <p:blipFill>
          <a:blip r:embed="rId3"/>
          <a:stretch>
            <a:fillRect/>
          </a:stretch>
        </p:blipFill>
        <p:spPr>
          <a:xfrm>
            <a:off x="1142075" y="2031246"/>
            <a:ext cx="3444256" cy="836922"/>
          </a:xfrm>
          <a:prstGeom prst="rect">
            <a:avLst/>
          </a:prstGeom>
        </p:spPr>
      </p:pic>
      <p:pic>
        <p:nvPicPr>
          <p:cNvPr id="5" name="Picture 4"/>
          <p:cNvPicPr>
            <a:picLocks noChangeAspect="1"/>
          </p:cNvPicPr>
          <p:nvPr/>
        </p:nvPicPr>
        <p:blipFill>
          <a:blip r:embed="rId4"/>
          <a:stretch>
            <a:fillRect/>
          </a:stretch>
        </p:blipFill>
        <p:spPr>
          <a:xfrm>
            <a:off x="990600" y="3346222"/>
            <a:ext cx="7520282" cy="925823"/>
          </a:xfrm>
          <a:prstGeom prst="rect">
            <a:avLst/>
          </a:prstGeom>
        </p:spPr>
      </p:pic>
      <p:sp>
        <p:nvSpPr>
          <p:cNvPr id="6" name="Rectangle 5"/>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smtClean="0">
                <a:solidFill>
                  <a:schemeClr val="lt1"/>
                </a:solidFill>
                <a:latin typeface="+mn-lt"/>
                <a:cs typeface="+mn-cs"/>
              </a:rPr>
              <a:t>10</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7606687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DROP a PRIMARY KEY Constraint</a:t>
            </a:r>
          </a:p>
        </p:txBody>
      </p:sp>
      <p:sp>
        <p:nvSpPr>
          <p:cNvPr id="3" name="Content Placeholder 2"/>
          <p:cNvSpPr>
            <a:spLocks noGrp="1"/>
          </p:cNvSpPr>
          <p:nvPr>
            <p:ph idx="1"/>
          </p:nvPr>
        </p:nvSpPr>
        <p:spPr/>
        <p:txBody>
          <a:bodyPr/>
          <a:lstStyle/>
          <a:p>
            <a:r>
              <a:rPr lang="en-GB" dirty="0"/>
              <a:t>To drop a PRIMARY KEY constraint</a:t>
            </a:r>
          </a:p>
        </p:txBody>
      </p:sp>
      <p:pic>
        <p:nvPicPr>
          <p:cNvPr id="4" name="Picture 3"/>
          <p:cNvPicPr>
            <a:picLocks noChangeAspect="1"/>
          </p:cNvPicPr>
          <p:nvPr/>
        </p:nvPicPr>
        <p:blipFill>
          <a:blip r:embed="rId2"/>
          <a:stretch>
            <a:fillRect/>
          </a:stretch>
        </p:blipFill>
        <p:spPr>
          <a:xfrm>
            <a:off x="756828" y="1828800"/>
            <a:ext cx="3810000" cy="2345826"/>
          </a:xfrm>
          <a:prstGeom prst="rect">
            <a:avLst/>
          </a:prstGeom>
        </p:spPr>
      </p:pic>
      <p:pic>
        <p:nvPicPr>
          <p:cNvPr id="5" name="Picture 4"/>
          <p:cNvPicPr>
            <a:picLocks noChangeAspect="1"/>
          </p:cNvPicPr>
          <p:nvPr/>
        </p:nvPicPr>
        <p:blipFill>
          <a:blip r:embed="rId3"/>
          <a:stretch>
            <a:fillRect/>
          </a:stretch>
        </p:blipFill>
        <p:spPr>
          <a:xfrm>
            <a:off x="3338009" y="3810000"/>
            <a:ext cx="5348791" cy="2340096"/>
          </a:xfrm>
          <a:prstGeom prst="rect">
            <a:avLst/>
          </a:prstGeom>
        </p:spPr>
      </p:pic>
    </p:spTree>
    <p:extLst>
      <p:ext uri="{BB962C8B-B14F-4D97-AF65-F5344CB8AC3E}">
        <p14:creationId xmlns:p14="http://schemas.microsoft.com/office/powerpoint/2010/main" val="5535170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DROP a PRIMARY KEY Constraint</a:t>
            </a:r>
          </a:p>
        </p:txBody>
      </p:sp>
      <p:sp>
        <p:nvSpPr>
          <p:cNvPr id="3" name="Content Placeholder 2"/>
          <p:cNvSpPr>
            <a:spLocks noGrp="1"/>
          </p:cNvSpPr>
          <p:nvPr>
            <p:ph idx="1"/>
          </p:nvPr>
        </p:nvSpPr>
        <p:spPr/>
        <p:txBody>
          <a:bodyPr/>
          <a:lstStyle/>
          <a:p>
            <a:r>
              <a:rPr lang="en-GB" dirty="0"/>
              <a:t>To drop a PRIMARY KEY constraint</a:t>
            </a:r>
          </a:p>
        </p:txBody>
      </p:sp>
      <p:pic>
        <p:nvPicPr>
          <p:cNvPr id="4" name="Picture 3"/>
          <p:cNvPicPr>
            <a:picLocks noChangeAspect="1"/>
          </p:cNvPicPr>
          <p:nvPr/>
        </p:nvPicPr>
        <p:blipFill>
          <a:blip r:embed="rId2"/>
          <a:stretch>
            <a:fillRect/>
          </a:stretch>
        </p:blipFill>
        <p:spPr>
          <a:xfrm>
            <a:off x="2209800" y="2514600"/>
            <a:ext cx="3810000" cy="2345826"/>
          </a:xfrm>
          <a:prstGeom prst="rect">
            <a:avLst/>
          </a:prstGeom>
        </p:spPr>
      </p:pic>
      <p:sp>
        <p:nvSpPr>
          <p:cNvPr id="6" name="Rectangle 5"/>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a:solidFill>
                  <a:schemeClr val="lt1"/>
                </a:solidFill>
                <a:latin typeface="+mn-lt"/>
                <a:cs typeface="+mn-cs"/>
              </a:rPr>
              <a:t>0</a:t>
            </a:r>
            <a:r>
              <a:rPr lang="en-US" sz="2000" dirty="0" smtClean="0">
                <a:solidFill>
                  <a:schemeClr val="lt1"/>
                </a:solidFill>
                <a:latin typeface="+mn-lt"/>
                <a:cs typeface="+mn-cs"/>
              </a:rPr>
              <a:t>5</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2013566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Database</a:t>
            </a:r>
            <a:endParaRPr lang="en-GB" dirty="0"/>
          </a:p>
        </p:txBody>
      </p:sp>
      <p:pic>
        <p:nvPicPr>
          <p:cNvPr id="16" name="Content Placeholder 15"/>
          <p:cNvPicPr>
            <a:picLocks noGrp="1" noChangeAspect="1"/>
          </p:cNvPicPr>
          <p:nvPr>
            <p:ph idx="1"/>
          </p:nvPr>
        </p:nvPicPr>
        <p:blipFill>
          <a:blip r:embed="rId3"/>
          <a:stretch>
            <a:fillRect/>
          </a:stretch>
        </p:blipFill>
        <p:spPr>
          <a:xfrm>
            <a:off x="1508829" y="1447800"/>
            <a:ext cx="6115997" cy="3914775"/>
          </a:xfrm>
          <a:prstGeom prst="rect">
            <a:avLst/>
          </a:prstGeom>
        </p:spPr>
      </p:pic>
    </p:spTree>
    <p:extLst>
      <p:ext uri="{BB962C8B-B14F-4D97-AF65-F5344CB8AC3E}">
        <p14:creationId xmlns:p14="http://schemas.microsoft.com/office/powerpoint/2010/main" val="29374888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FOREIGN KEY on ALTER TABLE</a:t>
            </a:r>
          </a:p>
        </p:txBody>
      </p:sp>
      <p:sp>
        <p:nvSpPr>
          <p:cNvPr id="3" name="Content Placeholder 2"/>
          <p:cNvSpPr>
            <a:spLocks noGrp="1"/>
          </p:cNvSpPr>
          <p:nvPr>
            <p:ph idx="1"/>
          </p:nvPr>
        </p:nvSpPr>
        <p:spPr/>
        <p:txBody>
          <a:bodyPr/>
          <a:lstStyle/>
          <a:p>
            <a:r>
              <a:rPr lang="en-GB" dirty="0"/>
              <a:t>To create a FOREIGN KEY constraint on the "</a:t>
            </a:r>
            <a:r>
              <a:rPr lang="en-GB" dirty="0" err="1"/>
              <a:t>PersonID</a:t>
            </a:r>
            <a:r>
              <a:rPr lang="en-GB" dirty="0"/>
              <a:t>" column when the "Orders" table is already </a:t>
            </a:r>
            <a:r>
              <a:rPr lang="en-GB" dirty="0" smtClean="0"/>
              <a:t>created</a:t>
            </a:r>
          </a:p>
          <a:p>
            <a:pPr marL="0" indent="0">
              <a:buNone/>
            </a:pPr>
            <a:endParaRPr lang="en-GB" dirty="0"/>
          </a:p>
        </p:txBody>
      </p:sp>
      <p:pic>
        <p:nvPicPr>
          <p:cNvPr id="4" name="Picture 3"/>
          <p:cNvPicPr>
            <a:picLocks noChangeAspect="1"/>
          </p:cNvPicPr>
          <p:nvPr/>
        </p:nvPicPr>
        <p:blipFill>
          <a:blip r:embed="rId2"/>
          <a:stretch>
            <a:fillRect/>
          </a:stretch>
        </p:blipFill>
        <p:spPr>
          <a:xfrm>
            <a:off x="990600" y="2895600"/>
            <a:ext cx="7857641" cy="914400"/>
          </a:xfrm>
          <a:prstGeom prst="rect">
            <a:avLst/>
          </a:prstGeom>
        </p:spPr>
      </p:pic>
      <p:pic>
        <p:nvPicPr>
          <p:cNvPr id="5" name="Picture 4"/>
          <p:cNvPicPr>
            <a:picLocks noChangeAspect="1"/>
          </p:cNvPicPr>
          <p:nvPr/>
        </p:nvPicPr>
        <p:blipFill>
          <a:blip r:embed="rId3"/>
          <a:stretch>
            <a:fillRect/>
          </a:stretch>
        </p:blipFill>
        <p:spPr>
          <a:xfrm>
            <a:off x="990599" y="4502151"/>
            <a:ext cx="7456775" cy="1212849"/>
          </a:xfrm>
          <a:prstGeom prst="rect">
            <a:avLst/>
          </a:prstGeom>
        </p:spPr>
      </p:pic>
    </p:spTree>
    <p:extLst>
      <p:ext uri="{BB962C8B-B14F-4D97-AF65-F5344CB8AC3E}">
        <p14:creationId xmlns:p14="http://schemas.microsoft.com/office/powerpoint/2010/main" val="28118491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FOREIGN KEY on ALTER TABLE</a:t>
            </a:r>
          </a:p>
        </p:txBody>
      </p:sp>
      <p:sp>
        <p:nvSpPr>
          <p:cNvPr id="3" name="Content Placeholder 2"/>
          <p:cNvSpPr>
            <a:spLocks noGrp="1"/>
          </p:cNvSpPr>
          <p:nvPr>
            <p:ph idx="1"/>
          </p:nvPr>
        </p:nvSpPr>
        <p:spPr/>
        <p:txBody>
          <a:bodyPr/>
          <a:lstStyle/>
          <a:p>
            <a:r>
              <a:rPr lang="en-GB" dirty="0"/>
              <a:t>To create a FOREIGN KEY constraint on the "</a:t>
            </a:r>
            <a:r>
              <a:rPr lang="en-GB" dirty="0" err="1"/>
              <a:t>PersonID</a:t>
            </a:r>
            <a:r>
              <a:rPr lang="en-GB" dirty="0"/>
              <a:t>" column when the "Orders" table is already </a:t>
            </a:r>
            <a:r>
              <a:rPr lang="en-GB" dirty="0" smtClean="0"/>
              <a:t>created</a:t>
            </a:r>
          </a:p>
          <a:p>
            <a:pPr marL="0" indent="0">
              <a:buNone/>
            </a:pPr>
            <a:endParaRPr lang="en-GB" dirty="0"/>
          </a:p>
        </p:txBody>
      </p:sp>
      <p:pic>
        <p:nvPicPr>
          <p:cNvPr id="4" name="Picture 3"/>
          <p:cNvPicPr>
            <a:picLocks noChangeAspect="1"/>
          </p:cNvPicPr>
          <p:nvPr/>
        </p:nvPicPr>
        <p:blipFill>
          <a:blip r:embed="rId2"/>
          <a:stretch>
            <a:fillRect/>
          </a:stretch>
        </p:blipFill>
        <p:spPr>
          <a:xfrm>
            <a:off x="990600" y="2895600"/>
            <a:ext cx="7857641" cy="914400"/>
          </a:xfrm>
          <a:prstGeom prst="rect">
            <a:avLst/>
          </a:prstGeom>
        </p:spPr>
      </p:pic>
      <p:pic>
        <p:nvPicPr>
          <p:cNvPr id="5" name="Picture 4"/>
          <p:cNvPicPr>
            <a:picLocks noChangeAspect="1"/>
          </p:cNvPicPr>
          <p:nvPr/>
        </p:nvPicPr>
        <p:blipFill>
          <a:blip r:embed="rId3"/>
          <a:stretch>
            <a:fillRect/>
          </a:stretch>
        </p:blipFill>
        <p:spPr>
          <a:xfrm>
            <a:off x="990599" y="4502151"/>
            <a:ext cx="7456775" cy="1212849"/>
          </a:xfrm>
          <a:prstGeom prst="rect">
            <a:avLst/>
          </a:prstGeom>
        </p:spPr>
      </p:pic>
      <p:sp>
        <p:nvSpPr>
          <p:cNvPr id="6" name="Rectangle 5"/>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a:solidFill>
                  <a:schemeClr val="lt1"/>
                </a:solidFill>
                <a:latin typeface="+mn-lt"/>
                <a:cs typeface="+mn-cs"/>
              </a:rPr>
              <a:t>0</a:t>
            </a:r>
            <a:r>
              <a:rPr lang="en-US" sz="2000" dirty="0" smtClean="0">
                <a:solidFill>
                  <a:schemeClr val="lt1"/>
                </a:solidFill>
                <a:latin typeface="+mn-lt"/>
                <a:cs typeface="+mn-cs"/>
              </a:rPr>
              <a:t>5</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23850187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DROP a FOREIGN KEY Constraint</a:t>
            </a:r>
          </a:p>
        </p:txBody>
      </p:sp>
      <p:sp>
        <p:nvSpPr>
          <p:cNvPr id="3" name="Content Placeholder 2"/>
          <p:cNvSpPr>
            <a:spLocks noGrp="1"/>
          </p:cNvSpPr>
          <p:nvPr>
            <p:ph idx="1"/>
          </p:nvPr>
        </p:nvSpPr>
        <p:spPr/>
        <p:txBody>
          <a:bodyPr/>
          <a:lstStyle/>
          <a:p>
            <a:r>
              <a:rPr lang="en-GB" dirty="0"/>
              <a:t>To drop a FOREIGN KEY </a:t>
            </a:r>
            <a:r>
              <a:rPr lang="en-GB" dirty="0" smtClean="0"/>
              <a:t>constraint</a:t>
            </a:r>
          </a:p>
          <a:p>
            <a:pPr marL="0" indent="0">
              <a:buNone/>
            </a:pPr>
            <a:endParaRPr lang="en-GB" dirty="0"/>
          </a:p>
        </p:txBody>
      </p:sp>
      <p:pic>
        <p:nvPicPr>
          <p:cNvPr id="4" name="Picture 3"/>
          <p:cNvPicPr>
            <a:picLocks noChangeAspect="1"/>
          </p:cNvPicPr>
          <p:nvPr/>
        </p:nvPicPr>
        <p:blipFill>
          <a:blip r:embed="rId3"/>
          <a:stretch>
            <a:fillRect/>
          </a:stretch>
        </p:blipFill>
        <p:spPr>
          <a:xfrm>
            <a:off x="914401" y="2133600"/>
            <a:ext cx="6096000" cy="1086416"/>
          </a:xfrm>
          <a:prstGeom prst="rect">
            <a:avLst/>
          </a:prstGeom>
        </p:spPr>
      </p:pic>
      <p:sp>
        <p:nvSpPr>
          <p:cNvPr id="5" name="Rectangle 4"/>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a:solidFill>
                  <a:schemeClr val="lt1"/>
                </a:solidFill>
                <a:latin typeface="+mn-lt"/>
                <a:cs typeface="+mn-cs"/>
              </a:rPr>
              <a:t>0</a:t>
            </a:r>
            <a:r>
              <a:rPr lang="en-US" sz="2000" dirty="0" smtClean="0">
                <a:solidFill>
                  <a:schemeClr val="lt1"/>
                </a:solidFill>
                <a:latin typeface="+mn-lt"/>
                <a:cs typeface="+mn-cs"/>
              </a:rPr>
              <a:t>5</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42899142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19256" cy="940966"/>
          </a:xfrm>
        </p:spPr>
        <p:txBody>
          <a:bodyPr/>
          <a:lstStyle/>
          <a:p>
            <a:r>
              <a:rPr lang="en-GB" sz="23900" dirty="0" smtClean="0"/>
              <a:t>Exercise</a:t>
            </a:r>
            <a:endParaRPr lang="en-GB" sz="23900" dirty="0"/>
          </a:p>
        </p:txBody>
      </p:sp>
    </p:spTree>
    <p:extLst>
      <p:ext uri="{BB962C8B-B14F-4D97-AF65-F5344CB8AC3E}">
        <p14:creationId xmlns:p14="http://schemas.microsoft.com/office/powerpoint/2010/main" val="2433997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Accessing data in </a:t>
            </a:r>
            <a:r>
              <a:rPr lang="en-GB" dirty="0" smtClean="0"/>
              <a:t>database</a:t>
            </a:r>
            <a:endParaRPr lang="en-GB" dirty="0"/>
          </a:p>
        </p:txBody>
      </p:sp>
      <p:sp>
        <p:nvSpPr>
          <p:cNvPr id="3" name="Content Placeholder 2"/>
          <p:cNvSpPr>
            <a:spLocks noGrp="1"/>
          </p:cNvSpPr>
          <p:nvPr>
            <p:ph idx="1"/>
          </p:nvPr>
        </p:nvSpPr>
        <p:spPr/>
        <p:txBody>
          <a:bodyPr/>
          <a:lstStyle/>
          <a:p>
            <a:r>
              <a:rPr lang="en-GB" dirty="0"/>
              <a:t>Create, Read, Update and Delete data (</a:t>
            </a:r>
            <a:r>
              <a:rPr lang="en-GB" b="1" dirty="0"/>
              <a:t>D</a:t>
            </a:r>
            <a:r>
              <a:rPr lang="en-GB" dirty="0"/>
              <a:t>ata </a:t>
            </a:r>
            <a:r>
              <a:rPr lang="en-GB" b="1" dirty="0"/>
              <a:t>M</a:t>
            </a:r>
            <a:r>
              <a:rPr lang="en-GB" dirty="0"/>
              <a:t>anipulation </a:t>
            </a:r>
            <a:r>
              <a:rPr lang="en-GB" b="1" dirty="0"/>
              <a:t>L</a:t>
            </a:r>
            <a:r>
              <a:rPr lang="en-GB" dirty="0"/>
              <a:t>anguage)</a:t>
            </a:r>
          </a:p>
          <a:p>
            <a:endParaRPr lang="en-GB" dirty="0"/>
          </a:p>
        </p:txBody>
      </p:sp>
      <p:pic>
        <p:nvPicPr>
          <p:cNvPr id="1026" name="Picture 2" descr="Image result for cr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964" y="2578910"/>
            <a:ext cx="7195728" cy="2892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069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 Statement</a:t>
            </a:r>
          </a:p>
        </p:txBody>
      </p:sp>
      <p:sp>
        <p:nvSpPr>
          <p:cNvPr id="3" name="Content Placeholder 2"/>
          <p:cNvSpPr>
            <a:spLocks noGrp="1"/>
          </p:cNvSpPr>
          <p:nvPr>
            <p:ph idx="1"/>
          </p:nvPr>
        </p:nvSpPr>
        <p:spPr/>
        <p:txBody>
          <a:bodyPr/>
          <a:lstStyle/>
          <a:p>
            <a:r>
              <a:rPr lang="en-GB" dirty="0"/>
              <a:t>The INSERT statement allows you to insert data into MySQL </a:t>
            </a:r>
            <a:r>
              <a:rPr lang="en-GB" dirty="0" smtClean="0"/>
              <a:t>tables</a:t>
            </a:r>
          </a:p>
          <a:p>
            <a:pPr marL="0" indent="0">
              <a:buNone/>
            </a:pPr>
            <a:endParaRPr lang="en-GB" dirty="0" smtClean="0"/>
          </a:p>
          <a:p>
            <a:r>
              <a:rPr lang="en-GB" sz="2800" b="1" dirty="0">
                <a:solidFill>
                  <a:srgbClr val="00B050"/>
                </a:solidFill>
              </a:rPr>
              <a:t>Syntax:</a:t>
            </a:r>
          </a:p>
          <a:p>
            <a:endParaRPr lang="en-GB" dirty="0"/>
          </a:p>
        </p:txBody>
      </p:sp>
      <p:sp>
        <p:nvSpPr>
          <p:cNvPr id="5" name="TextBox 4"/>
          <p:cNvSpPr txBox="1"/>
          <p:nvPr/>
        </p:nvSpPr>
        <p:spPr>
          <a:xfrm>
            <a:off x="466531" y="3581400"/>
            <a:ext cx="8305800" cy="1695272"/>
          </a:xfrm>
          <a:prstGeom prst="rect">
            <a:avLst/>
          </a:prstGeom>
          <a:solidFill>
            <a:schemeClr val="accent6">
              <a:lumMod val="20000"/>
              <a:lumOff val="80000"/>
            </a:schemeClr>
          </a:solidFill>
          <a:ln>
            <a:solidFill>
              <a:schemeClr val="tx1"/>
            </a:solidFill>
          </a:ln>
        </p:spPr>
        <p:txBody>
          <a:bodyPr wrap="square" rtlCol="0">
            <a:spAutoFit/>
          </a:bodyPr>
          <a:lstStyle/>
          <a:p>
            <a:endParaRPr lang="en-GB" b="1" dirty="0" smtClean="0">
              <a:solidFill>
                <a:srgbClr val="0070C0"/>
              </a:solidFill>
              <a:latin typeface="+mn-lt"/>
            </a:endParaRPr>
          </a:p>
          <a:p>
            <a:r>
              <a:rPr lang="en-GB" b="1" dirty="0" smtClean="0">
                <a:solidFill>
                  <a:srgbClr val="0070C0"/>
                </a:solidFill>
                <a:latin typeface="+mn-lt"/>
              </a:rPr>
              <a:t>  INSERT [INTO] </a:t>
            </a:r>
            <a:r>
              <a:rPr lang="en-GB" dirty="0" err="1" smtClean="0">
                <a:solidFill>
                  <a:schemeClr val="tx1"/>
                </a:solidFill>
                <a:latin typeface="+mn-lt"/>
              </a:rPr>
              <a:t>tablename</a:t>
            </a:r>
            <a:r>
              <a:rPr lang="en-GB" dirty="0" smtClean="0">
                <a:solidFill>
                  <a:schemeClr val="tx1"/>
                </a:solidFill>
                <a:latin typeface="+mn-lt"/>
              </a:rPr>
              <a:t> [(col1, col2, col3,….)]</a:t>
            </a:r>
          </a:p>
          <a:p>
            <a:pPr>
              <a:lnSpc>
                <a:spcPct val="200000"/>
              </a:lnSpc>
            </a:pPr>
            <a:r>
              <a:rPr lang="en-GB" b="1" dirty="0" smtClean="0">
                <a:solidFill>
                  <a:srgbClr val="0070C0"/>
                </a:solidFill>
                <a:latin typeface="+mn-lt"/>
              </a:rPr>
              <a:t>  VALUES</a:t>
            </a:r>
            <a:r>
              <a:rPr lang="en-GB" dirty="0" smtClean="0">
                <a:solidFill>
                  <a:schemeClr val="tx1"/>
                </a:solidFill>
                <a:latin typeface="+mn-lt"/>
              </a:rPr>
              <a:t> (value1, value2, value3,…);</a:t>
            </a:r>
          </a:p>
          <a:p>
            <a:endParaRPr lang="en-GB" dirty="0">
              <a:solidFill>
                <a:schemeClr val="tx1"/>
              </a:solidFill>
              <a:latin typeface="+mn-lt"/>
            </a:endParaRPr>
          </a:p>
        </p:txBody>
      </p:sp>
    </p:spTree>
    <p:extLst>
      <p:ext uri="{BB962C8B-B14F-4D97-AF65-F5344CB8AC3E}">
        <p14:creationId xmlns:p14="http://schemas.microsoft.com/office/powerpoint/2010/main" val="23101679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 Statement</a:t>
            </a:r>
          </a:p>
        </p:txBody>
      </p:sp>
      <p:sp>
        <p:nvSpPr>
          <p:cNvPr id="3" name="Content Placeholder 2"/>
          <p:cNvSpPr>
            <a:spLocks noGrp="1"/>
          </p:cNvSpPr>
          <p:nvPr>
            <p:ph idx="1"/>
          </p:nvPr>
        </p:nvSpPr>
        <p:spPr>
          <a:xfrm>
            <a:off x="457200" y="1190004"/>
            <a:ext cx="8219256" cy="3915396"/>
          </a:xfrm>
        </p:spPr>
        <p:txBody>
          <a:bodyPr/>
          <a:lstStyle/>
          <a:p>
            <a:r>
              <a:rPr lang="en-GB" dirty="0">
                <a:solidFill>
                  <a:srgbClr val="00B050"/>
                </a:solidFill>
              </a:rPr>
              <a:t>CREATE TABLE </a:t>
            </a:r>
            <a:r>
              <a:rPr lang="en-GB" dirty="0" smtClean="0"/>
              <a:t>Category</a:t>
            </a:r>
          </a:p>
          <a:p>
            <a:pPr marL="0" indent="0">
              <a:buNone/>
            </a:pPr>
            <a:r>
              <a:rPr lang="en-GB" dirty="0"/>
              <a:t> </a:t>
            </a:r>
            <a:r>
              <a:rPr lang="en-GB" dirty="0" smtClean="0"/>
              <a:t>  ( id </a:t>
            </a:r>
            <a:r>
              <a:rPr lang="en-GB" dirty="0" err="1" smtClean="0"/>
              <a:t>int</a:t>
            </a:r>
            <a:r>
              <a:rPr lang="en-GB" dirty="0" smtClean="0"/>
              <a:t> </a:t>
            </a:r>
            <a:r>
              <a:rPr lang="en-GB" dirty="0"/>
              <a:t>not null </a:t>
            </a:r>
            <a:r>
              <a:rPr lang="en-GB" dirty="0" err="1"/>
              <a:t>auto_increment</a:t>
            </a:r>
            <a:r>
              <a:rPr lang="en-GB" dirty="0"/>
              <a:t>, </a:t>
            </a:r>
          </a:p>
          <a:p>
            <a:pPr marL="0" indent="0">
              <a:buNone/>
            </a:pPr>
            <a:r>
              <a:rPr lang="en-GB" dirty="0" smtClean="0"/>
              <a:t>     </a:t>
            </a:r>
            <a:r>
              <a:rPr lang="en-GB" dirty="0" err="1" smtClean="0"/>
              <a:t>catname</a:t>
            </a:r>
            <a:r>
              <a:rPr lang="en-GB" dirty="0" smtClean="0"/>
              <a:t> </a:t>
            </a:r>
            <a:r>
              <a:rPr lang="en-GB" dirty="0"/>
              <a:t>varchar(300), </a:t>
            </a:r>
            <a:endParaRPr lang="en-GB" dirty="0" smtClean="0"/>
          </a:p>
          <a:p>
            <a:pPr marL="0" indent="0">
              <a:buNone/>
            </a:pPr>
            <a:r>
              <a:rPr lang="en-GB" dirty="0"/>
              <a:t> </a:t>
            </a:r>
            <a:r>
              <a:rPr lang="en-GB" dirty="0" smtClean="0"/>
              <a:t>    description </a:t>
            </a:r>
            <a:r>
              <a:rPr lang="en-GB" dirty="0"/>
              <a:t>varchar(500</a:t>
            </a:r>
            <a:r>
              <a:rPr lang="en-GB" dirty="0" smtClean="0"/>
              <a:t>),</a:t>
            </a:r>
          </a:p>
          <a:p>
            <a:pPr marL="0" indent="0">
              <a:buNone/>
            </a:pPr>
            <a:r>
              <a:rPr lang="en-GB" dirty="0"/>
              <a:t> </a:t>
            </a:r>
            <a:r>
              <a:rPr lang="en-GB" dirty="0" smtClean="0"/>
              <a:t>    primary key(id)</a:t>
            </a:r>
          </a:p>
          <a:p>
            <a:pPr marL="0" indent="0">
              <a:buNone/>
            </a:pPr>
            <a:r>
              <a:rPr lang="en-GB" dirty="0"/>
              <a:t> </a:t>
            </a:r>
            <a:r>
              <a:rPr lang="en-GB" dirty="0" smtClean="0"/>
              <a:t>  );</a:t>
            </a:r>
          </a:p>
          <a:p>
            <a:r>
              <a:rPr lang="en-GB" dirty="0" smtClean="0"/>
              <a:t>INSERT INTO specific columns</a:t>
            </a:r>
          </a:p>
          <a:p>
            <a:pPr marL="457200" lvl="1" indent="0">
              <a:buNone/>
            </a:pPr>
            <a:endParaRPr lang="en-GB" dirty="0" smtClean="0"/>
          </a:p>
          <a:p>
            <a:pPr marL="0" indent="0">
              <a:buNone/>
            </a:pPr>
            <a:endParaRPr lang="en-GB" dirty="0"/>
          </a:p>
        </p:txBody>
      </p:sp>
      <p:sp>
        <p:nvSpPr>
          <p:cNvPr id="6" name="TextBox 5"/>
          <p:cNvSpPr txBox="1"/>
          <p:nvPr/>
        </p:nvSpPr>
        <p:spPr>
          <a:xfrm>
            <a:off x="413928" y="4463601"/>
            <a:ext cx="8305800" cy="1695272"/>
          </a:xfrm>
          <a:prstGeom prst="rect">
            <a:avLst/>
          </a:prstGeom>
          <a:solidFill>
            <a:schemeClr val="accent6">
              <a:lumMod val="20000"/>
              <a:lumOff val="80000"/>
            </a:schemeClr>
          </a:solidFill>
          <a:ln>
            <a:solidFill>
              <a:schemeClr val="tx1"/>
            </a:solidFill>
          </a:ln>
        </p:spPr>
        <p:txBody>
          <a:bodyPr wrap="square" rtlCol="0">
            <a:spAutoFit/>
          </a:bodyPr>
          <a:lstStyle/>
          <a:p>
            <a:endParaRPr lang="en-GB" b="1" dirty="0" smtClean="0">
              <a:solidFill>
                <a:srgbClr val="0070C0"/>
              </a:solidFill>
              <a:latin typeface="+mn-lt"/>
            </a:endParaRPr>
          </a:p>
          <a:p>
            <a:r>
              <a:rPr lang="en-GB" b="1" dirty="0" smtClean="0">
                <a:solidFill>
                  <a:srgbClr val="0070C0"/>
                </a:solidFill>
                <a:latin typeface="+mn-lt"/>
              </a:rPr>
              <a:t>  INSERT INTO </a:t>
            </a:r>
            <a:r>
              <a:rPr lang="en-GB" dirty="0" smtClean="0">
                <a:solidFill>
                  <a:schemeClr val="tx1"/>
                </a:solidFill>
                <a:latin typeface="+mn-lt"/>
              </a:rPr>
              <a:t>Category(</a:t>
            </a:r>
            <a:r>
              <a:rPr lang="en-GB" dirty="0" err="1" smtClean="0">
                <a:solidFill>
                  <a:schemeClr val="tx1"/>
                </a:solidFill>
                <a:latin typeface="+mn-lt"/>
              </a:rPr>
              <a:t>catname,description</a:t>
            </a:r>
            <a:r>
              <a:rPr lang="en-GB" dirty="0" smtClean="0">
                <a:solidFill>
                  <a:schemeClr val="tx1"/>
                </a:solidFill>
                <a:latin typeface="+mn-lt"/>
              </a:rPr>
              <a:t>)</a:t>
            </a:r>
          </a:p>
          <a:p>
            <a:pPr>
              <a:lnSpc>
                <a:spcPct val="200000"/>
              </a:lnSpc>
            </a:pPr>
            <a:r>
              <a:rPr lang="en-GB" b="1" dirty="0" smtClean="0">
                <a:solidFill>
                  <a:srgbClr val="0070C0"/>
                </a:solidFill>
                <a:latin typeface="+mn-lt"/>
              </a:rPr>
              <a:t>  VALUES</a:t>
            </a:r>
            <a:r>
              <a:rPr lang="en-GB" dirty="0" smtClean="0">
                <a:solidFill>
                  <a:schemeClr val="tx1"/>
                </a:solidFill>
                <a:latin typeface="+mn-lt"/>
              </a:rPr>
              <a:t> (‘cat1’,’description1’);</a:t>
            </a:r>
          </a:p>
          <a:p>
            <a:endParaRPr lang="en-GB" dirty="0">
              <a:solidFill>
                <a:schemeClr val="tx1"/>
              </a:solidFill>
              <a:latin typeface="+mn-lt"/>
            </a:endParaRPr>
          </a:p>
        </p:txBody>
      </p:sp>
    </p:spTree>
    <p:extLst>
      <p:ext uri="{BB962C8B-B14F-4D97-AF65-F5344CB8AC3E}">
        <p14:creationId xmlns:p14="http://schemas.microsoft.com/office/powerpoint/2010/main" val="22322192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 Statement</a:t>
            </a:r>
          </a:p>
        </p:txBody>
      </p:sp>
      <p:sp>
        <p:nvSpPr>
          <p:cNvPr id="3" name="Content Placeholder 2"/>
          <p:cNvSpPr>
            <a:spLocks noGrp="1"/>
          </p:cNvSpPr>
          <p:nvPr>
            <p:ph idx="1"/>
          </p:nvPr>
        </p:nvSpPr>
        <p:spPr>
          <a:xfrm>
            <a:off x="457200" y="1190004"/>
            <a:ext cx="8219256" cy="3915396"/>
          </a:xfrm>
        </p:spPr>
        <p:txBody>
          <a:bodyPr/>
          <a:lstStyle/>
          <a:p>
            <a:r>
              <a:rPr lang="en-GB" dirty="0">
                <a:solidFill>
                  <a:srgbClr val="00B050"/>
                </a:solidFill>
              </a:rPr>
              <a:t>CREATE TABLE </a:t>
            </a:r>
            <a:r>
              <a:rPr lang="en-GB" dirty="0" smtClean="0"/>
              <a:t>Category</a:t>
            </a:r>
          </a:p>
          <a:p>
            <a:pPr marL="0" indent="0">
              <a:buNone/>
            </a:pPr>
            <a:r>
              <a:rPr lang="en-GB" dirty="0"/>
              <a:t> </a:t>
            </a:r>
            <a:r>
              <a:rPr lang="en-GB" dirty="0" smtClean="0"/>
              <a:t>  </a:t>
            </a:r>
            <a:r>
              <a:rPr lang="en-GB" dirty="0"/>
              <a:t>(id </a:t>
            </a:r>
            <a:r>
              <a:rPr lang="en-GB" dirty="0" err="1"/>
              <a:t>int</a:t>
            </a:r>
            <a:r>
              <a:rPr lang="en-GB" dirty="0"/>
              <a:t> not null </a:t>
            </a:r>
            <a:r>
              <a:rPr lang="en-GB" dirty="0" err="1"/>
              <a:t>auto_increment</a:t>
            </a:r>
            <a:r>
              <a:rPr lang="en-GB" dirty="0"/>
              <a:t>, </a:t>
            </a:r>
            <a:endParaRPr lang="en-GB" dirty="0" smtClean="0"/>
          </a:p>
          <a:p>
            <a:pPr marL="0" indent="0">
              <a:buNone/>
            </a:pPr>
            <a:r>
              <a:rPr lang="en-GB" dirty="0"/>
              <a:t> </a:t>
            </a:r>
            <a:r>
              <a:rPr lang="en-GB" dirty="0" smtClean="0"/>
              <a:t>    </a:t>
            </a:r>
            <a:r>
              <a:rPr lang="en-GB" dirty="0" err="1" smtClean="0"/>
              <a:t>catname</a:t>
            </a:r>
            <a:r>
              <a:rPr lang="en-GB" dirty="0" smtClean="0"/>
              <a:t> </a:t>
            </a:r>
            <a:r>
              <a:rPr lang="en-GB" dirty="0"/>
              <a:t>varchar(300), </a:t>
            </a:r>
            <a:endParaRPr lang="en-GB" dirty="0" smtClean="0"/>
          </a:p>
          <a:p>
            <a:pPr marL="0" indent="0">
              <a:buNone/>
            </a:pPr>
            <a:r>
              <a:rPr lang="en-GB" dirty="0"/>
              <a:t> </a:t>
            </a:r>
            <a:r>
              <a:rPr lang="en-GB" dirty="0" smtClean="0"/>
              <a:t>    description </a:t>
            </a:r>
            <a:r>
              <a:rPr lang="en-GB" dirty="0"/>
              <a:t>varchar(500</a:t>
            </a:r>
            <a:r>
              <a:rPr lang="en-GB" dirty="0" smtClean="0"/>
              <a:t>),</a:t>
            </a:r>
          </a:p>
          <a:p>
            <a:pPr marL="0" indent="0">
              <a:buNone/>
            </a:pPr>
            <a:r>
              <a:rPr lang="en-GB" dirty="0"/>
              <a:t> </a:t>
            </a:r>
            <a:r>
              <a:rPr lang="en-GB" dirty="0" smtClean="0"/>
              <a:t>    primary key(id)</a:t>
            </a:r>
          </a:p>
          <a:p>
            <a:pPr marL="0" indent="0">
              <a:buNone/>
            </a:pPr>
            <a:r>
              <a:rPr lang="en-GB" dirty="0"/>
              <a:t> </a:t>
            </a:r>
            <a:r>
              <a:rPr lang="en-GB" dirty="0" smtClean="0"/>
              <a:t>  );</a:t>
            </a:r>
          </a:p>
          <a:p>
            <a:r>
              <a:rPr lang="en-GB" dirty="0" smtClean="0"/>
              <a:t>INSERT INTO specific columns</a:t>
            </a:r>
          </a:p>
          <a:p>
            <a:pPr marL="457200" lvl="1" indent="0">
              <a:buNone/>
            </a:pPr>
            <a:endParaRPr lang="en-GB" dirty="0" smtClean="0"/>
          </a:p>
          <a:p>
            <a:pPr marL="0" indent="0">
              <a:buNone/>
            </a:pPr>
            <a:endParaRPr lang="en-GB" dirty="0"/>
          </a:p>
        </p:txBody>
      </p:sp>
      <p:sp>
        <p:nvSpPr>
          <p:cNvPr id="6" name="TextBox 5"/>
          <p:cNvSpPr txBox="1"/>
          <p:nvPr/>
        </p:nvSpPr>
        <p:spPr>
          <a:xfrm>
            <a:off x="413928" y="4463601"/>
            <a:ext cx="8305800" cy="1695272"/>
          </a:xfrm>
          <a:prstGeom prst="rect">
            <a:avLst/>
          </a:prstGeom>
          <a:solidFill>
            <a:schemeClr val="accent6">
              <a:lumMod val="20000"/>
              <a:lumOff val="80000"/>
            </a:schemeClr>
          </a:solidFill>
          <a:ln>
            <a:solidFill>
              <a:schemeClr val="tx1"/>
            </a:solidFill>
          </a:ln>
        </p:spPr>
        <p:txBody>
          <a:bodyPr wrap="square" rtlCol="0">
            <a:spAutoFit/>
          </a:bodyPr>
          <a:lstStyle/>
          <a:p>
            <a:endParaRPr lang="en-GB" b="1" dirty="0" smtClean="0">
              <a:solidFill>
                <a:srgbClr val="0070C0"/>
              </a:solidFill>
              <a:latin typeface="+mn-lt"/>
            </a:endParaRPr>
          </a:p>
          <a:p>
            <a:r>
              <a:rPr lang="en-GB" b="1" dirty="0" smtClean="0">
                <a:solidFill>
                  <a:srgbClr val="0070C0"/>
                </a:solidFill>
                <a:latin typeface="+mn-lt"/>
              </a:rPr>
              <a:t>  INSERT INTO </a:t>
            </a:r>
            <a:r>
              <a:rPr lang="en-GB" dirty="0" smtClean="0">
                <a:solidFill>
                  <a:schemeClr val="tx1"/>
                </a:solidFill>
                <a:latin typeface="+mn-lt"/>
              </a:rPr>
              <a:t>Category(</a:t>
            </a:r>
            <a:r>
              <a:rPr lang="en-GB" dirty="0" err="1" smtClean="0">
                <a:solidFill>
                  <a:schemeClr val="tx1"/>
                </a:solidFill>
                <a:latin typeface="+mn-lt"/>
              </a:rPr>
              <a:t>catname,description</a:t>
            </a:r>
            <a:r>
              <a:rPr lang="en-GB" dirty="0" smtClean="0">
                <a:solidFill>
                  <a:schemeClr val="tx1"/>
                </a:solidFill>
                <a:latin typeface="+mn-lt"/>
              </a:rPr>
              <a:t>)</a:t>
            </a:r>
          </a:p>
          <a:p>
            <a:pPr>
              <a:lnSpc>
                <a:spcPct val="200000"/>
              </a:lnSpc>
            </a:pPr>
            <a:r>
              <a:rPr lang="en-GB" b="1" dirty="0" smtClean="0">
                <a:solidFill>
                  <a:srgbClr val="0070C0"/>
                </a:solidFill>
                <a:latin typeface="+mn-lt"/>
              </a:rPr>
              <a:t>  VALUES</a:t>
            </a:r>
            <a:r>
              <a:rPr lang="en-GB" dirty="0" smtClean="0">
                <a:solidFill>
                  <a:schemeClr val="tx1"/>
                </a:solidFill>
                <a:latin typeface="+mn-lt"/>
              </a:rPr>
              <a:t> (‘cat1’,’description1’);</a:t>
            </a:r>
          </a:p>
          <a:p>
            <a:endParaRPr lang="en-GB" dirty="0">
              <a:solidFill>
                <a:schemeClr val="tx1"/>
              </a:solidFill>
              <a:latin typeface="+mn-lt"/>
            </a:endParaRPr>
          </a:p>
        </p:txBody>
      </p:sp>
      <p:sp>
        <p:nvSpPr>
          <p:cNvPr id="5" name="Rectangle 4"/>
          <p:cNvSpPr>
            <a:spLocks noChangeArrowheads="1"/>
          </p:cNvSpPr>
          <p:nvPr/>
        </p:nvSpPr>
        <p:spPr bwMode="auto">
          <a:xfrm rot="1951809">
            <a:off x="-753932" y="5834217"/>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a:solidFill>
                  <a:schemeClr val="lt1"/>
                </a:solidFill>
                <a:latin typeface="+mn-lt"/>
                <a:cs typeface="+mn-cs"/>
              </a:rPr>
              <a:t>0</a:t>
            </a:r>
            <a:r>
              <a:rPr lang="en-US" sz="2000" dirty="0" smtClean="0">
                <a:solidFill>
                  <a:schemeClr val="lt1"/>
                </a:solidFill>
                <a:latin typeface="+mn-lt"/>
                <a:cs typeface="+mn-cs"/>
              </a:rPr>
              <a:t>5</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32802766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 Statement</a:t>
            </a:r>
          </a:p>
        </p:txBody>
      </p:sp>
      <p:sp>
        <p:nvSpPr>
          <p:cNvPr id="3" name="Content Placeholder 2"/>
          <p:cNvSpPr>
            <a:spLocks noGrp="1"/>
          </p:cNvSpPr>
          <p:nvPr>
            <p:ph idx="1"/>
          </p:nvPr>
        </p:nvSpPr>
        <p:spPr/>
        <p:txBody>
          <a:bodyPr/>
          <a:lstStyle/>
          <a:p>
            <a:r>
              <a:rPr lang="en-GB" dirty="0"/>
              <a:t>Insert data into a table with auto increment column</a:t>
            </a:r>
            <a:endParaRPr lang="en-GB" dirty="0" smtClean="0"/>
          </a:p>
          <a:p>
            <a:pPr marL="0" indent="0">
              <a:buNone/>
            </a:pPr>
            <a:endParaRPr lang="en-GB" dirty="0"/>
          </a:p>
        </p:txBody>
      </p:sp>
      <p:sp>
        <p:nvSpPr>
          <p:cNvPr id="5" name="TextBox 4"/>
          <p:cNvSpPr txBox="1"/>
          <p:nvPr/>
        </p:nvSpPr>
        <p:spPr>
          <a:xfrm>
            <a:off x="370656" y="2468342"/>
            <a:ext cx="8305800" cy="1695272"/>
          </a:xfrm>
          <a:prstGeom prst="rect">
            <a:avLst/>
          </a:prstGeom>
          <a:solidFill>
            <a:schemeClr val="accent6">
              <a:lumMod val="20000"/>
              <a:lumOff val="80000"/>
            </a:schemeClr>
          </a:solidFill>
          <a:ln>
            <a:solidFill>
              <a:schemeClr val="tx1"/>
            </a:solidFill>
          </a:ln>
        </p:spPr>
        <p:txBody>
          <a:bodyPr wrap="square" rtlCol="0">
            <a:spAutoFit/>
          </a:bodyPr>
          <a:lstStyle/>
          <a:p>
            <a:endParaRPr lang="en-GB" b="1" dirty="0" smtClean="0">
              <a:solidFill>
                <a:srgbClr val="0070C0"/>
              </a:solidFill>
              <a:latin typeface="+mn-lt"/>
            </a:endParaRPr>
          </a:p>
          <a:p>
            <a:r>
              <a:rPr lang="en-GB" b="1" dirty="0" smtClean="0">
                <a:solidFill>
                  <a:srgbClr val="0070C0"/>
                </a:solidFill>
                <a:latin typeface="+mn-lt"/>
              </a:rPr>
              <a:t>  INSERT INTO </a:t>
            </a:r>
            <a:r>
              <a:rPr lang="en-GB" dirty="0" smtClean="0">
                <a:solidFill>
                  <a:schemeClr val="tx1"/>
                </a:solidFill>
                <a:latin typeface="+mn-lt"/>
              </a:rPr>
              <a:t>Category</a:t>
            </a:r>
          </a:p>
          <a:p>
            <a:pPr>
              <a:lnSpc>
                <a:spcPct val="200000"/>
              </a:lnSpc>
            </a:pPr>
            <a:r>
              <a:rPr lang="en-GB" b="1" dirty="0" smtClean="0">
                <a:solidFill>
                  <a:srgbClr val="0070C0"/>
                </a:solidFill>
                <a:latin typeface="+mn-lt"/>
              </a:rPr>
              <a:t>  VALUES</a:t>
            </a:r>
            <a:r>
              <a:rPr lang="en-GB" dirty="0" smtClean="0">
                <a:solidFill>
                  <a:schemeClr val="tx1"/>
                </a:solidFill>
                <a:latin typeface="+mn-lt"/>
              </a:rPr>
              <a:t> (NULL,‘cat1’,’description1’);</a:t>
            </a:r>
          </a:p>
          <a:p>
            <a:endParaRPr lang="en-GB" dirty="0">
              <a:solidFill>
                <a:schemeClr val="tx1"/>
              </a:solidFill>
              <a:latin typeface="+mn-lt"/>
            </a:endParaRPr>
          </a:p>
        </p:txBody>
      </p:sp>
      <p:sp>
        <p:nvSpPr>
          <p:cNvPr id="6" name="TextBox 5"/>
          <p:cNvSpPr txBox="1"/>
          <p:nvPr/>
        </p:nvSpPr>
        <p:spPr>
          <a:xfrm>
            <a:off x="370656" y="4426040"/>
            <a:ext cx="8305800" cy="1695272"/>
          </a:xfrm>
          <a:prstGeom prst="rect">
            <a:avLst/>
          </a:prstGeom>
          <a:solidFill>
            <a:schemeClr val="accent6">
              <a:lumMod val="20000"/>
              <a:lumOff val="80000"/>
            </a:schemeClr>
          </a:solidFill>
          <a:ln>
            <a:solidFill>
              <a:schemeClr val="tx1"/>
            </a:solidFill>
          </a:ln>
        </p:spPr>
        <p:txBody>
          <a:bodyPr wrap="square" rtlCol="0">
            <a:spAutoFit/>
          </a:bodyPr>
          <a:lstStyle/>
          <a:p>
            <a:endParaRPr lang="en-GB" b="1" dirty="0" smtClean="0">
              <a:solidFill>
                <a:srgbClr val="0070C0"/>
              </a:solidFill>
              <a:latin typeface="+mn-lt"/>
            </a:endParaRPr>
          </a:p>
          <a:p>
            <a:r>
              <a:rPr lang="en-GB" b="1" dirty="0" smtClean="0">
                <a:solidFill>
                  <a:srgbClr val="0070C0"/>
                </a:solidFill>
                <a:latin typeface="+mn-lt"/>
              </a:rPr>
              <a:t>  INSERT INTO </a:t>
            </a:r>
            <a:r>
              <a:rPr lang="en-GB" dirty="0" smtClean="0">
                <a:solidFill>
                  <a:schemeClr val="tx1"/>
                </a:solidFill>
                <a:latin typeface="+mn-lt"/>
              </a:rPr>
              <a:t>Category</a:t>
            </a:r>
          </a:p>
          <a:p>
            <a:pPr>
              <a:lnSpc>
                <a:spcPct val="200000"/>
              </a:lnSpc>
            </a:pPr>
            <a:r>
              <a:rPr lang="en-GB" b="1" dirty="0" smtClean="0">
                <a:solidFill>
                  <a:srgbClr val="0070C0"/>
                </a:solidFill>
                <a:latin typeface="+mn-lt"/>
              </a:rPr>
              <a:t>  VALUES</a:t>
            </a:r>
            <a:r>
              <a:rPr lang="en-GB" dirty="0" smtClean="0">
                <a:solidFill>
                  <a:schemeClr val="tx1"/>
                </a:solidFill>
                <a:latin typeface="+mn-lt"/>
              </a:rPr>
              <a:t> (‘cat1’,’description1’);</a:t>
            </a:r>
          </a:p>
          <a:p>
            <a:endParaRPr lang="en-GB" dirty="0">
              <a:solidFill>
                <a:schemeClr val="tx1"/>
              </a:solidFill>
              <a:latin typeface="+mn-lt"/>
            </a:endParaRPr>
          </a:p>
        </p:txBody>
      </p:sp>
      <p:pic>
        <p:nvPicPr>
          <p:cNvPr id="2050" name="Picture 2" descr="Image result for skull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4548189"/>
            <a:ext cx="1450974" cy="14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88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dissolve">
                                      <p:cBhvr>
                                        <p:cTn id="1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TextBox 3"/>
          <p:cNvSpPr txBox="1"/>
          <p:nvPr/>
        </p:nvSpPr>
        <p:spPr>
          <a:xfrm>
            <a:off x="455645" y="411963"/>
            <a:ext cx="8305800" cy="1695272"/>
          </a:xfrm>
          <a:prstGeom prst="rect">
            <a:avLst/>
          </a:prstGeom>
          <a:solidFill>
            <a:schemeClr val="accent6">
              <a:lumMod val="20000"/>
              <a:lumOff val="80000"/>
            </a:schemeClr>
          </a:solidFill>
          <a:ln>
            <a:solidFill>
              <a:schemeClr val="tx1"/>
            </a:solidFill>
          </a:ln>
        </p:spPr>
        <p:txBody>
          <a:bodyPr wrap="square" rtlCol="0">
            <a:spAutoFit/>
          </a:bodyPr>
          <a:lstStyle/>
          <a:p>
            <a:endParaRPr lang="en-GB" b="1" dirty="0" smtClean="0">
              <a:solidFill>
                <a:srgbClr val="0070C0"/>
              </a:solidFill>
              <a:latin typeface="+mn-lt"/>
            </a:endParaRPr>
          </a:p>
          <a:p>
            <a:r>
              <a:rPr lang="en-GB" b="1" dirty="0" smtClean="0">
                <a:solidFill>
                  <a:srgbClr val="0070C0"/>
                </a:solidFill>
                <a:latin typeface="+mn-lt"/>
              </a:rPr>
              <a:t>  INSERT INTO </a:t>
            </a:r>
            <a:r>
              <a:rPr lang="en-GB" dirty="0" smtClean="0">
                <a:solidFill>
                  <a:schemeClr val="tx1"/>
                </a:solidFill>
                <a:latin typeface="+mn-lt"/>
              </a:rPr>
              <a:t>Category(</a:t>
            </a:r>
            <a:r>
              <a:rPr lang="en-GB" dirty="0" err="1" smtClean="0">
                <a:solidFill>
                  <a:schemeClr val="tx1"/>
                </a:solidFill>
                <a:latin typeface="+mn-lt"/>
              </a:rPr>
              <a:t>catname,description</a:t>
            </a:r>
            <a:r>
              <a:rPr lang="en-GB" dirty="0" smtClean="0">
                <a:solidFill>
                  <a:schemeClr val="tx1"/>
                </a:solidFill>
                <a:latin typeface="+mn-lt"/>
              </a:rPr>
              <a:t>)</a:t>
            </a:r>
          </a:p>
          <a:p>
            <a:pPr>
              <a:lnSpc>
                <a:spcPct val="200000"/>
              </a:lnSpc>
            </a:pPr>
            <a:r>
              <a:rPr lang="en-GB" b="1" dirty="0" smtClean="0">
                <a:solidFill>
                  <a:srgbClr val="0070C0"/>
                </a:solidFill>
                <a:latin typeface="+mn-lt"/>
              </a:rPr>
              <a:t>  VALUES</a:t>
            </a:r>
            <a:r>
              <a:rPr lang="en-GB" dirty="0" smtClean="0">
                <a:solidFill>
                  <a:schemeClr val="tx1"/>
                </a:solidFill>
                <a:latin typeface="+mn-lt"/>
              </a:rPr>
              <a:t> (‘cat1’,’description1’);</a:t>
            </a:r>
          </a:p>
          <a:p>
            <a:endParaRPr lang="en-GB" dirty="0">
              <a:solidFill>
                <a:schemeClr val="tx1"/>
              </a:solidFill>
              <a:latin typeface="+mn-lt"/>
            </a:endParaRPr>
          </a:p>
        </p:txBody>
      </p:sp>
      <p:sp>
        <p:nvSpPr>
          <p:cNvPr id="5" name="TextBox 4"/>
          <p:cNvSpPr txBox="1"/>
          <p:nvPr/>
        </p:nvSpPr>
        <p:spPr>
          <a:xfrm>
            <a:off x="418323" y="2299247"/>
            <a:ext cx="8305800" cy="1695272"/>
          </a:xfrm>
          <a:prstGeom prst="rect">
            <a:avLst/>
          </a:prstGeom>
          <a:solidFill>
            <a:schemeClr val="accent6">
              <a:lumMod val="20000"/>
              <a:lumOff val="80000"/>
            </a:schemeClr>
          </a:solidFill>
          <a:ln>
            <a:solidFill>
              <a:schemeClr val="tx1"/>
            </a:solidFill>
          </a:ln>
        </p:spPr>
        <p:txBody>
          <a:bodyPr wrap="square" rtlCol="0">
            <a:spAutoFit/>
          </a:bodyPr>
          <a:lstStyle/>
          <a:p>
            <a:endParaRPr lang="en-GB" b="1" dirty="0" smtClean="0">
              <a:solidFill>
                <a:srgbClr val="0070C0"/>
              </a:solidFill>
              <a:latin typeface="+mn-lt"/>
            </a:endParaRPr>
          </a:p>
          <a:p>
            <a:r>
              <a:rPr lang="en-GB" b="1" dirty="0" smtClean="0">
                <a:solidFill>
                  <a:srgbClr val="0070C0"/>
                </a:solidFill>
                <a:latin typeface="+mn-lt"/>
              </a:rPr>
              <a:t>  INSERT INTO </a:t>
            </a:r>
            <a:r>
              <a:rPr lang="en-GB" dirty="0" smtClean="0">
                <a:solidFill>
                  <a:schemeClr val="tx1"/>
                </a:solidFill>
                <a:latin typeface="+mn-lt"/>
              </a:rPr>
              <a:t>Category</a:t>
            </a:r>
          </a:p>
          <a:p>
            <a:pPr>
              <a:lnSpc>
                <a:spcPct val="200000"/>
              </a:lnSpc>
            </a:pPr>
            <a:r>
              <a:rPr lang="en-GB" b="1" dirty="0" smtClean="0">
                <a:solidFill>
                  <a:srgbClr val="0070C0"/>
                </a:solidFill>
                <a:latin typeface="+mn-lt"/>
              </a:rPr>
              <a:t>  VALUES</a:t>
            </a:r>
            <a:r>
              <a:rPr lang="en-GB" dirty="0" smtClean="0">
                <a:solidFill>
                  <a:schemeClr val="tx1"/>
                </a:solidFill>
                <a:latin typeface="+mn-lt"/>
              </a:rPr>
              <a:t> (NULL,‘cat1’,’description1’);</a:t>
            </a:r>
          </a:p>
          <a:p>
            <a:endParaRPr lang="en-GB" dirty="0">
              <a:solidFill>
                <a:schemeClr val="tx1"/>
              </a:solidFill>
              <a:latin typeface="+mn-lt"/>
            </a:endParaRPr>
          </a:p>
        </p:txBody>
      </p:sp>
      <p:sp>
        <p:nvSpPr>
          <p:cNvPr id="6" name="TextBox 5"/>
          <p:cNvSpPr txBox="1"/>
          <p:nvPr/>
        </p:nvSpPr>
        <p:spPr>
          <a:xfrm>
            <a:off x="370656" y="4426040"/>
            <a:ext cx="8305800" cy="1695272"/>
          </a:xfrm>
          <a:prstGeom prst="rect">
            <a:avLst/>
          </a:prstGeom>
          <a:solidFill>
            <a:schemeClr val="accent6">
              <a:lumMod val="20000"/>
              <a:lumOff val="80000"/>
            </a:schemeClr>
          </a:solidFill>
          <a:ln>
            <a:solidFill>
              <a:schemeClr val="tx1"/>
            </a:solidFill>
          </a:ln>
        </p:spPr>
        <p:txBody>
          <a:bodyPr wrap="square" rtlCol="0">
            <a:spAutoFit/>
          </a:bodyPr>
          <a:lstStyle/>
          <a:p>
            <a:endParaRPr lang="en-GB" b="1" dirty="0" smtClean="0">
              <a:solidFill>
                <a:srgbClr val="0070C0"/>
              </a:solidFill>
              <a:latin typeface="+mn-lt"/>
            </a:endParaRPr>
          </a:p>
          <a:p>
            <a:r>
              <a:rPr lang="en-GB" b="1" dirty="0" smtClean="0">
                <a:solidFill>
                  <a:srgbClr val="0070C0"/>
                </a:solidFill>
                <a:latin typeface="+mn-lt"/>
              </a:rPr>
              <a:t>  INSERT INTO </a:t>
            </a:r>
            <a:r>
              <a:rPr lang="en-GB" dirty="0" smtClean="0">
                <a:solidFill>
                  <a:schemeClr val="tx1"/>
                </a:solidFill>
                <a:latin typeface="+mn-lt"/>
              </a:rPr>
              <a:t>Category</a:t>
            </a:r>
          </a:p>
          <a:p>
            <a:pPr>
              <a:lnSpc>
                <a:spcPct val="200000"/>
              </a:lnSpc>
            </a:pPr>
            <a:r>
              <a:rPr lang="en-GB" b="1" dirty="0" smtClean="0">
                <a:solidFill>
                  <a:srgbClr val="0070C0"/>
                </a:solidFill>
                <a:latin typeface="+mn-lt"/>
              </a:rPr>
              <a:t>  VALUES</a:t>
            </a:r>
            <a:r>
              <a:rPr lang="en-GB" dirty="0" smtClean="0">
                <a:solidFill>
                  <a:schemeClr val="tx1"/>
                </a:solidFill>
                <a:latin typeface="+mn-lt"/>
              </a:rPr>
              <a:t> (‘cat1’,’description1’);</a:t>
            </a:r>
          </a:p>
          <a:p>
            <a:endParaRPr lang="en-GB" dirty="0">
              <a:solidFill>
                <a:schemeClr val="tx1"/>
              </a:solidFill>
              <a:latin typeface="+mn-lt"/>
            </a:endParaRPr>
          </a:p>
        </p:txBody>
      </p:sp>
      <p:pic>
        <p:nvPicPr>
          <p:cNvPr id="7" name="Picture 2" descr="Image result for skull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6163" y="4510089"/>
            <a:ext cx="1527174" cy="152717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ok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016316" y="1062184"/>
            <a:ext cx="1166868" cy="11668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ok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017871" y="2911700"/>
            <a:ext cx="1166868" cy="116686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a:spLocks noChangeArrowheads="1"/>
          </p:cNvSpPr>
          <p:nvPr/>
        </p:nvSpPr>
        <p:spPr bwMode="auto">
          <a:xfrm rot="1951809">
            <a:off x="-753932" y="5834217"/>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smtClean="0">
                <a:solidFill>
                  <a:schemeClr val="lt1"/>
                </a:solidFill>
                <a:latin typeface="+mn-lt"/>
                <a:cs typeface="+mn-cs"/>
              </a:rPr>
              <a:t>10</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2501493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a:t>
            </a:r>
            <a:endParaRPr lang="en-GB" dirty="0"/>
          </a:p>
        </p:txBody>
      </p:sp>
      <p:sp>
        <p:nvSpPr>
          <p:cNvPr id="3" name="Content Placeholder 2"/>
          <p:cNvSpPr>
            <a:spLocks noGrp="1"/>
          </p:cNvSpPr>
          <p:nvPr>
            <p:ph idx="1"/>
          </p:nvPr>
        </p:nvSpPr>
        <p:spPr/>
        <p:txBody>
          <a:bodyPr/>
          <a:lstStyle/>
          <a:p>
            <a:r>
              <a:rPr lang="en-GB" dirty="0" smtClean="0"/>
              <a:t>Create your Database using</a:t>
            </a:r>
          </a:p>
          <a:p>
            <a:pPr lvl="1"/>
            <a:r>
              <a:rPr lang="en-GB" dirty="0" smtClean="0"/>
              <a:t>Command line</a:t>
            </a:r>
          </a:p>
          <a:p>
            <a:pPr lvl="2"/>
            <a:r>
              <a:rPr lang="en-GB" dirty="0" smtClean="0"/>
              <a:t>Open command prompt from your </a:t>
            </a:r>
            <a:r>
              <a:rPr lang="en-GB" dirty="0" err="1" smtClean="0"/>
              <a:t>mysql</a:t>
            </a:r>
            <a:r>
              <a:rPr lang="en-GB" dirty="0" smtClean="0"/>
              <a:t> bin directory</a:t>
            </a:r>
          </a:p>
          <a:p>
            <a:pPr lvl="2"/>
            <a:r>
              <a:rPr lang="en-GB" dirty="0" smtClean="0"/>
              <a:t>Type : </a:t>
            </a:r>
            <a:r>
              <a:rPr lang="en-GB" dirty="0" err="1" smtClean="0"/>
              <a:t>mysql</a:t>
            </a:r>
            <a:r>
              <a:rPr lang="en-GB" dirty="0" smtClean="0"/>
              <a:t> –u root </a:t>
            </a:r>
            <a:endParaRPr lang="en-GB" dirty="0" smtClean="0"/>
          </a:p>
          <a:p>
            <a:pPr lvl="1"/>
            <a:r>
              <a:rPr lang="en-GB" dirty="0" err="1" smtClean="0"/>
              <a:t>Phpmyadmin</a:t>
            </a:r>
            <a:r>
              <a:rPr lang="en-GB" dirty="0" smtClean="0"/>
              <a:t> </a:t>
            </a:r>
            <a:r>
              <a:rPr lang="en-GB" dirty="0" smtClean="0"/>
              <a:t>in the </a:t>
            </a:r>
            <a:r>
              <a:rPr lang="en-GB" dirty="0" err="1" smtClean="0"/>
              <a:t>sql</a:t>
            </a:r>
            <a:r>
              <a:rPr lang="en-GB" dirty="0" smtClean="0"/>
              <a:t> tab</a:t>
            </a:r>
          </a:p>
          <a:p>
            <a:pPr lvl="1"/>
            <a:endParaRPr lang="en-GB" dirty="0"/>
          </a:p>
          <a:p>
            <a:pPr marL="457200" lvl="1" indent="0" algn="ctr">
              <a:buNone/>
            </a:pPr>
            <a:r>
              <a:rPr lang="en-GB" sz="2800" b="1" dirty="0" smtClean="0">
                <a:solidFill>
                  <a:srgbClr val="002060"/>
                </a:solidFill>
              </a:rPr>
              <a:t>CREATE DATABASE </a:t>
            </a:r>
            <a:r>
              <a:rPr lang="en-GB" sz="2800" b="1" dirty="0" err="1" smtClean="0">
                <a:solidFill>
                  <a:srgbClr val="002060"/>
                </a:solidFill>
              </a:rPr>
              <a:t>database_name</a:t>
            </a:r>
            <a:r>
              <a:rPr lang="en-GB" sz="2800" b="1" dirty="0" smtClean="0">
                <a:solidFill>
                  <a:srgbClr val="002060"/>
                </a:solidFill>
              </a:rPr>
              <a:t>;</a:t>
            </a:r>
            <a:endParaRPr lang="en-GB" sz="2800" b="1" dirty="0">
              <a:solidFill>
                <a:srgbClr val="002060"/>
              </a:solidFill>
            </a:endParaRPr>
          </a:p>
        </p:txBody>
      </p:sp>
      <p:sp>
        <p:nvSpPr>
          <p:cNvPr id="4" name="Rectangle 3"/>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smtClean="0">
                <a:solidFill>
                  <a:schemeClr val="lt1"/>
                </a:solidFill>
                <a:latin typeface="+mn-lt"/>
                <a:cs typeface="+mn-cs"/>
              </a:rPr>
              <a:t>15</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27975340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 Statement</a:t>
            </a:r>
          </a:p>
        </p:txBody>
      </p:sp>
      <p:sp>
        <p:nvSpPr>
          <p:cNvPr id="3" name="Content Placeholder 2"/>
          <p:cNvSpPr>
            <a:spLocks noGrp="1"/>
          </p:cNvSpPr>
          <p:nvPr>
            <p:ph idx="1"/>
          </p:nvPr>
        </p:nvSpPr>
        <p:spPr/>
        <p:txBody>
          <a:bodyPr/>
          <a:lstStyle/>
          <a:p>
            <a:r>
              <a:rPr lang="en-GB" dirty="0"/>
              <a:t>Insert multiple rows with a single INSERT statement:</a:t>
            </a:r>
          </a:p>
          <a:p>
            <a:endParaRPr lang="en-GB"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09800"/>
            <a:ext cx="5998640" cy="18819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45" y="4496499"/>
            <a:ext cx="6769994" cy="13681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7" name="TextBox 6"/>
          <p:cNvSpPr txBox="1"/>
          <p:nvPr/>
        </p:nvSpPr>
        <p:spPr>
          <a:xfrm>
            <a:off x="1676400" y="2843806"/>
            <a:ext cx="6705600" cy="2227085"/>
          </a:xfrm>
          <a:prstGeom prst="rect">
            <a:avLst/>
          </a:prstGeom>
          <a:solidFill>
            <a:schemeClr val="accent6">
              <a:lumMod val="20000"/>
              <a:lumOff val="80000"/>
            </a:schemeClr>
          </a:solidFill>
          <a:ln>
            <a:solidFill>
              <a:schemeClr val="tx1"/>
            </a:solidFill>
          </a:ln>
        </p:spPr>
        <p:txBody>
          <a:bodyPr wrap="square" rtlCol="0">
            <a:spAutoFit/>
          </a:bodyPr>
          <a:lstStyle/>
          <a:p>
            <a:pPr>
              <a:lnSpc>
                <a:spcPct val="100000"/>
              </a:lnSpc>
            </a:pPr>
            <a:endParaRPr lang="en-GB" b="1" dirty="0" smtClean="0">
              <a:solidFill>
                <a:srgbClr val="0070C0"/>
              </a:solidFill>
              <a:latin typeface="+mn-lt"/>
            </a:endParaRPr>
          </a:p>
          <a:p>
            <a:pPr>
              <a:lnSpc>
                <a:spcPct val="100000"/>
              </a:lnSpc>
            </a:pPr>
            <a:r>
              <a:rPr lang="en-GB" b="1" dirty="0" smtClean="0">
                <a:solidFill>
                  <a:srgbClr val="0070C0"/>
                </a:solidFill>
                <a:latin typeface="+mn-lt"/>
              </a:rPr>
              <a:t>  INSERT INTO </a:t>
            </a:r>
            <a:r>
              <a:rPr lang="en-GB" dirty="0" smtClean="0">
                <a:solidFill>
                  <a:schemeClr val="tx1"/>
                </a:solidFill>
                <a:latin typeface="+mn-lt"/>
              </a:rPr>
              <a:t>Category</a:t>
            </a:r>
          </a:p>
          <a:p>
            <a:pPr>
              <a:lnSpc>
                <a:spcPct val="100000"/>
              </a:lnSpc>
            </a:pPr>
            <a:r>
              <a:rPr lang="en-GB" b="1" dirty="0" smtClean="0">
                <a:solidFill>
                  <a:srgbClr val="0070C0"/>
                </a:solidFill>
                <a:latin typeface="+mn-lt"/>
              </a:rPr>
              <a:t>  VALUES</a:t>
            </a:r>
            <a:r>
              <a:rPr lang="en-GB" dirty="0" smtClean="0">
                <a:solidFill>
                  <a:schemeClr val="tx1"/>
                </a:solidFill>
                <a:latin typeface="+mn-lt"/>
              </a:rPr>
              <a:t> (NULL,‘cat1’,’description1’),</a:t>
            </a:r>
          </a:p>
          <a:p>
            <a:pPr>
              <a:lnSpc>
                <a:spcPct val="100000"/>
              </a:lnSpc>
            </a:pPr>
            <a:r>
              <a:rPr lang="en-GB" dirty="0">
                <a:solidFill>
                  <a:schemeClr val="tx1"/>
                </a:solidFill>
                <a:latin typeface="+mn-lt"/>
              </a:rPr>
              <a:t>(NULL,‘cat1’,’description1</a:t>
            </a:r>
            <a:r>
              <a:rPr lang="en-GB" dirty="0" smtClean="0">
                <a:solidFill>
                  <a:schemeClr val="tx1"/>
                </a:solidFill>
                <a:latin typeface="+mn-lt"/>
              </a:rPr>
              <a:t>’),</a:t>
            </a:r>
          </a:p>
          <a:p>
            <a:pPr>
              <a:lnSpc>
                <a:spcPct val="100000"/>
              </a:lnSpc>
            </a:pPr>
            <a:r>
              <a:rPr lang="en-GB" dirty="0">
                <a:solidFill>
                  <a:schemeClr val="tx1"/>
                </a:solidFill>
                <a:latin typeface="+mn-lt"/>
              </a:rPr>
              <a:t>(NULL,‘cat1’,’description1’);</a:t>
            </a:r>
            <a:endParaRPr lang="en-GB" dirty="0" smtClean="0">
              <a:solidFill>
                <a:schemeClr val="tx1"/>
              </a:solidFill>
              <a:latin typeface="+mn-lt"/>
            </a:endParaRPr>
          </a:p>
          <a:p>
            <a:endParaRPr lang="en-GB" dirty="0">
              <a:solidFill>
                <a:schemeClr val="tx1"/>
              </a:solidFill>
              <a:latin typeface="+mn-lt"/>
            </a:endParaRPr>
          </a:p>
        </p:txBody>
      </p:sp>
    </p:spTree>
    <p:extLst>
      <p:ext uri="{BB962C8B-B14F-4D97-AF65-F5344CB8AC3E}">
        <p14:creationId xmlns:p14="http://schemas.microsoft.com/office/powerpoint/2010/main" val="250745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31879"/>
            <a:ext cx="5998640" cy="18819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724400"/>
            <a:ext cx="6769994" cy="13681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7" name="TextBox 6"/>
          <p:cNvSpPr txBox="1"/>
          <p:nvPr/>
        </p:nvSpPr>
        <p:spPr>
          <a:xfrm>
            <a:off x="1066800" y="2305560"/>
            <a:ext cx="6705600" cy="2227085"/>
          </a:xfrm>
          <a:prstGeom prst="rect">
            <a:avLst/>
          </a:prstGeom>
          <a:solidFill>
            <a:schemeClr val="accent6">
              <a:lumMod val="20000"/>
              <a:lumOff val="80000"/>
            </a:schemeClr>
          </a:solidFill>
          <a:ln>
            <a:solidFill>
              <a:schemeClr val="tx1"/>
            </a:solidFill>
          </a:ln>
        </p:spPr>
        <p:txBody>
          <a:bodyPr wrap="square" rtlCol="0">
            <a:spAutoFit/>
          </a:bodyPr>
          <a:lstStyle/>
          <a:p>
            <a:pPr>
              <a:lnSpc>
                <a:spcPct val="100000"/>
              </a:lnSpc>
            </a:pPr>
            <a:endParaRPr lang="en-GB" b="1" dirty="0" smtClean="0">
              <a:solidFill>
                <a:srgbClr val="0070C0"/>
              </a:solidFill>
              <a:latin typeface="+mn-lt"/>
            </a:endParaRPr>
          </a:p>
          <a:p>
            <a:pPr>
              <a:lnSpc>
                <a:spcPct val="100000"/>
              </a:lnSpc>
            </a:pPr>
            <a:r>
              <a:rPr lang="en-GB" b="1" dirty="0" smtClean="0">
                <a:solidFill>
                  <a:srgbClr val="0070C0"/>
                </a:solidFill>
                <a:latin typeface="+mn-lt"/>
              </a:rPr>
              <a:t>  INSERT INTO </a:t>
            </a:r>
            <a:r>
              <a:rPr lang="en-GB" dirty="0" smtClean="0">
                <a:solidFill>
                  <a:schemeClr val="tx1"/>
                </a:solidFill>
                <a:latin typeface="+mn-lt"/>
              </a:rPr>
              <a:t>Category</a:t>
            </a:r>
          </a:p>
          <a:p>
            <a:pPr>
              <a:lnSpc>
                <a:spcPct val="100000"/>
              </a:lnSpc>
            </a:pPr>
            <a:r>
              <a:rPr lang="en-GB" b="1" dirty="0" smtClean="0">
                <a:solidFill>
                  <a:srgbClr val="0070C0"/>
                </a:solidFill>
                <a:latin typeface="+mn-lt"/>
              </a:rPr>
              <a:t>  VALUES</a:t>
            </a:r>
            <a:r>
              <a:rPr lang="en-GB" dirty="0" smtClean="0">
                <a:solidFill>
                  <a:schemeClr val="tx1"/>
                </a:solidFill>
                <a:latin typeface="+mn-lt"/>
              </a:rPr>
              <a:t> (NULL,‘cat1’,’description1’),</a:t>
            </a:r>
          </a:p>
          <a:p>
            <a:pPr>
              <a:lnSpc>
                <a:spcPct val="100000"/>
              </a:lnSpc>
            </a:pPr>
            <a:r>
              <a:rPr lang="en-GB" dirty="0">
                <a:solidFill>
                  <a:schemeClr val="tx1"/>
                </a:solidFill>
                <a:latin typeface="+mn-lt"/>
              </a:rPr>
              <a:t>(NULL,‘cat1’,’description1</a:t>
            </a:r>
            <a:r>
              <a:rPr lang="en-GB" dirty="0" smtClean="0">
                <a:solidFill>
                  <a:schemeClr val="tx1"/>
                </a:solidFill>
                <a:latin typeface="+mn-lt"/>
              </a:rPr>
              <a:t>’),</a:t>
            </a:r>
          </a:p>
          <a:p>
            <a:pPr>
              <a:lnSpc>
                <a:spcPct val="100000"/>
              </a:lnSpc>
            </a:pPr>
            <a:r>
              <a:rPr lang="en-GB" dirty="0">
                <a:solidFill>
                  <a:schemeClr val="tx1"/>
                </a:solidFill>
                <a:latin typeface="+mn-lt"/>
              </a:rPr>
              <a:t>(NULL,‘cat1’,’description1’);</a:t>
            </a:r>
            <a:endParaRPr lang="en-GB" dirty="0" smtClean="0">
              <a:solidFill>
                <a:schemeClr val="tx1"/>
              </a:solidFill>
              <a:latin typeface="+mn-lt"/>
            </a:endParaRPr>
          </a:p>
          <a:p>
            <a:endParaRPr lang="en-GB" dirty="0">
              <a:solidFill>
                <a:schemeClr val="tx1"/>
              </a:solidFill>
              <a:latin typeface="+mn-lt"/>
            </a:endParaRPr>
          </a:p>
        </p:txBody>
      </p:sp>
      <p:sp>
        <p:nvSpPr>
          <p:cNvPr id="9" name="Rectangle 8"/>
          <p:cNvSpPr>
            <a:spLocks noChangeArrowheads="1"/>
          </p:cNvSpPr>
          <p:nvPr/>
        </p:nvSpPr>
        <p:spPr bwMode="auto">
          <a:xfrm rot="1951809">
            <a:off x="-753932" y="5834217"/>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smtClean="0">
                <a:solidFill>
                  <a:schemeClr val="lt1"/>
                </a:solidFill>
                <a:latin typeface="+mn-lt"/>
                <a:cs typeface="+mn-cs"/>
              </a:rPr>
              <a:t>15</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5287829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 Statement</a:t>
            </a:r>
            <a:endParaRPr lang="en-GB" dirty="0"/>
          </a:p>
        </p:txBody>
      </p:sp>
      <p:sp>
        <p:nvSpPr>
          <p:cNvPr id="3" name="Content Placeholder 2"/>
          <p:cNvSpPr>
            <a:spLocks noGrp="1"/>
          </p:cNvSpPr>
          <p:nvPr>
            <p:ph idx="1"/>
          </p:nvPr>
        </p:nvSpPr>
        <p:spPr/>
        <p:txBody>
          <a:bodyPr/>
          <a:lstStyle/>
          <a:p>
            <a:r>
              <a:rPr lang="en-GB" dirty="0" smtClean="0"/>
              <a:t>SELECT *</a:t>
            </a:r>
            <a:endParaRPr lang="en-GB" dirty="0"/>
          </a:p>
          <a:p>
            <a:r>
              <a:rPr lang="en-GB" dirty="0"/>
              <a:t>WHERE</a:t>
            </a:r>
          </a:p>
          <a:p>
            <a:r>
              <a:rPr lang="en-GB" dirty="0"/>
              <a:t>AND &amp; OR Operator (&amp;&amp;,||)</a:t>
            </a:r>
          </a:p>
          <a:p>
            <a:r>
              <a:rPr lang="en-GB" dirty="0"/>
              <a:t>SELECT ORDER BY</a:t>
            </a:r>
          </a:p>
          <a:p>
            <a:r>
              <a:rPr lang="en-GB" dirty="0"/>
              <a:t>SELECT GROUP BY HAVING</a:t>
            </a:r>
          </a:p>
          <a:p>
            <a:r>
              <a:rPr lang="en-GB" dirty="0"/>
              <a:t>SELECT LIMIT</a:t>
            </a:r>
          </a:p>
          <a:p>
            <a:r>
              <a:rPr lang="en-GB" dirty="0"/>
              <a:t>SELECT DISTINCT</a:t>
            </a:r>
          </a:p>
          <a:p>
            <a:endParaRPr lang="en-GB" dirty="0"/>
          </a:p>
        </p:txBody>
      </p:sp>
    </p:spTree>
    <p:extLst>
      <p:ext uri="{BB962C8B-B14F-4D97-AF65-F5344CB8AC3E}">
        <p14:creationId xmlns:p14="http://schemas.microsoft.com/office/powerpoint/2010/main" val="14703708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Statement</a:t>
            </a:r>
          </a:p>
        </p:txBody>
      </p:sp>
      <p:sp>
        <p:nvSpPr>
          <p:cNvPr id="3" name="Content Placeholder 2"/>
          <p:cNvSpPr>
            <a:spLocks noGrp="1"/>
          </p:cNvSpPr>
          <p:nvPr>
            <p:ph idx="1"/>
          </p:nvPr>
        </p:nvSpPr>
        <p:spPr>
          <a:xfrm>
            <a:off x="457200" y="1358280"/>
            <a:ext cx="8219256" cy="4813920"/>
          </a:xfrm>
        </p:spPr>
        <p:txBody>
          <a:bodyPr/>
          <a:lstStyle/>
          <a:p>
            <a:r>
              <a:rPr lang="en-GB" dirty="0"/>
              <a:t>The SQL SELECT statement is used to SELECT data FROM a table. The table result is stored in a result table (called the result-set</a:t>
            </a:r>
            <a:r>
              <a:rPr lang="en-GB" dirty="0" smtClean="0"/>
              <a:t>).</a:t>
            </a:r>
          </a:p>
          <a:p>
            <a:endParaRPr lang="en-GB" dirty="0"/>
          </a:p>
          <a:p>
            <a:endParaRPr lang="en-GB" dirty="0" smtClean="0"/>
          </a:p>
          <a:p>
            <a:endParaRPr lang="en-GB" dirty="0"/>
          </a:p>
          <a:p>
            <a:endParaRPr lang="en-GB" dirty="0" smtClean="0"/>
          </a:p>
          <a:p>
            <a:endParaRPr lang="en-GB" dirty="0"/>
          </a:p>
          <a:p>
            <a:r>
              <a:rPr lang="en-GB" b="1" dirty="0"/>
              <a:t>Note: </a:t>
            </a:r>
            <a:r>
              <a:rPr lang="en-GB" dirty="0"/>
              <a:t>SQL statements are not case sensitive. “SELECT” is the same as “select”.</a:t>
            </a:r>
          </a:p>
          <a:p>
            <a:endParaRPr lang="en-GB" dirty="0"/>
          </a:p>
          <a:p>
            <a:endParaRPr lang="en-GB" dirty="0"/>
          </a:p>
        </p:txBody>
      </p:sp>
      <p:sp>
        <p:nvSpPr>
          <p:cNvPr id="4" name="TextBox 3"/>
          <p:cNvSpPr txBox="1"/>
          <p:nvPr/>
        </p:nvSpPr>
        <p:spPr>
          <a:xfrm>
            <a:off x="909228" y="2743200"/>
            <a:ext cx="7315200"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a:latin typeface="Times New Roman" pitchFamily="18" charset="0"/>
              </a:rPr>
              <a:t>SELECT </a:t>
            </a:r>
            <a:r>
              <a:rPr lang="en-US" dirty="0" smtClean="0">
                <a:latin typeface="Times New Roman" pitchFamily="18" charset="0"/>
              </a:rPr>
              <a:t>[columns,...] </a:t>
            </a:r>
            <a:r>
              <a:rPr lang="en-US" dirty="0">
                <a:latin typeface="Times New Roman" pitchFamily="18" charset="0"/>
              </a:rPr>
              <a:t/>
            </a:r>
            <a:br>
              <a:rPr lang="en-US" dirty="0">
                <a:latin typeface="Times New Roman" pitchFamily="18" charset="0"/>
              </a:rPr>
            </a:br>
            <a:r>
              <a:rPr lang="en-US" dirty="0">
                <a:latin typeface="Times New Roman" pitchFamily="18" charset="0"/>
              </a:rPr>
              <a:t>FROM </a:t>
            </a:r>
            <a:r>
              <a:rPr lang="en-US" dirty="0" smtClean="0">
                <a:latin typeface="Times New Roman" pitchFamily="18" charset="0"/>
              </a:rPr>
              <a:t>[tables,…] </a:t>
            </a:r>
            <a:r>
              <a:rPr lang="en-US" dirty="0">
                <a:latin typeface="Times New Roman" pitchFamily="18" charset="0"/>
              </a:rPr>
              <a:t/>
            </a:r>
            <a:br>
              <a:rPr lang="en-US" dirty="0">
                <a:latin typeface="Times New Roman" pitchFamily="18" charset="0"/>
              </a:rPr>
            </a:br>
            <a:r>
              <a:rPr lang="en-US" dirty="0">
                <a:latin typeface="Times New Roman" pitchFamily="18" charset="0"/>
              </a:rPr>
              <a:t>[WHERE conditions] </a:t>
            </a:r>
            <a:br>
              <a:rPr lang="en-US" dirty="0">
                <a:latin typeface="Times New Roman" pitchFamily="18" charset="0"/>
              </a:rPr>
            </a:br>
            <a:r>
              <a:rPr lang="en-US" dirty="0">
                <a:latin typeface="Times New Roman" pitchFamily="18" charset="0"/>
              </a:rPr>
              <a:t>[GROUP BY group [HAVING </a:t>
            </a:r>
            <a:r>
              <a:rPr lang="en-US" dirty="0" err="1">
                <a:latin typeface="Times New Roman" pitchFamily="18" charset="0"/>
              </a:rPr>
              <a:t>group_conditions</a:t>
            </a:r>
            <a:r>
              <a:rPr lang="en-US" dirty="0">
                <a:latin typeface="Times New Roman" pitchFamily="18" charset="0"/>
              </a:rPr>
              <a:t>]] </a:t>
            </a:r>
            <a:br>
              <a:rPr lang="en-US" dirty="0">
                <a:latin typeface="Times New Roman" pitchFamily="18" charset="0"/>
              </a:rPr>
            </a:br>
            <a:r>
              <a:rPr lang="en-US" dirty="0">
                <a:latin typeface="Times New Roman" pitchFamily="18" charset="0"/>
              </a:rPr>
              <a:t>[ORDER BY </a:t>
            </a:r>
            <a:r>
              <a:rPr lang="en-US" dirty="0" err="1">
                <a:latin typeface="Times New Roman" pitchFamily="18" charset="0"/>
              </a:rPr>
              <a:t>sort_columns</a:t>
            </a:r>
            <a:r>
              <a:rPr lang="en-US" dirty="0">
                <a:latin typeface="Times New Roman" pitchFamily="18" charset="0"/>
              </a:rPr>
              <a:t>] </a:t>
            </a:r>
            <a:br>
              <a:rPr lang="en-US" dirty="0">
                <a:latin typeface="Times New Roman" pitchFamily="18" charset="0"/>
              </a:rPr>
            </a:br>
            <a:r>
              <a:rPr lang="en-US" dirty="0">
                <a:latin typeface="Times New Roman" pitchFamily="18" charset="0"/>
              </a:rPr>
              <a:t>[LIMIT </a:t>
            </a:r>
            <a:r>
              <a:rPr lang="en-US" dirty="0" err="1" smtClean="0">
                <a:latin typeface="Times New Roman" pitchFamily="18" charset="0"/>
              </a:rPr>
              <a:t>number_row_start</a:t>
            </a:r>
            <a:r>
              <a:rPr lang="en-US" dirty="0" smtClean="0">
                <a:latin typeface="Times New Roman" pitchFamily="18" charset="0"/>
              </a:rPr>
              <a:t>, </a:t>
            </a:r>
            <a:r>
              <a:rPr lang="en-US" dirty="0" err="1" smtClean="0">
                <a:latin typeface="Times New Roman" pitchFamily="18" charset="0"/>
              </a:rPr>
              <a:t>number_row_end</a:t>
            </a:r>
            <a:r>
              <a:rPr lang="en-US" dirty="0" smtClean="0">
                <a:latin typeface="Times New Roman" pitchFamily="18" charset="0"/>
              </a:rPr>
              <a:t>];</a:t>
            </a:r>
            <a:endParaRPr lang="en-US" dirty="0"/>
          </a:p>
        </p:txBody>
      </p:sp>
    </p:spTree>
    <p:extLst>
      <p:ext uri="{BB962C8B-B14F-4D97-AF65-F5344CB8AC3E}">
        <p14:creationId xmlns:p14="http://schemas.microsoft.com/office/powerpoint/2010/main" val="29628165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dirty="0" err="1"/>
              <a:t>user_details.sql</a:t>
            </a:r>
            <a:endParaRPr lang="en-GB" b="1" dirty="0"/>
          </a:p>
        </p:txBody>
      </p:sp>
      <p:pic>
        <p:nvPicPr>
          <p:cNvPr id="4" name="Picture 3"/>
          <p:cNvPicPr>
            <a:picLocks noChangeAspect="1"/>
          </p:cNvPicPr>
          <p:nvPr/>
        </p:nvPicPr>
        <p:blipFill>
          <a:blip r:embed="rId2"/>
          <a:stretch>
            <a:fillRect/>
          </a:stretch>
        </p:blipFill>
        <p:spPr>
          <a:xfrm>
            <a:off x="242478" y="1981200"/>
            <a:ext cx="8648700" cy="1724025"/>
          </a:xfrm>
          <a:prstGeom prst="rect">
            <a:avLst/>
          </a:prstGeom>
        </p:spPr>
      </p:pic>
    </p:spTree>
    <p:extLst>
      <p:ext uri="{BB962C8B-B14F-4D97-AF65-F5344CB8AC3E}">
        <p14:creationId xmlns:p14="http://schemas.microsoft.com/office/powerpoint/2010/main" val="136575964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 *</a:t>
            </a:r>
            <a:endParaRPr lang="en-GB" dirty="0"/>
          </a:p>
        </p:txBody>
      </p:sp>
      <p:sp>
        <p:nvSpPr>
          <p:cNvPr id="3" name="Content Placeholder 2"/>
          <p:cNvSpPr>
            <a:spLocks noGrp="1"/>
          </p:cNvSpPr>
          <p:nvPr>
            <p:ph idx="1"/>
          </p:nvPr>
        </p:nvSpPr>
        <p:spPr/>
        <p:txBody>
          <a:bodyPr/>
          <a:lstStyle/>
          <a:p>
            <a:r>
              <a:rPr lang="en-GB" dirty="0" smtClean="0"/>
              <a:t>Select </a:t>
            </a:r>
            <a:r>
              <a:rPr lang="en-GB" dirty="0"/>
              <a:t>all </a:t>
            </a:r>
            <a:r>
              <a:rPr lang="en-GB" dirty="0" smtClean="0"/>
              <a:t>data </a:t>
            </a:r>
            <a:r>
              <a:rPr lang="en-GB" dirty="0"/>
              <a:t>of all columns </a:t>
            </a:r>
            <a:r>
              <a:rPr lang="en-GB" dirty="0" smtClean="0"/>
              <a:t>from a table</a:t>
            </a:r>
          </a:p>
          <a:p>
            <a:r>
              <a:rPr lang="en-GB" dirty="0" smtClean="0"/>
              <a:t>Syntax: </a:t>
            </a:r>
          </a:p>
          <a:p>
            <a:endParaRPr lang="en-GB" dirty="0"/>
          </a:p>
          <a:p>
            <a:endParaRPr lang="en-GB" dirty="0" smtClean="0"/>
          </a:p>
          <a:p>
            <a:endParaRPr lang="en-GB" dirty="0"/>
          </a:p>
          <a:p>
            <a:endParaRPr lang="en-GB" dirty="0" smtClean="0"/>
          </a:p>
          <a:p>
            <a:r>
              <a:rPr lang="en-GB" dirty="0" smtClean="0"/>
              <a:t>Ex: select * from </a:t>
            </a:r>
            <a:r>
              <a:rPr lang="en-GB" dirty="0" err="1" smtClean="0"/>
              <a:t>user_details</a:t>
            </a:r>
            <a:r>
              <a:rPr lang="en-GB" dirty="0" smtClean="0"/>
              <a:t>;</a:t>
            </a:r>
          </a:p>
          <a:p>
            <a:pPr marL="0" indent="0">
              <a:buNone/>
            </a:pPr>
            <a:endParaRPr lang="en-GB" dirty="0"/>
          </a:p>
        </p:txBody>
      </p:sp>
      <p:sp>
        <p:nvSpPr>
          <p:cNvPr id="4" name="TextBox 3"/>
          <p:cNvSpPr txBox="1"/>
          <p:nvPr/>
        </p:nvSpPr>
        <p:spPr>
          <a:xfrm>
            <a:off x="1600200" y="2743200"/>
            <a:ext cx="4876800" cy="38042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a:t>SELECT</a:t>
            </a:r>
            <a:r>
              <a:rPr lang="en-US" dirty="0"/>
              <a:t> * </a:t>
            </a:r>
            <a:r>
              <a:rPr lang="en-US" b="1" dirty="0"/>
              <a:t>FROM</a:t>
            </a:r>
            <a:r>
              <a:rPr lang="en-US" dirty="0"/>
              <a:t> </a:t>
            </a:r>
            <a:r>
              <a:rPr lang="en-US" dirty="0" err="1" smtClean="0"/>
              <a:t>tablename</a:t>
            </a:r>
            <a:r>
              <a:rPr lang="en-US" dirty="0" smtClean="0"/>
              <a:t>;</a:t>
            </a:r>
            <a:endParaRPr lang="en-US" dirty="0"/>
          </a:p>
        </p:txBody>
      </p:sp>
    </p:spTree>
    <p:extLst>
      <p:ext uri="{BB962C8B-B14F-4D97-AF65-F5344CB8AC3E}">
        <p14:creationId xmlns:p14="http://schemas.microsoft.com/office/powerpoint/2010/main" val="8031807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endParaRPr lang="en-GB" dirty="0"/>
          </a:p>
        </p:txBody>
      </p:sp>
      <p:pic>
        <p:nvPicPr>
          <p:cNvPr id="4" name="Picture 3"/>
          <p:cNvPicPr>
            <a:picLocks noChangeAspect="1"/>
          </p:cNvPicPr>
          <p:nvPr/>
        </p:nvPicPr>
        <p:blipFill>
          <a:blip r:embed="rId2"/>
          <a:stretch>
            <a:fillRect/>
          </a:stretch>
        </p:blipFill>
        <p:spPr>
          <a:xfrm>
            <a:off x="1676400" y="1056367"/>
            <a:ext cx="5567362" cy="4217309"/>
          </a:xfrm>
          <a:prstGeom prst="rect">
            <a:avLst/>
          </a:prstGeom>
        </p:spPr>
      </p:pic>
    </p:spTree>
    <p:extLst>
      <p:ext uri="{BB962C8B-B14F-4D97-AF65-F5344CB8AC3E}">
        <p14:creationId xmlns:p14="http://schemas.microsoft.com/office/powerpoint/2010/main" val="206683611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C</a:t>
            </a:r>
            <a:r>
              <a:rPr lang="en-GB" dirty="0" smtClean="0"/>
              <a:t>olumns</a:t>
            </a:r>
            <a:endParaRPr lang="en-GB" dirty="0"/>
          </a:p>
        </p:txBody>
      </p:sp>
      <p:sp>
        <p:nvSpPr>
          <p:cNvPr id="3" name="Content Placeholder 2"/>
          <p:cNvSpPr>
            <a:spLocks noGrp="1"/>
          </p:cNvSpPr>
          <p:nvPr>
            <p:ph idx="1"/>
          </p:nvPr>
        </p:nvSpPr>
        <p:spPr/>
        <p:txBody>
          <a:bodyPr/>
          <a:lstStyle/>
          <a:p>
            <a:r>
              <a:rPr lang="en-GB" dirty="0"/>
              <a:t>S</a:t>
            </a:r>
            <a:r>
              <a:rPr lang="en-GB" dirty="0" smtClean="0"/>
              <a:t>elect </a:t>
            </a:r>
            <a:r>
              <a:rPr lang="en-GB" dirty="0"/>
              <a:t>data of some columns from </a:t>
            </a:r>
            <a:r>
              <a:rPr lang="en-GB" dirty="0" smtClean="0"/>
              <a:t>a table</a:t>
            </a:r>
          </a:p>
          <a:p>
            <a:r>
              <a:rPr lang="en-GB" dirty="0" smtClean="0"/>
              <a:t>Syntax: </a:t>
            </a:r>
          </a:p>
          <a:p>
            <a:endParaRPr lang="en-GB" dirty="0"/>
          </a:p>
          <a:p>
            <a:endParaRPr lang="en-GB" dirty="0" smtClean="0"/>
          </a:p>
          <a:p>
            <a:endParaRPr lang="en-GB" dirty="0"/>
          </a:p>
          <a:p>
            <a:r>
              <a:rPr lang="en-GB" dirty="0" smtClean="0"/>
              <a:t>Ex: select username, gender, salary from </a:t>
            </a:r>
            <a:r>
              <a:rPr lang="en-GB" dirty="0" err="1" smtClean="0"/>
              <a:t>user_details</a:t>
            </a:r>
            <a:r>
              <a:rPr lang="en-GB" dirty="0" smtClean="0"/>
              <a:t>;</a:t>
            </a:r>
            <a:endParaRPr lang="en-GB" dirty="0"/>
          </a:p>
          <a:p>
            <a:endParaRPr lang="en-GB" dirty="0"/>
          </a:p>
        </p:txBody>
      </p:sp>
      <p:sp>
        <p:nvSpPr>
          <p:cNvPr id="4" name="TextBox 3"/>
          <p:cNvSpPr txBox="1"/>
          <p:nvPr/>
        </p:nvSpPr>
        <p:spPr>
          <a:xfrm>
            <a:off x="457200" y="2667000"/>
            <a:ext cx="8305800" cy="38042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b="1" dirty="0"/>
              <a:t>SELECT</a:t>
            </a:r>
            <a:r>
              <a:rPr lang="en-US" dirty="0"/>
              <a:t> </a:t>
            </a:r>
            <a:r>
              <a:rPr lang="en-US" i="1" dirty="0" smtClean="0"/>
              <a:t>colname1</a:t>
            </a:r>
            <a:r>
              <a:rPr lang="en-US" dirty="0" smtClean="0"/>
              <a:t>, </a:t>
            </a:r>
            <a:r>
              <a:rPr lang="en-US" i="1" dirty="0"/>
              <a:t>colname2</a:t>
            </a:r>
            <a:r>
              <a:rPr lang="en-US" dirty="0" smtClean="0"/>
              <a:t>,… </a:t>
            </a:r>
            <a:r>
              <a:rPr lang="en-US" b="1" dirty="0"/>
              <a:t>FROM</a:t>
            </a:r>
            <a:r>
              <a:rPr lang="en-US" dirty="0"/>
              <a:t> </a:t>
            </a:r>
            <a:r>
              <a:rPr lang="en-US" i="1" dirty="0" err="1" smtClean="0"/>
              <a:t>tablename</a:t>
            </a:r>
            <a:r>
              <a:rPr lang="en-US" dirty="0" smtClean="0"/>
              <a:t>; </a:t>
            </a:r>
            <a:endParaRPr lang="en-US" dirty="0"/>
          </a:p>
        </p:txBody>
      </p:sp>
    </p:spTree>
    <p:extLst>
      <p:ext uri="{BB962C8B-B14F-4D97-AF65-F5344CB8AC3E}">
        <p14:creationId xmlns:p14="http://schemas.microsoft.com/office/powerpoint/2010/main" val="182696774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3019015" y="690434"/>
            <a:ext cx="3095625" cy="6896194"/>
          </a:xfrm>
          <a:prstGeom prst="rect">
            <a:avLst/>
          </a:prstGeom>
        </p:spPr>
      </p:pic>
    </p:spTree>
    <p:extLst>
      <p:ext uri="{BB962C8B-B14F-4D97-AF65-F5344CB8AC3E}">
        <p14:creationId xmlns:p14="http://schemas.microsoft.com/office/powerpoint/2010/main" val="252961917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with WHERE condition</a:t>
            </a:r>
          </a:p>
        </p:txBody>
      </p:sp>
      <p:sp>
        <p:nvSpPr>
          <p:cNvPr id="3" name="Content Placeholder 2"/>
          <p:cNvSpPr>
            <a:spLocks noGrp="1"/>
          </p:cNvSpPr>
          <p:nvPr>
            <p:ph idx="1"/>
          </p:nvPr>
        </p:nvSpPr>
        <p:spPr/>
        <p:txBody>
          <a:bodyPr/>
          <a:lstStyle/>
          <a:p>
            <a:r>
              <a:rPr lang="en-GB" dirty="0"/>
              <a:t>WHERE is used to select and set condition for </a:t>
            </a:r>
            <a:r>
              <a:rPr lang="en-GB" dirty="0" smtClean="0"/>
              <a:t>columns</a:t>
            </a:r>
          </a:p>
          <a:p>
            <a:r>
              <a:rPr lang="en-GB" dirty="0"/>
              <a:t>Conditional selections used in the where clause</a:t>
            </a:r>
          </a:p>
        </p:txBody>
      </p:sp>
      <p:pic>
        <p:nvPicPr>
          <p:cNvPr id="4" name="Picture 3"/>
          <p:cNvPicPr>
            <a:picLocks noChangeAspect="1"/>
          </p:cNvPicPr>
          <p:nvPr/>
        </p:nvPicPr>
        <p:blipFill>
          <a:blip r:embed="rId2"/>
          <a:stretch>
            <a:fillRect/>
          </a:stretch>
        </p:blipFill>
        <p:spPr>
          <a:xfrm>
            <a:off x="1676400" y="2667000"/>
            <a:ext cx="5456393" cy="2219136"/>
          </a:xfrm>
          <a:prstGeom prst="rect">
            <a:avLst/>
          </a:prstGeom>
        </p:spPr>
      </p:pic>
      <p:sp>
        <p:nvSpPr>
          <p:cNvPr id="5" name="TextBox 4"/>
          <p:cNvSpPr txBox="1"/>
          <p:nvPr/>
        </p:nvSpPr>
        <p:spPr>
          <a:xfrm>
            <a:off x="457200" y="4965899"/>
            <a:ext cx="8294427" cy="2603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b="1" dirty="0"/>
              <a:t>SELECT</a:t>
            </a:r>
            <a:r>
              <a:rPr lang="en-US" sz="1400" dirty="0"/>
              <a:t> </a:t>
            </a:r>
            <a:r>
              <a:rPr lang="en-US" sz="1400" dirty="0" smtClean="0"/>
              <a:t>username </a:t>
            </a:r>
            <a:r>
              <a:rPr lang="en-US" sz="1400" b="1" dirty="0" smtClean="0"/>
              <a:t>FROM</a:t>
            </a:r>
            <a:r>
              <a:rPr lang="en-US" sz="1400" dirty="0" smtClean="0"/>
              <a:t> </a:t>
            </a:r>
            <a:r>
              <a:rPr lang="en-US" sz="1400" dirty="0" err="1" smtClean="0"/>
              <a:t>user_details</a:t>
            </a:r>
            <a:r>
              <a:rPr lang="en-US" sz="1400" dirty="0" smtClean="0"/>
              <a:t> </a:t>
            </a:r>
            <a:r>
              <a:rPr lang="en-US" sz="1400" b="1" dirty="0"/>
              <a:t>WHERE</a:t>
            </a:r>
            <a:r>
              <a:rPr lang="en-US" sz="1400" dirty="0"/>
              <a:t> username </a:t>
            </a:r>
            <a:r>
              <a:rPr lang="en-US" sz="1400" b="1" dirty="0" smtClean="0"/>
              <a:t>LIKE</a:t>
            </a:r>
            <a:r>
              <a:rPr lang="en-US" sz="1400" dirty="0" smtClean="0"/>
              <a:t> “</a:t>
            </a:r>
            <a:r>
              <a:rPr lang="en-US" sz="1400" dirty="0" err="1" smtClean="0"/>
              <a:t>sa</a:t>
            </a:r>
            <a:r>
              <a:rPr lang="en-US" sz="1400" dirty="0" smtClean="0"/>
              <a:t>%"; </a:t>
            </a:r>
            <a:endParaRPr lang="en-US" sz="1400" dirty="0"/>
          </a:p>
        </p:txBody>
      </p:sp>
      <p:sp>
        <p:nvSpPr>
          <p:cNvPr id="6" name="TextBox 5"/>
          <p:cNvSpPr txBox="1"/>
          <p:nvPr/>
        </p:nvSpPr>
        <p:spPr>
          <a:xfrm>
            <a:off x="457200" y="5471039"/>
            <a:ext cx="8294427" cy="2603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b="1" dirty="0"/>
              <a:t>SELECT</a:t>
            </a:r>
            <a:r>
              <a:rPr lang="en-US" sz="1400" dirty="0"/>
              <a:t> </a:t>
            </a:r>
            <a:r>
              <a:rPr lang="en-US" sz="1400" dirty="0" smtClean="0"/>
              <a:t>username </a:t>
            </a:r>
            <a:r>
              <a:rPr lang="en-US" sz="1400" b="1" dirty="0" smtClean="0"/>
              <a:t>FROM</a:t>
            </a:r>
            <a:r>
              <a:rPr lang="en-US" sz="1400" dirty="0" smtClean="0"/>
              <a:t> </a:t>
            </a:r>
            <a:r>
              <a:rPr lang="en-US" sz="1400" dirty="0" err="1" smtClean="0"/>
              <a:t>user_details</a:t>
            </a:r>
            <a:r>
              <a:rPr lang="en-US" sz="1400" dirty="0" smtClean="0"/>
              <a:t> </a:t>
            </a:r>
            <a:r>
              <a:rPr lang="en-US" sz="1400" b="1" dirty="0"/>
              <a:t>WHERE</a:t>
            </a:r>
            <a:r>
              <a:rPr lang="en-US" sz="1400" dirty="0"/>
              <a:t> username </a:t>
            </a:r>
            <a:r>
              <a:rPr lang="en-US" sz="1400" b="1" dirty="0" smtClean="0"/>
              <a:t>LIKE</a:t>
            </a:r>
            <a:r>
              <a:rPr lang="en-US" sz="1400" dirty="0" smtClean="0"/>
              <a:t> “%63"; </a:t>
            </a:r>
            <a:endParaRPr lang="en-US" sz="1400" dirty="0"/>
          </a:p>
        </p:txBody>
      </p:sp>
    </p:spTree>
    <p:extLst>
      <p:ext uri="{BB962C8B-B14F-4D97-AF65-F5344CB8AC3E}">
        <p14:creationId xmlns:p14="http://schemas.microsoft.com/office/powerpoint/2010/main" val="2960897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sp>
        <p:nvSpPr>
          <p:cNvPr id="4" name="Rectangle 3"/>
          <p:cNvSpPr/>
          <p:nvPr/>
        </p:nvSpPr>
        <p:spPr>
          <a:xfrm>
            <a:off x="487542" y="2107762"/>
            <a:ext cx="8158572" cy="96064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dirty="0"/>
              <a:t>	</a:t>
            </a:r>
            <a:r>
              <a:rPr lang="en-US" sz="2000" b="1" dirty="0" smtClean="0"/>
              <a:t>CREATE </a:t>
            </a:r>
            <a:r>
              <a:rPr lang="en-US" sz="2000" b="1"/>
              <a:t>DATABASE </a:t>
            </a:r>
            <a:r>
              <a:rPr lang="en-US" sz="2000" b="1" smtClean="0"/>
              <a:t>IF </a:t>
            </a:r>
            <a:r>
              <a:rPr lang="en-US" sz="2000" b="1"/>
              <a:t>NOT </a:t>
            </a:r>
            <a:r>
              <a:rPr lang="en-US" sz="2000" b="1" smtClean="0"/>
              <a:t>EXISTS</a:t>
            </a:r>
            <a:r>
              <a:rPr lang="en-US" sz="2000" smtClean="0"/>
              <a:t> </a:t>
            </a:r>
            <a:r>
              <a:rPr lang="en-US" sz="2000" dirty="0" err="1" smtClean="0"/>
              <a:t>database_name</a:t>
            </a:r>
            <a:r>
              <a:rPr lang="en-US" sz="2000" dirty="0"/>
              <a:t>;</a:t>
            </a:r>
          </a:p>
        </p:txBody>
      </p:sp>
      <p:sp>
        <p:nvSpPr>
          <p:cNvPr id="5" name="TextBox 4"/>
          <p:cNvSpPr txBox="1"/>
          <p:nvPr/>
        </p:nvSpPr>
        <p:spPr>
          <a:xfrm>
            <a:off x="1481230" y="4442157"/>
            <a:ext cx="3610742" cy="476412"/>
          </a:xfrm>
          <a:prstGeom prst="rect">
            <a:avLst/>
          </a:prstGeom>
          <a:noFill/>
        </p:spPr>
        <p:txBody>
          <a:bodyPr wrap="square" rtlCol="0">
            <a:spAutoFit/>
          </a:bodyPr>
          <a:lstStyle>
            <a:defPPr>
              <a:defRPr lang="en-US"/>
            </a:defPPr>
            <a:lvl1pPr>
              <a:defRPr>
                <a:latin typeface="Kristen ITC" panose="03050502040202030202" pitchFamily="66" charset="0"/>
                <a:cs typeface="EucrosiaUPC" panose="02020603050405020304" pitchFamily="18" charset="-34"/>
              </a:defRPr>
            </a:lvl1pPr>
          </a:lstStyle>
          <a:p>
            <a:r>
              <a:rPr lang="en-US" sz="1600" dirty="0" smtClean="0">
                <a:solidFill>
                  <a:srgbClr val="FF0000"/>
                </a:solidFill>
              </a:rPr>
              <a:t>To check exiting database before we create.</a:t>
            </a:r>
            <a:endParaRPr lang="en-US" sz="1600" dirty="0">
              <a:solidFill>
                <a:srgbClr val="FF0000"/>
              </a:solidFill>
            </a:endParaRPr>
          </a:p>
        </p:txBody>
      </p:sp>
      <p:cxnSp>
        <p:nvCxnSpPr>
          <p:cNvPr id="6" name="Curved Connector 5"/>
          <p:cNvCxnSpPr/>
          <p:nvPr/>
        </p:nvCxnSpPr>
        <p:spPr>
          <a:xfrm flipV="1">
            <a:off x="3186972" y="2943191"/>
            <a:ext cx="1905000" cy="1350350"/>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41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AND &amp; OR Operators (&amp;&amp;, ||)</a:t>
            </a:r>
          </a:p>
        </p:txBody>
      </p:sp>
      <p:sp>
        <p:nvSpPr>
          <p:cNvPr id="3" name="Content Placeholder 2"/>
          <p:cNvSpPr>
            <a:spLocks noGrp="1"/>
          </p:cNvSpPr>
          <p:nvPr>
            <p:ph idx="1"/>
          </p:nvPr>
        </p:nvSpPr>
        <p:spPr/>
        <p:txBody>
          <a:bodyPr/>
          <a:lstStyle/>
          <a:p>
            <a:r>
              <a:rPr lang="en-GB" dirty="0"/>
              <a:t>The AND or &amp;&amp; operator displays a record if both the first condition AND the second condition are true.</a:t>
            </a:r>
          </a:p>
          <a:p>
            <a:r>
              <a:rPr lang="en-GB" dirty="0"/>
              <a:t>The OR </a:t>
            </a:r>
            <a:r>
              <a:rPr lang="en-GB" dirty="0" err="1"/>
              <a:t>or</a:t>
            </a:r>
            <a:r>
              <a:rPr lang="en-GB" dirty="0"/>
              <a:t> || operator displays a record if either the first condition OR the second condition is true.</a:t>
            </a:r>
          </a:p>
          <a:p>
            <a:r>
              <a:rPr lang="en-GB" dirty="0" smtClean="0"/>
              <a:t>Ex: </a:t>
            </a:r>
            <a:endParaRPr lang="en-GB" dirty="0"/>
          </a:p>
          <a:p>
            <a:endParaRPr lang="en-GB" dirty="0"/>
          </a:p>
        </p:txBody>
      </p:sp>
      <p:sp>
        <p:nvSpPr>
          <p:cNvPr id="4" name="TextBox 3"/>
          <p:cNvSpPr txBox="1"/>
          <p:nvPr/>
        </p:nvSpPr>
        <p:spPr>
          <a:xfrm>
            <a:off x="471060" y="4487089"/>
            <a:ext cx="7996451" cy="38036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200" b="1" dirty="0"/>
              <a:t>SELECT</a:t>
            </a:r>
            <a:r>
              <a:rPr lang="en-US" sz="1200" dirty="0"/>
              <a:t> username, </a:t>
            </a:r>
            <a:r>
              <a:rPr lang="en-US" sz="1200" b="1" dirty="0" smtClean="0"/>
              <a:t>salary, gender</a:t>
            </a:r>
            <a:r>
              <a:rPr lang="en-US" sz="1200" dirty="0" smtClean="0"/>
              <a:t> </a:t>
            </a:r>
            <a:r>
              <a:rPr lang="en-US" sz="1200" b="1" dirty="0"/>
              <a:t>FROM</a:t>
            </a:r>
            <a:r>
              <a:rPr lang="en-US" sz="1200" dirty="0"/>
              <a:t> </a:t>
            </a:r>
            <a:r>
              <a:rPr lang="en-US" sz="1200" dirty="0" err="1" smtClean="0"/>
              <a:t>user_details</a:t>
            </a:r>
            <a:r>
              <a:rPr lang="en-US" sz="1200" dirty="0" smtClean="0"/>
              <a:t> </a:t>
            </a:r>
            <a:r>
              <a:rPr lang="en-US" sz="1200" b="1" dirty="0"/>
              <a:t>WHERE</a:t>
            </a:r>
            <a:r>
              <a:rPr lang="en-US" sz="1200" dirty="0"/>
              <a:t> </a:t>
            </a:r>
            <a:r>
              <a:rPr lang="en-US" sz="1200" dirty="0" smtClean="0"/>
              <a:t>salary= 300 </a:t>
            </a:r>
            <a:r>
              <a:rPr lang="en-US" sz="1200" b="1" dirty="0"/>
              <a:t>AND</a:t>
            </a:r>
            <a:r>
              <a:rPr lang="en-US" sz="1200" dirty="0"/>
              <a:t> </a:t>
            </a:r>
            <a:r>
              <a:rPr lang="en-US" sz="1200" b="1" dirty="0"/>
              <a:t>status</a:t>
            </a:r>
            <a:r>
              <a:rPr lang="en-US" sz="1200" dirty="0"/>
              <a:t> = </a:t>
            </a:r>
            <a:r>
              <a:rPr lang="en-US" sz="1200" dirty="0" smtClean="0"/>
              <a:t>‘Female’; </a:t>
            </a:r>
            <a:endParaRPr lang="en-US" sz="1200" dirty="0"/>
          </a:p>
        </p:txBody>
      </p:sp>
      <p:sp>
        <p:nvSpPr>
          <p:cNvPr id="6" name="TextBox 5"/>
          <p:cNvSpPr txBox="1"/>
          <p:nvPr/>
        </p:nvSpPr>
        <p:spPr>
          <a:xfrm>
            <a:off x="471059" y="5323576"/>
            <a:ext cx="7996451" cy="38036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200" b="1" dirty="0"/>
              <a:t>SELECT</a:t>
            </a:r>
            <a:r>
              <a:rPr lang="en-US" sz="1200" dirty="0"/>
              <a:t> username, </a:t>
            </a:r>
            <a:r>
              <a:rPr lang="en-US" sz="1200" b="1" dirty="0" smtClean="0"/>
              <a:t>salary, gender</a:t>
            </a:r>
            <a:r>
              <a:rPr lang="en-US" sz="1200" dirty="0" smtClean="0"/>
              <a:t> </a:t>
            </a:r>
            <a:r>
              <a:rPr lang="en-US" sz="1200" b="1" dirty="0"/>
              <a:t>FROM</a:t>
            </a:r>
            <a:r>
              <a:rPr lang="en-US" sz="1200" dirty="0"/>
              <a:t> </a:t>
            </a:r>
            <a:r>
              <a:rPr lang="en-US" sz="1200" dirty="0" err="1" smtClean="0"/>
              <a:t>user_details</a:t>
            </a:r>
            <a:r>
              <a:rPr lang="en-US" sz="1200" dirty="0" smtClean="0"/>
              <a:t> </a:t>
            </a:r>
            <a:r>
              <a:rPr lang="en-US" sz="1200" b="1" dirty="0"/>
              <a:t>WHERE</a:t>
            </a:r>
            <a:r>
              <a:rPr lang="en-US" sz="1200" dirty="0"/>
              <a:t> </a:t>
            </a:r>
            <a:r>
              <a:rPr lang="en-US" sz="1200" dirty="0" smtClean="0"/>
              <a:t>salary= 300 </a:t>
            </a:r>
            <a:r>
              <a:rPr lang="en-US" sz="1200" b="1" dirty="0"/>
              <a:t>AND</a:t>
            </a:r>
            <a:r>
              <a:rPr lang="en-US" sz="1200" dirty="0"/>
              <a:t> </a:t>
            </a:r>
            <a:r>
              <a:rPr lang="en-US" sz="1200" b="1" dirty="0"/>
              <a:t>status</a:t>
            </a:r>
            <a:r>
              <a:rPr lang="en-US" sz="1200" dirty="0"/>
              <a:t> = </a:t>
            </a:r>
            <a:r>
              <a:rPr lang="en-US" sz="1200" dirty="0" smtClean="0"/>
              <a:t>‘Female’; </a:t>
            </a:r>
            <a:endParaRPr lang="en-US" sz="1200" dirty="0"/>
          </a:p>
        </p:txBody>
      </p:sp>
    </p:spTree>
    <p:extLst>
      <p:ext uri="{BB962C8B-B14F-4D97-AF65-F5344CB8AC3E}">
        <p14:creationId xmlns:p14="http://schemas.microsoft.com/office/powerpoint/2010/main" val="23027976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ORDER BY</a:t>
            </a:r>
          </a:p>
        </p:txBody>
      </p:sp>
      <p:sp>
        <p:nvSpPr>
          <p:cNvPr id="3" name="Content Placeholder 2"/>
          <p:cNvSpPr>
            <a:spLocks noGrp="1"/>
          </p:cNvSpPr>
          <p:nvPr>
            <p:ph idx="1"/>
          </p:nvPr>
        </p:nvSpPr>
        <p:spPr/>
        <p:txBody>
          <a:bodyPr/>
          <a:lstStyle/>
          <a:p>
            <a:r>
              <a:rPr lang="en-GB" dirty="0" smtClean="0"/>
              <a:t>Sort data: ASC, DESC</a:t>
            </a:r>
          </a:p>
          <a:p>
            <a:r>
              <a:rPr lang="en-GB" dirty="0" smtClean="0"/>
              <a:t>Syntax: </a:t>
            </a:r>
          </a:p>
          <a:p>
            <a:endParaRPr lang="en-GB" dirty="0"/>
          </a:p>
          <a:p>
            <a:endParaRPr lang="en-GB" dirty="0" smtClean="0"/>
          </a:p>
          <a:p>
            <a:endParaRPr lang="en-GB" dirty="0"/>
          </a:p>
          <a:p>
            <a:r>
              <a:rPr lang="en-GB" dirty="0" smtClean="0"/>
              <a:t>Ex</a:t>
            </a:r>
            <a:r>
              <a:rPr lang="en-GB" dirty="0"/>
              <a:t>: SELECT * FROM `</a:t>
            </a:r>
            <a:r>
              <a:rPr lang="en-GB" dirty="0" err="1"/>
              <a:t>user_details</a:t>
            </a:r>
            <a:r>
              <a:rPr lang="en-GB" dirty="0"/>
              <a:t>` ORDER BY salary DESC</a:t>
            </a:r>
          </a:p>
        </p:txBody>
      </p:sp>
      <p:sp>
        <p:nvSpPr>
          <p:cNvPr id="4" name="TextBox 3"/>
          <p:cNvSpPr txBox="1"/>
          <p:nvPr/>
        </p:nvSpPr>
        <p:spPr>
          <a:xfrm>
            <a:off x="609600" y="2514600"/>
            <a:ext cx="7391400" cy="2603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b="1" dirty="0" smtClean="0"/>
              <a:t>SELECT</a:t>
            </a:r>
            <a:r>
              <a:rPr lang="en-US" sz="1400" dirty="0" smtClean="0"/>
              <a:t> </a:t>
            </a:r>
            <a:r>
              <a:rPr lang="en-US" sz="1400" dirty="0" err="1" smtClean="0"/>
              <a:t>colname</a:t>
            </a:r>
            <a:r>
              <a:rPr lang="en-US" sz="1400" dirty="0" smtClean="0"/>
              <a:t>,… </a:t>
            </a:r>
            <a:r>
              <a:rPr lang="en-US" sz="1400" b="1" dirty="0" smtClean="0"/>
              <a:t>FROM</a:t>
            </a:r>
            <a:r>
              <a:rPr lang="en-US" sz="1400" dirty="0" smtClean="0"/>
              <a:t> </a:t>
            </a:r>
            <a:r>
              <a:rPr lang="en-US" sz="1400" dirty="0" err="1" smtClean="0"/>
              <a:t>tablename</a:t>
            </a:r>
            <a:r>
              <a:rPr lang="en-US" sz="1400" dirty="0" smtClean="0"/>
              <a:t> </a:t>
            </a:r>
            <a:r>
              <a:rPr lang="en-US" sz="1400" b="1" dirty="0" smtClean="0"/>
              <a:t>ORDER BY </a:t>
            </a:r>
            <a:r>
              <a:rPr lang="en-US" sz="1400" b="1" dirty="0" err="1" smtClean="0"/>
              <a:t>colname</a:t>
            </a:r>
            <a:r>
              <a:rPr lang="en-US" sz="1400" b="1" dirty="0" smtClean="0"/>
              <a:t> ASC;</a:t>
            </a:r>
            <a:endParaRPr lang="en-US" sz="1400" dirty="0"/>
          </a:p>
        </p:txBody>
      </p:sp>
      <p:sp>
        <p:nvSpPr>
          <p:cNvPr id="5" name="TextBox 4"/>
          <p:cNvSpPr txBox="1"/>
          <p:nvPr/>
        </p:nvSpPr>
        <p:spPr>
          <a:xfrm>
            <a:off x="614362" y="2972355"/>
            <a:ext cx="7391400" cy="2603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b="1" dirty="0" smtClean="0"/>
              <a:t>SELECT</a:t>
            </a:r>
            <a:r>
              <a:rPr lang="en-US" sz="1400" dirty="0" smtClean="0"/>
              <a:t> </a:t>
            </a:r>
            <a:r>
              <a:rPr lang="en-US" sz="1400" dirty="0" err="1" smtClean="0"/>
              <a:t>colname</a:t>
            </a:r>
            <a:r>
              <a:rPr lang="en-US" sz="1400" dirty="0" smtClean="0"/>
              <a:t>,… </a:t>
            </a:r>
            <a:r>
              <a:rPr lang="en-US" sz="1400" b="1" dirty="0" smtClean="0"/>
              <a:t>FROM</a:t>
            </a:r>
            <a:r>
              <a:rPr lang="en-US" sz="1400" dirty="0" smtClean="0"/>
              <a:t> </a:t>
            </a:r>
            <a:r>
              <a:rPr lang="en-US" sz="1400" dirty="0" err="1" smtClean="0"/>
              <a:t>tablename</a:t>
            </a:r>
            <a:r>
              <a:rPr lang="en-US" sz="1400" dirty="0" smtClean="0"/>
              <a:t> </a:t>
            </a:r>
            <a:r>
              <a:rPr lang="en-US" sz="1400" b="1" dirty="0" smtClean="0"/>
              <a:t>ORDER BY </a:t>
            </a:r>
            <a:r>
              <a:rPr lang="en-US" sz="1400" b="1" dirty="0" err="1" smtClean="0"/>
              <a:t>colname</a:t>
            </a:r>
            <a:r>
              <a:rPr lang="en-US" sz="1400" b="1" dirty="0"/>
              <a:t> </a:t>
            </a:r>
            <a:r>
              <a:rPr lang="en-US" sz="1400" b="1" dirty="0" smtClean="0"/>
              <a:t>DESC;</a:t>
            </a:r>
            <a:endParaRPr lang="en-US" sz="1400" dirty="0"/>
          </a:p>
        </p:txBody>
      </p:sp>
    </p:spTree>
    <p:extLst>
      <p:ext uri="{BB962C8B-B14F-4D97-AF65-F5344CB8AC3E}">
        <p14:creationId xmlns:p14="http://schemas.microsoft.com/office/powerpoint/2010/main" val="15329491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By</a:t>
            </a:r>
            <a:endParaRPr lang="en-GB" dirty="0"/>
          </a:p>
        </p:txBody>
      </p:sp>
      <p:sp>
        <p:nvSpPr>
          <p:cNvPr id="3" name="Content Placeholder 2"/>
          <p:cNvSpPr>
            <a:spLocks noGrp="1"/>
          </p:cNvSpPr>
          <p:nvPr>
            <p:ph idx="1"/>
          </p:nvPr>
        </p:nvSpPr>
        <p:spPr/>
        <p:txBody>
          <a:bodyPr/>
          <a:lstStyle/>
          <a:p>
            <a:r>
              <a:rPr lang="en-GB" dirty="0"/>
              <a:t>The GROUP BY statement is often used with aggregate functions (COUNT, MAX, MIN, SUM, AVG) to group the result-set by one or more columns.</a:t>
            </a:r>
          </a:p>
        </p:txBody>
      </p:sp>
      <p:pic>
        <p:nvPicPr>
          <p:cNvPr id="4" name="Picture 3"/>
          <p:cNvPicPr>
            <a:picLocks noChangeAspect="1"/>
          </p:cNvPicPr>
          <p:nvPr/>
        </p:nvPicPr>
        <p:blipFill>
          <a:blip r:embed="rId2"/>
          <a:stretch>
            <a:fillRect/>
          </a:stretch>
        </p:blipFill>
        <p:spPr>
          <a:xfrm>
            <a:off x="833028" y="3124200"/>
            <a:ext cx="3733800" cy="3013242"/>
          </a:xfrm>
          <a:prstGeom prst="rect">
            <a:avLst/>
          </a:prstGeom>
        </p:spPr>
      </p:pic>
    </p:spTree>
    <p:extLst>
      <p:ext uri="{BB962C8B-B14F-4D97-AF65-F5344CB8AC3E}">
        <p14:creationId xmlns:p14="http://schemas.microsoft.com/office/powerpoint/2010/main" val="11774779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Group By</a:t>
            </a:r>
          </a:p>
        </p:txBody>
      </p:sp>
      <p:sp>
        <p:nvSpPr>
          <p:cNvPr id="3" name="Content Placeholder 2"/>
          <p:cNvSpPr>
            <a:spLocks noGrp="1"/>
          </p:cNvSpPr>
          <p:nvPr>
            <p:ph idx="1"/>
          </p:nvPr>
        </p:nvSpPr>
        <p:spPr/>
        <p:txBody>
          <a:bodyPr/>
          <a:lstStyle/>
          <a:p>
            <a:r>
              <a:rPr lang="en-GB" dirty="0" smtClean="0"/>
              <a:t>Ex: We want to count number of user based on gender</a:t>
            </a:r>
          </a:p>
          <a:p>
            <a:pPr marL="0" indent="0">
              <a:buNone/>
            </a:pPr>
            <a:endParaRPr lang="en-GB" dirty="0" smtClean="0"/>
          </a:p>
          <a:p>
            <a:pPr lvl="1"/>
            <a:r>
              <a:rPr lang="en-GB" dirty="0"/>
              <a:t>SELECT COUNT(</a:t>
            </a:r>
            <a:r>
              <a:rPr lang="en-GB" dirty="0" err="1"/>
              <a:t>user_id</a:t>
            </a:r>
            <a:r>
              <a:rPr lang="en-GB" dirty="0"/>
              <a:t>), gender FROM </a:t>
            </a:r>
            <a:r>
              <a:rPr lang="en-GB" dirty="0" err="1"/>
              <a:t>user_details</a:t>
            </a:r>
            <a:r>
              <a:rPr lang="en-GB" dirty="0"/>
              <a:t> GROUP BY gender</a:t>
            </a:r>
          </a:p>
        </p:txBody>
      </p:sp>
    </p:spTree>
    <p:extLst>
      <p:ext uri="{BB962C8B-B14F-4D97-AF65-F5344CB8AC3E}">
        <p14:creationId xmlns:p14="http://schemas.microsoft.com/office/powerpoint/2010/main" val="288934426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Having</a:t>
            </a:r>
            <a:endParaRPr lang="en-GB" dirty="0"/>
          </a:p>
        </p:txBody>
      </p:sp>
      <p:sp>
        <p:nvSpPr>
          <p:cNvPr id="3" name="Content Placeholder 2"/>
          <p:cNvSpPr>
            <a:spLocks noGrp="1"/>
          </p:cNvSpPr>
          <p:nvPr>
            <p:ph idx="1"/>
          </p:nvPr>
        </p:nvSpPr>
        <p:spPr/>
        <p:txBody>
          <a:bodyPr/>
          <a:lstStyle/>
          <a:p>
            <a:r>
              <a:rPr lang="en-GB" dirty="0"/>
              <a:t>The HAVING clause was added to SQL because the WHERE keyword could not be used with aggregate functions.</a:t>
            </a:r>
          </a:p>
        </p:txBody>
      </p:sp>
      <p:pic>
        <p:nvPicPr>
          <p:cNvPr id="4" name="Picture 3"/>
          <p:cNvPicPr>
            <a:picLocks noChangeAspect="1"/>
          </p:cNvPicPr>
          <p:nvPr/>
        </p:nvPicPr>
        <p:blipFill>
          <a:blip r:embed="rId2"/>
          <a:stretch>
            <a:fillRect/>
          </a:stretch>
        </p:blipFill>
        <p:spPr>
          <a:xfrm>
            <a:off x="921583" y="2819400"/>
            <a:ext cx="3645245" cy="3041649"/>
          </a:xfrm>
          <a:prstGeom prst="rect">
            <a:avLst/>
          </a:prstGeom>
        </p:spPr>
      </p:pic>
    </p:spTree>
    <p:extLst>
      <p:ext uri="{BB962C8B-B14F-4D97-AF65-F5344CB8AC3E}">
        <p14:creationId xmlns:p14="http://schemas.microsoft.com/office/powerpoint/2010/main" val="428320238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Having</a:t>
            </a:r>
          </a:p>
        </p:txBody>
      </p:sp>
      <p:sp>
        <p:nvSpPr>
          <p:cNvPr id="3" name="Content Placeholder 2"/>
          <p:cNvSpPr>
            <a:spLocks noGrp="1"/>
          </p:cNvSpPr>
          <p:nvPr>
            <p:ph idx="1"/>
          </p:nvPr>
        </p:nvSpPr>
        <p:spPr/>
        <p:txBody>
          <a:bodyPr/>
          <a:lstStyle/>
          <a:p>
            <a:r>
              <a:rPr lang="en-GB" dirty="0" smtClean="0"/>
              <a:t>Ex: We want to count user whose salary is higher than 500 based on gender </a:t>
            </a:r>
          </a:p>
          <a:p>
            <a:pPr lvl="1"/>
            <a:r>
              <a:rPr lang="en-GB" dirty="0"/>
              <a:t>SELECT COUNT(</a:t>
            </a:r>
            <a:r>
              <a:rPr lang="en-GB" dirty="0" err="1"/>
              <a:t>user_id</a:t>
            </a:r>
            <a:r>
              <a:rPr lang="en-GB" dirty="0"/>
              <a:t>), AVG(salary), gender FROM </a:t>
            </a:r>
            <a:r>
              <a:rPr lang="en-GB" dirty="0" err="1" smtClean="0"/>
              <a:t>user_details</a:t>
            </a:r>
            <a:r>
              <a:rPr lang="en-GB" dirty="0" smtClean="0"/>
              <a:t> </a:t>
            </a:r>
          </a:p>
          <a:p>
            <a:pPr marL="457200" lvl="1" indent="0">
              <a:buNone/>
            </a:pPr>
            <a:r>
              <a:rPr lang="en-GB" dirty="0"/>
              <a:t> </a:t>
            </a:r>
            <a:r>
              <a:rPr lang="en-GB" dirty="0" smtClean="0"/>
              <a:t>  GROUP </a:t>
            </a:r>
            <a:r>
              <a:rPr lang="en-GB" dirty="0"/>
              <a:t>BY gender</a:t>
            </a:r>
          </a:p>
          <a:p>
            <a:pPr marL="457200" lvl="1" indent="0">
              <a:buNone/>
            </a:pPr>
            <a:r>
              <a:rPr lang="en-GB" dirty="0" smtClean="0"/>
              <a:t>   HAVING </a:t>
            </a:r>
            <a:r>
              <a:rPr lang="en-GB" dirty="0"/>
              <a:t>AVG(salary)&gt;500</a:t>
            </a:r>
          </a:p>
        </p:txBody>
      </p:sp>
    </p:spTree>
    <p:extLst>
      <p:ext uri="{BB962C8B-B14F-4D97-AF65-F5344CB8AC3E}">
        <p14:creationId xmlns:p14="http://schemas.microsoft.com/office/powerpoint/2010/main" val="208335005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Limit</a:t>
            </a:r>
            <a:endParaRPr lang="en-GB" dirty="0"/>
          </a:p>
        </p:txBody>
      </p:sp>
      <p:sp>
        <p:nvSpPr>
          <p:cNvPr id="3" name="Content Placeholder 2"/>
          <p:cNvSpPr>
            <a:spLocks noGrp="1"/>
          </p:cNvSpPr>
          <p:nvPr>
            <p:ph idx="1"/>
          </p:nvPr>
        </p:nvSpPr>
        <p:spPr/>
        <p:txBody>
          <a:bodyPr/>
          <a:lstStyle/>
          <a:p>
            <a:r>
              <a:rPr lang="en-GB" dirty="0"/>
              <a:t>LIMIT is used select and limit records</a:t>
            </a:r>
            <a:r>
              <a:rPr lang="en-GB" dirty="0" smtClean="0"/>
              <a:t>.</a:t>
            </a:r>
          </a:p>
          <a:p>
            <a:r>
              <a:rPr lang="en-GB" b="1" dirty="0" smtClean="0"/>
              <a:t>LIMIT </a:t>
            </a:r>
            <a:r>
              <a:rPr lang="en-GB" b="1" dirty="0" err="1" smtClean="0"/>
              <a:t>start,end</a:t>
            </a:r>
            <a:endParaRPr lang="en-GB" b="1" dirty="0" smtClean="0"/>
          </a:p>
          <a:p>
            <a:r>
              <a:rPr lang="en-GB" dirty="0" smtClean="0"/>
              <a:t>Ex: We </a:t>
            </a:r>
            <a:r>
              <a:rPr lang="en-GB" dirty="0"/>
              <a:t>want to see list </a:t>
            </a:r>
            <a:r>
              <a:rPr lang="en-GB" dirty="0" smtClean="0"/>
              <a:t>user </a:t>
            </a:r>
            <a:r>
              <a:rPr lang="en-GB" dirty="0"/>
              <a:t>in </a:t>
            </a:r>
            <a:r>
              <a:rPr lang="en-GB" dirty="0" smtClean="0"/>
              <a:t>top two records</a:t>
            </a:r>
          </a:p>
          <a:p>
            <a:pPr lvl="1"/>
            <a:r>
              <a:rPr lang="en-GB" dirty="0"/>
              <a:t>SELECT * FROM `</a:t>
            </a:r>
            <a:r>
              <a:rPr lang="en-GB" dirty="0" err="1"/>
              <a:t>user_details</a:t>
            </a:r>
            <a:r>
              <a:rPr lang="en-GB" dirty="0"/>
              <a:t>` LIMIT </a:t>
            </a:r>
            <a:r>
              <a:rPr lang="en-GB" dirty="0" smtClean="0"/>
              <a:t>2</a:t>
            </a:r>
          </a:p>
          <a:p>
            <a:r>
              <a:rPr lang="en-GB" dirty="0" smtClean="0"/>
              <a:t>Ex: we want to see list user in </a:t>
            </a:r>
            <a:r>
              <a:rPr lang="en-GB" dirty="0" err="1" smtClean="0"/>
              <a:t>buttom</a:t>
            </a:r>
            <a:r>
              <a:rPr lang="en-GB" dirty="0" smtClean="0"/>
              <a:t> 5 records</a:t>
            </a:r>
          </a:p>
          <a:p>
            <a:pPr lvl="1"/>
            <a:r>
              <a:rPr lang="en-GB" dirty="0" smtClean="0"/>
              <a:t>????</a:t>
            </a:r>
          </a:p>
          <a:p>
            <a:pPr marL="457200" lvl="1" indent="0">
              <a:buNone/>
            </a:pPr>
            <a:endParaRPr lang="en-GB" dirty="0"/>
          </a:p>
          <a:p>
            <a:endParaRPr lang="en-GB" dirty="0"/>
          </a:p>
        </p:txBody>
      </p:sp>
    </p:spTree>
    <p:extLst>
      <p:ext uri="{BB962C8B-B14F-4D97-AF65-F5344CB8AC3E}">
        <p14:creationId xmlns:p14="http://schemas.microsoft.com/office/powerpoint/2010/main" val="380191788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Distinct</a:t>
            </a:r>
            <a:endParaRPr lang="en-GB" dirty="0"/>
          </a:p>
        </p:txBody>
      </p:sp>
      <p:sp>
        <p:nvSpPr>
          <p:cNvPr id="3" name="Content Placeholder 2"/>
          <p:cNvSpPr>
            <a:spLocks noGrp="1"/>
          </p:cNvSpPr>
          <p:nvPr>
            <p:ph idx="1"/>
          </p:nvPr>
        </p:nvSpPr>
        <p:spPr/>
        <p:txBody>
          <a:bodyPr/>
          <a:lstStyle/>
          <a:p>
            <a:r>
              <a:rPr lang="en-GB" dirty="0" smtClean="0"/>
              <a:t>Return different values</a:t>
            </a:r>
          </a:p>
          <a:p>
            <a:r>
              <a:rPr lang="en-GB" dirty="0" smtClean="0"/>
              <a:t>Syntax: </a:t>
            </a:r>
          </a:p>
          <a:p>
            <a:endParaRPr lang="en-GB" dirty="0"/>
          </a:p>
          <a:p>
            <a:endParaRPr lang="en-GB" dirty="0" smtClean="0"/>
          </a:p>
          <a:p>
            <a:r>
              <a:rPr lang="en-GB" dirty="0" smtClean="0"/>
              <a:t>Ex</a:t>
            </a:r>
            <a:r>
              <a:rPr lang="en-GB" dirty="0"/>
              <a:t>: SELECT DISTINCT </a:t>
            </a:r>
            <a:r>
              <a:rPr lang="en-GB" dirty="0" err="1"/>
              <a:t>last_name</a:t>
            </a:r>
            <a:r>
              <a:rPr lang="en-GB" dirty="0"/>
              <a:t>, </a:t>
            </a:r>
            <a:r>
              <a:rPr lang="en-GB" dirty="0" err="1"/>
              <a:t>first_name</a:t>
            </a:r>
            <a:r>
              <a:rPr lang="en-GB" dirty="0"/>
              <a:t> FROM `</a:t>
            </a:r>
            <a:r>
              <a:rPr lang="en-GB" dirty="0" err="1"/>
              <a:t>user_details</a:t>
            </a:r>
            <a:r>
              <a:rPr lang="en-GB" dirty="0"/>
              <a:t>`</a:t>
            </a:r>
          </a:p>
        </p:txBody>
      </p:sp>
      <p:sp>
        <p:nvSpPr>
          <p:cNvPr id="4" name="TextBox 3"/>
          <p:cNvSpPr txBox="1"/>
          <p:nvPr/>
        </p:nvSpPr>
        <p:spPr>
          <a:xfrm>
            <a:off x="1143000" y="2438400"/>
            <a:ext cx="5486400" cy="2603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b="1" dirty="0" smtClean="0"/>
              <a:t>SELECT</a:t>
            </a:r>
            <a:r>
              <a:rPr lang="en-US" sz="1400" dirty="0" smtClean="0"/>
              <a:t> </a:t>
            </a:r>
            <a:r>
              <a:rPr lang="en-US" sz="1400" b="1" dirty="0" smtClean="0"/>
              <a:t>DISTINCT</a:t>
            </a:r>
            <a:r>
              <a:rPr lang="en-US" sz="1400" dirty="0" smtClean="0"/>
              <a:t> </a:t>
            </a:r>
            <a:r>
              <a:rPr lang="en-US" sz="1400" dirty="0" err="1" smtClean="0"/>
              <a:t>colname</a:t>
            </a:r>
            <a:r>
              <a:rPr lang="en-US" sz="1400" dirty="0" smtClean="0"/>
              <a:t>,… </a:t>
            </a:r>
            <a:r>
              <a:rPr lang="en-US" sz="1400" b="1" dirty="0" smtClean="0"/>
              <a:t>FROM</a:t>
            </a:r>
            <a:r>
              <a:rPr lang="en-US" sz="1400" dirty="0" smtClean="0"/>
              <a:t> </a:t>
            </a:r>
            <a:r>
              <a:rPr lang="en-US" sz="1400" dirty="0" err="1" smtClean="0"/>
              <a:t>tablename</a:t>
            </a:r>
            <a:r>
              <a:rPr lang="en-US" sz="1400" b="1" dirty="0" smtClean="0"/>
              <a:t>;</a:t>
            </a:r>
            <a:endParaRPr lang="en-US" sz="1400" dirty="0"/>
          </a:p>
        </p:txBody>
      </p:sp>
    </p:spTree>
    <p:extLst>
      <p:ext uri="{BB962C8B-B14F-4D97-AF65-F5344CB8AC3E}">
        <p14:creationId xmlns:p14="http://schemas.microsoft.com/office/powerpoint/2010/main" val="537753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ALIASES (AS)</a:t>
            </a:r>
          </a:p>
        </p:txBody>
      </p:sp>
      <p:sp>
        <p:nvSpPr>
          <p:cNvPr id="3" name="Content Placeholder 2"/>
          <p:cNvSpPr>
            <a:spLocks noGrp="1"/>
          </p:cNvSpPr>
          <p:nvPr>
            <p:ph idx="1"/>
          </p:nvPr>
        </p:nvSpPr>
        <p:spPr/>
        <p:txBody>
          <a:bodyPr>
            <a:normAutofit lnSpcReduction="10000"/>
          </a:bodyPr>
          <a:lstStyle/>
          <a:p>
            <a:r>
              <a:rPr lang="en-GB" dirty="0"/>
              <a:t>SQL aliases are used to give a database table, or a column in a table, a temporary name. </a:t>
            </a:r>
          </a:p>
          <a:p>
            <a:r>
              <a:rPr lang="en-GB" dirty="0" smtClean="0"/>
              <a:t>Syntax: </a:t>
            </a:r>
          </a:p>
          <a:p>
            <a:endParaRPr lang="en-GB" dirty="0"/>
          </a:p>
          <a:p>
            <a:endParaRPr lang="en-GB" dirty="0" smtClean="0"/>
          </a:p>
          <a:p>
            <a:r>
              <a:rPr lang="en-GB" dirty="0" smtClean="0"/>
              <a:t>Ex: </a:t>
            </a:r>
          </a:p>
          <a:p>
            <a:pPr marL="457200" lvl="1" indent="0">
              <a:buNone/>
            </a:pPr>
            <a:r>
              <a:rPr lang="en-GB" dirty="0"/>
              <a:t>SELECT COUNT(</a:t>
            </a:r>
            <a:r>
              <a:rPr lang="en-GB" dirty="0" err="1"/>
              <a:t>user_id</a:t>
            </a:r>
            <a:r>
              <a:rPr lang="en-GB" dirty="0"/>
              <a:t>), AVG(salary) as </a:t>
            </a:r>
            <a:r>
              <a:rPr lang="en-GB" dirty="0" err="1"/>
              <a:t>AverageSal</a:t>
            </a:r>
            <a:r>
              <a:rPr lang="en-GB" dirty="0"/>
              <a:t>, gender FROM </a:t>
            </a:r>
            <a:r>
              <a:rPr lang="en-GB" dirty="0" err="1" smtClean="0"/>
              <a:t>user_details</a:t>
            </a:r>
            <a:r>
              <a:rPr lang="en-GB" dirty="0" smtClean="0"/>
              <a:t> as </a:t>
            </a:r>
            <a:r>
              <a:rPr lang="en-GB" dirty="0" err="1" smtClean="0"/>
              <a:t>ud</a:t>
            </a:r>
            <a:endParaRPr lang="en-GB" dirty="0"/>
          </a:p>
          <a:p>
            <a:pPr marL="457200" lvl="1" indent="0">
              <a:buNone/>
            </a:pPr>
            <a:r>
              <a:rPr lang="en-GB" dirty="0"/>
              <a:t>GROUP BY </a:t>
            </a:r>
            <a:r>
              <a:rPr lang="en-GB" dirty="0" err="1" smtClean="0"/>
              <a:t>ud.gender</a:t>
            </a:r>
            <a:endParaRPr lang="en-GB" dirty="0"/>
          </a:p>
          <a:p>
            <a:pPr marL="457200" lvl="1" indent="0">
              <a:buNone/>
            </a:pPr>
            <a:r>
              <a:rPr lang="en-GB" dirty="0" smtClean="0"/>
              <a:t>HAVING </a:t>
            </a:r>
            <a:r>
              <a:rPr lang="en-GB" dirty="0" err="1"/>
              <a:t>AverageSal</a:t>
            </a:r>
            <a:r>
              <a:rPr lang="en-GB" dirty="0"/>
              <a:t> </a:t>
            </a:r>
            <a:r>
              <a:rPr lang="en-GB" dirty="0" smtClean="0"/>
              <a:t>&gt;500</a:t>
            </a:r>
            <a:endParaRPr lang="en-GB" dirty="0"/>
          </a:p>
          <a:p>
            <a:endParaRPr lang="en-GB" dirty="0"/>
          </a:p>
          <a:p>
            <a:endParaRPr lang="en-GB" dirty="0" smtClean="0"/>
          </a:p>
          <a:p>
            <a:endParaRPr lang="en-GB" dirty="0"/>
          </a:p>
          <a:p>
            <a:pPr marL="0" indent="0">
              <a:buNone/>
            </a:pPr>
            <a:endParaRPr lang="en-GB" dirty="0"/>
          </a:p>
        </p:txBody>
      </p:sp>
      <p:sp>
        <p:nvSpPr>
          <p:cNvPr id="4" name="TextBox 3"/>
          <p:cNvSpPr txBox="1"/>
          <p:nvPr/>
        </p:nvSpPr>
        <p:spPr>
          <a:xfrm>
            <a:off x="990600" y="2895600"/>
            <a:ext cx="6477000" cy="2603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400" dirty="0"/>
              <a:t>SELECT </a:t>
            </a:r>
            <a:r>
              <a:rPr lang="en-US" sz="1400" i="1" dirty="0" err="1"/>
              <a:t>column_name</a:t>
            </a:r>
            <a:r>
              <a:rPr lang="en-US" sz="1400" dirty="0"/>
              <a:t> AS </a:t>
            </a:r>
            <a:r>
              <a:rPr lang="en-US" sz="1400" i="1" dirty="0" err="1" smtClean="0"/>
              <a:t>alias_name</a:t>
            </a:r>
            <a:r>
              <a:rPr lang="en-US" sz="1400" i="1" dirty="0" smtClean="0"/>
              <a:t> </a:t>
            </a:r>
            <a:r>
              <a:rPr lang="en-US" sz="1400" dirty="0" smtClean="0"/>
              <a:t>FROM</a:t>
            </a:r>
            <a:r>
              <a:rPr lang="en-US" sz="1400" dirty="0"/>
              <a:t> </a:t>
            </a:r>
            <a:r>
              <a:rPr lang="en-US" sz="1400" i="1" dirty="0" err="1" smtClean="0"/>
              <a:t>table_name</a:t>
            </a:r>
            <a:r>
              <a:rPr lang="en-US" sz="1400" i="1" dirty="0"/>
              <a:t> </a:t>
            </a:r>
            <a:r>
              <a:rPr lang="en-US" sz="1400" i="1" dirty="0" err="1"/>
              <a:t>alias_name</a:t>
            </a:r>
            <a:r>
              <a:rPr lang="en-US" sz="1400" i="1" dirty="0"/>
              <a:t>;</a:t>
            </a:r>
            <a:endParaRPr lang="en-US" sz="1400" dirty="0"/>
          </a:p>
        </p:txBody>
      </p:sp>
    </p:spTree>
    <p:extLst>
      <p:ext uri="{BB962C8B-B14F-4D97-AF65-F5344CB8AC3E}">
        <p14:creationId xmlns:p14="http://schemas.microsoft.com/office/powerpoint/2010/main" val="17461045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UPDATE</a:t>
            </a:r>
            <a:endParaRPr lang="en-GB" dirty="0"/>
          </a:p>
        </p:txBody>
      </p:sp>
      <p:sp>
        <p:nvSpPr>
          <p:cNvPr id="3" name="Content Placeholder 2"/>
          <p:cNvSpPr>
            <a:spLocks noGrp="1"/>
          </p:cNvSpPr>
          <p:nvPr>
            <p:ph idx="1"/>
          </p:nvPr>
        </p:nvSpPr>
        <p:spPr/>
        <p:txBody>
          <a:bodyPr/>
          <a:lstStyle/>
          <a:p>
            <a:r>
              <a:rPr lang="en-GB" dirty="0"/>
              <a:t>The UPDATE statement allows you to update data in the existing </a:t>
            </a:r>
            <a:r>
              <a:rPr lang="en-GB" dirty="0" smtClean="0"/>
              <a:t>tables.</a:t>
            </a:r>
          </a:p>
          <a:p>
            <a:endParaRPr lang="en-GB" dirty="0"/>
          </a:p>
        </p:txBody>
      </p:sp>
      <p:pic>
        <p:nvPicPr>
          <p:cNvPr id="4" name="Picture 3"/>
          <p:cNvPicPr>
            <a:picLocks noChangeAspect="1"/>
          </p:cNvPicPr>
          <p:nvPr/>
        </p:nvPicPr>
        <p:blipFill>
          <a:blip r:embed="rId2"/>
          <a:stretch>
            <a:fillRect/>
          </a:stretch>
        </p:blipFill>
        <p:spPr>
          <a:xfrm>
            <a:off x="838200" y="2286000"/>
            <a:ext cx="3880938" cy="2484747"/>
          </a:xfrm>
          <a:prstGeom prst="rect">
            <a:avLst/>
          </a:prstGeom>
        </p:spPr>
      </p:pic>
      <p:pic>
        <p:nvPicPr>
          <p:cNvPr id="5" name="Picture 4"/>
          <p:cNvPicPr>
            <a:picLocks noChangeAspect="1"/>
          </p:cNvPicPr>
          <p:nvPr/>
        </p:nvPicPr>
        <p:blipFill>
          <a:blip r:embed="rId3"/>
          <a:stretch>
            <a:fillRect/>
          </a:stretch>
        </p:blipFill>
        <p:spPr>
          <a:xfrm>
            <a:off x="4876800" y="3799414"/>
            <a:ext cx="3957283" cy="1942666"/>
          </a:xfrm>
          <a:prstGeom prst="rect">
            <a:avLst/>
          </a:prstGeom>
        </p:spPr>
      </p:pic>
    </p:spTree>
    <p:extLst>
      <p:ext uri="{BB962C8B-B14F-4D97-AF65-F5344CB8AC3E}">
        <p14:creationId xmlns:p14="http://schemas.microsoft.com/office/powerpoint/2010/main" val="294342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Activity</a:t>
            </a:r>
            <a:endParaRPr lang="en-GB" dirty="0"/>
          </a:p>
        </p:txBody>
      </p:sp>
      <p:sp>
        <p:nvSpPr>
          <p:cNvPr id="3" name="Content Placeholder 2"/>
          <p:cNvSpPr>
            <a:spLocks noGrp="1"/>
          </p:cNvSpPr>
          <p:nvPr>
            <p:ph idx="1"/>
          </p:nvPr>
        </p:nvSpPr>
        <p:spPr/>
        <p:txBody>
          <a:bodyPr/>
          <a:lstStyle/>
          <a:p>
            <a:r>
              <a:rPr lang="en-GB" dirty="0" smtClean="0"/>
              <a:t>Create your Database using</a:t>
            </a:r>
          </a:p>
          <a:p>
            <a:pPr lvl="1"/>
            <a:r>
              <a:rPr lang="en-GB" dirty="0" smtClean="0"/>
              <a:t>Command line</a:t>
            </a:r>
          </a:p>
          <a:p>
            <a:pPr lvl="1"/>
            <a:r>
              <a:rPr lang="en-GB" dirty="0" err="1" smtClean="0"/>
              <a:t>Phpmyadmin</a:t>
            </a:r>
            <a:r>
              <a:rPr lang="en-GB" dirty="0" smtClean="0"/>
              <a:t> in the </a:t>
            </a:r>
            <a:r>
              <a:rPr lang="en-GB" dirty="0" err="1" smtClean="0"/>
              <a:t>sql</a:t>
            </a:r>
            <a:r>
              <a:rPr lang="en-GB" dirty="0" smtClean="0"/>
              <a:t> tab</a:t>
            </a:r>
          </a:p>
          <a:p>
            <a:pPr lvl="1"/>
            <a:endParaRPr lang="en-GB" dirty="0"/>
          </a:p>
          <a:p>
            <a:pPr lvl="1"/>
            <a:endParaRPr lang="en-GB" dirty="0" smtClean="0"/>
          </a:p>
          <a:p>
            <a:pPr marL="457200" lvl="1" indent="0">
              <a:buNone/>
            </a:pPr>
            <a:r>
              <a:rPr lang="en-US" sz="2800" b="1" dirty="0">
                <a:solidFill>
                  <a:srgbClr val="002060"/>
                </a:solidFill>
              </a:rPr>
              <a:t>CREATE DATABASE </a:t>
            </a:r>
            <a:r>
              <a:rPr lang="en-US" sz="2800" b="1" dirty="0" smtClean="0">
                <a:solidFill>
                  <a:srgbClr val="002060"/>
                </a:solidFill>
              </a:rPr>
              <a:t>IF </a:t>
            </a:r>
            <a:r>
              <a:rPr lang="en-US" sz="2800" b="1" dirty="0">
                <a:solidFill>
                  <a:srgbClr val="002060"/>
                </a:solidFill>
              </a:rPr>
              <a:t>NOT </a:t>
            </a:r>
            <a:r>
              <a:rPr lang="en-US" sz="2800" b="1" dirty="0" smtClean="0">
                <a:solidFill>
                  <a:srgbClr val="002060"/>
                </a:solidFill>
              </a:rPr>
              <a:t>EXISTS</a:t>
            </a:r>
            <a:r>
              <a:rPr lang="en-US" sz="2800" dirty="0" smtClean="0">
                <a:solidFill>
                  <a:srgbClr val="002060"/>
                </a:solidFill>
              </a:rPr>
              <a:t> </a:t>
            </a:r>
            <a:r>
              <a:rPr lang="en-US" sz="2800" dirty="0" err="1">
                <a:solidFill>
                  <a:srgbClr val="002060"/>
                </a:solidFill>
              </a:rPr>
              <a:t>database_name</a:t>
            </a:r>
            <a:r>
              <a:rPr lang="en-US" sz="2800" dirty="0">
                <a:solidFill>
                  <a:srgbClr val="002060"/>
                </a:solidFill>
              </a:rPr>
              <a:t>;</a:t>
            </a:r>
          </a:p>
          <a:p>
            <a:pPr marL="457200" lvl="1" indent="0">
              <a:buNone/>
            </a:pPr>
            <a:endParaRPr lang="en-GB" dirty="0"/>
          </a:p>
          <a:p>
            <a:pPr marL="457200" lvl="1" indent="0">
              <a:buNone/>
            </a:pPr>
            <a:endParaRPr lang="en-GB" dirty="0"/>
          </a:p>
        </p:txBody>
      </p:sp>
      <p:sp>
        <p:nvSpPr>
          <p:cNvPr id="4" name="Rectangle 3"/>
          <p:cNvSpPr>
            <a:spLocks noChangeArrowheads="1"/>
          </p:cNvSpPr>
          <p:nvPr/>
        </p:nvSpPr>
        <p:spPr bwMode="auto">
          <a:xfrm rot="1951809">
            <a:off x="-601532" y="5573238"/>
            <a:ext cx="3094038" cy="649313"/>
          </a:xfrm>
          <a:prstGeom prst="rect">
            <a:avLst/>
          </a:prstGeom>
          <a:solidFill>
            <a:srgbClr val="F79646"/>
          </a:solidFill>
          <a:ln w="38100">
            <a:solidFill>
              <a:schemeClr val="bg1"/>
            </a:solidFill>
            <a:miter lim="800000"/>
            <a:headEnd/>
            <a:tailEnd/>
          </a:ln>
          <a:effectLst>
            <a:outerShdw blurRad="40000" dist="20000" dir="5400000" rotWithShape="0">
              <a:srgbClr val="808080">
                <a:alpha val="37999"/>
              </a:srgbClr>
            </a:outerShdw>
          </a:effectLst>
        </p:spPr>
        <p:txBody>
          <a:bodyPr anchor="ctr"/>
          <a:lstStyle/>
          <a:p>
            <a:pPr algn="ctr">
              <a:defRPr/>
            </a:pPr>
            <a:r>
              <a:rPr lang="en-US" sz="2000" dirty="0" smtClean="0">
                <a:solidFill>
                  <a:schemeClr val="lt1"/>
                </a:solidFill>
                <a:latin typeface="+mn-lt"/>
                <a:cs typeface="+mn-cs"/>
              </a:rPr>
              <a:t>15</a:t>
            </a:r>
            <a:r>
              <a:rPr lang="en-US" sz="2000" dirty="0" smtClean="0">
                <a:solidFill>
                  <a:schemeClr val="lt1"/>
                </a:solidFill>
                <a:latin typeface="+mn-lt"/>
                <a:ea typeface="+mn-ea"/>
                <a:cs typeface="+mn-cs"/>
              </a:rPr>
              <a:t> </a:t>
            </a:r>
            <a:r>
              <a:rPr lang="en-US" sz="2000" dirty="0">
                <a:solidFill>
                  <a:schemeClr val="lt1"/>
                </a:solidFill>
                <a:latin typeface="+mn-lt"/>
                <a:ea typeface="+mn-ea"/>
                <a:cs typeface="+mn-cs"/>
              </a:rPr>
              <a:t>minutes</a:t>
            </a:r>
          </a:p>
        </p:txBody>
      </p:sp>
    </p:spTree>
    <p:extLst>
      <p:ext uri="{BB962C8B-B14F-4D97-AF65-F5344CB8AC3E}">
        <p14:creationId xmlns:p14="http://schemas.microsoft.com/office/powerpoint/2010/main" val="240426960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UPDATE</a:t>
            </a:r>
          </a:p>
        </p:txBody>
      </p:sp>
      <p:sp>
        <p:nvSpPr>
          <p:cNvPr id="3" name="Content Placeholder 2"/>
          <p:cNvSpPr>
            <a:spLocks noGrp="1"/>
          </p:cNvSpPr>
          <p:nvPr>
            <p:ph idx="1"/>
          </p:nvPr>
        </p:nvSpPr>
        <p:spPr/>
        <p:txBody>
          <a:bodyPr/>
          <a:lstStyle/>
          <a:p>
            <a:r>
              <a:rPr lang="en-GB" dirty="0" smtClean="0"/>
              <a:t>Ex1: </a:t>
            </a:r>
            <a:r>
              <a:rPr lang="en-GB" dirty="0"/>
              <a:t>UPDATE </a:t>
            </a:r>
            <a:r>
              <a:rPr lang="en-GB" dirty="0" err="1"/>
              <a:t>user_details</a:t>
            </a:r>
            <a:r>
              <a:rPr lang="en-GB" dirty="0"/>
              <a:t> SET </a:t>
            </a:r>
            <a:r>
              <a:rPr lang="en-GB" dirty="0" err="1"/>
              <a:t>first_name</a:t>
            </a:r>
            <a:r>
              <a:rPr lang="en-GB" dirty="0"/>
              <a:t>='</a:t>
            </a:r>
            <a:r>
              <a:rPr lang="en-GB" dirty="0" err="1"/>
              <a:t>channak</a:t>
            </a:r>
            <a:r>
              <a:rPr lang="en-GB" dirty="0"/>
              <a:t>' WHERE </a:t>
            </a:r>
            <a:r>
              <a:rPr lang="en-GB" dirty="0" err="1" smtClean="0"/>
              <a:t>user_id</a:t>
            </a:r>
            <a:r>
              <a:rPr lang="en-GB" dirty="0" smtClean="0"/>
              <a:t>=1;</a:t>
            </a:r>
          </a:p>
          <a:p>
            <a:endParaRPr lang="en-GB" dirty="0"/>
          </a:p>
          <a:p>
            <a:r>
              <a:rPr lang="en-GB" dirty="0" smtClean="0"/>
              <a:t>Ex2: </a:t>
            </a:r>
            <a:r>
              <a:rPr lang="en-GB" dirty="0"/>
              <a:t>UPDATE </a:t>
            </a:r>
            <a:r>
              <a:rPr lang="en-GB" dirty="0" err="1"/>
              <a:t>user_details</a:t>
            </a:r>
            <a:r>
              <a:rPr lang="en-GB" dirty="0"/>
              <a:t> SET </a:t>
            </a:r>
            <a:r>
              <a:rPr lang="en-GB" dirty="0" err="1"/>
              <a:t>first_name</a:t>
            </a:r>
            <a:r>
              <a:rPr lang="en-GB" dirty="0"/>
              <a:t>='</a:t>
            </a:r>
            <a:r>
              <a:rPr lang="en-GB" dirty="0" err="1"/>
              <a:t>channak</a:t>
            </a:r>
            <a:r>
              <a:rPr lang="en-GB" dirty="0"/>
              <a:t>', </a:t>
            </a:r>
            <a:r>
              <a:rPr lang="en-GB" dirty="0" err="1"/>
              <a:t>last_name</a:t>
            </a:r>
            <a:r>
              <a:rPr lang="en-GB" dirty="0"/>
              <a:t>='</a:t>
            </a:r>
            <a:r>
              <a:rPr lang="en-GB" dirty="0" err="1"/>
              <a:t>chhon</a:t>
            </a:r>
            <a:r>
              <a:rPr lang="en-GB" dirty="0"/>
              <a:t>' WHERE </a:t>
            </a:r>
            <a:r>
              <a:rPr lang="en-GB" dirty="0" err="1" smtClean="0"/>
              <a:t>user_id</a:t>
            </a:r>
            <a:r>
              <a:rPr lang="en-GB" dirty="0" smtClean="0"/>
              <a:t>=2;</a:t>
            </a:r>
          </a:p>
          <a:p>
            <a:endParaRPr lang="en-GB" dirty="0"/>
          </a:p>
          <a:p>
            <a:r>
              <a:rPr lang="en-GB" dirty="0" smtClean="0"/>
              <a:t>Ex3: </a:t>
            </a:r>
            <a:r>
              <a:rPr lang="en-GB" dirty="0"/>
              <a:t>UPDATE </a:t>
            </a:r>
            <a:r>
              <a:rPr lang="en-GB" dirty="0" err="1"/>
              <a:t>user_details</a:t>
            </a:r>
            <a:r>
              <a:rPr lang="en-GB" dirty="0"/>
              <a:t> SET </a:t>
            </a:r>
            <a:r>
              <a:rPr lang="en-GB" dirty="0" err="1"/>
              <a:t>first_name</a:t>
            </a:r>
            <a:r>
              <a:rPr lang="en-GB" dirty="0"/>
              <a:t>=</a:t>
            </a:r>
            <a:r>
              <a:rPr lang="en-GB" dirty="0" smtClean="0"/>
              <a:t>'</a:t>
            </a:r>
            <a:r>
              <a:rPr lang="en-GB" dirty="0" err="1" smtClean="0"/>
              <a:t>channak</a:t>
            </a:r>
            <a:r>
              <a:rPr lang="en-GB" dirty="0" smtClean="0"/>
              <a:t>'; </a:t>
            </a:r>
            <a:endParaRPr lang="en-GB" dirty="0"/>
          </a:p>
        </p:txBody>
      </p:sp>
    </p:spTree>
    <p:extLst>
      <p:ext uri="{BB962C8B-B14F-4D97-AF65-F5344CB8AC3E}">
        <p14:creationId xmlns:p14="http://schemas.microsoft.com/office/powerpoint/2010/main" val="369003426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DELETE</a:t>
            </a:r>
            <a:endParaRPr lang="en-GB" dirty="0"/>
          </a:p>
        </p:txBody>
      </p:sp>
      <p:sp>
        <p:nvSpPr>
          <p:cNvPr id="3" name="Content Placeholder 2"/>
          <p:cNvSpPr>
            <a:spLocks noGrp="1"/>
          </p:cNvSpPr>
          <p:nvPr>
            <p:ph idx="1"/>
          </p:nvPr>
        </p:nvSpPr>
        <p:spPr/>
        <p:txBody>
          <a:bodyPr/>
          <a:lstStyle/>
          <a:p>
            <a:r>
              <a:rPr lang="en-GB" dirty="0"/>
              <a:t>The DELETE statement is used to delete existing records in a table.</a:t>
            </a:r>
          </a:p>
        </p:txBody>
      </p:sp>
      <p:pic>
        <p:nvPicPr>
          <p:cNvPr id="4" name="Picture 3"/>
          <p:cNvPicPr>
            <a:picLocks noChangeAspect="1"/>
          </p:cNvPicPr>
          <p:nvPr/>
        </p:nvPicPr>
        <p:blipFill>
          <a:blip r:embed="rId2"/>
          <a:stretch>
            <a:fillRect/>
          </a:stretch>
        </p:blipFill>
        <p:spPr>
          <a:xfrm>
            <a:off x="961340" y="2979738"/>
            <a:ext cx="3943471" cy="1905000"/>
          </a:xfrm>
          <a:prstGeom prst="rect">
            <a:avLst/>
          </a:prstGeom>
        </p:spPr>
      </p:pic>
      <p:pic>
        <p:nvPicPr>
          <p:cNvPr id="5" name="Picture 4"/>
          <p:cNvPicPr>
            <a:picLocks noChangeAspect="1"/>
          </p:cNvPicPr>
          <p:nvPr/>
        </p:nvPicPr>
        <p:blipFill>
          <a:blip r:embed="rId3"/>
          <a:stretch>
            <a:fillRect/>
          </a:stretch>
        </p:blipFill>
        <p:spPr>
          <a:xfrm>
            <a:off x="5334000" y="4229100"/>
            <a:ext cx="3171825" cy="2171700"/>
          </a:xfrm>
          <a:prstGeom prst="rect">
            <a:avLst/>
          </a:prstGeom>
        </p:spPr>
      </p:pic>
      <p:pic>
        <p:nvPicPr>
          <p:cNvPr id="6" name="Picture 5"/>
          <p:cNvPicPr>
            <a:picLocks noChangeAspect="1"/>
          </p:cNvPicPr>
          <p:nvPr/>
        </p:nvPicPr>
        <p:blipFill>
          <a:blip r:embed="rId4"/>
          <a:stretch>
            <a:fillRect/>
          </a:stretch>
        </p:blipFill>
        <p:spPr>
          <a:xfrm>
            <a:off x="5367337" y="1974025"/>
            <a:ext cx="3105150" cy="2076450"/>
          </a:xfrm>
          <a:prstGeom prst="rect">
            <a:avLst/>
          </a:prstGeom>
        </p:spPr>
      </p:pic>
    </p:spTree>
    <p:extLst>
      <p:ext uri="{BB962C8B-B14F-4D97-AF65-F5344CB8AC3E}">
        <p14:creationId xmlns:p14="http://schemas.microsoft.com/office/powerpoint/2010/main" val="17792796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72" y="0"/>
            <a:ext cx="8219256" cy="940966"/>
          </a:xfrm>
        </p:spPr>
        <p:txBody>
          <a:bodyPr/>
          <a:lstStyle/>
          <a:p>
            <a:r>
              <a:rPr lang="en-GB" dirty="0" smtClean="0"/>
              <a:t>Conditions in WHERE</a:t>
            </a:r>
            <a:endParaRPr lang="en-GB" dirty="0"/>
          </a:p>
        </p:txBody>
      </p:sp>
      <p:sp>
        <p:nvSpPr>
          <p:cNvPr id="5" name="Content Placeholder 4"/>
          <p:cNvSpPr>
            <a:spLocks noGrp="1"/>
          </p:cNvSpPr>
          <p:nvPr>
            <p:ph idx="1"/>
          </p:nvPr>
        </p:nvSpPr>
        <p:spPr/>
        <p:txBody>
          <a:bodyPr/>
          <a:lstStyle/>
          <a:p>
            <a:endParaRPr lang="en-GB"/>
          </a:p>
        </p:txBody>
      </p:sp>
      <p:graphicFrame>
        <p:nvGraphicFramePr>
          <p:cNvPr id="6" name="Table 5"/>
          <p:cNvGraphicFramePr>
            <a:graphicFrameLocks noGrp="1"/>
          </p:cNvGraphicFramePr>
          <p:nvPr>
            <p:extLst>
              <p:ext uri="{D42A27DB-BD31-4B8C-83A1-F6EECF244321}">
                <p14:modId xmlns:p14="http://schemas.microsoft.com/office/powerpoint/2010/main" val="4068457681"/>
              </p:ext>
            </p:extLst>
          </p:nvPr>
        </p:nvGraphicFramePr>
        <p:xfrm>
          <a:off x="1323912" y="838200"/>
          <a:ext cx="6496177" cy="5588000"/>
        </p:xfrm>
        <a:graphic>
          <a:graphicData uri="http://schemas.openxmlformats.org/drawingml/2006/table">
            <a:tbl>
              <a:tblPr firstRow="1" bandRow="1">
                <a:tableStyleId>{5C22544A-7EE6-4342-B048-85BDC9FD1C3A}</a:tableStyleId>
              </a:tblPr>
              <a:tblGrid>
                <a:gridCol w="2794317"/>
                <a:gridCol w="3701860"/>
              </a:tblGrid>
              <a:tr h="396240">
                <a:tc>
                  <a:txBody>
                    <a:bodyPr/>
                    <a:lstStyle/>
                    <a:p>
                      <a:r>
                        <a:rPr lang="en-GB" dirty="0" smtClean="0"/>
                        <a:t>Operators</a:t>
                      </a:r>
                      <a:endParaRPr lang="en-GB" dirty="0"/>
                    </a:p>
                  </a:txBody>
                  <a:tcPr/>
                </a:tc>
                <a:tc>
                  <a:txBody>
                    <a:bodyPr/>
                    <a:lstStyle/>
                    <a:p>
                      <a:r>
                        <a:rPr lang="en-GB" dirty="0" smtClean="0"/>
                        <a:t>Description</a:t>
                      </a:r>
                      <a:endParaRPr lang="en-GB" dirty="0"/>
                    </a:p>
                  </a:txBody>
                  <a:tcPr/>
                </a:tc>
              </a:tr>
              <a:tr h="370840">
                <a:tc>
                  <a:txBody>
                    <a:bodyPr/>
                    <a:lstStyle/>
                    <a:p>
                      <a:pPr algn="ctr"/>
                      <a:r>
                        <a:rPr lang="en-US" dirty="0" smtClean="0"/>
                        <a:t>=</a:t>
                      </a:r>
                      <a:endParaRPr lang="en-US" dirty="0"/>
                    </a:p>
                  </a:txBody>
                  <a:tcPr/>
                </a:tc>
                <a:tc>
                  <a:txBody>
                    <a:bodyPr/>
                    <a:lstStyle/>
                    <a:p>
                      <a:r>
                        <a:rPr lang="en-US" dirty="0" smtClean="0"/>
                        <a:t>Equality</a:t>
                      </a:r>
                      <a:endParaRPr lang="en-US" dirty="0"/>
                    </a:p>
                  </a:txBody>
                  <a:tcPr/>
                </a:tc>
              </a:tr>
              <a:tr h="370840">
                <a:tc>
                  <a:txBody>
                    <a:bodyPr/>
                    <a:lstStyle/>
                    <a:p>
                      <a:pPr algn="ctr"/>
                      <a:r>
                        <a:rPr lang="en-US" dirty="0" smtClean="0"/>
                        <a:t>&gt;</a:t>
                      </a:r>
                      <a:endParaRPr lang="en-US" dirty="0"/>
                    </a:p>
                  </a:txBody>
                  <a:tcPr/>
                </a:tc>
                <a:tc>
                  <a:txBody>
                    <a:bodyPr/>
                    <a:lstStyle/>
                    <a:p>
                      <a:r>
                        <a:rPr lang="en-US" dirty="0" smtClean="0"/>
                        <a:t>Greater</a:t>
                      </a:r>
                      <a:r>
                        <a:rPr lang="en-US" baseline="0" dirty="0" smtClean="0"/>
                        <a:t> than</a:t>
                      </a:r>
                      <a:endParaRPr lang="en-US" dirty="0"/>
                    </a:p>
                  </a:txBody>
                  <a:tcPr/>
                </a:tc>
              </a:tr>
              <a:tr h="370840">
                <a:tc>
                  <a:txBody>
                    <a:bodyPr/>
                    <a:lstStyle/>
                    <a:p>
                      <a:pPr algn="ctr"/>
                      <a:r>
                        <a:rPr lang="en-US" dirty="0" smtClean="0"/>
                        <a:t>&lt;</a:t>
                      </a:r>
                      <a:endParaRPr lang="en-US" dirty="0"/>
                    </a:p>
                  </a:txBody>
                  <a:tcPr/>
                </a:tc>
                <a:tc>
                  <a:txBody>
                    <a:bodyPr/>
                    <a:lstStyle/>
                    <a:p>
                      <a:r>
                        <a:rPr lang="en-US" dirty="0" smtClean="0"/>
                        <a:t>Less</a:t>
                      </a:r>
                      <a:r>
                        <a:rPr lang="en-US" baseline="0" dirty="0" smtClean="0"/>
                        <a:t> than</a:t>
                      </a:r>
                      <a:endParaRPr lang="en-US" dirty="0"/>
                    </a:p>
                  </a:txBody>
                  <a:tcPr/>
                </a:tc>
              </a:tr>
              <a:tr h="370840">
                <a:tc>
                  <a:txBody>
                    <a:bodyPr/>
                    <a:lstStyle/>
                    <a:p>
                      <a:pPr algn="ctr"/>
                      <a:r>
                        <a:rPr lang="en-US" dirty="0" smtClean="0"/>
                        <a:t>&gt;=</a:t>
                      </a:r>
                      <a:endParaRPr lang="en-US" dirty="0"/>
                    </a:p>
                  </a:txBody>
                  <a:tcPr/>
                </a:tc>
                <a:tc>
                  <a:txBody>
                    <a:bodyPr/>
                    <a:lstStyle/>
                    <a:p>
                      <a:r>
                        <a:rPr lang="en-US" dirty="0" smtClean="0"/>
                        <a:t>Greater than or equal to</a:t>
                      </a:r>
                      <a:endParaRPr lang="en-US" dirty="0"/>
                    </a:p>
                  </a:txBody>
                  <a:tcPr/>
                </a:tc>
              </a:tr>
              <a:tr h="370840">
                <a:tc>
                  <a:txBody>
                    <a:bodyPr/>
                    <a:lstStyle/>
                    <a:p>
                      <a:pPr algn="ctr"/>
                      <a:r>
                        <a:rPr lang="en-US" dirty="0" smtClean="0"/>
                        <a:t>&lt;=</a:t>
                      </a:r>
                      <a:endParaRPr lang="en-US" dirty="0"/>
                    </a:p>
                  </a:txBody>
                  <a:tcPr/>
                </a:tc>
                <a:tc>
                  <a:txBody>
                    <a:bodyPr/>
                    <a:lstStyle/>
                    <a:p>
                      <a:r>
                        <a:rPr lang="en-US" dirty="0" smtClean="0"/>
                        <a:t>Less than or equal to</a:t>
                      </a:r>
                      <a:endParaRPr lang="en-US" dirty="0"/>
                    </a:p>
                  </a:txBody>
                  <a:tcPr/>
                </a:tc>
              </a:tr>
              <a:tr h="370840">
                <a:tc>
                  <a:txBody>
                    <a:bodyPr/>
                    <a:lstStyle/>
                    <a:p>
                      <a:pPr algn="ctr"/>
                      <a:r>
                        <a:rPr lang="en-US" dirty="0" smtClean="0"/>
                        <a:t>!= or &lt;&gt;</a:t>
                      </a:r>
                      <a:endParaRPr lang="en-US" dirty="0"/>
                    </a:p>
                  </a:txBody>
                  <a:tcPr/>
                </a:tc>
                <a:tc>
                  <a:txBody>
                    <a:bodyPr/>
                    <a:lstStyle/>
                    <a:p>
                      <a:r>
                        <a:rPr lang="en-US" dirty="0" smtClean="0"/>
                        <a:t>Not</a:t>
                      </a:r>
                      <a:r>
                        <a:rPr lang="en-US" baseline="0" dirty="0" smtClean="0"/>
                        <a:t> equal to</a:t>
                      </a:r>
                      <a:endParaRPr lang="en-US" dirty="0"/>
                    </a:p>
                  </a:txBody>
                  <a:tcPr/>
                </a:tc>
              </a:tr>
              <a:tr h="370840">
                <a:tc>
                  <a:txBody>
                    <a:bodyPr/>
                    <a:lstStyle/>
                    <a:p>
                      <a:pPr algn="ctr"/>
                      <a:r>
                        <a:rPr lang="en-US" dirty="0" smtClean="0"/>
                        <a:t>AND, OR</a:t>
                      </a:r>
                      <a:endParaRPr lang="en-US" dirty="0"/>
                    </a:p>
                  </a:txBody>
                  <a:tcPr/>
                </a:tc>
                <a:tc>
                  <a:txBody>
                    <a:bodyPr/>
                    <a:lstStyle/>
                    <a:p>
                      <a:r>
                        <a:rPr lang="en-US" dirty="0" smtClean="0"/>
                        <a:t>Logical</a:t>
                      </a:r>
                      <a:r>
                        <a:rPr lang="en-US" baseline="0" dirty="0" smtClean="0"/>
                        <a:t> AND, OR</a:t>
                      </a:r>
                      <a:endParaRPr lang="en-US" dirty="0"/>
                    </a:p>
                  </a:txBody>
                  <a:tcPr/>
                </a:tc>
              </a:tr>
              <a:tr h="370840">
                <a:tc>
                  <a:txBody>
                    <a:bodyPr/>
                    <a:lstStyle/>
                    <a:p>
                      <a:pPr algn="ctr"/>
                      <a:r>
                        <a:rPr lang="en-US" dirty="0" smtClean="0"/>
                        <a:t>Between</a:t>
                      </a:r>
                      <a:r>
                        <a:rPr lang="en-US" baseline="0" dirty="0" smtClean="0"/>
                        <a:t> … And …</a:t>
                      </a:r>
                      <a:endParaRPr lang="en-US" dirty="0"/>
                    </a:p>
                  </a:txBody>
                  <a:tcPr/>
                </a:tc>
                <a:tc>
                  <a:txBody>
                    <a:bodyPr/>
                    <a:lstStyle/>
                    <a:p>
                      <a:r>
                        <a:rPr lang="en-US" dirty="0" smtClean="0"/>
                        <a:t>Check a range</a:t>
                      </a:r>
                      <a:r>
                        <a:rPr lang="en-US" baseline="0" dirty="0" smtClean="0"/>
                        <a:t> of values</a:t>
                      </a:r>
                      <a:endParaRPr lang="en-US" dirty="0"/>
                    </a:p>
                  </a:txBody>
                  <a:tcPr/>
                </a:tc>
              </a:tr>
              <a:tr h="370840">
                <a:tc>
                  <a:txBody>
                    <a:bodyPr/>
                    <a:lstStyle/>
                    <a:p>
                      <a:pPr algn="ctr"/>
                      <a:r>
                        <a:rPr lang="en-US" dirty="0" smtClean="0"/>
                        <a:t>Not Between … And …</a:t>
                      </a:r>
                      <a:endParaRPr lang="en-US" dirty="0"/>
                    </a:p>
                  </a:txBody>
                  <a:tcPr/>
                </a:tc>
                <a:tc>
                  <a:txBody>
                    <a:bodyPr/>
                    <a:lstStyle/>
                    <a:p>
                      <a:r>
                        <a:rPr lang="en-US" dirty="0" smtClean="0"/>
                        <a:t>Check</a:t>
                      </a:r>
                      <a:r>
                        <a:rPr lang="en-US" baseline="0" dirty="0" smtClean="0"/>
                        <a:t> if not a range of values</a:t>
                      </a:r>
                      <a:endParaRPr lang="en-US" dirty="0"/>
                    </a:p>
                  </a:txBody>
                  <a:tcPr/>
                </a:tc>
              </a:tr>
              <a:tr h="370840">
                <a:tc>
                  <a:txBody>
                    <a:bodyPr/>
                    <a:lstStyle/>
                    <a:p>
                      <a:pPr algn="ctr"/>
                      <a:r>
                        <a:rPr lang="en-US" dirty="0" smtClean="0"/>
                        <a:t>IS</a:t>
                      </a:r>
                      <a:r>
                        <a:rPr lang="en-US" baseline="0" dirty="0" smtClean="0"/>
                        <a:t> NULL</a:t>
                      </a:r>
                      <a:endParaRPr lang="en-US" dirty="0"/>
                    </a:p>
                  </a:txBody>
                  <a:tcPr/>
                </a:tc>
                <a:tc>
                  <a:txBody>
                    <a:bodyPr/>
                    <a:lstStyle/>
                    <a:p>
                      <a:r>
                        <a:rPr lang="en-US" dirty="0" smtClean="0"/>
                        <a:t>Check</a:t>
                      </a:r>
                      <a:r>
                        <a:rPr lang="en-US" baseline="0" dirty="0" smtClean="0"/>
                        <a:t> if null</a:t>
                      </a:r>
                      <a:endParaRPr lang="en-US" dirty="0"/>
                    </a:p>
                  </a:txBody>
                  <a:tcPr/>
                </a:tc>
              </a:tr>
              <a:tr h="370840">
                <a:tc>
                  <a:txBody>
                    <a:bodyPr/>
                    <a:lstStyle/>
                    <a:p>
                      <a:pPr algn="ctr"/>
                      <a:r>
                        <a:rPr lang="en-US" dirty="0" smtClean="0"/>
                        <a:t>IS</a:t>
                      </a:r>
                      <a:r>
                        <a:rPr lang="en-US" baseline="0" dirty="0" smtClean="0"/>
                        <a:t> NOT NULL</a:t>
                      </a:r>
                      <a:endParaRPr lang="en-US" dirty="0"/>
                    </a:p>
                  </a:txBody>
                  <a:tcPr/>
                </a:tc>
                <a:tc>
                  <a:txBody>
                    <a:bodyPr/>
                    <a:lstStyle/>
                    <a:p>
                      <a:r>
                        <a:rPr lang="en-US" dirty="0" smtClean="0"/>
                        <a:t>Check</a:t>
                      </a:r>
                      <a:r>
                        <a:rPr lang="en-US" baseline="0" dirty="0" smtClean="0"/>
                        <a:t> if not null</a:t>
                      </a:r>
                      <a:endParaRPr lang="en-US" dirty="0"/>
                    </a:p>
                  </a:txBody>
                  <a:tcPr/>
                </a:tc>
              </a:tr>
              <a:tr h="370840">
                <a:tc>
                  <a:txBody>
                    <a:bodyPr/>
                    <a:lstStyle/>
                    <a:p>
                      <a:pPr algn="ctr"/>
                      <a:r>
                        <a:rPr lang="en-US" dirty="0" smtClean="0"/>
                        <a:t>LIKE</a:t>
                      </a:r>
                      <a:endParaRPr lang="en-US" dirty="0"/>
                    </a:p>
                  </a:txBody>
                  <a:tcPr/>
                </a:tc>
                <a:tc>
                  <a:txBody>
                    <a:bodyPr/>
                    <a:lstStyle/>
                    <a:p>
                      <a:r>
                        <a:rPr lang="en-US" dirty="0" smtClean="0"/>
                        <a:t>Simple pattern</a:t>
                      </a:r>
                      <a:r>
                        <a:rPr lang="en-US" baseline="0" dirty="0" smtClean="0"/>
                        <a:t> matching</a:t>
                      </a:r>
                      <a:endParaRPr lang="en-US" dirty="0"/>
                    </a:p>
                  </a:txBody>
                  <a:tcPr/>
                </a:tc>
              </a:tr>
              <a:tr h="370840">
                <a:tc>
                  <a:txBody>
                    <a:bodyPr/>
                    <a:lstStyle/>
                    <a:p>
                      <a:pPr algn="ctr"/>
                      <a:r>
                        <a:rPr lang="en-US" dirty="0" smtClean="0"/>
                        <a:t>NOT LIKE</a:t>
                      </a:r>
                      <a:endParaRPr lang="en-US" dirty="0"/>
                    </a:p>
                  </a:txBody>
                  <a:tcPr/>
                </a:tc>
                <a:tc>
                  <a:txBody>
                    <a:bodyPr/>
                    <a:lstStyle/>
                    <a:p>
                      <a:r>
                        <a:rPr lang="en-US" dirty="0" smtClean="0"/>
                        <a:t>Negate</a:t>
                      </a:r>
                      <a:r>
                        <a:rPr lang="en-US" baseline="0" dirty="0" smtClean="0"/>
                        <a:t> of LIKE</a:t>
                      </a:r>
                      <a:endParaRPr lang="en-US" dirty="0"/>
                    </a:p>
                  </a:txBody>
                  <a:tcPr/>
                </a:tc>
              </a:tr>
              <a:tr h="370840">
                <a:tc>
                  <a:txBody>
                    <a:bodyPr/>
                    <a:lstStyle/>
                    <a:p>
                      <a:pPr algn="ctr"/>
                      <a:r>
                        <a:rPr lang="en-US" dirty="0" smtClean="0"/>
                        <a:t>IN</a:t>
                      </a:r>
                      <a:endParaRPr lang="en-US" dirty="0"/>
                    </a:p>
                  </a:txBody>
                  <a:tcPr/>
                </a:tc>
                <a:tc>
                  <a:txBody>
                    <a:bodyPr/>
                    <a:lstStyle/>
                    <a:p>
                      <a:r>
                        <a:rPr lang="en-US" dirty="0" smtClean="0"/>
                        <a:t>Set of values</a:t>
                      </a:r>
                      <a:endParaRPr lang="en-US" dirty="0"/>
                    </a:p>
                  </a:txBody>
                  <a:tcPr/>
                </a:tc>
              </a:tr>
            </a:tbl>
          </a:graphicData>
        </a:graphic>
      </p:graphicFrame>
    </p:spTree>
    <p:extLst>
      <p:ext uri="{BB962C8B-B14F-4D97-AF65-F5344CB8AC3E}">
        <p14:creationId xmlns:p14="http://schemas.microsoft.com/office/powerpoint/2010/main" val="4464637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duotone>
              <a:prstClr val="black"/>
              <a:schemeClr val="accent5">
                <a:tint val="45000"/>
                <a:satMod val="400000"/>
              </a:schemeClr>
            </a:duotone>
          </a:blip>
          <a:stretch>
            <a:fillRect/>
          </a:stretch>
        </p:blipFill>
        <p:spPr>
          <a:xfrm>
            <a:off x="648332" y="659528"/>
            <a:ext cx="7847336" cy="5228473"/>
          </a:xfrm>
          <a:prstGeom prst="rect">
            <a:avLst/>
          </a:prstGeom>
        </p:spPr>
      </p:pic>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PN_Template Powerpoint_New logo</Template>
  <TotalTime>7073</TotalTime>
  <Words>3130</Words>
  <Application>Microsoft Office PowerPoint</Application>
  <PresentationFormat>On-screen Show (4:3)</PresentationFormat>
  <Paragraphs>559</Paragraphs>
  <Slides>93</Slides>
  <Notes>38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93</vt:i4>
      </vt:variant>
    </vt:vector>
  </HeadingPairs>
  <TitlesOfParts>
    <vt:vector size="103" baseType="lpstr">
      <vt:lpstr>Arial Unicode MS</vt:lpstr>
      <vt:lpstr>MS PGothic</vt:lpstr>
      <vt:lpstr>Arial</vt:lpstr>
      <vt:lpstr>EucrosiaUPC</vt:lpstr>
      <vt:lpstr>Kristen ITC</vt:lpstr>
      <vt:lpstr>Times New Roman</vt:lpstr>
      <vt:lpstr>Verdana</vt:lpstr>
      <vt:lpstr>Wingdings</vt:lpstr>
      <vt:lpstr>1_Thème Office</vt:lpstr>
      <vt:lpstr>2_Thème Office</vt:lpstr>
      <vt:lpstr>Passerelles numériques</vt:lpstr>
      <vt:lpstr>Objectives</vt:lpstr>
      <vt:lpstr>What is SQL?</vt:lpstr>
      <vt:lpstr>MySQL</vt:lpstr>
      <vt:lpstr>DDL</vt:lpstr>
      <vt:lpstr>CREATE Database</vt:lpstr>
      <vt:lpstr>Activity</vt:lpstr>
      <vt:lpstr>PowerPoint Presentation</vt:lpstr>
      <vt:lpstr>Activity</vt:lpstr>
      <vt:lpstr>Displaying Databases</vt:lpstr>
      <vt:lpstr>Activity</vt:lpstr>
      <vt:lpstr>Selecting a database to work with</vt:lpstr>
      <vt:lpstr>Activity</vt:lpstr>
      <vt:lpstr>Removing Databases</vt:lpstr>
      <vt:lpstr>Activity</vt:lpstr>
      <vt:lpstr>CREATE Table</vt:lpstr>
      <vt:lpstr>Example</vt:lpstr>
      <vt:lpstr>PowerPoint Presentation</vt:lpstr>
      <vt:lpstr>Activity</vt:lpstr>
      <vt:lpstr>Primary Key</vt:lpstr>
      <vt:lpstr>Activity</vt:lpstr>
      <vt:lpstr>1:1</vt:lpstr>
      <vt:lpstr>PowerPoint Presentation</vt:lpstr>
      <vt:lpstr>Activity </vt:lpstr>
      <vt:lpstr>M:N</vt:lpstr>
      <vt:lpstr>PowerPoint Presentation</vt:lpstr>
      <vt:lpstr>PowerPoint Presentation</vt:lpstr>
      <vt:lpstr>PowerPoint Presentation</vt:lpstr>
      <vt:lpstr>Constraints</vt:lpstr>
      <vt:lpstr>Common Constraints </vt:lpstr>
      <vt:lpstr>NOT NULL</vt:lpstr>
      <vt:lpstr>PowerPoint Presentation</vt:lpstr>
      <vt:lpstr>UNIQUE</vt:lpstr>
      <vt:lpstr>UNIQUE</vt:lpstr>
      <vt:lpstr>Why Naming Constraint?</vt:lpstr>
      <vt:lpstr>Why Naming Constraint?</vt:lpstr>
      <vt:lpstr>Why Naming Constraint?</vt:lpstr>
      <vt:lpstr>PRIMARY KEY</vt:lpstr>
      <vt:lpstr>PowerPoint Presentation</vt:lpstr>
      <vt:lpstr>Note</vt:lpstr>
      <vt:lpstr>FOREIGN KEY</vt:lpstr>
      <vt:lpstr>PowerPoint Presentation</vt:lpstr>
      <vt:lpstr>PowerPoint Presentation</vt:lpstr>
      <vt:lpstr>FK Constraint</vt:lpstr>
      <vt:lpstr>PowerPoint Presentation</vt:lpstr>
      <vt:lpstr>Altering Existing Table Structures</vt:lpstr>
      <vt:lpstr>ALTER TABLE - ADD Column</vt:lpstr>
      <vt:lpstr>PowerPoint Presentation</vt:lpstr>
      <vt:lpstr>ALTER TABLE - DROP COLUMN</vt:lpstr>
      <vt:lpstr>ALTER/MODIFY COLUMN</vt:lpstr>
      <vt:lpstr>PowerPoint Presentation</vt:lpstr>
      <vt:lpstr>ALTER NULL</vt:lpstr>
      <vt:lpstr>SQL UNIQUE Constraint on ALTER TABLE</vt:lpstr>
      <vt:lpstr>SQL UNIQUE Constraint on ALTER TABLE</vt:lpstr>
      <vt:lpstr>DROP a UNIQUE Constraint</vt:lpstr>
      <vt:lpstr>SQL PRIMARY KEY on ALTER TABLE</vt:lpstr>
      <vt:lpstr>SQL PRIMARY KEY on ALTER TABLE</vt:lpstr>
      <vt:lpstr>DROP a PRIMARY KEY Constraint</vt:lpstr>
      <vt:lpstr>DROP a PRIMARY KEY Constraint</vt:lpstr>
      <vt:lpstr>SQL FOREIGN KEY on ALTER TABLE</vt:lpstr>
      <vt:lpstr>SQL FOREIGN KEY on ALTER TABLE</vt:lpstr>
      <vt:lpstr>DROP a FOREIGN KEY Constraint</vt:lpstr>
      <vt:lpstr>Exercise</vt:lpstr>
      <vt:lpstr>Accessing data in database</vt:lpstr>
      <vt:lpstr>INSERT Statement</vt:lpstr>
      <vt:lpstr>INSERT Statement</vt:lpstr>
      <vt:lpstr>INSERT Statement</vt:lpstr>
      <vt:lpstr>INSERT Statement</vt:lpstr>
      <vt:lpstr>PowerPoint Presentation</vt:lpstr>
      <vt:lpstr>INSERT Statement</vt:lpstr>
      <vt:lpstr>PowerPoint Presentation</vt:lpstr>
      <vt:lpstr>SELECT Statement</vt:lpstr>
      <vt:lpstr>SELECT Statement</vt:lpstr>
      <vt:lpstr>PowerPoint Presentation</vt:lpstr>
      <vt:lpstr>SELECT *</vt:lpstr>
      <vt:lpstr>PowerPoint Presentation</vt:lpstr>
      <vt:lpstr>Select Columns</vt:lpstr>
      <vt:lpstr>PowerPoint Presentation</vt:lpstr>
      <vt:lpstr>Select with WHERE condition</vt:lpstr>
      <vt:lpstr>AND &amp; OR Operators (&amp;&amp;, ||)</vt:lpstr>
      <vt:lpstr>SELECT ORDER BY</vt:lpstr>
      <vt:lpstr>Group By</vt:lpstr>
      <vt:lpstr>Group By</vt:lpstr>
      <vt:lpstr>Having</vt:lpstr>
      <vt:lpstr>Having</vt:lpstr>
      <vt:lpstr>Limit</vt:lpstr>
      <vt:lpstr>Distinct</vt:lpstr>
      <vt:lpstr>ALIASES (AS)</vt:lpstr>
      <vt:lpstr>UPDATE</vt:lpstr>
      <vt:lpstr>UPDATE</vt:lpstr>
      <vt:lpstr>DELETE</vt:lpstr>
      <vt:lpstr>Conditions in WHERE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CIST Staff Meeting Agenda &amp; Minutes   May16th, 2007</dc:title>
  <dc:creator>Ratha MORK</dc:creator>
  <cp:lastModifiedBy>Channak CHHON</cp:lastModifiedBy>
  <cp:revision>394</cp:revision>
  <cp:lastPrinted>2011-03-01T07:49:32Z</cp:lastPrinted>
  <dcterms:modified xsi:type="dcterms:W3CDTF">2019-08-27T09:41:35Z</dcterms:modified>
</cp:coreProperties>
</file>