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0"/>
  </p:notesMasterIdLst>
  <p:sldIdLst>
    <p:sldId id="256" r:id="rId2"/>
    <p:sldId id="258" r:id="rId3"/>
    <p:sldId id="342" r:id="rId4"/>
    <p:sldId id="260" r:id="rId5"/>
    <p:sldId id="261" r:id="rId6"/>
    <p:sldId id="341" r:id="rId7"/>
    <p:sldId id="262" r:id="rId8"/>
    <p:sldId id="343" r:id="rId9"/>
    <p:sldId id="344" r:id="rId10"/>
    <p:sldId id="265" r:id="rId11"/>
    <p:sldId id="345" r:id="rId12"/>
    <p:sldId id="346" r:id="rId13"/>
    <p:sldId id="267" r:id="rId14"/>
    <p:sldId id="347" r:id="rId15"/>
    <p:sldId id="268" r:id="rId16"/>
    <p:sldId id="348" r:id="rId17"/>
    <p:sldId id="272" r:id="rId18"/>
    <p:sldId id="315" r:id="rId19"/>
  </p:sldIdLst>
  <p:sldSz cx="9144000" cy="5143500" type="screen16x9"/>
  <p:notesSz cx="6858000" cy="9144000"/>
  <p:embeddedFontLst>
    <p:embeddedFont>
      <p:font typeface="Aldrich" panose="020B0604020202020204" charset="0"/>
      <p:regular r:id="rId21"/>
    </p:embeddedFont>
    <p:embeddedFont>
      <p:font typeface="Anaheim" panose="020B0604020202020204" charset="0"/>
      <p:regular r:id="rId22"/>
    </p:embeddedFont>
    <p:embeddedFont>
      <p:font typeface="Bai Jamjuree" panose="020B0604020202020204" charset="-34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E5E9A-C18E-4A2E-8BA5-084ECAF80234}">
  <a:tblStyle styleId="{6E9E5E9A-C18E-4A2E-8BA5-084ECAF802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660"/>
  </p:normalViewPr>
  <p:slideViewPr>
    <p:cSldViewPr snapToGrid="0">
      <p:cViewPr>
        <p:scale>
          <a:sx n="80" d="100"/>
          <a:sy n="80" d="100"/>
        </p:scale>
        <p:origin x="137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127f379f9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2" name="Google Shape;2922;g127f379f9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660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663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g127f379f98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3" name="Google Shape;2973;g127f379f98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Google Shape;2992;g12948bcd1fb_0_22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3" name="Google Shape;2993;g12948bcd1fb_0_22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792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1" name="Google Shape;6721;g12948bcd1fb_0_22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2" name="Google Shape;6722;g12948bcd1fb_0_22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72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g13df85ff71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0" name="Google Shape;3230;g13df85ff71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588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137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127f379f9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2" name="Google Shape;2922;g127f379f9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415" name="Google Shape;2415;p50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1_1_1_2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6088025" y="3988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2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6334322" y="33556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4572000" y="4050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6" r:id="rId7"/>
    <p:sldLayoutId id="2147483678" r:id="rId8"/>
    <p:sldLayoutId id="2147483679" r:id="rId9"/>
    <p:sldLayoutId id="2147483684" r:id="rId10"/>
    <p:sldLayoutId id="2147483687" r:id="rId11"/>
    <p:sldLayoutId id="2147483696" r:id="rId12"/>
    <p:sldLayoutId id="2147483697" r:id="rId13"/>
    <p:sldLayoutId id="2147483698" r:id="rId14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218386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spcAft>
                <a:spcPts val="200"/>
              </a:spcAft>
            </a:pPr>
            <a:br>
              <a:rPr lang="en-US" b="1" dirty="0"/>
            </a:br>
            <a:r>
              <a:rPr lang="en-US" sz="2800" b="1" dirty="0"/>
              <a:t>HOME CREDIT SCORE CARD MODEL</a:t>
            </a:r>
            <a:br>
              <a:rPr lang="en" sz="2800" dirty="0"/>
            </a:br>
            <a:r>
              <a:rPr lang="en" sz="2800" dirty="0"/>
              <a:t>TASK 5 VIX Rakamin Academy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4571925" y="4868895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By Pitri Handayani</a:t>
            </a:r>
            <a:endParaRPr dirty="0"/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67"/>
          <p:cNvSpPr txBox="1">
            <a:spLocks noGrp="1"/>
          </p:cNvSpPr>
          <p:nvPr>
            <p:ph type="subTitle" idx="1"/>
          </p:nvPr>
        </p:nvSpPr>
        <p:spPr>
          <a:xfrm>
            <a:off x="5082386" y="1658328"/>
            <a:ext cx="3856200" cy="2090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800" dirty="0"/>
              <a:t>Dari </a:t>
            </a:r>
            <a:r>
              <a:rPr lang="en-US" sz="1800" dirty="0" err="1"/>
              <a:t>grafik</a:t>
            </a:r>
            <a:r>
              <a:rPr lang="en-US" sz="1800" dirty="0"/>
              <a:t>, </a:t>
            </a:r>
            <a:r>
              <a:rPr lang="en-US" sz="1800" dirty="0" err="1"/>
              <a:t>terlihat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pada </a:t>
            </a:r>
            <a:r>
              <a:rPr lang="en-US" sz="1800" dirty="0" err="1"/>
              <a:t>umur</a:t>
            </a:r>
            <a:r>
              <a:rPr lang="en-US" sz="1800" dirty="0"/>
              <a:t> 35-50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kategori</a:t>
            </a:r>
            <a:r>
              <a:rPr lang="en-US" sz="1800" dirty="0"/>
              <a:t> </a:t>
            </a:r>
            <a:r>
              <a:rPr lang="en-US" sz="1800" dirty="0" err="1"/>
              <a:t>usia</a:t>
            </a:r>
            <a:r>
              <a:rPr lang="en-US" sz="1800" dirty="0"/>
              <a:t>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pengajuan</a:t>
            </a:r>
            <a:r>
              <a:rPr lang="en-US" sz="1800" dirty="0"/>
              <a:t> </a:t>
            </a:r>
            <a:r>
              <a:rPr lang="en-US" sz="1800" dirty="0" err="1"/>
              <a:t>pinjaman</a:t>
            </a:r>
            <a:r>
              <a:rPr lang="en-US" sz="1800" dirty="0"/>
              <a:t> </a:t>
            </a:r>
            <a:r>
              <a:rPr lang="en-US" sz="1800" dirty="0" err="1"/>
              <a:t>terbesar</a:t>
            </a:r>
            <a:r>
              <a:rPr lang="en-US" sz="1800" dirty="0"/>
              <a:t> dan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pinjaman</a:t>
            </a:r>
            <a:r>
              <a:rPr lang="en-US" sz="1800" dirty="0"/>
              <a:t> </a:t>
            </a:r>
            <a:r>
              <a:rPr lang="en-US" sz="1800" dirty="0" err="1"/>
              <a:t>lunas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mengalami</a:t>
            </a:r>
            <a:r>
              <a:rPr lang="en-US" sz="1800" dirty="0"/>
              <a:t> </a:t>
            </a:r>
            <a:r>
              <a:rPr lang="en-US" sz="1800" dirty="0" err="1"/>
              <a:t>kendala</a:t>
            </a:r>
            <a:r>
              <a:rPr lang="en-US" sz="1800" dirty="0"/>
              <a:t> </a:t>
            </a:r>
            <a:r>
              <a:rPr lang="en-US" sz="1800" dirty="0" err="1"/>
              <a:t>apapun</a:t>
            </a:r>
            <a:r>
              <a:rPr lang="en-US" sz="1800" dirty="0"/>
              <a:t>.</a:t>
            </a:r>
            <a:endParaRPr sz="1800" dirty="0"/>
          </a:p>
        </p:txBody>
      </p:sp>
      <p:grpSp>
        <p:nvGrpSpPr>
          <p:cNvPr id="2927" name="Google Shape;2927;p6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28" name="Google Shape;2928;p6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67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2931" name="Google Shape;2931;p6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5" name="Google Shape;2935;p6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6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67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67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67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B3EA5-D2B7-574F-EBA2-66481D838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8" y="667728"/>
            <a:ext cx="4770041" cy="1573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CAD7FF-D0F2-B9C1-4D23-453110164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28" y="2703799"/>
            <a:ext cx="4770041" cy="1722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67"/>
          <p:cNvSpPr txBox="1">
            <a:spLocks noGrp="1"/>
          </p:cNvSpPr>
          <p:nvPr>
            <p:ph type="subTitle" idx="1"/>
          </p:nvPr>
        </p:nvSpPr>
        <p:spPr>
          <a:xfrm>
            <a:off x="5576207" y="1330778"/>
            <a:ext cx="3101122" cy="2628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	Sebagian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oleh </a:t>
            </a:r>
            <a:r>
              <a:rPr lang="en-US" dirty="0" err="1"/>
              <a:t>Buruh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sales staff, core staff dan </a:t>
            </a:r>
            <a:r>
              <a:rPr lang="en-US" dirty="0" err="1"/>
              <a:t>terendah</a:t>
            </a:r>
            <a:r>
              <a:rPr lang="en-US" dirty="0"/>
              <a:t> oleh IT staff.</a:t>
            </a:r>
          </a:p>
          <a:p>
            <a:pPr algn="just"/>
            <a:r>
              <a:rPr lang="en-US" dirty="0"/>
              <a:t>	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Tenaga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(di </a:t>
            </a:r>
            <a:r>
              <a:rPr lang="en-US" dirty="0" err="1"/>
              <a:t>atas</a:t>
            </a:r>
            <a:r>
              <a:rPr lang="en-US" dirty="0"/>
              <a:t> 17%), </a:t>
            </a:r>
            <a:r>
              <a:rPr lang="en-US" dirty="0" err="1"/>
              <a:t>diikuti</a:t>
            </a:r>
            <a:r>
              <a:rPr lang="en-US" dirty="0"/>
              <a:t> oleh </a:t>
            </a:r>
            <a:r>
              <a:rPr lang="en-US" dirty="0" err="1"/>
              <a:t>sopir</a:t>
            </a:r>
            <a:r>
              <a:rPr lang="en-US" dirty="0"/>
              <a:t> dan waiters.</a:t>
            </a:r>
          </a:p>
        </p:txBody>
      </p:sp>
      <p:grpSp>
        <p:nvGrpSpPr>
          <p:cNvPr id="2927" name="Google Shape;2927;p6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28" name="Google Shape;2928;p6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67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2931" name="Google Shape;2931;p6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5" name="Google Shape;2935;p6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6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67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67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67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6BFD6-07A3-D006-AB5F-C4AE4D5F5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66" y="653143"/>
            <a:ext cx="5082386" cy="368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3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561024" y="2712880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Machine Learning Model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7850" y="3742647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06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p69"/>
          <p:cNvSpPr/>
          <p:nvPr/>
        </p:nvSpPr>
        <p:spPr>
          <a:xfrm>
            <a:off x="623363" y="25717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8" name="Google Shape;2978;p69"/>
          <p:cNvGrpSpPr/>
          <p:nvPr/>
        </p:nvGrpSpPr>
        <p:grpSpPr>
          <a:xfrm>
            <a:off x="6622850" y="-2018079"/>
            <a:ext cx="4000413" cy="3175881"/>
            <a:chOff x="5207925" y="-1994879"/>
            <a:chExt cx="4000413" cy="3175881"/>
          </a:xfrm>
        </p:grpSpPr>
        <p:sp>
          <p:nvSpPr>
            <p:cNvPr id="2979" name="Google Shape;2979;p6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2" name="Google Shape;2982;p69"/>
          <p:cNvGrpSpPr/>
          <p:nvPr/>
        </p:nvGrpSpPr>
        <p:grpSpPr>
          <a:xfrm>
            <a:off x="4580467" y="3925450"/>
            <a:ext cx="1039906" cy="679800"/>
            <a:chOff x="4082325" y="3790650"/>
            <a:chExt cx="1039906" cy="679800"/>
          </a:xfrm>
        </p:grpSpPr>
        <p:sp>
          <p:nvSpPr>
            <p:cNvPr id="2983" name="Google Shape;2983;p6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6" name="Google Shape;2986;p6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6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9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69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69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975;p69">
            <a:extLst>
              <a:ext uri="{FF2B5EF4-FFF2-40B4-BE49-F238E27FC236}">
                <a16:creationId xmlns:a16="http://schemas.microsoft.com/office/drawing/2014/main" id="{949DBE4C-0CAF-FE41-7696-164A9D4D9E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6850" y="764414"/>
            <a:ext cx="4772700" cy="473100"/>
          </a:xfrm>
          <a:prstGeom prst="rect">
            <a:avLst/>
          </a:prstGeom>
        </p:spPr>
        <p:txBody>
          <a:bodyPr spcFirstLastPara="1" wrap="square" lIns="91425" tIns="0" rIns="3657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A42B6-3854-BA1C-EE81-2B23E2BC6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" y="1239843"/>
            <a:ext cx="4168788" cy="204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75B71-37B0-9F73-D0E6-55D381B90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467" y="1291188"/>
            <a:ext cx="4072175" cy="20561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A3354E-3751-4042-CC7B-6D0AA060B89F}"/>
              </a:ext>
            </a:extLst>
          </p:cNvPr>
          <p:cNvSpPr/>
          <p:nvPr/>
        </p:nvSpPr>
        <p:spPr>
          <a:xfrm>
            <a:off x="2224053" y="3552704"/>
            <a:ext cx="4915731" cy="10746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Akurasi</a:t>
            </a:r>
            <a:r>
              <a:rPr lang="en-US" dirty="0"/>
              <a:t> pada model </a:t>
            </a:r>
            <a:r>
              <a:rPr lang="en-US" dirty="0" err="1"/>
              <a:t>regresi</a:t>
            </a:r>
            <a:r>
              <a:rPr lang="en-US" dirty="0"/>
              <a:t> logistic </a:t>
            </a:r>
            <a:r>
              <a:rPr lang="en-US" dirty="0" err="1"/>
              <a:t>untuk</a:t>
            </a:r>
            <a:r>
              <a:rPr lang="en-US" dirty="0"/>
              <a:t> data testing </a:t>
            </a:r>
            <a:r>
              <a:rPr lang="en-US" dirty="0" err="1"/>
              <a:t>sebesar</a:t>
            </a:r>
            <a:r>
              <a:rPr lang="en-US" dirty="0"/>
              <a:t> 0.71 </a:t>
            </a:r>
            <a:r>
              <a:rPr lang="en-US" dirty="0" err="1"/>
              <a:t>atau</a:t>
            </a:r>
            <a:r>
              <a:rPr lang="en-US" dirty="0"/>
              <a:t> 71%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F375-017B-69D1-CB3E-24BBB448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93" y="262401"/>
            <a:ext cx="4772700" cy="473100"/>
          </a:xfrm>
        </p:spPr>
        <p:txBody>
          <a:bodyPr/>
          <a:lstStyle/>
          <a:p>
            <a:r>
              <a:rPr lang="en-US" b="1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Random Forest Classifier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48872-46B5-E2B5-A805-A91A9974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54" y="1037580"/>
            <a:ext cx="3999592" cy="2097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C7514D-524A-308D-9FE0-5B753B13E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365" y="1037580"/>
            <a:ext cx="4166081" cy="2097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F21A6F-DB27-D244-3158-AA60A8387460}"/>
              </a:ext>
            </a:extLst>
          </p:cNvPr>
          <p:cNvSpPr/>
          <p:nvPr/>
        </p:nvSpPr>
        <p:spPr>
          <a:xfrm>
            <a:off x="3102429" y="3665764"/>
            <a:ext cx="4166081" cy="10613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Akurasi</a:t>
            </a:r>
            <a:r>
              <a:rPr lang="en-US" dirty="0"/>
              <a:t> Pada model RF </a:t>
            </a:r>
            <a:r>
              <a:rPr lang="en-US" dirty="0" err="1"/>
              <a:t>untuk</a:t>
            </a:r>
            <a:r>
              <a:rPr lang="en-US" dirty="0"/>
              <a:t> data testing </a:t>
            </a:r>
            <a:r>
              <a:rPr lang="en-US" dirty="0" err="1"/>
              <a:t>sebesar</a:t>
            </a:r>
            <a:r>
              <a:rPr lang="en-US" dirty="0"/>
              <a:t> 0.95 </a:t>
            </a:r>
            <a:r>
              <a:rPr lang="en-US" dirty="0" err="1"/>
              <a:t>atau</a:t>
            </a:r>
            <a:r>
              <a:rPr lang="en-US" dirty="0"/>
              <a:t> 95%</a:t>
            </a:r>
          </a:p>
        </p:txBody>
      </p:sp>
    </p:spTree>
    <p:extLst>
      <p:ext uri="{BB962C8B-B14F-4D97-AF65-F5344CB8AC3E}">
        <p14:creationId xmlns:p14="http://schemas.microsoft.com/office/powerpoint/2010/main" val="302760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70"/>
          <p:cNvSpPr txBox="1">
            <a:spLocks noGrp="1"/>
          </p:cNvSpPr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2996" name="Google Shape;2996;p70"/>
          <p:cNvSpPr txBox="1">
            <a:spLocks noGrp="1"/>
          </p:cNvSpPr>
          <p:nvPr>
            <p:ph type="subTitle" idx="1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spcFirstLastPara="1" wrap="square" lIns="91425" tIns="91425" rIns="155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Pada Dataset </a:t>
            </a:r>
            <a:r>
              <a:rPr lang="en-US" sz="1600" dirty="0" err="1"/>
              <a:t>ini</a:t>
            </a:r>
            <a:r>
              <a:rPr lang="en-US" sz="1600" dirty="0"/>
              <a:t> model Random Forest Classifier sangat </a:t>
            </a:r>
            <a:r>
              <a:rPr lang="en-US" sz="1600" dirty="0" err="1"/>
              <a:t>baik</a:t>
            </a:r>
            <a:r>
              <a:rPr lang="en-US" sz="1600" dirty="0"/>
              <a:t>  </a:t>
            </a:r>
            <a:r>
              <a:rPr lang="en-US" sz="1600" dirty="0" err="1"/>
              <a:t>dibandingkan</a:t>
            </a:r>
            <a:r>
              <a:rPr lang="en-US" sz="1600" dirty="0"/>
              <a:t> model </a:t>
            </a:r>
            <a:r>
              <a:rPr lang="en-US" sz="1600" dirty="0" err="1"/>
              <a:t>Regresi</a:t>
            </a:r>
            <a:r>
              <a:rPr lang="en-US" sz="1600" dirty="0"/>
              <a:t> </a:t>
            </a:r>
            <a:r>
              <a:rPr lang="en-US" sz="1600" dirty="0" err="1"/>
              <a:t>Logistik</a:t>
            </a:r>
            <a:endParaRPr sz="1600" dirty="0"/>
          </a:p>
        </p:txBody>
      </p:sp>
      <p:pic>
        <p:nvPicPr>
          <p:cNvPr id="2997" name="Google Shape;2997;p70"/>
          <p:cNvPicPr preferRelativeResize="0"/>
          <p:nvPr/>
        </p:nvPicPr>
        <p:blipFill rotWithShape="1">
          <a:blip r:embed="rId3">
            <a:alphaModFix/>
          </a:blip>
          <a:srcRect l="33866" t="9616" r="7804"/>
          <a:stretch/>
        </p:blipFill>
        <p:spPr>
          <a:xfrm>
            <a:off x="1097141" y="1047175"/>
            <a:ext cx="3077012" cy="30491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98" name="Google Shape;2998;p7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7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70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7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7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561024" y="2712880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Recommendation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7850" y="3742647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9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1246474" y="1084186"/>
            <a:ext cx="6702000" cy="3169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AutoNum type="arabicPeriod"/>
            </a:pPr>
            <a:r>
              <a:rPr lang="en-US" sz="1600" dirty="0">
                <a:solidFill>
                  <a:schemeClr val="lt1"/>
                </a:solidFill>
              </a:rPr>
              <a:t>Target Pasar </a:t>
            </a:r>
            <a:r>
              <a:rPr lang="en-US" sz="1600" dirty="0" err="1">
                <a:solidFill>
                  <a:schemeClr val="lt1"/>
                </a:solidFill>
              </a:rPr>
              <a:t>selanjutnya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bisa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diarahkan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kepada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klien</a:t>
            </a:r>
            <a:r>
              <a:rPr lang="en-US" sz="1600" dirty="0">
                <a:solidFill>
                  <a:schemeClr val="lt1"/>
                </a:solidFill>
              </a:rPr>
              <a:t> yang </a:t>
            </a:r>
            <a:r>
              <a:rPr lang="en-US" sz="1600" dirty="0" err="1">
                <a:solidFill>
                  <a:schemeClr val="lt1"/>
                </a:solidFill>
              </a:rPr>
              <a:t>berumur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/>
              <a:t>35-50 </a:t>
            </a:r>
            <a:r>
              <a:rPr lang="en-US" sz="1600" dirty="0" err="1"/>
              <a:t>tahun</a:t>
            </a:r>
            <a:r>
              <a:rPr lang="en-US" sz="1600" dirty="0"/>
              <a:t> ,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kategori</a:t>
            </a:r>
            <a:r>
              <a:rPr lang="en-US" sz="1600" dirty="0"/>
              <a:t> </a:t>
            </a:r>
            <a:r>
              <a:rPr lang="en-US" sz="1600" dirty="0" err="1"/>
              <a:t>usia</a:t>
            </a:r>
            <a:r>
              <a:rPr lang="en-US" sz="1600" dirty="0"/>
              <a:t> yang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pinjaman</a:t>
            </a:r>
            <a:r>
              <a:rPr lang="en-US" sz="1600" dirty="0"/>
              <a:t> </a:t>
            </a:r>
            <a:r>
              <a:rPr lang="en-US" sz="1600" dirty="0" err="1"/>
              <a:t>terbesar</a:t>
            </a:r>
            <a:r>
              <a:rPr lang="en-US" sz="1600" dirty="0"/>
              <a:t> dan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pinjaman</a:t>
            </a:r>
            <a:r>
              <a:rPr lang="en-US" sz="1600" dirty="0"/>
              <a:t> </a:t>
            </a:r>
            <a:r>
              <a:rPr lang="en-US" sz="1600" dirty="0" err="1"/>
              <a:t>lunas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mengalami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r>
              <a:rPr lang="en-US" sz="1600" dirty="0"/>
              <a:t> </a:t>
            </a:r>
            <a:r>
              <a:rPr lang="en-US" sz="1600" dirty="0" err="1"/>
              <a:t>apapun</a:t>
            </a:r>
            <a:r>
              <a:rPr lang="en-US" sz="1600" dirty="0"/>
              <a:t>.</a:t>
            </a:r>
          </a:p>
          <a:p>
            <a:pPr marL="342900" lvl="0" indent="-342900" algn="just">
              <a:buAutoNum type="arabicPeriod"/>
            </a:pP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akuntan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dikatakan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yang </a:t>
            </a:r>
            <a:r>
              <a:rPr lang="en-US" sz="1600" dirty="0" err="1"/>
              <a:t>mampu</a:t>
            </a:r>
            <a:r>
              <a:rPr lang="en-US" sz="1600" dirty="0"/>
              <a:t> </a:t>
            </a:r>
            <a:r>
              <a:rPr lang="en-US" sz="1600" dirty="0" err="1"/>
              <a:t>mengembalikan</a:t>
            </a:r>
            <a:r>
              <a:rPr lang="en-US" sz="1600" dirty="0"/>
              <a:t> </a:t>
            </a:r>
            <a:r>
              <a:rPr lang="en-US" sz="1600" dirty="0" err="1"/>
              <a:t>pinjaman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(</a:t>
            </a:r>
            <a:r>
              <a:rPr lang="en-US" sz="1600" dirty="0" err="1"/>
              <a:t>hanya</a:t>
            </a:r>
            <a:r>
              <a:rPr lang="en-US" sz="1600" dirty="0"/>
              <a:t> 5% yang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</a:t>
            </a:r>
            <a:r>
              <a:rPr lang="en-US" sz="1600" dirty="0" err="1"/>
              <a:t>pembayaran</a:t>
            </a:r>
            <a:r>
              <a:rPr lang="en-US" sz="1600" dirty="0"/>
              <a:t>)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pinjaman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terlalu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,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ditingkatkan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campaign agar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tertarik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mengajukan</a:t>
            </a:r>
            <a:r>
              <a:rPr lang="en-US" sz="1600" dirty="0"/>
              <a:t> </a:t>
            </a:r>
            <a:r>
              <a:rPr lang="en-US" sz="1600" dirty="0" err="1"/>
              <a:t>pinjaman</a:t>
            </a:r>
            <a:r>
              <a:rPr lang="en-US" sz="1600" dirty="0"/>
              <a:t>.</a:t>
            </a:r>
          </a:p>
          <a:p>
            <a:pPr marL="342900" lvl="0" indent="-342900" algn="just">
              <a:buAutoNum type="arabicPeriod"/>
            </a:pPr>
            <a:r>
              <a:rPr lang="en-US" sz="1600" dirty="0" err="1">
                <a:solidFill>
                  <a:schemeClr val="lt1"/>
                </a:solidFill>
              </a:rPr>
              <a:t>Dapat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membuat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iklan</a:t>
            </a:r>
            <a:r>
              <a:rPr lang="en-US" sz="1600" dirty="0">
                <a:solidFill>
                  <a:schemeClr val="lt1"/>
                </a:solidFill>
              </a:rPr>
              <a:t> yang </a:t>
            </a:r>
            <a:r>
              <a:rPr lang="en-US" sz="1600" dirty="0" err="1">
                <a:solidFill>
                  <a:schemeClr val="lt1"/>
                </a:solidFill>
              </a:rPr>
              <a:t>menarik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untuk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pekerja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 IT Staff, HR staff dan realty agents.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4" name="Google Shape;6724;p117"/>
          <p:cNvPicPr preferRelativeResize="0"/>
          <p:nvPr/>
        </p:nvPicPr>
        <p:blipFill rotWithShape="1">
          <a:blip r:embed="rId3">
            <a:alphaModFix/>
          </a:blip>
          <a:srcRect l="12108" t="-240" r="31938" b="240"/>
          <a:stretch/>
        </p:blipFill>
        <p:spPr>
          <a:xfrm>
            <a:off x="4883625" y="85050"/>
            <a:ext cx="4172227" cy="49734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25" name="Google Shape;6725;p117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Visit my </a:t>
            </a:r>
            <a:r>
              <a:rPr lang="en-US" dirty="0" err="1"/>
              <a:t>github</a:t>
            </a:r>
            <a:r>
              <a:rPr lang="en-US" dirty="0"/>
              <a:t>: https://github.com/Phandayani20/MachineLearning/blob/main/TASK_5_HCI_X_Rakamin_Academy_Scored_Model.ipynb</a:t>
            </a:r>
            <a:endParaRPr dirty="0"/>
          </a:p>
        </p:txBody>
      </p:sp>
      <p:sp>
        <p:nvSpPr>
          <p:cNvPr id="6726" name="Google Shape;6726;p117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731" name="Google Shape;6731;p117"/>
          <p:cNvSpPr/>
          <p:nvPr/>
        </p:nvSpPr>
        <p:spPr>
          <a:xfrm>
            <a:off x="1061486" y="3006500"/>
            <a:ext cx="360875" cy="360875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2" name="Google Shape;6732;p117"/>
          <p:cNvGrpSpPr/>
          <p:nvPr/>
        </p:nvGrpSpPr>
        <p:grpSpPr>
          <a:xfrm>
            <a:off x="1819784" y="3006491"/>
            <a:ext cx="360929" cy="360893"/>
            <a:chOff x="812101" y="2571761"/>
            <a:chExt cx="417066" cy="417024"/>
          </a:xfrm>
        </p:grpSpPr>
        <p:sp>
          <p:nvSpPr>
            <p:cNvPr id="6733" name="Google Shape;6733;p117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117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117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117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7" name="Google Shape;6737;p117"/>
          <p:cNvGrpSpPr/>
          <p:nvPr/>
        </p:nvGrpSpPr>
        <p:grpSpPr>
          <a:xfrm>
            <a:off x="2600040" y="3006491"/>
            <a:ext cx="360893" cy="360893"/>
            <a:chOff x="1323129" y="2571761"/>
            <a:chExt cx="417024" cy="417024"/>
          </a:xfrm>
        </p:grpSpPr>
        <p:sp>
          <p:nvSpPr>
            <p:cNvPr id="6738" name="Google Shape;6738;p117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117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117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117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2" name="Google Shape;6742;p117"/>
          <p:cNvGrpSpPr/>
          <p:nvPr/>
        </p:nvGrpSpPr>
        <p:grpSpPr>
          <a:xfrm rot="-5400000">
            <a:off x="3863620" y="2698427"/>
            <a:ext cx="282109" cy="284718"/>
            <a:chOff x="431393" y="3302025"/>
            <a:chExt cx="215482" cy="217475"/>
          </a:xfrm>
        </p:grpSpPr>
        <p:sp>
          <p:nvSpPr>
            <p:cNvPr id="6743" name="Google Shape;6743;p117"/>
            <p:cNvSpPr/>
            <p:nvPr/>
          </p:nvSpPr>
          <p:spPr>
            <a:xfrm>
              <a:off x="431393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1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5" name="Google Shape;6745;p117"/>
          <p:cNvGrpSpPr/>
          <p:nvPr/>
        </p:nvGrpSpPr>
        <p:grpSpPr>
          <a:xfrm>
            <a:off x="6927308" y="2107771"/>
            <a:ext cx="793256" cy="182899"/>
            <a:chOff x="2685575" y="2835950"/>
            <a:chExt cx="433000" cy="99825"/>
          </a:xfrm>
        </p:grpSpPr>
        <p:sp>
          <p:nvSpPr>
            <p:cNvPr id="6746" name="Google Shape;6746;p11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11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11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11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0" name="Google Shape;6750;p117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6751" name="Google Shape;6751;p11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11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11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11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11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11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11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11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11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11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11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11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11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11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11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11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7" name="Google Shape;6767;p117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8" name="Google Shape;6768;p117"/>
          <p:cNvSpPr/>
          <p:nvPr/>
        </p:nvSpPr>
        <p:spPr>
          <a:xfrm>
            <a:off x="5118875" y="34866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69" name="Google Shape;6769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70" name="Google Shape;6770;p117"/>
          <p:cNvCxnSpPr/>
          <p:nvPr/>
        </p:nvCxnSpPr>
        <p:spPr>
          <a:xfrm>
            <a:off x="943421" y="1481999"/>
            <a:ext cx="315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1" name="Google Shape;6771;p11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2" name="Google Shape;6772;p11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3" name="Google Shape;6773;p117">
            <a:hlinkClick r:id="rId5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4" name="Google Shape;6774;p117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5" name="Google Shape;6775;p117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6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1000" fill="hold"/>
                                        <p:tgtEl>
                                          <p:spTgt spid="67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6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6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60"/>
          <p:cNvSpPr/>
          <p:nvPr/>
        </p:nvSpPr>
        <p:spPr>
          <a:xfrm>
            <a:off x="951017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60"/>
          <p:cNvSpPr/>
          <p:nvPr/>
        </p:nvSpPr>
        <p:spPr>
          <a:xfrm>
            <a:off x="4840804" y="261725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0"/>
          <p:cNvSpPr/>
          <p:nvPr/>
        </p:nvSpPr>
        <p:spPr>
          <a:xfrm>
            <a:off x="951017" y="263197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0"/>
          <p:cNvSpPr/>
          <p:nvPr/>
        </p:nvSpPr>
        <p:spPr>
          <a:xfrm>
            <a:off x="4840804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0"/>
          <p:cNvSpPr/>
          <p:nvPr/>
        </p:nvSpPr>
        <p:spPr>
          <a:xfrm>
            <a:off x="951017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0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619" name="Google Shape;2619;p60"/>
          <p:cNvSpPr txBox="1">
            <a:spLocks noGrp="1"/>
          </p:cNvSpPr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0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596978" y="1679166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Problem Research</a:t>
            </a:r>
            <a:endParaRPr dirty="0"/>
          </a:p>
        </p:txBody>
      </p:sp>
      <p:sp>
        <p:nvSpPr>
          <p:cNvPr id="2622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3" name="Google Shape;2623;p60"/>
          <p:cNvSpPr txBox="1">
            <a:spLocks noGrp="1"/>
          </p:cNvSpPr>
          <p:nvPr>
            <p:ph type="subTitle" idx="4"/>
          </p:nvPr>
        </p:nvSpPr>
        <p:spPr>
          <a:xfrm>
            <a:off x="1596978" y="2726850"/>
            <a:ext cx="3479332" cy="76282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Data Pre-Processing</a:t>
            </a:r>
            <a:endParaRPr dirty="0"/>
          </a:p>
        </p:txBody>
      </p:sp>
      <p:sp>
        <p:nvSpPr>
          <p:cNvPr id="2625" name="Google Shape;2625;p60"/>
          <p:cNvSpPr txBox="1">
            <a:spLocks noGrp="1"/>
          </p:cNvSpPr>
          <p:nvPr>
            <p:ph type="title" idx="6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6" name="Google Shape;2626;p60"/>
          <p:cNvSpPr txBox="1">
            <a:spLocks noGrp="1"/>
          </p:cNvSpPr>
          <p:nvPr>
            <p:ph type="subTitle" idx="7"/>
          </p:nvPr>
        </p:nvSpPr>
        <p:spPr>
          <a:xfrm>
            <a:off x="1639625" y="373443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Data Visualization</a:t>
            </a:r>
            <a:endParaRPr dirty="0"/>
          </a:p>
        </p:txBody>
      </p:sp>
      <p:sp>
        <p:nvSpPr>
          <p:cNvPr id="2628" name="Google Shape;2628;p60"/>
          <p:cNvSpPr txBox="1">
            <a:spLocks noGrp="1"/>
          </p:cNvSpPr>
          <p:nvPr>
            <p:ph type="title" idx="9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9" name="Google Shape;2629;p60"/>
          <p:cNvSpPr txBox="1">
            <a:spLocks noGrp="1"/>
          </p:cNvSpPr>
          <p:nvPr>
            <p:ph type="subTitle" idx="13"/>
          </p:nvPr>
        </p:nvSpPr>
        <p:spPr>
          <a:xfrm>
            <a:off x="5529412" y="1544240"/>
            <a:ext cx="2887200" cy="68412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Machine Learning Implementation</a:t>
            </a:r>
            <a:endParaRPr dirty="0"/>
          </a:p>
        </p:txBody>
      </p:sp>
      <p:sp>
        <p:nvSpPr>
          <p:cNvPr id="2631" name="Google Shape;2631;p60"/>
          <p:cNvSpPr txBox="1">
            <a:spLocks noGrp="1"/>
          </p:cNvSpPr>
          <p:nvPr>
            <p:ph type="title" idx="15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2" name="Google Shape;2632;p60"/>
          <p:cNvSpPr txBox="1">
            <a:spLocks noGrp="1"/>
          </p:cNvSpPr>
          <p:nvPr>
            <p:ph type="subTitle" idx="16"/>
          </p:nvPr>
        </p:nvSpPr>
        <p:spPr>
          <a:xfrm>
            <a:off x="5541300" y="2589808"/>
            <a:ext cx="2887200" cy="68884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Business Recommendation</a:t>
            </a:r>
            <a:endParaRPr dirty="0"/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2" name="Google Shape;2642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-US" sz="4800" dirty="0">
                <a:solidFill>
                  <a:schemeClr val="bg2"/>
                </a:solidFill>
              </a:rPr>
              <a:t>Problem Research</a:t>
            </a:r>
            <a:endParaRPr sz="6000" dirty="0">
              <a:solidFill>
                <a:schemeClr val="bg2"/>
              </a:solidFill>
            </a:endParaRPr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72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803349" y="1163282"/>
            <a:ext cx="6266317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Introduction</a:t>
            </a:r>
          </a:p>
        </p:txBody>
      </p:sp>
      <p:sp>
        <p:nvSpPr>
          <p:cNvPr id="2687" name="Google Shape;2687;p62"/>
          <p:cNvSpPr txBox="1">
            <a:spLocks noGrp="1"/>
          </p:cNvSpPr>
          <p:nvPr>
            <p:ph type="subTitle" idx="1"/>
          </p:nvPr>
        </p:nvSpPr>
        <p:spPr>
          <a:xfrm>
            <a:off x="519375" y="2260152"/>
            <a:ext cx="7251049" cy="2175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		Perusahaan </a:t>
            </a:r>
            <a:r>
              <a:rPr lang="en-US" dirty="0" err="1"/>
              <a:t>Pemberi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pinjam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dibiayai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/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bermasalah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dan </a:t>
            </a:r>
            <a:r>
              <a:rPr lang="en-US" dirty="0" err="1"/>
              <a:t>mendatangkan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		Pada Dataset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modeling data </a:t>
            </a:r>
            <a:r>
              <a:rPr lang="en-US" dirty="0" err="1"/>
              <a:t>dari</a:t>
            </a:r>
            <a:r>
              <a:rPr lang="en-US" dirty="0"/>
              <a:t> Perusahaan Home Credit.</a:t>
            </a:r>
          </a:p>
        </p:txBody>
      </p:sp>
      <p:sp>
        <p:nvSpPr>
          <p:cNvPr id="2689" name="Google Shape;2689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/>
          <p:cNvSpPr txBox="1">
            <a:spLocks noGrp="1"/>
          </p:cNvSpPr>
          <p:nvPr>
            <p:ph type="title"/>
          </p:nvPr>
        </p:nvSpPr>
        <p:spPr>
          <a:xfrm>
            <a:off x="1825050" y="1773112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/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50" name="Google Shape;2750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3"/>
          <p:cNvSpPr txBox="1">
            <a:spLocks noGrp="1"/>
          </p:cNvSpPr>
          <p:nvPr>
            <p:ph type="subTitle" idx="1"/>
          </p:nvPr>
        </p:nvSpPr>
        <p:spPr>
          <a:xfrm>
            <a:off x="1849842" y="2309382"/>
            <a:ext cx="5493900" cy="1533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200"/>
              </a:spcAft>
            </a:pP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model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memprediksi</a:t>
            </a:r>
            <a:r>
              <a:rPr lang="en-US" sz="1600" dirty="0"/>
              <a:t> </a:t>
            </a:r>
            <a:r>
              <a:rPr lang="en-US" sz="1600" dirty="0" err="1"/>
              <a:t>kemampuan</a:t>
            </a:r>
            <a:r>
              <a:rPr lang="en-US" sz="1600" dirty="0"/>
              <a:t> </a:t>
            </a:r>
            <a:r>
              <a:rPr lang="en-US" sz="1600" dirty="0" err="1"/>
              <a:t>pembayaran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pinjaman</a:t>
            </a:r>
            <a:r>
              <a:rPr lang="en-US" sz="1600" dirty="0"/>
              <a:t> yang </a:t>
            </a:r>
            <a:r>
              <a:rPr lang="en-US" sz="1600" dirty="0" err="1"/>
              <a:t>diajukan</a:t>
            </a:r>
            <a:r>
              <a:rPr lang="en-US" sz="1600" dirty="0"/>
              <a:t> </a:t>
            </a:r>
            <a:r>
              <a:rPr lang="en-US" sz="1600" dirty="0" err="1"/>
              <a:t>diterima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ditolak</a:t>
            </a:r>
            <a:r>
              <a:rPr lang="en-US" sz="1600" dirty="0"/>
              <a:t>,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memaksimalkan</a:t>
            </a:r>
            <a:r>
              <a:rPr lang="en-US" sz="1600" dirty="0"/>
              <a:t> target pasar </a:t>
            </a:r>
            <a:r>
              <a:rPr lang="en-US" sz="1600" dirty="0" err="1"/>
              <a:t>selanjutnya</a:t>
            </a:r>
            <a:r>
              <a:rPr lang="en-US" sz="1600" dirty="0"/>
              <a:t>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0B44-EA74-AD93-8435-669912F3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2617" y="2041698"/>
            <a:ext cx="5493900" cy="4206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988D1-A2E0-3D56-CDC0-5A0769B05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934" y="2477729"/>
            <a:ext cx="3962400" cy="1261535"/>
          </a:xfrm>
        </p:spPr>
        <p:txBody>
          <a:bodyPr/>
          <a:lstStyle/>
          <a:p>
            <a:pPr algn="just"/>
            <a:r>
              <a:rPr lang="en-US" dirty="0"/>
              <a:t>	Dataset </a:t>
            </a:r>
            <a:r>
              <a:rPr lang="en-US" dirty="0" err="1"/>
              <a:t>menggunakan</a:t>
            </a:r>
            <a:r>
              <a:rPr lang="en-US" dirty="0"/>
              <a:t> file csv application train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9D534-7E87-060B-0D09-295800D23106}"/>
              </a:ext>
            </a:extLst>
          </p:cNvPr>
          <p:cNvSpPr txBox="1"/>
          <p:nvPr/>
        </p:nvSpPr>
        <p:spPr>
          <a:xfrm>
            <a:off x="5493900" y="1520383"/>
            <a:ext cx="26213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6" name="Google Shape;2759;p63">
            <a:extLst>
              <a:ext uri="{FF2B5EF4-FFF2-40B4-BE49-F238E27FC236}">
                <a16:creationId xmlns:a16="http://schemas.microsoft.com/office/drawing/2014/main" id="{0CAEE264-C1BE-2F37-0774-3FD5B4760A24}"/>
              </a:ext>
            </a:extLst>
          </p:cNvPr>
          <p:cNvSpPr txBox="1">
            <a:spLocks/>
          </p:cNvSpPr>
          <p:nvPr/>
        </p:nvSpPr>
        <p:spPr>
          <a:xfrm>
            <a:off x="5468500" y="2105158"/>
            <a:ext cx="5493900" cy="256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US" sz="1600" dirty="0"/>
              <a:t>Data Visualization 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US" sz="1600" dirty="0"/>
              <a:t>Data Cleaning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US" sz="1600" dirty="0"/>
              <a:t>Modeling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US" sz="1600" dirty="0" err="1"/>
              <a:t>Rekomendasi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618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Data Preprocessing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p79"/>
          <p:cNvSpPr txBox="1">
            <a:spLocks noGrp="1"/>
          </p:cNvSpPr>
          <p:nvPr>
            <p:ph type="subTitle" idx="3"/>
          </p:nvPr>
        </p:nvSpPr>
        <p:spPr>
          <a:xfrm>
            <a:off x="5031814" y="2857594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							  				Model</a:t>
            </a:r>
            <a:endParaRPr dirty="0"/>
          </a:p>
        </p:txBody>
      </p:sp>
      <p:sp>
        <p:nvSpPr>
          <p:cNvPr id="3235" name="Google Shape;3235;p79"/>
          <p:cNvSpPr txBox="1">
            <a:spLocks noGrp="1"/>
          </p:cNvSpPr>
          <p:nvPr>
            <p:ph type="subTitle" idx="4"/>
          </p:nvPr>
        </p:nvSpPr>
        <p:spPr>
          <a:xfrm>
            <a:off x="5741572" y="3043418"/>
            <a:ext cx="1928100" cy="1762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Label Encoding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Feature Selection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Handel Imbalance data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Model Building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5.     Evaluasi</a:t>
            </a:r>
            <a:endParaRPr dirty="0"/>
          </a:p>
        </p:txBody>
      </p:sp>
      <p:sp>
        <p:nvSpPr>
          <p:cNvPr id="3237" name="Google Shape;3237;p7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Raw Data</a:t>
            </a:r>
            <a:endParaRPr dirty="0"/>
          </a:p>
        </p:txBody>
      </p:sp>
      <p:sp>
        <p:nvSpPr>
          <p:cNvPr id="3238" name="Google Shape;3238;p79"/>
          <p:cNvSpPr txBox="1">
            <a:spLocks noGrp="1"/>
          </p:cNvSpPr>
          <p:nvPr>
            <p:ph type="subTitle" idx="5"/>
          </p:nvPr>
        </p:nvSpPr>
        <p:spPr>
          <a:xfrm>
            <a:off x="3596306" y="282984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Cleaning</a:t>
            </a:r>
            <a:endParaRPr dirty="0"/>
          </a:p>
        </p:txBody>
      </p:sp>
      <p:sp>
        <p:nvSpPr>
          <p:cNvPr id="3239" name="Google Shape;3239;p79"/>
          <p:cNvSpPr txBox="1">
            <a:spLocks noGrp="1"/>
          </p:cNvSpPr>
          <p:nvPr>
            <p:ph type="subTitle" idx="6"/>
          </p:nvPr>
        </p:nvSpPr>
        <p:spPr>
          <a:xfrm>
            <a:off x="3596306" y="2980074"/>
            <a:ext cx="1928100" cy="1358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duplicate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di drop dan Imputed</a:t>
            </a:r>
            <a:endParaRPr dirty="0"/>
          </a:p>
        </p:txBody>
      </p:sp>
      <p:sp>
        <p:nvSpPr>
          <p:cNvPr id="3240" name="Google Shape;3240;p79"/>
          <p:cNvSpPr txBox="1">
            <a:spLocks noGrp="1"/>
          </p:cNvSpPr>
          <p:nvPr>
            <p:ph type="subTitle" idx="7"/>
          </p:nvPr>
        </p:nvSpPr>
        <p:spPr>
          <a:xfrm>
            <a:off x="1516651" y="2913278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Data </a:t>
            </a:r>
            <a:endParaRPr dirty="0"/>
          </a:p>
        </p:txBody>
      </p:sp>
      <p:sp>
        <p:nvSpPr>
          <p:cNvPr id="3241" name="Google Shape;3241;p79"/>
          <p:cNvSpPr txBox="1">
            <a:spLocks noGrp="1"/>
          </p:cNvSpPr>
          <p:nvPr>
            <p:ph type="subTitle" idx="8"/>
          </p:nvPr>
        </p:nvSpPr>
        <p:spPr>
          <a:xfrm>
            <a:off x="1467074" y="3043418"/>
            <a:ext cx="2060357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Jumlah</a:t>
            </a:r>
            <a:r>
              <a:rPr lang="en-US" dirty="0"/>
              <a:t> Kolom : 122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Jumlah</a:t>
            </a:r>
            <a:r>
              <a:rPr lang="en-US" dirty="0"/>
              <a:t> Baris   : 307.511</a:t>
            </a:r>
            <a:endParaRPr dirty="0"/>
          </a:p>
        </p:txBody>
      </p:sp>
      <p:sp>
        <p:nvSpPr>
          <p:cNvPr id="3242" name="Google Shape;3242;p79"/>
          <p:cNvSpPr/>
          <p:nvPr/>
        </p:nvSpPr>
        <p:spPr>
          <a:xfrm>
            <a:off x="2219495" y="214428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43" name="Google Shape;3243;p79"/>
          <p:cNvSpPr/>
          <p:nvPr/>
        </p:nvSpPr>
        <p:spPr>
          <a:xfrm>
            <a:off x="4217462" y="211030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44" name="Google Shape;3244;p79"/>
          <p:cNvSpPr/>
          <p:nvPr/>
        </p:nvSpPr>
        <p:spPr>
          <a:xfrm>
            <a:off x="6091231" y="206218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249" name="Google Shape;3249;p79"/>
          <p:cNvGrpSpPr/>
          <p:nvPr/>
        </p:nvGrpSpPr>
        <p:grpSpPr>
          <a:xfrm>
            <a:off x="6210672" y="2193600"/>
            <a:ext cx="310540" cy="309925"/>
            <a:chOff x="5401227" y="6168625"/>
            <a:chExt cx="310540" cy="309925"/>
          </a:xfrm>
        </p:grpSpPr>
        <p:sp>
          <p:nvSpPr>
            <p:cNvPr id="3250" name="Google Shape;3250;p79"/>
            <p:cNvSpPr/>
            <p:nvPr/>
          </p:nvSpPr>
          <p:spPr>
            <a:xfrm>
              <a:off x="5437487" y="6204911"/>
              <a:ext cx="18490" cy="18464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79"/>
            <p:cNvSpPr/>
            <p:nvPr/>
          </p:nvSpPr>
          <p:spPr>
            <a:xfrm>
              <a:off x="5474387" y="6204911"/>
              <a:ext cx="17849" cy="18464"/>
            </a:xfrm>
            <a:custGeom>
              <a:avLst/>
              <a:gdLst/>
              <a:ahLst/>
              <a:cxnLst/>
              <a:rect l="l" t="t" r="r" b="b"/>
              <a:pathLst>
                <a:path w="668" h="691" extrusionOk="0">
                  <a:moveTo>
                    <a:pt x="1" y="0"/>
                  </a:moveTo>
                  <a:lnTo>
                    <a:pt x="1" y="691"/>
                  </a:lnTo>
                  <a:lnTo>
                    <a:pt x="668" y="69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79"/>
            <p:cNvSpPr/>
            <p:nvPr/>
          </p:nvSpPr>
          <p:spPr>
            <a:xfrm>
              <a:off x="5510673" y="6204911"/>
              <a:ext cx="18464" cy="18464"/>
            </a:xfrm>
            <a:custGeom>
              <a:avLst/>
              <a:gdLst/>
              <a:ahLst/>
              <a:cxnLst/>
              <a:rect l="l" t="t" r="r" b="b"/>
              <a:pathLst>
                <a:path w="691" h="691" extrusionOk="0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79"/>
            <p:cNvSpPr/>
            <p:nvPr/>
          </p:nvSpPr>
          <p:spPr>
            <a:xfrm>
              <a:off x="5529109" y="6387542"/>
              <a:ext cx="145758" cy="17822"/>
            </a:xfrm>
            <a:custGeom>
              <a:avLst/>
              <a:gdLst/>
              <a:ahLst/>
              <a:cxnLst/>
              <a:rect l="l" t="t" r="r" b="b"/>
              <a:pathLst>
                <a:path w="5455" h="667" extrusionOk="0">
                  <a:moveTo>
                    <a:pt x="1" y="0"/>
                  </a:moveTo>
                  <a:lnTo>
                    <a:pt x="1" y="667"/>
                  </a:lnTo>
                  <a:lnTo>
                    <a:pt x="5454" y="667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79"/>
            <p:cNvSpPr/>
            <p:nvPr/>
          </p:nvSpPr>
          <p:spPr>
            <a:xfrm>
              <a:off x="5529109" y="6423801"/>
              <a:ext cx="91035" cy="18490"/>
            </a:xfrm>
            <a:custGeom>
              <a:avLst/>
              <a:gdLst/>
              <a:ahLst/>
              <a:cxnLst/>
              <a:rect l="l" t="t" r="r" b="b"/>
              <a:pathLst>
                <a:path w="3407" h="692" extrusionOk="0">
                  <a:moveTo>
                    <a:pt x="1" y="1"/>
                  </a:moveTo>
                  <a:lnTo>
                    <a:pt x="1" y="691"/>
                  </a:lnTo>
                  <a:lnTo>
                    <a:pt x="3406" y="691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79"/>
            <p:cNvSpPr/>
            <p:nvPr/>
          </p:nvSpPr>
          <p:spPr>
            <a:xfrm>
              <a:off x="5440666" y="6387542"/>
              <a:ext cx="64930" cy="54749"/>
            </a:xfrm>
            <a:custGeom>
              <a:avLst/>
              <a:gdLst/>
              <a:ahLst/>
              <a:cxnLst/>
              <a:rect l="l" t="t" r="r" b="b"/>
              <a:pathLst>
                <a:path w="2430" h="2049" extrusionOk="0">
                  <a:moveTo>
                    <a:pt x="1953" y="0"/>
                  </a:moveTo>
                  <a:lnTo>
                    <a:pt x="858" y="1072"/>
                  </a:lnTo>
                  <a:lnTo>
                    <a:pt x="477" y="691"/>
                  </a:lnTo>
                  <a:lnTo>
                    <a:pt x="1" y="1167"/>
                  </a:lnTo>
                  <a:lnTo>
                    <a:pt x="858" y="2048"/>
                  </a:lnTo>
                  <a:lnTo>
                    <a:pt x="2430" y="476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79"/>
            <p:cNvSpPr/>
            <p:nvPr/>
          </p:nvSpPr>
          <p:spPr>
            <a:xfrm>
              <a:off x="5529109" y="6278097"/>
              <a:ext cx="145758" cy="17822"/>
            </a:xfrm>
            <a:custGeom>
              <a:avLst/>
              <a:gdLst/>
              <a:ahLst/>
              <a:cxnLst/>
              <a:rect l="l" t="t" r="r" b="b"/>
              <a:pathLst>
                <a:path w="5455" h="667" extrusionOk="0">
                  <a:moveTo>
                    <a:pt x="1" y="0"/>
                  </a:moveTo>
                  <a:lnTo>
                    <a:pt x="1" y="667"/>
                  </a:lnTo>
                  <a:lnTo>
                    <a:pt x="5454" y="667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79"/>
            <p:cNvSpPr/>
            <p:nvPr/>
          </p:nvSpPr>
          <p:spPr>
            <a:xfrm>
              <a:off x="5545035" y="6189118"/>
              <a:ext cx="129832" cy="143728"/>
            </a:xfrm>
            <a:custGeom>
              <a:avLst/>
              <a:gdLst/>
              <a:ahLst/>
              <a:cxnLst/>
              <a:rect l="l" t="t" r="r" b="b"/>
              <a:pathLst>
                <a:path w="5455" h="692" extrusionOk="0">
                  <a:moveTo>
                    <a:pt x="1" y="0"/>
                  </a:moveTo>
                  <a:lnTo>
                    <a:pt x="1" y="691"/>
                  </a:lnTo>
                  <a:lnTo>
                    <a:pt x="5454" y="691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79"/>
            <p:cNvSpPr/>
            <p:nvPr/>
          </p:nvSpPr>
          <p:spPr>
            <a:xfrm>
              <a:off x="5529109" y="6350615"/>
              <a:ext cx="145758" cy="18490"/>
            </a:xfrm>
            <a:custGeom>
              <a:avLst/>
              <a:gdLst/>
              <a:ahLst/>
              <a:cxnLst/>
              <a:rect l="l" t="t" r="r" b="b"/>
              <a:pathLst>
                <a:path w="5455" h="692" extrusionOk="0">
                  <a:moveTo>
                    <a:pt x="1" y="1"/>
                  </a:moveTo>
                  <a:lnTo>
                    <a:pt x="1" y="691"/>
                  </a:lnTo>
                  <a:lnTo>
                    <a:pt x="5454" y="691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79"/>
            <p:cNvSpPr/>
            <p:nvPr/>
          </p:nvSpPr>
          <p:spPr>
            <a:xfrm>
              <a:off x="5440666" y="6278097"/>
              <a:ext cx="64930" cy="54749"/>
            </a:xfrm>
            <a:custGeom>
              <a:avLst/>
              <a:gdLst/>
              <a:ahLst/>
              <a:cxnLst/>
              <a:rect l="l" t="t" r="r" b="b"/>
              <a:pathLst>
                <a:path w="2430" h="2049" extrusionOk="0">
                  <a:moveTo>
                    <a:pt x="1953" y="0"/>
                  </a:moveTo>
                  <a:lnTo>
                    <a:pt x="858" y="1072"/>
                  </a:lnTo>
                  <a:lnTo>
                    <a:pt x="477" y="691"/>
                  </a:lnTo>
                  <a:lnTo>
                    <a:pt x="1" y="1167"/>
                  </a:lnTo>
                  <a:lnTo>
                    <a:pt x="858" y="2048"/>
                  </a:lnTo>
                  <a:lnTo>
                    <a:pt x="2430" y="476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79"/>
            <p:cNvSpPr/>
            <p:nvPr/>
          </p:nvSpPr>
          <p:spPr>
            <a:xfrm>
              <a:off x="5440666" y="6332819"/>
              <a:ext cx="64930" cy="54749"/>
            </a:xfrm>
            <a:custGeom>
              <a:avLst/>
              <a:gdLst/>
              <a:ahLst/>
              <a:cxnLst/>
              <a:rect l="l" t="t" r="r" b="b"/>
              <a:pathLst>
                <a:path w="2430" h="2049" extrusionOk="0">
                  <a:moveTo>
                    <a:pt x="1953" y="0"/>
                  </a:moveTo>
                  <a:lnTo>
                    <a:pt x="858" y="1072"/>
                  </a:lnTo>
                  <a:lnTo>
                    <a:pt x="477" y="691"/>
                  </a:lnTo>
                  <a:lnTo>
                    <a:pt x="1" y="1167"/>
                  </a:lnTo>
                  <a:lnTo>
                    <a:pt x="858" y="2048"/>
                  </a:lnTo>
                  <a:lnTo>
                    <a:pt x="2430" y="500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79"/>
            <p:cNvSpPr/>
            <p:nvPr/>
          </p:nvSpPr>
          <p:spPr>
            <a:xfrm>
              <a:off x="5401227" y="6168625"/>
              <a:ext cx="310540" cy="309925"/>
            </a:xfrm>
            <a:custGeom>
              <a:avLst/>
              <a:gdLst/>
              <a:ahLst/>
              <a:cxnLst/>
              <a:rect l="l" t="t" r="r" b="b"/>
              <a:pathLst>
                <a:path w="11622" h="11599" extrusionOk="0">
                  <a:moveTo>
                    <a:pt x="10931" y="668"/>
                  </a:moveTo>
                  <a:lnTo>
                    <a:pt x="10931" y="2716"/>
                  </a:lnTo>
                  <a:lnTo>
                    <a:pt x="691" y="2716"/>
                  </a:lnTo>
                  <a:lnTo>
                    <a:pt x="691" y="668"/>
                  </a:lnTo>
                  <a:close/>
                  <a:moveTo>
                    <a:pt x="10931" y="3406"/>
                  </a:moveTo>
                  <a:lnTo>
                    <a:pt x="10931" y="10908"/>
                  </a:lnTo>
                  <a:lnTo>
                    <a:pt x="691" y="10908"/>
                  </a:lnTo>
                  <a:lnTo>
                    <a:pt x="691" y="3406"/>
                  </a:lnTo>
                  <a:close/>
                  <a:moveTo>
                    <a:pt x="0" y="1"/>
                  </a:moveTo>
                  <a:lnTo>
                    <a:pt x="0" y="11599"/>
                  </a:lnTo>
                  <a:lnTo>
                    <a:pt x="11622" y="11599"/>
                  </a:lnTo>
                  <a:lnTo>
                    <a:pt x="11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79"/>
            <p:cNvSpPr/>
            <p:nvPr/>
          </p:nvSpPr>
          <p:spPr>
            <a:xfrm>
              <a:off x="5583832" y="6204911"/>
              <a:ext cx="91035" cy="18464"/>
            </a:xfrm>
            <a:custGeom>
              <a:avLst/>
              <a:gdLst/>
              <a:ahLst/>
              <a:cxnLst/>
              <a:rect l="l" t="t" r="r" b="b"/>
              <a:pathLst>
                <a:path w="3407" h="691" extrusionOk="0">
                  <a:moveTo>
                    <a:pt x="1" y="0"/>
                  </a:moveTo>
                  <a:lnTo>
                    <a:pt x="1" y="691"/>
                  </a:lnTo>
                  <a:lnTo>
                    <a:pt x="3406" y="691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63" name="Google Shape;3263;p79"/>
          <p:cNvGrpSpPr/>
          <p:nvPr/>
        </p:nvGrpSpPr>
        <p:grpSpPr>
          <a:xfrm>
            <a:off x="2333728" y="2286916"/>
            <a:ext cx="309899" cy="310567"/>
            <a:chOff x="2307426" y="5730845"/>
            <a:chExt cx="309899" cy="310567"/>
          </a:xfrm>
        </p:grpSpPr>
        <p:sp>
          <p:nvSpPr>
            <p:cNvPr id="3264" name="Google Shape;3264;p79"/>
            <p:cNvSpPr/>
            <p:nvPr/>
          </p:nvSpPr>
          <p:spPr>
            <a:xfrm>
              <a:off x="2307426" y="5821853"/>
              <a:ext cx="145731" cy="219558"/>
            </a:xfrm>
            <a:custGeom>
              <a:avLst/>
              <a:gdLst/>
              <a:ahLst/>
              <a:cxnLst/>
              <a:rect l="l" t="t" r="r" b="b"/>
              <a:pathLst>
                <a:path w="5454" h="8217" extrusionOk="0">
                  <a:moveTo>
                    <a:pt x="3310" y="691"/>
                  </a:moveTo>
                  <a:lnTo>
                    <a:pt x="3144" y="1381"/>
                  </a:lnTo>
                  <a:lnTo>
                    <a:pt x="2310" y="1381"/>
                  </a:lnTo>
                  <a:lnTo>
                    <a:pt x="2143" y="691"/>
                  </a:lnTo>
                  <a:close/>
                  <a:moveTo>
                    <a:pt x="4763" y="691"/>
                  </a:moveTo>
                  <a:lnTo>
                    <a:pt x="4763" y="6168"/>
                  </a:lnTo>
                  <a:lnTo>
                    <a:pt x="667" y="6168"/>
                  </a:lnTo>
                  <a:lnTo>
                    <a:pt x="667" y="691"/>
                  </a:lnTo>
                  <a:lnTo>
                    <a:pt x="1429" y="691"/>
                  </a:lnTo>
                  <a:lnTo>
                    <a:pt x="1762" y="2048"/>
                  </a:lnTo>
                  <a:lnTo>
                    <a:pt x="3668" y="2048"/>
                  </a:lnTo>
                  <a:lnTo>
                    <a:pt x="4001" y="691"/>
                  </a:lnTo>
                  <a:close/>
                  <a:moveTo>
                    <a:pt x="4763" y="6835"/>
                  </a:moveTo>
                  <a:lnTo>
                    <a:pt x="4763" y="7525"/>
                  </a:lnTo>
                  <a:lnTo>
                    <a:pt x="667" y="7525"/>
                  </a:lnTo>
                  <a:lnTo>
                    <a:pt x="667" y="6835"/>
                  </a:lnTo>
                  <a:close/>
                  <a:moveTo>
                    <a:pt x="0" y="0"/>
                  </a:moveTo>
                  <a:lnTo>
                    <a:pt x="0" y="8216"/>
                  </a:lnTo>
                  <a:lnTo>
                    <a:pt x="5454" y="8216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79"/>
            <p:cNvSpPr/>
            <p:nvPr/>
          </p:nvSpPr>
          <p:spPr>
            <a:xfrm>
              <a:off x="2470952" y="5730845"/>
              <a:ext cx="146372" cy="218917"/>
            </a:xfrm>
            <a:custGeom>
              <a:avLst/>
              <a:gdLst/>
              <a:ahLst/>
              <a:cxnLst/>
              <a:rect l="l" t="t" r="r" b="b"/>
              <a:pathLst>
                <a:path w="5478" h="8193" extrusionOk="0">
                  <a:moveTo>
                    <a:pt x="3334" y="691"/>
                  </a:moveTo>
                  <a:lnTo>
                    <a:pt x="3168" y="1358"/>
                  </a:lnTo>
                  <a:lnTo>
                    <a:pt x="2334" y="1358"/>
                  </a:lnTo>
                  <a:lnTo>
                    <a:pt x="2168" y="691"/>
                  </a:lnTo>
                  <a:close/>
                  <a:moveTo>
                    <a:pt x="4787" y="691"/>
                  </a:moveTo>
                  <a:lnTo>
                    <a:pt x="4787" y="6145"/>
                  </a:lnTo>
                  <a:lnTo>
                    <a:pt x="691" y="6145"/>
                  </a:lnTo>
                  <a:lnTo>
                    <a:pt x="691" y="691"/>
                  </a:lnTo>
                  <a:lnTo>
                    <a:pt x="1453" y="691"/>
                  </a:lnTo>
                  <a:lnTo>
                    <a:pt x="1787" y="2049"/>
                  </a:lnTo>
                  <a:lnTo>
                    <a:pt x="3692" y="2049"/>
                  </a:lnTo>
                  <a:lnTo>
                    <a:pt x="4025" y="691"/>
                  </a:lnTo>
                  <a:close/>
                  <a:moveTo>
                    <a:pt x="4787" y="6835"/>
                  </a:moveTo>
                  <a:lnTo>
                    <a:pt x="4787" y="7502"/>
                  </a:lnTo>
                  <a:lnTo>
                    <a:pt x="691" y="7502"/>
                  </a:lnTo>
                  <a:lnTo>
                    <a:pt x="691" y="6835"/>
                  </a:lnTo>
                  <a:close/>
                  <a:moveTo>
                    <a:pt x="0" y="1"/>
                  </a:moveTo>
                  <a:lnTo>
                    <a:pt x="0" y="8193"/>
                  </a:lnTo>
                  <a:lnTo>
                    <a:pt x="5478" y="8193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79"/>
            <p:cNvSpPr/>
            <p:nvPr/>
          </p:nvSpPr>
          <p:spPr>
            <a:xfrm>
              <a:off x="2347506" y="5730845"/>
              <a:ext cx="105651" cy="72572"/>
            </a:xfrm>
            <a:custGeom>
              <a:avLst/>
              <a:gdLst/>
              <a:ahLst/>
              <a:cxnLst/>
              <a:rect l="l" t="t" r="r" b="b"/>
              <a:pathLst>
                <a:path w="3954" h="2716" extrusionOk="0">
                  <a:moveTo>
                    <a:pt x="882" y="1"/>
                  </a:moveTo>
                  <a:lnTo>
                    <a:pt x="882" y="1668"/>
                  </a:lnTo>
                  <a:lnTo>
                    <a:pt x="381" y="1334"/>
                  </a:lnTo>
                  <a:lnTo>
                    <a:pt x="0" y="1906"/>
                  </a:lnTo>
                  <a:lnTo>
                    <a:pt x="1215" y="2716"/>
                  </a:lnTo>
                  <a:lnTo>
                    <a:pt x="2430" y="1906"/>
                  </a:lnTo>
                  <a:lnTo>
                    <a:pt x="2072" y="1334"/>
                  </a:lnTo>
                  <a:lnTo>
                    <a:pt x="1572" y="1668"/>
                  </a:lnTo>
                  <a:lnTo>
                    <a:pt x="1572" y="691"/>
                  </a:lnTo>
                  <a:lnTo>
                    <a:pt x="3954" y="691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79"/>
            <p:cNvSpPr/>
            <p:nvPr/>
          </p:nvSpPr>
          <p:spPr>
            <a:xfrm>
              <a:off x="2471593" y="5968840"/>
              <a:ext cx="105651" cy="72572"/>
            </a:xfrm>
            <a:custGeom>
              <a:avLst/>
              <a:gdLst/>
              <a:ahLst/>
              <a:cxnLst/>
              <a:rect l="l" t="t" r="r" b="b"/>
              <a:pathLst>
                <a:path w="3954" h="2716" extrusionOk="0">
                  <a:moveTo>
                    <a:pt x="2739" y="0"/>
                  </a:moveTo>
                  <a:lnTo>
                    <a:pt x="1501" y="810"/>
                  </a:lnTo>
                  <a:lnTo>
                    <a:pt x="1882" y="1381"/>
                  </a:lnTo>
                  <a:lnTo>
                    <a:pt x="2382" y="1048"/>
                  </a:lnTo>
                  <a:lnTo>
                    <a:pt x="2382" y="2024"/>
                  </a:lnTo>
                  <a:lnTo>
                    <a:pt x="0" y="2024"/>
                  </a:lnTo>
                  <a:lnTo>
                    <a:pt x="0" y="2715"/>
                  </a:lnTo>
                  <a:lnTo>
                    <a:pt x="3072" y="2715"/>
                  </a:lnTo>
                  <a:lnTo>
                    <a:pt x="3072" y="1048"/>
                  </a:lnTo>
                  <a:lnTo>
                    <a:pt x="3572" y="1381"/>
                  </a:lnTo>
                  <a:lnTo>
                    <a:pt x="3953" y="810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79"/>
            <p:cNvSpPr/>
            <p:nvPr/>
          </p:nvSpPr>
          <p:spPr>
            <a:xfrm>
              <a:off x="2346223" y="5904551"/>
              <a:ext cx="64930" cy="54135"/>
            </a:xfrm>
            <a:custGeom>
              <a:avLst/>
              <a:gdLst/>
              <a:ahLst/>
              <a:cxnLst/>
              <a:rect l="l" t="t" r="r" b="b"/>
              <a:pathLst>
                <a:path w="2430" h="2026" extrusionOk="0">
                  <a:moveTo>
                    <a:pt x="1954" y="1"/>
                  </a:moveTo>
                  <a:lnTo>
                    <a:pt x="882" y="1073"/>
                  </a:lnTo>
                  <a:lnTo>
                    <a:pt x="477" y="668"/>
                  </a:lnTo>
                  <a:lnTo>
                    <a:pt x="1" y="1168"/>
                  </a:lnTo>
                  <a:lnTo>
                    <a:pt x="882" y="2025"/>
                  </a:lnTo>
                  <a:lnTo>
                    <a:pt x="2430" y="477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79"/>
            <p:cNvSpPr/>
            <p:nvPr/>
          </p:nvSpPr>
          <p:spPr>
            <a:xfrm>
              <a:off x="2510391" y="5813570"/>
              <a:ext cx="64956" cy="54749"/>
            </a:xfrm>
            <a:custGeom>
              <a:avLst/>
              <a:gdLst/>
              <a:ahLst/>
              <a:cxnLst/>
              <a:rect l="l" t="t" r="r" b="b"/>
              <a:pathLst>
                <a:path w="2431" h="2049" extrusionOk="0">
                  <a:moveTo>
                    <a:pt x="1954" y="1"/>
                  </a:moveTo>
                  <a:lnTo>
                    <a:pt x="882" y="1072"/>
                  </a:lnTo>
                  <a:lnTo>
                    <a:pt x="477" y="691"/>
                  </a:lnTo>
                  <a:lnTo>
                    <a:pt x="1" y="1167"/>
                  </a:lnTo>
                  <a:lnTo>
                    <a:pt x="882" y="2049"/>
                  </a:lnTo>
                  <a:lnTo>
                    <a:pt x="2430" y="477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70" name="Google Shape;3270;p79"/>
          <p:cNvGrpSpPr/>
          <p:nvPr/>
        </p:nvGrpSpPr>
        <p:grpSpPr>
          <a:xfrm>
            <a:off x="4366308" y="2229885"/>
            <a:ext cx="255844" cy="310540"/>
            <a:chOff x="3574969" y="7098935"/>
            <a:chExt cx="255844" cy="310540"/>
          </a:xfrm>
        </p:grpSpPr>
        <p:sp>
          <p:nvSpPr>
            <p:cNvPr id="3271" name="Google Shape;3271;p79"/>
            <p:cNvSpPr/>
            <p:nvPr/>
          </p:nvSpPr>
          <p:spPr>
            <a:xfrm>
              <a:off x="3574969" y="7098935"/>
              <a:ext cx="255844" cy="310540"/>
            </a:xfrm>
            <a:custGeom>
              <a:avLst/>
              <a:gdLst/>
              <a:ahLst/>
              <a:cxnLst/>
              <a:rect l="l" t="t" r="r" b="b"/>
              <a:pathLst>
                <a:path w="9575" h="11622" extrusionOk="0">
                  <a:moveTo>
                    <a:pt x="5478" y="2525"/>
                  </a:moveTo>
                  <a:lnTo>
                    <a:pt x="7050" y="4097"/>
                  </a:lnTo>
                  <a:lnTo>
                    <a:pt x="5478" y="4097"/>
                  </a:lnTo>
                  <a:lnTo>
                    <a:pt x="5478" y="2525"/>
                  </a:lnTo>
                  <a:close/>
                  <a:moveTo>
                    <a:pt x="8907" y="691"/>
                  </a:moveTo>
                  <a:lnTo>
                    <a:pt x="8883" y="9574"/>
                  </a:lnTo>
                  <a:lnTo>
                    <a:pt x="8217" y="9574"/>
                  </a:lnTo>
                  <a:lnTo>
                    <a:pt x="8217" y="4311"/>
                  </a:lnTo>
                  <a:lnTo>
                    <a:pt x="5287" y="1358"/>
                  </a:lnTo>
                  <a:lnTo>
                    <a:pt x="2072" y="1358"/>
                  </a:lnTo>
                  <a:lnTo>
                    <a:pt x="2072" y="691"/>
                  </a:lnTo>
                  <a:close/>
                  <a:moveTo>
                    <a:pt x="4787" y="2049"/>
                  </a:moveTo>
                  <a:lnTo>
                    <a:pt x="4787" y="4787"/>
                  </a:lnTo>
                  <a:lnTo>
                    <a:pt x="7526" y="4787"/>
                  </a:lnTo>
                  <a:lnTo>
                    <a:pt x="7526" y="10931"/>
                  </a:lnTo>
                  <a:lnTo>
                    <a:pt x="691" y="10931"/>
                  </a:lnTo>
                  <a:lnTo>
                    <a:pt x="691" y="2049"/>
                  </a:lnTo>
                  <a:close/>
                  <a:moveTo>
                    <a:pt x="1382" y="1"/>
                  </a:moveTo>
                  <a:lnTo>
                    <a:pt x="1382" y="1358"/>
                  </a:lnTo>
                  <a:lnTo>
                    <a:pt x="1" y="1358"/>
                  </a:lnTo>
                  <a:lnTo>
                    <a:pt x="1" y="11622"/>
                  </a:lnTo>
                  <a:lnTo>
                    <a:pt x="8217" y="11622"/>
                  </a:lnTo>
                  <a:lnTo>
                    <a:pt x="8217" y="10241"/>
                  </a:lnTo>
                  <a:lnTo>
                    <a:pt x="9574" y="10241"/>
                  </a:lnTo>
                  <a:lnTo>
                    <a:pt x="9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79"/>
            <p:cNvSpPr/>
            <p:nvPr/>
          </p:nvSpPr>
          <p:spPr>
            <a:xfrm>
              <a:off x="3611869" y="7244666"/>
              <a:ext cx="54749" cy="18464"/>
            </a:xfrm>
            <a:custGeom>
              <a:avLst/>
              <a:gdLst/>
              <a:ahLst/>
              <a:cxnLst/>
              <a:rect l="l" t="t" r="r" b="b"/>
              <a:pathLst>
                <a:path w="2049" h="691" extrusionOk="0">
                  <a:moveTo>
                    <a:pt x="1" y="0"/>
                  </a:moveTo>
                  <a:lnTo>
                    <a:pt x="1" y="691"/>
                  </a:lnTo>
                  <a:lnTo>
                    <a:pt x="2049" y="691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79"/>
            <p:cNvSpPr/>
            <p:nvPr/>
          </p:nvSpPr>
          <p:spPr>
            <a:xfrm>
              <a:off x="3611869" y="7281567"/>
              <a:ext cx="54749" cy="17849"/>
            </a:xfrm>
            <a:custGeom>
              <a:avLst/>
              <a:gdLst/>
              <a:ahLst/>
              <a:cxnLst/>
              <a:rect l="l" t="t" r="r" b="b"/>
              <a:pathLst>
                <a:path w="2049" h="668" extrusionOk="0">
                  <a:moveTo>
                    <a:pt x="1" y="0"/>
                  </a:moveTo>
                  <a:lnTo>
                    <a:pt x="1" y="667"/>
                  </a:lnTo>
                  <a:lnTo>
                    <a:pt x="2049" y="667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79"/>
            <p:cNvSpPr/>
            <p:nvPr/>
          </p:nvSpPr>
          <p:spPr>
            <a:xfrm>
              <a:off x="3687594" y="7245281"/>
              <a:ext cx="64930" cy="54749"/>
            </a:xfrm>
            <a:custGeom>
              <a:avLst/>
              <a:gdLst/>
              <a:ahLst/>
              <a:cxnLst/>
              <a:rect l="l" t="t" r="r" b="b"/>
              <a:pathLst>
                <a:path w="2430" h="2049" extrusionOk="0">
                  <a:moveTo>
                    <a:pt x="1954" y="1"/>
                  </a:moveTo>
                  <a:lnTo>
                    <a:pt x="858" y="1072"/>
                  </a:lnTo>
                  <a:lnTo>
                    <a:pt x="477" y="691"/>
                  </a:lnTo>
                  <a:lnTo>
                    <a:pt x="1" y="1168"/>
                  </a:lnTo>
                  <a:lnTo>
                    <a:pt x="858" y="2049"/>
                  </a:lnTo>
                  <a:lnTo>
                    <a:pt x="2430" y="477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79"/>
            <p:cNvSpPr/>
            <p:nvPr/>
          </p:nvSpPr>
          <p:spPr>
            <a:xfrm>
              <a:off x="3611869" y="7317826"/>
              <a:ext cx="54749" cy="18490"/>
            </a:xfrm>
            <a:custGeom>
              <a:avLst/>
              <a:gdLst/>
              <a:ahLst/>
              <a:cxnLst/>
              <a:rect l="l" t="t" r="r" b="b"/>
              <a:pathLst>
                <a:path w="2049" h="692" extrusionOk="0">
                  <a:moveTo>
                    <a:pt x="1" y="1"/>
                  </a:moveTo>
                  <a:lnTo>
                    <a:pt x="1" y="691"/>
                  </a:lnTo>
                  <a:lnTo>
                    <a:pt x="2049" y="691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79"/>
            <p:cNvSpPr/>
            <p:nvPr/>
          </p:nvSpPr>
          <p:spPr>
            <a:xfrm>
              <a:off x="3611869" y="7354726"/>
              <a:ext cx="54749" cy="17849"/>
            </a:xfrm>
            <a:custGeom>
              <a:avLst/>
              <a:gdLst/>
              <a:ahLst/>
              <a:cxnLst/>
              <a:rect l="l" t="t" r="r" b="b"/>
              <a:pathLst>
                <a:path w="2049" h="668" extrusionOk="0">
                  <a:moveTo>
                    <a:pt x="1" y="1"/>
                  </a:moveTo>
                  <a:lnTo>
                    <a:pt x="1" y="668"/>
                  </a:lnTo>
                  <a:lnTo>
                    <a:pt x="2049" y="668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79"/>
            <p:cNvSpPr/>
            <p:nvPr/>
          </p:nvSpPr>
          <p:spPr>
            <a:xfrm>
              <a:off x="3687594" y="7317826"/>
              <a:ext cx="64930" cy="54749"/>
            </a:xfrm>
            <a:custGeom>
              <a:avLst/>
              <a:gdLst/>
              <a:ahLst/>
              <a:cxnLst/>
              <a:rect l="l" t="t" r="r" b="b"/>
              <a:pathLst>
                <a:path w="2430" h="2049" extrusionOk="0">
                  <a:moveTo>
                    <a:pt x="1954" y="1"/>
                  </a:moveTo>
                  <a:lnTo>
                    <a:pt x="858" y="1096"/>
                  </a:lnTo>
                  <a:lnTo>
                    <a:pt x="477" y="691"/>
                  </a:lnTo>
                  <a:lnTo>
                    <a:pt x="1" y="1168"/>
                  </a:lnTo>
                  <a:lnTo>
                    <a:pt x="858" y="2049"/>
                  </a:lnTo>
                  <a:lnTo>
                    <a:pt x="2430" y="501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79"/>
            <p:cNvSpPr/>
            <p:nvPr/>
          </p:nvSpPr>
          <p:spPr>
            <a:xfrm>
              <a:off x="3648155" y="7172121"/>
              <a:ext cx="36927" cy="17822"/>
            </a:xfrm>
            <a:custGeom>
              <a:avLst/>
              <a:gdLst/>
              <a:ahLst/>
              <a:cxnLst/>
              <a:rect l="l" t="t" r="r" b="b"/>
              <a:pathLst>
                <a:path w="1382" h="667" extrusionOk="0">
                  <a:moveTo>
                    <a:pt x="0" y="0"/>
                  </a:moveTo>
                  <a:lnTo>
                    <a:pt x="0" y="667"/>
                  </a:lnTo>
                  <a:lnTo>
                    <a:pt x="1382" y="66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79"/>
            <p:cNvSpPr/>
            <p:nvPr/>
          </p:nvSpPr>
          <p:spPr>
            <a:xfrm>
              <a:off x="3648155" y="7208380"/>
              <a:ext cx="36927" cy="18490"/>
            </a:xfrm>
            <a:custGeom>
              <a:avLst/>
              <a:gdLst/>
              <a:ahLst/>
              <a:cxnLst/>
              <a:rect l="l" t="t" r="r" b="b"/>
              <a:pathLst>
                <a:path w="1382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382" y="691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79"/>
            <p:cNvSpPr/>
            <p:nvPr/>
          </p:nvSpPr>
          <p:spPr>
            <a:xfrm>
              <a:off x="3611869" y="7172121"/>
              <a:ext cx="17849" cy="17822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79"/>
            <p:cNvSpPr/>
            <p:nvPr/>
          </p:nvSpPr>
          <p:spPr>
            <a:xfrm>
              <a:off x="3611869" y="7208380"/>
              <a:ext cx="17849" cy="18490"/>
            </a:xfrm>
            <a:custGeom>
              <a:avLst/>
              <a:gdLst/>
              <a:ahLst/>
              <a:cxnLst/>
              <a:rect l="l" t="t" r="r" b="b"/>
              <a:pathLst>
                <a:path w="668" h="692" extrusionOk="0">
                  <a:moveTo>
                    <a:pt x="1" y="1"/>
                  </a:moveTo>
                  <a:lnTo>
                    <a:pt x="1" y="691"/>
                  </a:lnTo>
                  <a:lnTo>
                    <a:pt x="668" y="691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82" name="Google Shape;3282;p79"/>
          <p:cNvGrpSpPr/>
          <p:nvPr/>
        </p:nvGrpSpPr>
        <p:grpSpPr>
          <a:xfrm>
            <a:off x="4407208" y="722871"/>
            <a:ext cx="793256" cy="182899"/>
            <a:chOff x="2685575" y="2835950"/>
            <a:chExt cx="433000" cy="99825"/>
          </a:xfrm>
        </p:grpSpPr>
        <p:sp>
          <p:nvSpPr>
            <p:cNvPr id="3283" name="Google Shape;3283;p7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7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7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7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287" name="Google Shape;328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214" y="-116982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8" name="Google Shape;3288;p7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89" name="Google Shape;3289;p7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90" name="Google Shape;3290;p79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91" name="Google Shape;3291;p79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92" name="Google Shape;3292;p79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481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3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3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3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3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3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3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561024" y="2712880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Business Insights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5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438</Words>
  <Application>Microsoft Office PowerPoint</Application>
  <PresentationFormat>On-screen Show (16:9)</PresentationFormat>
  <Paragraphs>62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Aldrich</vt:lpstr>
      <vt:lpstr>Arial</vt:lpstr>
      <vt:lpstr>Anaheim</vt:lpstr>
      <vt:lpstr>Roboto</vt:lpstr>
      <vt:lpstr>Bai Jamjuree</vt:lpstr>
      <vt:lpstr>Data Science Project Proposal XL by Slidesgo</vt:lpstr>
      <vt:lpstr> HOME CREDIT SCORE CARD MODEL TASK 5 VIX Rakamin Academy</vt:lpstr>
      <vt:lpstr>TABLE OF CONTENTS</vt:lpstr>
      <vt:lpstr>Problem Research</vt:lpstr>
      <vt:lpstr>Introduction</vt:lpstr>
      <vt:lpstr>Problem</vt:lpstr>
      <vt:lpstr>Data Source</vt:lpstr>
      <vt:lpstr>Data Preprocessing</vt:lpstr>
      <vt:lpstr>Raw Data</vt:lpstr>
      <vt:lpstr>Business Insights</vt:lpstr>
      <vt:lpstr>PowerPoint Presentation</vt:lpstr>
      <vt:lpstr>PowerPoint Presentation</vt:lpstr>
      <vt:lpstr>Machine Learning Model</vt:lpstr>
      <vt:lpstr>Logistic Regression</vt:lpstr>
      <vt:lpstr>Random Forest Classifier</vt:lpstr>
      <vt:lpstr>Kesimpulan</vt:lpstr>
      <vt:lpstr>Recommendation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SCORE CARD MODEL TASK 5 VIX Rakamin Academy</dc:title>
  <dc:creator>Pitri Handayani</dc:creator>
  <cp:lastModifiedBy>Pitri Handayani</cp:lastModifiedBy>
  <cp:revision>2</cp:revision>
  <dcterms:modified xsi:type="dcterms:W3CDTF">2023-05-13T04:08:40Z</dcterms:modified>
</cp:coreProperties>
</file>