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7" r:id="rId1"/>
  </p:sldMasterIdLst>
  <p:notesMasterIdLst>
    <p:notesMasterId r:id="rId28"/>
  </p:notesMasterIdLst>
  <p:sldIdLst>
    <p:sldId id="256" r:id="rId2"/>
    <p:sldId id="275" r:id="rId3"/>
    <p:sldId id="4123" r:id="rId4"/>
    <p:sldId id="282" r:id="rId5"/>
    <p:sldId id="281" r:id="rId6"/>
    <p:sldId id="4109" r:id="rId7"/>
    <p:sldId id="4116" r:id="rId8"/>
    <p:sldId id="4110" r:id="rId9"/>
    <p:sldId id="4119" r:id="rId10"/>
    <p:sldId id="4117" r:id="rId11"/>
    <p:sldId id="4118" r:id="rId12"/>
    <p:sldId id="4113" r:id="rId13"/>
    <p:sldId id="4120" r:id="rId14"/>
    <p:sldId id="4122" r:id="rId15"/>
    <p:sldId id="4126" r:id="rId16"/>
    <p:sldId id="4127" r:id="rId17"/>
    <p:sldId id="4128" r:id="rId18"/>
    <p:sldId id="4129" r:id="rId19"/>
    <p:sldId id="264" r:id="rId20"/>
    <p:sldId id="4130" r:id="rId21"/>
    <p:sldId id="265" r:id="rId22"/>
    <p:sldId id="4124" r:id="rId23"/>
    <p:sldId id="4125" r:id="rId24"/>
    <p:sldId id="4111" r:id="rId25"/>
    <p:sldId id="269" r:id="rId26"/>
    <p:sldId id="31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03" autoAdjust="0"/>
    <p:restoredTop sz="94660"/>
  </p:normalViewPr>
  <p:slideViewPr>
    <p:cSldViewPr snapToGrid="0">
      <p:cViewPr varScale="1">
        <p:scale>
          <a:sx n="72" d="100"/>
          <a:sy n="72" d="100"/>
        </p:scale>
        <p:origin x="61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F983-C1C2-45A2-BB8A-61048A7C345C}" type="datetimeFigureOut">
              <a:rPr lang="en-US" smtClean="0"/>
              <a:t>5/28/2024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52C597-1F9A-4F4A-B96D-23A127748898}" type="slidenum">
              <a:rPr lang="en-US" smtClean="0"/>
              <a:t>‹#›</a:t>
            </a:fld>
            <a:endParaRPr lang="en-US"/>
          </a:p>
        </p:txBody>
      </p:sp>
    </p:spTree>
    <p:extLst>
      <p:ext uri="{BB962C8B-B14F-4D97-AF65-F5344CB8AC3E}">
        <p14:creationId xmlns:p14="http://schemas.microsoft.com/office/powerpoint/2010/main" val="262615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96C3E9C-2633-41CE-A4E3-FEE999D084D3}" type="datetime1">
              <a:rPr lang="en-IN" smtClean="0"/>
              <a:t>28-05-2024</a:t>
            </a:fld>
            <a:endParaRPr lang="en-IN"/>
          </a:p>
        </p:txBody>
      </p:sp>
      <p:sp>
        <p:nvSpPr>
          <p:cNvPr id="5" name="Footer Placeholder 4"/>
          <p:cNvSpPr>
            <a:spLocks noGrp="1"/>
          </p:cNvSpPr>
          <p:nvPr>
            <p:ph type="ftr" sz="quarter" idx="11"/>
          </p:nvPr>
        </p:nvSpPr>
        <p:spPr>
          <a:xfrm>
            <a:off x="1876424" y="5410201"/>
            <a:ext cx="5124886" cy="365125"/>
          </a:xfrm>
        </p:spPr>
        <p:txBody>
          <a:bodyPr/>
          <a:lstStyle/>
          <a:p>
            <a:r>
              <a:rPr lang="en-IN"/>
              <a:t>Project synopsis presentation</a:t>
            </a:r>
          </a:p>
        </p:txBody>
      </p:sp>
      <p:sp>
        <p:nvSpPr>
          <p:cNvPr id="6" name="Slide Number Placeholder 5"/>
          <p:cNvSpPr>
            <a:spLocks noGrp="1"/>
          </p:cNvSpPr>
          <p:nvPr>
            <p:ph type="sldNum" sz="quarter" idx="12"/>
          </p:nvPr>
        </p:nvSpPr>
        <p:spPr>
          <a:xfrm>
            <a:off x="9896911" y="5410199"/>
            <a:ext cx="771089" cy="365125"/>
          </a:xfrm>
        </p:spPr>
        <p:txBody>
          <a:bodyPr/>
          <a:lstStyle/>
          <a:p>
            <a:fld id="{84310CA2-55C6-4135-99F2-9DE07C57DC36}" type="slidenum">
              <a:rPr lang="en-IN" smtClean="0"/>
              <a:t>‹#›</a:t>
            </a:fld>
            <a:endParaRPr lang="en-IN"/>
          </a:p>
        </p:txBody>
      </p:sp>
    </p:spTree>
    <p:extLst>
      <p:ext uri="{BB962C8B-B14F-4D97-AF65-F5344CB8AC3E}">
        <p14:creationId xmlns:p14="http://schemas.microsoft.com/office/powerpoint/2010/main" val="4203679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0B14B3-24C9-4704-A059-1A2CE133B1AB}" type="datetime1">
              <a:rPr lang="en-IN" smtClean="0"/>
              <a:t>28-05-2024</a:t>
            </a:fld>
            <a:endParaRPr lang="en-IN"/>
          </a:p>
        </p:txBody>
      </p:sp>
      <p:sp>
        <p:nvSpPr>
          <p:cNvPr id="6" name="Footer Placeholder 5"/>
          <p:cNvSpPr>
            <a:spLocks noGrp="1"/>
          </p:cNvSpPr>
          <p:nvPr>
            <p:ph type="ftr" sz="quarter" idx="11"/>
          </p:nvPr>
        </p:nvSpPr>
        <p:spPr/>
        <p:txBody>
          <a:bodyPr/>
          <a:lstStyle/>
          <a:p>
            <a:r>
              <a:rPr lang="en-IN"/>
              <a:t>Project synopsis presentation</a:t>
            </a:r>
          </a:p>
        </p:txBody>
      </p:sp>
      <p:sp>
        <p:nvSpPr>
          <p:cNvPr id="7" name="Slide Number Placeholder 6"/>
          <p:cNvSpPr>
            <a:spLocks noGrp="1"/>
          </p:cNvSpPr>
          <p:nvPr>
            <p:ph type="sldNum" sz="quarter" idx="12"/>
          </p:nvPr>
        </p:nvSpPr>
        <p:spPr/>
        <p:txBody>
          <a:bodyPr/>
          <a:lstStyle/>
          <a:p>
            <a:fld id="{84310CA2-55C6-4135-99F2-9DE07C57DC36}" type="slidenum">
              <a:rPr lang="en-IN" smtClean="0"/>
              <a:t>‹#›</a:t>
            </a:fld>
            <a:endParaRPr lang="en-IN"/>
          </a:p>
        </p:txBody>
      </p:sp>
    </p:spTree>
    <p:extLst>
      <p:ext uri="{BB962C8B-B14F-4D97-AF65-F5344CB8AC3E}">
        <p14:creationId xmlns:p14="http://schemas.microsoft.com/office/powerpoint/2010/main" val="379579463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0B14B3-24C9-4704-A059-1A2CE133B1AB}" type="datetime1">
              <a:rPr lang="en-IN" smtClean="0"/>
              <a:t>28-05-2024</a:t>
            </a:fld>
            <a:endParaRPr lang="en-IN"/>
          </a:p>
        </p:txBody>
      </p:sp>
      <p:sp>
        <p:nvSpPr>
          <p:cNvPr id="6" name="Footer Placeholder 5"/>
          <p:cNvSpPr>
            <a:spLocks noGrp="1"/>
          </p:cNvSpPr>
          <p:nvPr>
            <p:ph type="ftr" sz="quarter" idx="11"/>
          </p:nvPr>
        </p:nvSpPr>
        <p:spPr/>
        <p:txBody>
          <a:bodyPr/>
          <a:lstStyle/>
          <a:p>
            <a:r>
              <a:rPr lang="en-IN"/>
              <a:t>Project synopsis presentation</a:t>
            </a:r>
          </a:p>
        </p:txBody>
      </p:sp>
      <p:sp>
        <p:nvSpPr>
          <p:cNvPr id="7" name="Slide Number Placeholder 6"/>
          <p:cNvSpPr>
            <a:spLocks noGrp="1"/>
          </p:cNvSpPr>
          <p:nvPr>
            <p:ph type="sldNum" sz="quarter" idx="12"/>
          </p:nvPr>
        </p:nvSpPr>
        <p:spPr/>
        <p:txBody>
          <a:bodyPr/>
          <a:lstStyle/>
          <a:p>
            <a:fld id="{84310CA2-55C6-4135-99F2-9DE07C57DC36}" type="slidenum">
              <a:rPr lang="en-IN" smtClean="0"/>
              <a:t>‹#›</a:t>
            </a:fld>
            <a:endParaRPr lang="en-IN"/>
          </a:p>
        </p:txBody>
      </p:sp>
    </p:spTree>
    <p:extLst>
      <p:ext uri="{BB962C8B-B14F-4D97-AF65-F5344CB8AC3E}">
        <p14:creationId xmlns:p14="http://schemas.microsoft.com/office/powerpoint/2010/main" val="141306920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0B14B3-24C9-4704-A059-1A2CE133B1AB}" type="datetime1">
              <a:rPr lang="en-IN" smtClean="0"/>
              <a:t>28-05-2024</a:t>
            </a:fld>
            <a:endParaRPr lang="en-IN"/>
          </a:p>
        </p:txBody>
      </p:sp>
      <p:sp>
        <p:nvSpPr>
          <p:cNvPr id="6" name="Footer Placeholder 5"/>
          <p:cNvSpPr>
            <a:spLocks noGrp="1"/>
          </p:cNvSpPr>
          <p:nvPr>
            <p:ph type="ftr" sz="quarter" idx="11"/>
          </p:nvPr>
        </p:nvSpPr>
        <p:spPr/>
        <p:txBody>
          <a:bodyPr/>
          <a:lstStyle/>
          <a:p>
            <a:r>
              <a:rPr lang="en-IN"/>
              <a:t>Project synopsis presentation</a:t>
            </a:r>
          </a:p>
        </p:txBody>
      </p:sp>
      <p:sp>
        <p:nvSpPr>
          <p:cNvPr id="7" name="Slide Number Placeholder 6"/>
          <p:cNvSpPr>
            <a:spLocks noGrp="1"/>
          </p:cNvSpPr>
          <p:nvPr>
            <p:ph type="sldNum" sz="quarter" idx="12"/>
          </p:nvPr>
        </p:nvSpPr>
        <p:spPr/>
        <p:txBody>
          <a:bodyPr/>
          <a:lstStyle/>
          <a:p>
            <a:fld id="{84310CA2-55C6-4135-99F2-9DE07C57DC36}"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3333182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0B14B3-24C9-4704-A059-1A2CE133B1AB}" type="datetime1">
              <a:rPr lang="en-IN" smtClean="0"/>
              <a:t>28-05-2024</a:t>
            </a:fld>
            <a:endParaRPr lang="en-IN"/>
          </a:p>
        </p:txBody>
      </p:sp>
      <p:sp>
        <p:nvSpPr>
          <p:cNvPr id="6" name="Footer Placeholder 5"/>
          <p:cNvSpPr>
            <a:spLocks noGrp="1"/>
          </p:cNvSpPr>
          <p:nvPr>
            <p:ph type="ftr" sz="quarter" idx="11"/>
          </p:nvPr>
        </p:nvSpPr>
        <p:spPr/>
        <p:txBody>
          <a:bodyPr/>
          <a:lstStyle/>
          <a:p>
            <a:r>
              <a:rPr lang="en-IN"/>
              <a:t>Project synopsis presentation</a:t>
            </a:r>
          </a:p>
        </p:txBody>
      </p:sp>
      <p:sp>
        <p:nvSpPr>
          <p:cNvPr id="7" name="Slide Number Placeholder 6"/>
          <p:cNvSpPr>
            <a:spLocks noGrp="1"/>
          </p:cNvSpPr>
          <p:nvPr>
            <p:ph type="sldNum" sz="quarter" idx="12"/>
          </p:nvPr>
        </p:nvSpPr>
        <p:spPr/>
        <p:txBody>
          <a:bodyPr/>
          <a:lstStyle/>
          <a:p>
            <a:fld id="{84310CA2-55C6-4135-99F2-9DE07C57DC36}" type="slidenum">
              <a:rPr lang="en-IN" smtClean="0"/>
              <a:t>‹#›</a:t>
            </a:fld>
            <a:endParaRPr lang="en-IN"/>
          </a:p>
        </p:txBody>
      </p:sp>
    </p:spTree>
    <p:extLst>
      <p:ext uri="{BB962C8B-B14F-4D97-AF65-F5344CB8AC3E}">
        <p14:creationId xmlns:p14="http://schemas.microsoft.com/office/powerpoint/2010/main" val="3602952086"/>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D0B14B3-24C9-4704-A059-1A2CE133B1AB}" type="datetime1">
              <a:rPr lang="en-IN" smtClean="0"/>
              <a:t>28-05-2024</a:t>
            </a:fld>
            <a:endParaRPr lang="en-IN"/>
          </a:p>
        </p:txBody>
      </p:sp>
      <p:sp>
        <p:nvSpPr>
          <p:cNvPr id="4" name="Footer Placeholder 3"/>
          <p:cNvSpPr>
            <a:spLocks noGrp="1"/>
          </p:cNvSpPr>
          <p:nvPr>
            <p:ph type="ftr" sz="quarter" idx="11"/>
          </p:nvPr>
        </p:nvSpPr>
        <p:spPr/>
        <p:txBody>
          <a:bodyPr/>
          <a:lstStyle/>
          <a:p>
            <a:r>
              <a:rPr lang="en-IN"/>
              <a:t>Project synopsis presentation</a:t>
            </a:r>
          </a:p>
        </p:txBody>
      </p:sp>
      <p:sp>
        <p:nvSpPr>
          <p:cNvPr id="5" name="Slide Number Placeholder 4"/>
          <p:cNvSpPr>
            <a:spLocks noGrp="1"/>
          </p:cNvSpPr>
          <p:nvPr>
            <p:ph type="sldNum" sz="quarter" idx="12"/>
          </p:nvPr>
        </p:nvSpPr>
        <p:spPr/>
        <p:txBody>
          <a:bodyPr/>
          <a:lstStyle/>
          <a:p>
            <a:fld id="{84310CA2-55C6-4135-99F2-9DE07C57DC36}" type="slidenum">
              <a:rPr lang="en-IN" smtClean="0"/>
              <a:t>‹#›</a:t>
            </a:fld>
            <a:endParaRPr lang="en-IN"/>
          </a:p>
        </p:txBody>
      </p:sp>
    </p:spTree>
    <p:extLst>
      <p:ext uri="{BB962C8B-B14F-4D97-AF65-F5344CB8AC3E}">
        <p14:creationId xmlns:p14="http://schemas.microsoft.com/office/powerpoint/2010/main" val="275412011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D0B14B3-24C9-4704-A059-1A2CE133B1AB}" type="datetime1">
              <a:rPr lang="en-IN" smtClean="0"/>
              <a:t>28-05-2024</a:t>
            </a:fld>
            <a:endParaRPr lang="en-IN"/>
          </a:p>
        </p:txBody>
      </p:sp>
      <p:sp>
        <p:nvSpPr>
          <p:cNvPr id="4" name="Footer Placeholder 3"/>
          <p:cNvSpPr>
            <a:spLocks noGrp="1"/>
          </p:cNvSpPr>
          <p:nvPr>
            <p:ph type="ftr" sz="quarter" idx="11"/>
          </p:nvPr>
        </p:nvSpPr>
        <p:spPr/>
        <p:txBody>
          <a:bodyPr/>
          <a:lstStyle/>
          <a:p>
            <a:r>
              <a:rPr lang="en-IN"/>
              <a:t>Project synopsis presentation</a:t>
            </a:r>
          </a:p>
        </p:txBody>
      </p:sp>
      <p:sp>
        <p:nvSpPr>
          <p:cNvPr id="5" name="Slide Number Placeholder 4"/>
          <p:cNvSpPr>
            <a:spLocks noGrp="1"/>
          </p:cNvSpPr>
          <p:nvPr>
            <p:ph type="sldNum" sz="quarter" idx="12"/>
          </p:nvPr>
        </p:nvSpPr>
        <p:spPr/>
        <p:txBody>
          <a:bodyPr/>
          <a:lstStyle/>
          <a:p>
            <a:fld id="{84310CA2-55C6-4135-99F2-9DE07C57DC36}" type="slidenum">
              <a:rPr lang="en-IN" smtClean="0"/>
              <a:t>‹#›</a:t>
            </a:fld>
            <a:endParaRPr lang="en-IN"/>
          </a:p>
        </p:txBody>
      </p:sp>
    </p:spTree>
    <p:extLst>
      <p:ext uri="{BB962C8B-B14F-4D97-AF65-F5344CB8AC3E}">
        <p14:creationId xmlns:p14="http://schemas.microsoft.com/office/powerpoint/2010/main" val="134615943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0B14B3-24C9-4704-A059-1A2CE133B1AB}" type="datetime1">
              <a:rPr lang="en-IN" smtClean="0"/>
              <a:t>28-05-2024</a:t>
            </a:fld>
            <a:endParaRPr lang="en-IN"/>
          </a:p>
        </p:txBody>
      </p:sp>
      <p:sp>
        <p:nvSpPr>
          <p:cNvPr id="5" name="Footer Placeholder 4"/>
          <p:cNvSpPr>
            <a:spLocks noGrp="1"/>
          </p:cNvSpPr>
          <p:nvPr>
            <p:ph type="ftr" sz="quarter" idx="11"/>
          </p:nvPr>
        </p:nvSpPr>
        <p:spPr/>
        <p:txBody>
          <a:bodyPr/>
          <a:lstStyle/>
          <a:p>
            <a:r>
              <a:rPr lang="en-IN"/>
              <a:t>Project synopsis presentation</a:t>
            </a:r>
          </a:p>
        </p:txBody>
      </p:sp>
      <p:sp>
        <p:nvSpPr>
          <p:cNvPr id="6" name="Slide Number Placeholder 5"/>
          <p:cNvSpPr>
            <a:spLocks noGrp="1"/>
          </p:cNvSpPr>
          <p:nvPr>
            <p:ph type="sldNum" sz="quarter" idx="12"/>
          </p:nvPr>
        </p:nvSpPr>
        <p:spPr/>
        <p:txBody>
          <a:bodyPr/>
          <a:lstStyle/>
          <a:p>
            <a:fld id="{84310CA2-55C6-4135-99F2-9DE07C57DC36}" type="slidenum">
              <a:rPr lang="en-IN" smtClean="0"/>
              <a:t>‹#›</a:t>
            </a:fld>
            <a:endParaRPr lang="en-IN"/>
          </a:p>
        </p:txBody>
      </p:sp>
    </p:spTree>
    <p:extLst>
      <p:ext uri="{BB962C8B-B14F-4D97-AF65-F5344CB8AC3E}">
        <p14:creationId xmlns:p14="http://schemas.microsoft.com/office/powerpoint/2010/main" val="181252208"/>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0B14B3-24C9-4704-A059-1A2CE133B1AB}" type="datetime1">
              <a:rPr lang="en-IN" smtClean="0"/>
              <a:t>28-05-2024</a:t>
            </a:fld>
            <a:endParaRPr lang="en-IN"/>
          </a:p>
        </p:txBody>
      </p:sp>
      <p:sp>
        <p:nvSpPr>
          <p:cNvPr id="5" name="Footer Placeholder 4"/>
          <p:cNvSpPr>
            <a:spLocks noGrp="1"/>
          </p:cNvSpPr>
          <p:nvPr>
            <p:ph type="ftr" sz="quarter" idx="11"/>
          </p:nvPr>
        </p:nvSpPr>
        <p:spPr/>
        <p:txBody>
          <a:bodyPr/>
          <a:lstStyle/>
          <a:p>
            <a:r>
              <a:rPr lang="en-IN"/>
              <a:t>Project synopsis presentation</a:t>
            </a:r>
          </a:p>
        </p:txBody>
      </p:sp>
      <p:sp>
        <p:nvSpPr>
          <p:cNvPr id="6" name="Slide Number Placeholder 5"/>
          <p:cNvSpPr>
            <a:spLocks noGrp="1"/>
          </p:cNvSpPr>
          <p:nvPr>
            <p:ph type="sldNum" sz="quarter" idx="12"/>
          </p:nvPr>
        </p:nvSpPr>
        <p:spPr/>
        <p:txBody>
          <a:bodyPr/>
          <a:lstStyle/>
          <a:p>
            <a:fld id="{84310CA2-55C6-4135-99F2-9DE07C57DC36}" type="slidenum">
              <a:rPr lang="en-IN" smtClean="0"/>
              <a:t>‹#›</a:t>
            </a:fld>
            <a:endParaRPr lang="en-IN"/>
          </a:p>
        </p:txBody>
      </p:sp>
    </p:spTree>
    <p:extLst>
      <p:ext uri="{BB962C8B-B14F-4D97-AF65-F5344CB8AC3E}">
        <p14:creationId xmlns:p14="http://schemas.microsoft.com/office/powerpoint/2010/main" val="38943951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0B14B3-24C9-4704-A059-1A2CE133B1AB}" type="datetime1">
              <a:rPr lang="en-IN" smtClean="0"/>
              <a:t>28-05-2024</a:t>
            </a:fld>
            <a:endParaRPr lang="en-IN"/>
          </a:p>
        </p:txBody>
      </p:sp>
      <p:sp>
        <p:nvSpPr>
          <p:cNvPr id="5" name="Footer Placeholder 4"/>
          <p:cNvSpPr>
            <a:spLocks noGrp="1"/>
          </p:cNvSpPr>
          <p:nvPr>
            <p:ph type="ftr" sz="quarter" idx="11"/>
          </p:nvPr>
        </p:nvSpPr>
        <p:spPr/>
        <p:txBody>
          <a:bodyPr/>
          <a:lstStyle/>
          <a:p>
            <a:r>
              <a:rPr lang="en-IN"/>
              <a:t>Project synopsis presentation</a:t>
            </a:r>
          </a:p>
        </p:txBody>
      </p:sp>
      <p:sp>
        <p:nvSpPr>
          <p:cNvPr id="6" name="Slide Number Placeholder 5"/>
          <p:cNvSpPr>
            <a:spLocks noGrp="1"/>
          </p:cNvSpPr>
          <p:nvPr>
            <p:ph type="sldNum" sz="quarter" idx="12"/>
          </p:nvPr>
        </p:nvSpPr>
        <p:spPr/>
        <p:txBody>
          <a:bodyPr/>
          <a:lstStyle/>
          <a:p>
            <a:fld id="{84310CA2-55C6-4135-99F2-9DE07C57DC36}" type="slidenum">
              <a:rPr lang="en-IN" smtClean="0"/>
              <a:t>‹#›</a:t>
            </a:fld>
            <a:endParaRPr lang="en-IN"/>
          </a:p>
        </p:txBody>
      </p:sp>
    </p:spTree>
    <p:extLst>
      <p:ext uri="{BB962C8B-B14F-4D97-AF65-F5344CB8AC3E}">
        <p14:creationId xmlns:p14="http://schemas.microsoft.com/office/powerpoint/2010/main" val="2558652951"/>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6D7A9E-3D9D-433E-858E-33E74D952E46}" type="datetime1">
              <a:rPr lang="en-IN" smtClean="0"/>
              <a:t>28-05-2024</a:t>
            </a:fld>
            <a:endParaRPr lang="en-IN"/>
          </a:p>
        </p:txBody>
      </p:sp>
      <p:sp>
        <p:nvSpPr>
          <p:cNvPr id="5" name="Footer Placeholder 4"/>
          <p:cNvSpPr>
            <a:spLocks noGrp="1"/>
          </p:cNvSpPr>
          <p:nvPr>
            <p:ph type="ftr" sz="quarter" idx="11"/>
          </p:nvPr>
        </p:nvSpPr>
        <p:spPr/>
        <p:txBody>
          <a:bodyPr/>
          <a:lstStyle/>
          <a:p>
            <a:r>
              <a:rPr lang="en-IN"/>
              <a:t>Project synopsis presentation</a:t>
            </a:r>
          </a:p>
        </p:txBody>
      </p:sp>
      <p:sp>
        <p:nvSpPr>
          <p:cNvPr id="6" name="Slide Number Placeholder 5"/>
          <p:cNvSpPr>
            <a:spLocks noGrp="1"/>
          </p:cNvSpPr>
          <p:nvPr>
            <p:ph type="sldNum" sz="quarter" idx="12"/>
          </p:nvPr>
        </p:nvSpPr>
        <p:spPr/>
        <p:txBody>
          <a:bodyPr/>
          <a:lstStyle/>
          <a:p>
            <a:fld id="{84310CA2-55C6-4135-99F2-9DE07C57DC36}" type="slidenum">
              <a:rPr lang="en-IN" smtClean="0"/>
              <a:t>‹#›</a:t>
            </a:fld>
            <a:endParaRPr lang="en-IN"/>
          </a:p>
        </p:txBody>
      </p:sp>
    </p:spTree>
    <p:extLst>
      <p:ext uri="{BB962C8B-B14F-4D97-AF65-F5344CB8AC3E}">
        <p14:creationId xmlns:p14="http://schemas.microsoft.com/office/powerpoint/2010/main" val="2025427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0B14B3-24C9-4704-A059-1A2CE133B1AB}" type="datetime1">
              <a:rPr lang="en-IN" smtClean="0"/>
              <a:t>28-05-2024</a:t>
            </a:fld>
            <a:endParaRPr lang="en-IN"/>
          </a:p>
        </p:txBody>
      </p:sp>
      <p:sp>
        <p:nvSpPr>
          <p:cNvPr id="6" name="Footer Placeholder 5"/>
          <p:cNvSpPr>
            <a:spLocks noGrp="1"/>
          </p:cNvSpPr>
          <p:nvPr>
            <p:ph type="ftr" sz="quarter" idx="11"/>
          </p:nvPr>
        </p:nvSpPr>
        <p:spPr/>
        <p:txBody>
          <a:bodyPr/>
          <a:lstStyle/>
          <a:p>
            <a:r>
              <a:rPr lang="en-IN"/>
              <a:t>Project synopsis presentation</a:t>
            </a:r>
          </a:p>
        </p:txBody>
      </p:sp>
      <p:sp>
        <p:nvSpPr>
          <p:cNvPr id="7" name="Slide Number Placeholder 6"/>
          <p:cNvSpPr>
            <a:spLocks noGrp="1"/>
          </p:cNvSpPr>
          <p:nvPr>
            <p:ph type="sldNum" sz="quarter" idx="12"/>
          </p:nvPr>
        </p:nvSpPr>
        <p:spPr/>
        <p:txBody>
          <a:bodyPr/>
          <a:lstStyle/>
          <a:p>
            <a:fld id="{84310CA2-55C6-4135-99F2-9DE07C57DC36}" type="slidenum">
              <a:rPr lang="en-IN" smtClean="0"/>
              <a:t>‹#›</a:t>
            </a:fld>
            <a:endParaRPr lang="en-IN"/>
          </a:p>
        </p:txBody>
      </p:sp>
    </p:spTree>
    <p:extLst>
      <p:ext uri="{BB962C8B-B14F-4D97-AF65-F5344CB8AC3E}">
        <p14:creationId xmlns:p14="http://schemas.microsoft.com/office/powerpoint/2010/main" val="1394214557"/>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0B14B3-24C9-4704-A059-1A2CE133B1AB}" type="datetime1">
              <a:rPr lang="en-IN" smtClean="0"/>
              <a:t>28-05-2024</a:t>
            </a:fld>
            <a:endParaRPr lang="en-IN"/>
          </a:p>
        </p:txBody>
      </p:sp>
      <p:sp>
        <p:nvSpPr>
          <p:cNvPr id="8" name="Footer Placeholder 7"/>
          <p:cNvSpPr>
            <a:spLocks noGrp="1"/>
          </p:cNvSpPr>
          <p:nvPr>
            <p:ph type="ftr" sz="quarter" idx="11"/>
          </p:nvPr>
        </p:nvSpPr>
        <p:spPr/>
        <p:txBody>
          <a:bodyPr/>
          <a:lstStyle/>
          <a:p>
            <a:r>
              <a:rPr lang="en-IN"/>
              <a:t>Project synopsis presentation</a:t>
            </a:r>
          </a:p>
        </p:txBody>
      </p:sp>
      <p:sp>
        <p:nvSpPr>
          <p:cNvPr id="9" name="Slide Number Placeholder 8"/>
          <p:cNvSpPr>
            <a:spLocks noGrp="1"/>
          </p:cNvSpPr>
          <p:nvPr>
            <p:ph type="sldNum" sz="quarter" idx="12"/>
          </p:nvPr>
        </p:nvSpPr>
        <p:spPr/>
        <p:txBody>
          <a:bodyPr/>
          <a:lstStyle/>
          <a:p>
            <a:fld id="{84310CA2-55C6-4135-99F2-9DE07C57DC36}" type="slidenum">
              <a:rPr lang="en-IN" smtClean="0"/>
              <a:t>‹#›</a:t>
            </a:fld>
            <a:endParaRPr lang="en-IN"/>
          </a:p>
        </p:txBody>
      </p:sp>
    </p:spTree>
    <p:extLst>
      <p:ext uri="{BB962C8B-B14F-4D97-AF65-F5344CB8AC3E}">
        <p14:creationId xmlns:p14="http://schemas.microsoft.com/office/powerpoint/2010/main" val="214850514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B007EB-22FE-43E3-9498-943187B2178E}" type="datetime1">
              <a:rPr lang="en-IN" smtClean="0"/>
              <a:t>28-05-2024</a:t>
            </a:fld>
            <a:endParaRPr lang="en-IN"/>
          </a:p>
        </p:txBody>
      </p:sp>
      <p:sp>
        <p:nvSpPr>
          <p:cNvPr id="4" name="Footer Placeholder 3"/>
          <p:cNvSpPr>
            <a:spLocks noGrp="1"/>
          </p:cNvSpPr>
          <p:nvPr>
            <p:ph type="ftr" sz="quarter" idx="11"/>
          </p:nvPr>
        </p:nvSpPr>
        <p:spPr/>
        <p:txBody>
          <a:bodyPr/>
          <a:lstStyle/>
          <a:p>
            <a:r>
              <a:rPr lang="en-IN"/>
              <a:t>Project synopsis presentation</a:t>
            </a:r>
          </a:p>
        </p:txBody>
      </p:sp>
      <p:sp>
        <p:nvSpPr>
          <p:cNvPr id="5" name="Slide Number Placeholder 4"/>
          <p:cNvSpPr>
            <a:spLocks noGrp="1"/>
          </p:cNvSpPr>
          <p:nvPr>
            <p:ph type="sldNum" sz="quarter" idx="12"/>
          </p:nvPr>
        </p:nvSpPr>
        <p:spPr/>
        <p:txBody>
          <a:bodyPr/>
          <a:lstStyle/>
          <a:p>
            <a:fld id="{84310CA2-55C6-4135-99F2-9DE07C57DC36}" type="slidenum">
              <a:rPr lang="en-IN" smtClean="0"/>
              <a:t>‹#›</a:t>
            </a:fld>
            <a:endParaRPr lang="en-IN"/>
          </a:p>
        </p:txBody>
      </p:sp>
    </p:spTree>
    <p:extLst>
      <p:ext uri="{BB962C8B-B14F-4D97-AF65-F5344CB8AC3E}">
        <p14:creationId xmlns:p14="http://schemas.microsoft.com/office/powerpoint/2010/main" val="992578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B35006-DB18-46A3-94C6-CBD27C407D2C}" type="datetime1">
              <a:rPr lang="en-IN" smtClean="0"/>
              <a:t>28-05-2024</a:t>
            </a:fld>
            <a:endParaRPr lang="en-IN"/>
          </a:p>
        </p:txBody>
      </p:sp>
      <p:sp>
        <p:nvSpPr>
          <p:cNvPr id="3" name="Footer Placeholder 2"/>
          <p:cNvSpPr>
            <a:spLocks noGrp="1"/>
          </p:cNvSpPr>
          <p:nvPr>
            <p:ph type="ftr" sz="quarter" idx="11"/>
          </p:nvPr>
        </p:nvSpPr>
        <p:spPr/>
        <p:txBody>
          <a:bodyPr/>
          <a:lstStyle/>
          <a:p>
            <a:r>
              <a:rPr lang="en-IN"/>
              <a:t>Project synopsis presentation</a:t>
            </a:r>
          </a:p>
        </p:txBody>
      </p:sp>
      <p:sp>
        <p:nvSpPr>
          <p:cNvPr id="4" name="Slide Number Placeholder 3"/>
          <p:cNvSpPr>
            <a:spLocks noGrp="1"/>
          </p:cNvSpPr>
          <p:nvPr>
            <p:ph type="sldNum" sz="quarter" idx="12"/>
          </p:nvPr>
        </p:nvSpPr>
        <p:spPr/>
        <p:txBody>
          <a:bodyPr/>
          <a:lstStyle/>
          <a:p>
            <a:fld id="{84310CA2-55C6-4135-99F2-9DE07C57DC36}" type="slidenum">
              <a:rPr lang="en-IN" smtClean="0"/>
              <a:t>‹#›</a:t>
            </a:fld>
            <a:endParaRPr lang="en-IN"/>
          </a:p>
        </p:txBody>
      </p:sp>
    </p:spTree>
    <p:extLst>
      <p:ext uri="{BB962C8B-B14F-4D97-AF65-F5344CB8AC3E}">
        <p14:creationId xmlns:p14="http://schemas.microsoft.com/office/powerpoint/2010/main" val="1949951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0B14B3-24C9-4704-A059-1A2CE133B1AB}" type="datetime1">
              <a:rPr lang="en-IN" smtClean="0"/>
              <a:t>28-05-2024</a:t>
            </a:fld>
            <a:endParaRPr lang="en-IN"/>
          </a:p>
        </p:txBody>
      </p:sp>
      <p:sp>
        <p:nvSpPr>
          <p:cNvPr id="6" name="Footer Placeholder 5"/>
          <p:cNvSpPr>
            <a:spLocks noGrp="1"/>
          </p:cNvSpPr>
          <p:nvPr>
            <p:ph type="ftr" sz="quarter" idx="11"/>
          </p:nvPr>
        </p:nvSpPr>
        <p:spPr/>
        <p:txBody>
          <a:bodyPr/>
          <a:lstStyle/>
          <a:p>
            <a:r>
              <a:rPr lang="en-IN"/>
              <a:t>Project synopsis presentation</a:t>
            </a:r>
          </a:p>
        </p:txBody>
      </p:sp>
      <p:sp>
        <p:nvSpPr>
          <p:cNvPr id="7" name="Slide Number Placeholder 6"/>
          <p:cNvSpPr>
            <a:spLocks noGrp="1"/>
          </p:cNvSpPr>
          <p:nvPr>
            <p:ph type="sldNum" sz="quarter" idx="12"/>
          </p:nvPr>
        </p:nvSpPr>
        <p:spPr/>
        <p:txBody>
          <a:bodyPr/>
          <a:lstStyle/>
          <a:p>
            <a:fld id="{84310CA2-55C6-4135-99F2-9DE07C57DC36}" type="slidenum">
              <a:rPr lang="en-IN" smtClean="0"/>
              <a:t>‹#›</a:t>
            </a:fld>
            <a:endParaRPr lang="en-IN"/>
          </a:p>
        </p:txBody>
      </p:sp>
    </p:spTree>
    <p:extLst>
      <p:ext uri="{BB962C8B-B14F-4D97-AF65-F5344CB8AC3E}">
        <p14:creationId xmlns:p14="http://schemas.microsoft.com/office/powerpoint/2010/main" val="212510383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96A11E-479B-402E-97B8-D633539645FE}" type="datetime1">
              <a:rPr lang="en-IN" smtClean="0"/>
              <a:t>28-05-2024</a:t>
            </a:fld>
            <a:endParaRPr lang="en-IN"/>
          </a:p>
        </p:txBody>
      </p:sp>
      <p:sp>
        <p:nvSpPr>
          <p:cNvPr id="6" name="Footer Placeholder 5"/>
          <p:cNvSpPr>
            <a:spLocks noGrp="1"/>
          </p:cNvSpPr>
          <p:nvPr>
            <p:ph type="ftr" sz="quarter" idx="11"/>
          </p:nvPr>
        </p:nvSpPr>
        <p:spPr/>
        <p:txBody>
          <a:bodyPr/>
          <a:lstStyle/>
          <a:p>
            <a:r>
              <a:rPr lang="en-IN"/>
              <a:t>Project synopsis presentation</a:t>
            </a:r>
          </a:p>
        </p:txBody>
      </p:sp>
      <p:sp>
        <p:nvSpPr>
          <p:cNvPr id="7" name="Slide Number Placeholder 6"/>
          <p:cNvSpPr>
            <a:spLocks noGrp="1"/>
          </p:cNvSpPr>
          <p:nvPr>
            <p:ph type="sldNum" sz="quarter" idx="12"/>
          </p:nvPr>
        </p:nvSpPr>
        <p:spPr/>
        <p:txBody>
          <a:bodyPr/>
          <a:lstStyle/>
          <a:p>
            <a:fld id="{84310CA2-55C6-4135-99F2-9DE07C57DC36}" type="slidenum">
              <a:rPr lang="en-IN" smtClean="0"/>
              <a:t>‹#›</a:t>
            </a:fld>
            <a:endParaRPr lang="en-IN"/>
          </a:p>
        </p:txBody>
      </p:sp>
    </p:spTree>
    <p:extLst>
      <p:ext uri="{BB962C8B-B14F-4D97-AF65-F5344CB8AC3E}">
        <p14:creationId xmlns:p14="http://schemas.microsoft.com/office/powerpoint/2010/main" val="1958761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D0B14B3-24C9-4704-A059-1A2CE133B1AB}" type="datetime1">
              <a:rPr lang="en-IN" smtClean="0"/>
              <a:t>28-05-2024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IN"/>
              <a:t>Project synopsis presentation</a:t>
            </a: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4310CA2-55C6-4135-99F2-9DE07C57DC36}" type="slidenum">
              <a:rPr lang="en-IN" smtClean="0"/>
              <a:t>‹#›</a:t>
            </a:fld>
            <a:endParaRPr lang="en-IN"/>
          </a:p>
        </p:txBody>
      </p:sp>
    </p:spTree>
    <p:extLst>
      <p:ext uri="{BB962C8B-B14F-4D97-AF65-F5344CB8AC3E}">
        <p14:creationId xmlns:p14="http://schemas.microsoft.com/office/powerpoint/2010/main" val="361728680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Lst>
  <p:hf hd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17FB-CC20-BEFF-58C0-8CCA0A0DF4F7}"/>
              </a:ext>
            </a:extLst>
          </p:cNvPr>
          <p:cNvSpPr>
            <a:spLocks noGrp="1"/>
          </p:cNvSpPr>
          <p:nvPr>
            <p:ph type="ctrTitle"/>
          </p:nvPr>
        </p:nvSpPr>
        <p:spPr>
          <a:xfrm>
            <a:off x="1342851" y="737627"/>
            <a:ext cx="9606271" cy="615870"/>
          </a:xfrm>
        </p:spPr>
        <p:txBody>
          <a:bodyPr>
            <a:normAutofit fontScale="90000"/>
          </a:bodyPr>
          <a:lstStyle/>
          <a:p>
            <a:pPr algn="ct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NIE Institute of Technology, Mysore</a:t>
            </a:r>
            <a:endParaRPr lang="en-US" sz="6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08A1B1D-E7EB-F798-A7C4-FB7C6EE81322}"/>
              </a:ext>
            </a:extLst>
          </p:cNvPr>
          <p:cNvSpPr txBox="1"/>
          <p:nvPr/>
        </p:nvSpPr>
        <p:spPr>
          <a:xfrm>
            <a:off x="1477219" y="2625296"/>
            <a:ext cx="9337533" cy="1569660"/>
          </a:xfrm>
          <a:prstGeom prst="rect">
            <a:avLst/>
          </a:prstGeom>
          <a:noFill/>
        </p:spPr>
        <p:txBody>
          <a:bodyPr wrap="square" rtlCol="0">
            <a:spAutoFit/>
          </a:bodyPr>
          <a:lstStyle/>
          <a:p>
            <a:pPr algn="ctr"/>
            <a:r>
              <a:rPr lang="en-US" sz="2400" dirty="0">
                <a:solidFill>
                  <a:srgbClr val="FF0000"/>
                </a:solidFill>
                <a:latin typeface="Times New Roman" panose="02020603050405020304" pitchFamily="18" charset="0"/>
                <a:cs typeface="Times New Roman" panose="02020603050405020304" pitchFamily="18" charset="0"/>
              </a:rPr>
              <a:t>Project Presentation on</a:t>
            </a:r>
          </a:p>
          <a:p>
            <a:pPr algn="ctr"/>
            <a:endParaRPr lang="en-US" sz="2400" dirty="0">
              <a:solidFill>
                <a:srgbClr val="FF0000"/>
              </a:solidFill>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a:t>
            </a:r>
            <a:r>
              <a:rPr lang="en-US" sz="2400" b="1" u="sng" dirty="0">
                <a:effectLst/>
                <a:latin typeface="Times New Roman" panose="02020603050405020304" pitchFamily="18" charset="0"/>
                <a:ea typeface="Times New Roman" panose="02020603050405020304" pitchFamily="18" charset="0"/>
              </a:rPr>
              <a:t>IntelliSense Toll Management System</a:t>
            </a:r>
            <a:br>
              <a:rPr lang="en-US" sz="2400" b="1" u="sng" dirty="0">
                <a:effectLst/>
                <a:latin typeface="Times New Roman" panose="02020603050405020304" pitchFamily="18" charset="0"/>
                <a:ea typeface="Times New Roman" panose="02020603050405020304" pitchFamily="18" charset="0"/>
              </a:rPr>
            </a:br>
            <a:r>
              <a:rPr lang="en-US" sz="2400" b="1" u="sng" dirty="0">
                <a:effectLst/>
                <a:latin typeface="Times New Roman" panose="02020603050405020304" pitchFamily="18" charset="0"/>
                <a:ea typeface="Times New Roman" panose="02020603050405020304" pitchFamily="18" charset="0"/>
              </a:rPr>
              <a:t>Automatic Vehicle Plate Recognition for Identity-Based Transactions</a:t>
            </a:r>
            <a:r>
              <a:rPr lang="en-US" sz="2400" dirty="0">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9715466C-6C1E-BB62-74D7-1B4B68810F6A}"/>
              </a:ext>
            </a:extLst>
          </p:cNvPr>
          <p:cNvSpPr txBox="1"/>
          <p:nvPr/>
        </p:nvSpPr>
        <p:spPr>
          <a:xfrm>
            <a:off x="7458433" y="4898519"/>
            <a:ext cx="4646481" cy="1477328"/>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                      </a:t>
            </a:r>
            <a:r>
              <a:rPr lang="en-US" sz="1800" b="1" u="sng" dirty="0">
                <a:latin typeface="Times New Roman" panose="02020603050405020304" pitchFamily="18" charset="0"/>
                <a:cs typeface="Times New Roman" panose="02020603050405020304" pitchFamily="18" charset="0"/>
              </a:rPr>
              <a:t> Team Members</a:t>
            </a:r>
          </a:p>
          <a:p>
            <a:r>
              <a:rPr lang="en-US" sz="1800" dirty="0">
                <a:latin typeface="Times New Roman" panose="02020603050405020304" pitchFamily="18" charset="0"/>
                <a:cs typeface="Times New Roman" panose="02020603050405020304" pitchFamily="18" charset="0"/>
              </a:rPr>
              <a:t>ABIN CHACKO (4NN20EC002)</a:t>
            </a:r>
          </a:p>
          <a:p>
            <a:r>
              <a:rPr lang="en-US" sz="1800" dirty="0">
                <a:latin typeface="Times New Roman" panose="02020603050405020304" pitchFamily="18" charset="0"/>
                <a:cs typeface="Times New Roman" panose="02020603050405020304" pitchFamily="18" charset="0"/>
              </a:rPr>
              <a:t>KARAN S (4NN20EC013)</a:t>
            </a:r>
          </a:p>
          <a:p>
            <a:r>
              <a:rPr lang="en-US" sz="1800" dirty="0">
                <a:latin typeface="Times New Roman" panose="02020603050405020304" pitchFamily="18" charset="0"/>
                <a:cs typeface="Times New Roman" panose="02020603050405020304" pitchFamily="18" charset="0"/>
              </a:rPr>
              <a:t>MOHAMMED JUNAID (4NN20EC022)</a:t>
            </a:r>
          </a:p>
          <a:p>
            <a:r>
              <a:rPr lang="en-US" sz="1800" dirty="0">
                <a:latin typeface="Times New Roman" panose="02020603050405020304" pitchFamily="18" charset="0"/>
                <a:cs typeface="Times New Roman" panose="02020603050405020304" pitchFamily="18" charset="0"/>
              </a:rPr>
              <a:t>PHANEENDRA M V (4NN20EC025)</a:t>
            </a:r>
            <a:endParaRPr lang="en-US" sz="1800" dirty="0"/>
          </a:p>
        </p:txBody>
      </p:sp>
      <p:pic>
        <p:nvPicPr>
          <p:cNvPr id="1026" name="Picture 2" descr="NIE IT - Home | NIEIT">
            <a:extLst>
              <a:ext uri="{FF2B5EF4-FFF2-40B4-BE49-F238E27FC236}">
                <a16:creationId xmlns:a16="http://schemas.microsoft.com/office/drawing/2014/main" id="{C338B25F-D86D-5E47-3511-363B014E7F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8707" y="205155"/>
            <a:ext cx="1385579" cy="13710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TU Logo">
            <a:extLst>
              <a:ext uri="{FF2B5EF4-FFF2-40B4-BE49-F238E27FC236}">
                <a16:creationId xmlns:a16="http://schemas.microsoft.com/office/drawing/2014/main" id="{586DE02D-F19C-84AA-E128-BBC19A96F8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687" y="153756"/>
            <a:ext cx="1353678" cy="135367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A7B5CDC-BFE1-0598-34A5-5918385DD220}"/>
              </a:ext>
            </a:extLst>
          </p:cNvPr>
          <p:cNvSpPr txBox="1"/>
          <p:nvPr/>
        </p:nvSpPr>
        <p:spPr>
          <a:xfrm>
            <a:off x="3080930" y="1348943"/>
            <a:ext cx="6130447"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Approved by AICTE , New Delhi | Affiliated to VTU ,Belagavi</a:t>
            </a:r>
          </a:p>
          <a:p>
            <a:pPr algn="ct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864EE20-A628-0984-5214-37B767B19BA2}"/>
              </a:ext>
            </a:extLst>
          </p:cNvPr>
          <p:cNvSpPr txBox="1"/>
          <p:nvPr/>
        </p:nvSpPr>
        <p:spPr>
          <a:xfrm>
            <a:off x="1867273" y="1840086"/>
            <a:ext cx="8210193" cy="707886"/>
          </a:xfrm>
          <a:prstGeom prst="rect">
            <a:avLst/>
          </a:prstGeom>
          <a:noFill/>
        </p:spPr>
        <p:txBody>
          <a:bodyPr wrap="square" rtlCol="0">
            <a:spAutoFit/>
          </a:bodyPr>
          <a:lstStyle/>
          <a:p>
            <a:pPr algn="ctr"/>
            <a:r>
              <a:rPr lang="en-US" sz="2000" dirty="0">
                <a:solidFill>
                  <a:srgbClr val="00B050"/>
                </a:solidFill>
                <a:latin typeface="Times New Roman" panose="02020603050405020304" pitchFamily="18" charset="0"/>
                <a:cs typeface="Times New Roman" panose="02020603050405020304" pitchFamily="18" charset="0"/>
              </a:rPr>
              <a:t>DEPARTMENT OF ELECTRONICS AND COMMUNICATION ENGINEERING</a:t>
            </a:r>
            <a:endParaRPr lang="en-IN" sz="2000" dirty="0">
              <a:solidFill>
                <a:srgbClr val="00B05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64E484C-887F-A95E-B084-5A9016D77476}"/>
              </a:ext>
            </a:extLst>
          </p:cNvPr>
          <p:cNvSpPr txBox="1"/>
          <p:nvPr/>
        </p:nvSpPr>
        <p:spPr>
          <a:xfrm>
            <a:off x="1182150" y="4942899"/>
            <a:ext cx="3797560" cy="1477328"/>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UNDER THE GUIDENCE OF</a:t>
            </a:r>
          </a:p>
          <a:p>
            <a:pPr algn="ctr"/>
            <a:r>
              <a:rPr lang="en-IN" dirty="0">
                <a:latin typeface="Times New Roman" panose="02020603050405020304" pitchFamily="18" charset="0"/>
                <a:cs typeface="Times New Roman" panose="02020603050405020304" pitchFamily="18" charset="0"/>
              </a:rPr>
              <a:t>Mrs. </a:t>
            </a:r>
            <a:r>
              <a:rPr lang="en-IN" dirty="0" err="1">
                <a:latin typeface="Times New Roman" panose="02020603050405020304" pitchFamily="18" charset="0"/>
                <a:cs typeface="Times New Roman" panose="02020603050405020304" pitchFamily="18" charset="0"/>
              </a:rPr>
              <a:t>Pushpalatha</a:t>
            </a:r>
            <a:r>
              <a:rPr lang="en-IN" dirty="0">
                <a:latin typeface="Times New Roman" panose="02020603050405020304" pitchFamily="18" charset="0"/>
                <a:cs typeface="Times New Roman" panose="02020603050405020304" pitchFamily="18" charset="0"/>
              </a:rPr>
              <a:t> H P</a:t>
            </a:r>
          </a:p>
          <a:p>
            <a:pPr algn="ctr"/>
            <a:r>
              <a:rPr lang="en-IN" dirty="0">
                <a:latin typeface="Times New Roman" panose="02020603050405020304" pitchFamily="18" charset="0"/>
                <a:cs typeface="Times New Roman" panose="02020603050405020304" pitchFamily="18" charset="0"/>
              </a:rPr>
              <a:t>Assistant Professor </a:t>
            </a:r>
          </a:p>
          <a:p>
            <a:pPr algn="ctr"/>
            <a:r>
              <a:rPr lang="en-IN" dirty="0">
                <a:latin typeface="Times New Roman" panose="02020603050405020304" pitchFamily="18" charset="0"/>
                <a:cs typeface="Times New Roman" panose="02020603050405020304" pitchFamily="18" charset="0"/>
              </a:rPr>
              <a:t>Dept. of Electronics &amp; Communication </a:t>
            </a:r>
          </a:p>
          <a:p>
            <a:pPr algn="ctr"/>
            <a:r>
              <a:rPr lang="en-IN" dirty="0">
                <a:latin typeface="Times New Roman" panose="02020603050405020304" pitchFamily="18" charset="0"/>
                <a:cs typeface="Times New Roman" panose="02020603050405020304" pitchFamily="18" charset="0"/>
              </a:rPr>
              <a:t>NIEIT, Mysuru.</a:t>
            </a:r>
          </a:p>
        </p:txBody>
      </p:sp>
    </p:spTree>
    <p:extLst>
      <p:ext uri="{BB962C8B-B14F-4D97-AF65-F5344CB8AC3E}">
        <p14:creationId xmlns:p14="http://schemas.microsoft.com/office/powerpoint/2010/main" val="1540988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C3910EC-D055-0EFD-62C7-9E75F1B585AF}"/>
              </a:ext>
            </a:extLst>
          </p:cNvPr>
          <p:cNvSpPr>
            <a:spLocks noGrp="1"/>
          </p:cNvSpPr>
          <p:nvPr>
            <p:ph type="dt" sz="half" idx="10"/>
          </p:nvPr>
        </p:nvSpPr>
        <p:spPr>
          <a:xfrm>
            <a:off x="8646776" y="6226921"/>
            <a:ext cx="2743200" cy="365125"/>
          </a:xfrm>
        </p:spPr>
        <p:txBody>
          <a:bodyPr/>
          <a:lstStyle/>
          <a:p>
            <a:r>
              <a:rPr lang="en-IN" dirty="0"/>
              <a:t>09-05-2024</a:t>
            </a:r>
          </a:p>
        </p:txBody>
      </p:sp>
      <p:sp>
        <p:nvSpPr>
          <p:cNvPr id="5" name="Footer Placeholder 4">
            <a:extLst>
              <a:ext uri="{FF2B5EF4-FFF2-40B4-BE49-F238E27FC236}">
                <a16:creationId xmlns:a16="http://schemas.microsoft.com/office/drawing/2014/main" id="{2DCDB7C7-A221-F328-47FB-6C74D03D9C6A}"/>
              </a:ext>
            </a:extLst>
          </p:cNvPr>
          <p:cNvSpPr>
            <a:spLocks noGrp="1"/>
          </p:cNvSpPr>
          <p:nvPr>
            <p:ph type="ftr" sz="quarter" idx="11"/>
          </p:nvPr>
        </p:nvSpPr>
        <p:spPr>
          <a:xfrm>
            <a:off x="1217612" y="6248399"/>
            <a:ext cx="6239309" cy="365125"/>
          </a:xfrm>
        </p:spPr>
        <p:txBody>
          <a:bodyPr/>
          <a:lstStyle/>
          <a:p>
            <a:r>
              <a:rPr lang="en-IN" dirty="0"/>
              <a:t>Project  presentation</a:t>
            </a:r>
          </a:p>
        </p:txBody>
      </p:sp>
      <p:sp>
        <p:nvSpPr>
          <p:cNvPr id="8" name="TextBox 7">
            <a:extLst>
              <a:ext uri="{FF2B5EF4-FFF2-40B4-BE49-F238E27FC236}">
                <a16:creationId xmlns:a16="http://schemas.microsoft.com/office/drawing/2014/main" id="{85714352-5A5D-C13C-75BF-2398AA846589}"/>
              </a:ext>
            </a:extLst>
          </p:cNvPr>
          <p:cNvSpPr txBox="1"/>
          <p:nvPr/>
        </p:nvSpPr>
        <p:spPr>
          <a:xfrm>
            <a:off x="845151" y="833979"/>
            <a:ext cx="10293112" cy="1883657"/>
          </a:xfrm>
          <a:prstGeom prst="rect">
            <a:avLst/>
          </a:prstGeom>
          <a:noFill/>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q"/>
            </a:pPr>
            <a:r>
              <a:rPr lang="en-IN" altLang="en-US" sz="2000" b="1" dirty="0">
                <a:latin typeface="Times New Roman" panose="02020603050405020304" pitchFamily="18" charset="0"/>
                <a:cs typeface="Times New Roman" panose="02020603050405020304" pitchFamily="18" charset="0"/>
              </a:rPr>
              <a:t>Local Server - </a:t>
            </a:r>
            <a:r>
              <a:rPr lang="en-US" sz="2000" dirty="0">
                <a:effectLst/>
                <a:latin typeface="Times New Roman" panose="02020603050405020304" pitchFamily="18" charset="0"/>
                <a:ea typeface="Times New Roman" panose="02020603050405020304" pitchFamily="18" charset="0"/>
              </a:rPr>
              <a:t>The laptop employed as the server, or local host, in the Automatic Number Plate Recognition (ANPR) project plays a pivotal role in processing and storing captured images. This server, typically running Python, OpenCV, Tesseract OCR, and </a:t>
            </a:r>
            <a:r>
              <a:rPr lang="en-US" sz="2000" dirty="0">
                <a:latin typeface="Times New Roman" panose="02020603050405020304" pitchFamily="18" charset="0"/>
                <a:ea typeface="Times New Roman" panose="02020603050405020304" pitchFamily="18" charset="0"/>
              </a:rPr>
              <a:t>S</a:t>
            </a:r>
            <a:r>
              <a:rPr lang="en-US" sz="2000" dirty="0">
                <a:effectLst/>
                <a:latin typeface="Times New Roman" panose="02020603050405020304" pitchFamily="18" charset="0"/>
                <a:ea typeface="Times New Roman" panose="02020603050405020304" pitchFamily="18" charset="0"/>
              </a:rPr>
              <a:t>erves as the backend infrastructure for image processing and database management. </a:t>
            </a:r>
          </a:p>
        </p:txBody>
      </p:sp>
      <p:pic>
        <p:nvPicPr>
          <p:cNvPr id="11" name="Picture 10">
            <a:extLst>
              <a:ext uri="{FF2B5EF4-FFF2-40B4-BE49-F238E27FC236}">
                <a16:creationId xmlns:a16="http://schemas.microsoft.com/office/drawing/2014/main" id="{3FFE0FDA-D3C6-BF33-E309-7221CD0E25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486150" y="3109569"/>
            <a:ext cx="5219700" cy="2975412"/>
          </a:xfrm>
          <a:prstGeom prst="rect">
            <a:avLst/>
          </a:prstGeom>
          <a:noFill/>
          <a:ln>
            <a:noFill/>
          </a:ln>
        </p:spPr>
      </p:pic>
      <p:sp>
        <p:nvSpPr>
          <p:cNvPr id="12" name="TextBox 11">
            <a:extLst>
              <a:ext uri="{FF2B5EF4-FFF2-40B4-BE49-F238E27FC236}">
                <a16:creationId xmlns:a16="http://schemas.microsoft.com/office/drawing/2014/main" id="{27A531FF-C819-CDA1-B0F9-6421ED201267}"/>
              </a:ext>
            </a:extLst>
          </p:cNvPr>
          <p:cNvSpPr txBox="1"/>
          <p:nvPr/>
        </p:nvSpPr>
        <p:spPr>
          <a:xfrm>
            <a:off x="2911440" y="6244192"/>
            <a:ext cx="6094602" cy="369332"/>
          </a:xfrm>
          <a:prstGeom prst="rect">
            <a:avLst/>
          </a:prstGeom>
          <a:noFill/>
        </p:spPr>
        <p:txBody>
          <a:bodyPr wrap="square">
            <a:spAutoFit/>
          </a:bodyPr>
          <a:lstStyle/>
          <a:p>
            <a:pPr marL="0" marR="0" algn="ctr">
              <a:spcBef>
                <a:spcPts val="0"/>
              </a:spcBef>
              <a:spcAft>
                <a:spcPts val="0"/>
              </a:spcAft>
            </a:pPr>
            <a:r>
              <a:rPr lang="en-US" sz="1800" dirty="0">
                <a:effectLst/>
                <a:latin typeface="Times New Roman" panose="02020603050405020304" pitchFamily="18" charset="0"/>
                <a:ea typeface="Times New Roman" panose="02020603050405020304" pitchFamily="18" charset="0"/>
              </a:rPr>
              <a:t>Fig </a:t>
            </a:r>
            <a:r>
              <a:rPr lang="en-US" dirty="0">
                <a:latin typeface="Times New Roman" panose="02020603050405020304" pitchFamily="18" charset="0"/>
                <a:ea typeface="Times New Roman" panose="02020603050405020304" pitchFamily="18" charset="0"/>
              </a:rPr>
              <a:t>6</a:t>
            </a:r>
            <a:r>
              <a:rPr lang="en-US" sz="18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Local server</a:t>
            </a:r>
            <a:r>
              <a:rPr lang="en-US" sz="18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54385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D588EEB-2648-0E35-12CF-30DC214D4014}"/>
              </a:ext>
            </a:extLst>
          </p:cNvPr>
          <p:cNvSpPr>
            <a:spLocks noGrp="1"/>
          </p:cNvSpPr>
          <p:nvPr>
            <p:ph type="dt" sz="half" idx="10"/>
          </p:nvPr>
        </p:nvSpPr>
        <p:spPr>
          <a:xfrm>
            <a:off x="8472852" y="5913603"/>
            <a:ext cx="2743200" cy="365125"/>
          </a:xfrm>
        </p:spPr>
        <p:txBody>
          <a:bodyPr/>
          <a:lstStyle/>
          <a:p>
            <a:r>
              <a:rPr lang="en-IN" dirty="0"/>
              <a:t>09-05-2024</a:t>
            </a:r>
          </a:p>
        </p:txBody>
      </p:sp>
      <p:sp>
        <p:nvSpPr>
          <p:cNvPr id="5" name="Footer Placeholder 4">
            <a:extLst>
              <a:ext uri="{FF2B5EF4-FFF2-40B4-BE49-F238E27FC236}">
                <a16:creationId xmlns:a16="http://schemas.microsoft.com/office/drawing/2014/main" id="{B1FAA966-2F17-26C3-24DB-AEB5C6804E3C}"/>
              </a:ext>
            </a:extLst>
          </p:cNvPr>
          <p:cNvSpPr>
            <a:spLocks noGrp="1"/>
          </p:cNvSpPr>
          <p:nvPr>
            <p:ph type="ftr" sz="quarter" idx="11"/>
          </p:nvPr>
        </p:nvSpPr>
        <p:spPr>
          <a:xfrm>
            <a:off x="975948" y="5926667"/>
            <a:ext cx="6239309" cy="365125"/>
          </a:xfrm>
        </p:spPr>
        <p:txBody>
          <a:bodyPr/>
          <a:lstStyle/>
          <a:p>
            <a:r>
              <a:rPr lang="en-IN" dirty="0"/>
              <a:t>Project  presentation</a:t>
            </a:r>
          </a:p>
        </p:txBody>
      </p:sp>
      <p:sp>
        <p:nvSpPr>
          <p:cNvPr id="7" name="Rectangle 15">
            <a:extLst>
              <a:ext uri="{FF2B5EF4-FFF2-40B4-BE49-F238E27FC236}">
                <a16:creationId xmlns:a16="http://schemas.microsoft.com/office/drawing/2014/main" id="{1D9FECEC-CE4A-66ED-C02A-3D0E7061477D}"/>
              </a:ext>
            </a:extLst>
          </p:cNvPr>
          <p:cNvSpPr>
            <a:spLocks noChangeArrowheads="1"/>
          </p:cNvSpPr>
          <p:nvPr/>
        </p:nvSpPr>
        <p:spPr bwMode="auto">
          <a:xfrm>
            <a:off x="727326" y="1642723"/>
            <a:ext cx="10710522" cy="4026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000" b="1" dirty="0">
                <a:effectLst/>
                <a:latin typeface="Times New Roman" panose="02020603050405020304" pitchFamily="18" charset="0"/>
                <a:ea typeface="Times New Roman" panose="02020603050405020304" pitchFamily="18" charset="0"/>
              </a:rPr>
              <a:t>Arduino IDE for </a:t>
            </a:r>
            <a:r>
              <a:rPr lang="en-US" sz="1800" b="1" dirty="0">
                <a:effectLst/>
                <a:latin typeface="Times New Roman" panose="02020603050405020304" pitchFamily="18" charset="0"/>
                <a:ea typeface="Times New Roman" panose="02020603050405020304" pitchFamily="18" charset="0"/>
              </a:rPr>
              <a:t>Node MCU</a:t>
            </a:r>
            <a:r>
              <a:rPr lang="en-US" sz="18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 – To program Node MCU, the Arduino IDE serves as the development environment for writing and uploading firmware to the Node MCU microcontroller.</a:t>
            </a:r>
            <a:endParaRPr lang="en-IN" sz="20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000" b="1" dirty="0">
                <a:effectLst/>
                <a:latin typeface="Times New Roman" panose="02020603050405020304" pitchFamily="18" charset="0"/>
                <a:ea typeface="Times New Roman" panose="02020603050405020304" pitchFamily="18" charset="0"/>
              </a:rPr>
              <a:t>Python - </a:t>
            </a:r>
            <a:r>
              <a:rPr lang="en-US" sz="2000" dirty="0">
                <a:effectLst/>
                <a:latin typeface="Times New Roman" panose="02020603050405020304" pitchFamily="18" charset="0"/>
                <a:ea typeface="Times New Roman" panose="02020603050405020304" pitchFamily="18" charset="0"/>
              </a:rPr>
              <a:t>On the server side</a:t>
            </a:r>
            <a:r>
              <a:rPr lang="en-US" sz="2000" b="1"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Python plays a pivotal role, leveraging popular libraries such as</a:t>
            </a:r>
          </a:p>
          <a:p>
            <a:pPr marR="0" lvl="0" algn="just">
              <a:lnSpc>
                <a:spcPct val="150000"/>
              </a:lnSpc>
              <a:spcBef>
                <a:spcPts val="0"/>
              </a:spcBef>
              <a:spcAft>
                <a:spcPts val="0"/>
              </a:spcAft>
            </a:pP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 OpenCV/ TensorFlow for image processing and Tesseract OCR for optical character recognition. </a:t>
            </a:r>
            <a:endParaRPr lang="en-IN" sz="20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000" b="1" dirty="0">
                <a:effectLst/>
                <a:latin typeface="Times New Roman" panose="02020603050405020304" pitchFamily="18" charset="0"/>
                <a:ea typeface="Times New Roman" panose="02020603050405020304" pitchFamily="18" charset="0"/>
              </a:rPr>
              <a:t>OpenCV </a:t>
            </a:r>
            <a:r>
              <a:rPr lang="en-US" sz="2000" dirty="0">
                <a:effectLst/>
                <a:latin typeface="Times New Roman" panose="02020603050405020304" pitchFamily="18" charset="0"/>
                <a:ea typeface="Times New Roman" panose="02020603050405020304" pitchFamily="18" charset="0"/>
              </a:rPr>
              <a:t> facilitates tasks like image capture and feature extraction.</a:t>
            </a:r>
          </a:p>
          <a:p>
            <a:pPr marL="342900" marR="0" lvl="0" indent="-342900" algn="just">
              <a:lnSpc>
                <a:spcPct val="150000"/>
              </a:lnSpc>
              <a:spcBef>
                <a:spcPts val="0"/>
              </a:spcBef>
              <a:spcAft>
                <a:spcPts val="0"/>
              </a:spcAft>
              <a:buFont typeface="Symbol" panose="05050102010706020507" pitchFamily="18" charset="2"/>
              <a:buChar char=""/>
            </a:pPr>
            <a:r>
              <a:rPr lang="en-US" sz="2000" b="1" dirty="0">
                <a:effectLst/>
                <a:latin typeface="Times New Roman" panose="02020603050405020304" pitchFamily="18" charset="0"/>
                <a:ea typeface="Times New Roman" panose="02020603050405020304" pitchFamily="18" charset="0"/>
              </a:rPr>
              <a:t>Tesseract OCR </a:t>
            </a:r>
            <a:r>
              <a:rPr lang="en-US" sz="2000" dirty="0">
                <a:effectLst/>
                <a:latin typeface="Times New Roman" panose="02020603050405020304" pitchFamily="18" charset="0"/>
                <a:ea typeface="Times New Roman" panose="02020603050405020304" pitchFamily="18" charset="0"/>
              </a:rPr>
              <a:t>extracts alphanumeric characters from the identified number plate regions.</a:t>
            </a:r>
            <a:endParaRPr lang="en-IN" sz="20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IN" dirty="0">
              <a:effectLst/>
              <a:latin typeface="Times New Roman" panose="02020603050405020304" pitchFamily="18" charset="0"/>
              <a:ea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244034B-6F06-3B0D-4112-84287296FB16}"/>
              </a:ext>
            </a:extLst>
          </p:cNvPr>
          <p:cNvSpPr>
            <a:spLocks noGrp="1"/>
          </p:cNvSpPr>
          <p:nvPr>
            <p:ph type="title"/>
          </p:nvPr>
        </p:nvSpPr>
        <p:spPr>
          <a:xfrm>
            <a:off x="1141411" y="579272"/>
            <a:ext cx="10710522" cy="762000"/>
          </a:xfrm>
        </p:spPr>
        <p:txBody>
          <a:bodyPr anchor="b">
            <a:normAutofit/>
          </a:bodyPr>
          <a:lstStyle/>
          <a:p>
            <a:pPr marR="0" lvl="0" algn="l" defTabSz="914400" rtl="0" eaLnBrk="0" fontAlgn="base" latinLnBrk="0" hangingPunct="0">
              <a:lnSpc>
                <a:spcPct val="100000"/>
              </a:lnSpc>
              <a:spcBef>
                <a:spcPct val="0"/>
              </a:spcBef>
              <a:spcAft>
                <a:spcPct val="0"/>
              </a:spcAft>
              <a:buClrTx/>
              <a:buSzTx/>
              <a:tabLst/>
            </a:pPr>
            <a:r>
              <a:rPr lang="en-US" altLang="en-US" b="1" dirty="0">
                <a:solidFill>
                  <a:srgbClr val="7030A0"/>
                </a:solidFill>
                <a:latin typeface="Times New Roman" panose="02020603050405020304" pitchFamily="18" charset="0"/>
                <a:cs typeface="Times New Roman" panose="02020603050405020304" pitchFamily="18" charset="0"/>
              </a:rPr>
              <a:t>SOFTWARE</a:t>
            </a:r>
            <a:r>
              <a:rPr kumimoji="0" lang="en-US" altLang="en-US" b="1" i="0" u="none" strike="noStrike" cap="none" normalizeH="0" baseline="0" dirty="0">
                <a:ln>
                  <a:noFill/>
                </a:ln>
                <a:solidFill>
                  <a:srgbClr val="7030A0"/>
                </a:solidFill>
                <a:effectLst/>
                <a:latin typeface="Times New Roman" panose="02020603050405020304" pitchFamily="18" charset="0"/>
                <a:cs typeface="Times New Roman" panose="02020603050405020304" pitchFamily="18" charset="0"/>
              </a:rPr>
              <a:t> IMPLEMENTATION</a:t>
            </a:r>
          </a:p>
        </p:txBody>
      </p:sp>
    </p:spTree>
    <p:extLst>
      <p:ext uri="{BB962C8B-B14F-4D97-AF65-F5344CB8AC3E}">
        <p14:creationId xmlns:p14="http://schemas.microsoft.com/office/powerpoint/2010/main" val="2471872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37A95-9928-25C0-DDD2-9BC99E6C4A87}"/>
              </a:ext>
            </a:extLst>
          </p:cNvPr>
          <p:cNvSpPr>
            <a:spLocks noGrp="1"/>
          </p:cNvSpPr>
          <p:nvPr>
            <p:ph type="title"/>
          </p:nvPr>
        </p:nvSpPr>
        <p:spPr>
          <a:xfrm>
            <a:off x="1507947" y="338288"/>
            <a:ext cx="3579223" cy="582831"/>
          </a:xfrm>
        </p:spPr>
        <p:txBody>
          <a:bodyPr>
            <a:noAutofit/>
          </a:bodyPr>
          <a:lstStyle/>
          <a:p>
            <a:r>
              <a:rPr lang="en-US" sz="3600" b="1" u="sng" dirty="0">
                <a:solidFill>
                  <a:srgbClr val="7030A0"/>
                </a:solidFill>
                <a:latin typeface="Times New Roman" panose="02020603050405020304" pitchFamily="18" charset="0"/>
                <a:cs typeface="Times New Roman" panose="02020603050405020304" pitchFamily="18" charset="0"/>
              </a:rPr>
              <a:t>Flowchart </a:t>
            </a:r>
          </a:p>
        </p:txBody>
      </p:sp>
      <p:sp>
        <p:nvSpPr>
          <p:cNvPr id="4" name="Date Placeholder 3">
            <a:extLst>
              <a:ext uri="{FF2B5EF4-FFF2-40B4-BE49-F238E27FC236}">
                <a16:creationId xmlns:a16="http://schemas.microsoft.com/office/drawing/2014/main" id="{1B54B90C-3DBC-0462-C17D-CE86CD65C81F}"/>
              </a:ext>
            </a:extLst>
          </p:cNvPr>
          <p:cNvSpPr>
            <a:spLocks noGrp="1"/>
          </p:cNvSpPr>
          <p:nvPr>
            <p:ph type="dt" sz="half" idx="10"/>
          </p:nvPr>
        </p:nvSpPr>
        <p:spPr>
          <a:xfrm>
            <a:off x="8510658" y="6143672"/>
            <a:ext cx="2743200" cy="365125"/>
          </a:xfrm>
        </p:spPr>
        <p:txBody>
          <a:bodyPr/>
          <a:lstStyle/>
          <a:p>
            <a:r>
              <a:rPr lang="en-IN" dirty="0"/>
              <a:t>09-05-2024</a:t>
            </a:r>
          </a:p>
        </p:txBody>
      </p:sp>
      <p:sp>
        <p:nvSpPr>
          <p:cNvPr id="5" name="Footer Placeholder 4">
            <a:extLst>
              <a:ext uri="{FF2B5EF4-FFF2-40B4-BE49-F238E27FC236}">
                <a16:creationId xmlns:a16="http://schemas.microsoft.com/office/drawing/2014/main" id="{CB30F7D8-A107-C1AF-C61C-020399637E1E}"/>
              </a:ext>
            </a:extLst>
          </p:cNvPr>
          <p:cNvSpPr>
            <a:spLocks noGrp="1"/>
          </p:cNvSpPr>
          <p:nvPr>
            <p:ph type="ftr" sz="quarter" idx="11"/>
          </p:nvPr>
        </p:nvSpPr>
        <p:spPr>
          <a:xfrm>
            <a:off x="1144590" y="6143673"/>
            <a:ext cx="6239309" cy="365125"/>
          </a:xfrm>
        </p:spPr>
        <p:txBody>
          <a:bodyPr/>
          <a:lstStyle/>
          <a:p>
            <a:r>
              <a:rPr lang="en-IN" dirty="0"/>
              <a:t>Dept. of ECE, NIEIT</a:t>
            </a:r>
          </a:p>
        </p:txBody>
      </p:sp>
      <p:sp>
        <p:nvSpPr>
          <p:cNvPr id="57" name="Flowchart: Process 56">
            <a:extLst>
              <a:ext uri="{FF2B5EF4-FFF2-40B4-BE49-F238E27FC236}">
                <a16:creationId xmlns:a16="http://schemas.microsoft.com/office/drawing/2014/main" id="{DA3BBE46-FD30-96F9-EC39-1E6328E171E1}"/>
              </a:ext>
            </a:extLst>
          </p:cNvPr>
          <p:cNvSpPr/>
          <p:nvPr/>
        </p:nvSpPr>
        <p:spPr>
          <a:xfrm>
            <a:off x="4887619" y="5649438"/>
            <a:ext cx="2051685" cy="990600"/>
          </a:xfrm>
          <a:prstGeom prst="flowChart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58" name="Flowchart: Decision 57">
            <a:extLst>
              <a:ext uri="{FF2B5EF4-FFF2-40B4-BE49-F238E27FC236}">
                <a16:creationId xmlns:a16="http://schemas.microsoft.com/office/drawing/2014/main" id="{D1906CBA-7712-E9CD-ABFE-792C4E3E9785}"/>
              </a:ext>
            </a:extLst>
          </p:cNvPr>
          <p:cNvSpPr/>
          <p:nvPr/>
        </p:nvSpPr>
        <p:spPr>
          <a:xfrm>
            <a:off x="5112250" y="2119305"/>
            <a:ext cx="1435100" cy="96520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endParaRPr lang="en-IN"/>
          </a:p>
        </p:txBody>
      </p:sp>
      <p:sp>
        <p:nvSpPr>
          <p:cNvPr id="61" name="Rectangle 60">
            <a:extLst>
              <a:ext uri="{FF2B5EF4-FFF2-40B4-BE49-F238E27FC236}">
                <a16:creationId xmlns:a16="http://schemas.microsoft.com/office/drawing/2014/main" id="{BF8310E8-6667-4245-CD9A-39E391E73183}"/>
              </a:ext>
            </a:extLst>
          </p:cNvPr>
          <p:cNvSpPr/>
          <p:nvPr/>
        </p:nvSpPr>
        <p:spPr>
          <a:xfrm>
            <a:off x="4823644" y="3426004"/>
            <a:ext cx="2028825" cy="9017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IN"/>
          </a:p>
        </p:txBody>
      </p:sp>
      <p:sp>
        <p:nvSpPr>
          <p:cNvPr id="60" name="TextBox 16">
            <a:extLst>
              <a:ext uri="{FF2B5EF4-FFF2-40B4-BE49-F238E27FC236}">
                <a16:creationId xmlns:a16="http://schemas.microsoft.com/office/drawing/2014/main" id="{C20F1B19-6645-8CFC-DCA8-788F86B711E4}"/>
              </a:ext>
            </a:extLst>
          </p:cNvPr>
          <p:cNvSpPr txBox="1">
            <a:spLocks noChangeArrowheads="1"/>
          </p:cNvSpPr>
          <p:nvPr/>
        </p:nvSpPr>
        <p:spPr bwMode="auto">
          <a:xfrm>
            <a:off x="4918096" y="3352591"/>
            <a:ext cx="188436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Image Acquisition</a:t>
            </a: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Using ESP32 camera module</a:t>
            </a:r>
            <a:b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b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and uploading it to Google drive.</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59" name="TextBox 36">
            <a:extLst>
              <a:ext uri="{FF2B5EF4-FFF2-40B4-BE49-F238E27FC236}">
                <a16:creationId xmlns:a16="http://schemas.microsoft.com/office/drawing/2014/main" id="{F37686A8-E916-D787-3C4D-CD4D7C03763C}"/>
              </a:ext>
            </a:extLst>
          </p:cNvPr>
          <p:cNvSpPr txBox="1">
            <a:spLocks noChangeArrowheads="1"/>
          </p:cNvSpPr>
          <p:nvPr/>
        </p:nvSpPr>
        <p:spPr bwMode="auto">
          <a:xfrm>
            <a:off x="4918097" y="2385894"/>
            <a:ext cx="18843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Sense Vehicle approaching?</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63" name="Rectangle 62">
            <a:extLst>
              <a:ext uri="{FF2B5EF4-FFF2-40B4-BE49-F238E27FC236}">
                <a16:creationId xmlns:a16="http://schemas.microsoft.com/office/drawing/2014/main" id="{59207660-923F-DA60-A8AD-52872B5D499B}"/>
              </a:ext>
            </a:extLst>
          </p:cNvPr>
          <p:cNvSpPr/>
          <p:nvPr/>
        </p:nvSpPr>
        <p:spPr>
          <a:xfrm>
            <a:off x="4802002" y="4622003"/>
            <a:ext cx="2068195" cy="7569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IN"/>
          </a:p>
        </p:txBody>
      </p:sp>
      <p:sp>
        <p:nvSpPr>
          <p:cNvPr id="62" name="TextBox 9">
            <a:extLst>
              <a:ext uri="{FF2B5EF4-FFF2-40B4-BE49-F238E27FC236}">
                <a16:creationId xmlns:a16="http://schemas.microsoft.com/office/drawing/2014/main" id="{9DBD378A-BD36-4DD8-666B-6F0428C91420}"/>
              </a:ext>
            </a:extLst>
          </p:cNvPr>
          <p:cNvSpPr txBox="1">
            <a:spLocks noChangeArrowheads="1"/>
          </p:cNvSpPr>
          <p:nvPr/>
        </p:nvSpPr>
        <p:spPr bwMode="auto">
          <a:xfrm>
            <a:off x="4951434" y="4615050"/>
            <a:ext cx="18510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Image downloading, cropping, contrast enhancement and image processing.</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64" name="Text Box 64">
            <a:extLst>
              <a:ext uri="{FF2B5EF4-FFF2-40B4-BE49-F238E27FC236}">
                <a16:creationId xmlns:a16="http://schemas.microsoft.com/office/drawing/2014/main" id="{8E1036E4-D04F-BE17-519F-0BDDB38D9E2D}"/>
              </a:ext>
            </a:extLst>
          </p:cNvPr>
          <p:cNvSpPr txBox="1">
            <a:spLocks noChangeArrowheads="1"/>
          </p:cNvSpPr>
          <p:nvPr/>
        </p:nvSpPr>
        <p:spPr bwMode="auto">
          <a:xfrm>
            <a:off x="4745519" y="5636311"/>
            <a:ext cx="2346051" cy="912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Characters Segmentation using</a:t>
            </a: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R-CNN and character recognition using tesseract OCR (text extraction).</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65" name="Arrow: Right 64">
            <a:extLst>
              <a:ext uri="{FF2B5EF4-FFF2-40B4-BE49-F238E27FC236}">
                <a16:creationId xmlns:a16="http://schemas.microsoft.com/office/drawing/2014/main" id="{A116D043-A225-9C6A-BDC4-5F5EBE01BE68}"/>
              </a:ext>
            </a:extLst>
          </p:cNvPr>
          <p:cNvSpPr/>
          <p:nvPr/>
        </p:nvSpPr>
        <p:spPr>
          <a:xfrm rot="5400000">
            <a:off x="5711404" y="1898014"/>
            <a:ext cx="256540" cy="147955"/>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a:p>
        </p:txBody>
      </p:sp>
      <p:sp>
        <p:nvSpPr>
          <p:cNvPr id="66" name="Arrow: Right 65">
            <a:extLst>
              <a:ext uri="{FF2B5EF4-FFF2-40B4-BE49-F238E27FC236}">
                <a16:creationId xmlns:a16="http://schemas.microsoft.com/office/drawing/2014/main" id="{49E3A05E-23FC-59F0-F55B-D46F40FFA2EA}"/>
              </a:ext>
            </a:extLst>
          </p:cNvPr>
          <p:cNvSpPr/>
          <p:nvPr/>
        </p:nvSpPr>
        <p:spPr>
          <a:xfrm rot="5400000">
            <a:off x="5700896" y="4381292"/>
            <a:ext cx="288925" cy="172720"/>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a:p>
        </p:txBody>
      </p:sp>
      <p:sp>
        <p:nvSpPr>
          <p:cNvPr id="67" name="Arrow: Right 66">
            <a:extLst>
              <a:ext uri="{FF2B5EF4-FFF2-40B4-BE49-F238E27FC236}">
                <a16:creationId xmlns:a16="http://schemas.microsoft.com/office/drawing/2014/main" id="{E7768E68-4356-AC4A-9802-63A03FD44C70}"/>
              </a:ext>
            </a:extLst>
          </p:cNvPr>
          <p:cNvSpPr/>
          <p:nvPr/>
        </p:nvSpPr>
        <p:spPr>
          <a:xfrm rot="5400000">
            <a:off x="5654859" y="3198533"/>
            <a:ext cx="342900" cy="134620"/>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a:p>
        </p:txBody>
      </p:sp>
      <p:sp>
        <p:nvSpPr>
          <p:cNvPr id="68" name="Arrow: Right 67">
            <a:extLst>
              <a:ext uri="{FF2B5EF4-FFF2-40B4-BE49-F238E27FC236}">
                <a16:creationId xmlns:a16="http://schemas.microsoft.com/office/drawing/2014/main" id="{65A7F8E7-EC41-69D1-9491-E128E65A8D80}"/>
              </a:ext>
            </a:extLst>
          </p:cNvPr>
          <p:cNvSpPr/>
          <p:nvPr/>
        </p:nvSpPr>
        <p:spPr>
          <a:xfrm rot="5400000">
            <a:off x="5717087" y="5449138"/>
            <a:ext cx="256540" cy="147955"/>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a:p>
        </p:txBody>
      </p:sp>
      <p:cxnSp>
        <p:nvCxnSpPr>
          <p:cNvPr id="69" name="Straight Connector 68">
            <a:extLst>
              <a:ext uri="{FF2B5EF4-FFF2-40B4-BE49-F238E27FC236}">
                <a16:creationId xmlns:a16="http://schemas.microsoft.com/office/drawing/2014/main" id="{50256ED0-5BAA-85E9-0F65-549D7B8978C3}"/>
              </a:ext>
            </a:extLst>
          </p:cNvPr>
          <p:cNvCxnSpPr/>
          <p:nvPr/>
        </p:nvCxnSpPr>
        <p:spPr>
          <a:xfrm flipV="1">
            <a:off x="6513473" y="2582890"/>
            <a:ext cx="1343660" cy="508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B2C8BA15-8307-3FCC-9715-14D208D9CF77}"/>
              </a:ext>
            </a:extLst>
          </p:cNvPr>
          <p:cNvCxnSpPr/>
          <p:nvPr/>
        </p:nvCxnSpPr>
        <p:spPr>
          <a:xfrm flipV="1">
            <a:off x="7837989" y="1648002"/>
            <a:ext cx="0" cy="9144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C08544F4-2B1B-22E0-2D6D-F99FFFD12D20}"/>
              </a:ext>
            </a:extLst>
          </p:cNvPr>
          <p:cNvCxnSpPr/>
          <p:nvPr/>
        </p:nvCxnSpPr>
        <p:spPr>
          <a:xfrm flipH="1" flipV="1">
            <a:off x="6575656" y="1651595"/>
            <a:ext cx="1284605" cy="50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 Box 53">
            <a:extLst>
              <a:ext uri="{FF2B5EF4-FFF2-40B4-BE49-F238E27FC236}">
                <a16:creationId xmlns:a16="http://schemas.microsoft.com/office/drawing/2014/main" id="{EEA7EC0F-F313-A6A0-0D01-BE2D1317A478}"/>
              </a:ext>
            </a:extLst>
          </p:cNvPr>
          <p:cNvSpPr txBox="1">
            <a:spLocks noChangeArrowheads="1"/>
          </p:cNvSpPr>
          <p:nvPr/>
        </p:nvSpPr>
        <p:spPr bwMode="auto">
          <a:xfrm>
            <a:off x="6261238" y="2335861"/>
            <a:ext cx="8636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No</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73" name="Text Box 60">
            <a:extLst>
              <a:ext uri="{FF2B5EF4-FFF2-40B4-BE49-F238E27FC236}">
                <a16:creationId xmlns:a16="http://schemas.microsoft.com/office/drawing/2014/main" id="{97D4C9EF-4F2C-5847-9B34-342645778AEE}"/>
              </a:ext>
            </a:extLst>
          </p:cNvPr>
          <p:cNvSpPr txBox="1">
            <a:spLocks noChangeArrowheads="1"/>
          </p:cNvSpPr>
          <p:nvPr/>
        </p:nvSpPr>
        <p:spPr bwMode="auto">
          <a:xfrm>
            <a:off x="5159387" y="2981961"/>
            <a:ext cx="9398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Yes</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74" name="Flowchart: Terminator 73">
            <a:extLst>
              <a:ext uri="{FF2B5EF4-FFF2-40B4-BE49-F238E27FC236}">
                <a16:creationId xmlns:a16="http://schemas.microsoft.com/office/drawing/2014/main" id="{3041AA7E-502D-C8F5-D8D8-A91AC2BBABA9}"/>
              </a:ext>
            </a:extLst>
          </p:cNvPr>
          <p:cNvSpPr/>
          <p:nvPr/>
        </p:nvSpPr>
        <p:spPr>
          <a:xfrm>
            <a:off x="4993549" y="1505744"/>
            <a:ext cx="1587500" cy="304800"/>
          </a:xfrm>
          <a:prstGeom prst="flowChartTermina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75" name="Text Box 51">
            <a:extLst>
              <a:ext uri="{FF2B5EF4-FFF2-40B4-BE49-F238E27FC236}">
                <a16:creationId xmlns:a16="http://schemas.microsoft.com/office/drawing/2014/main" id="{929B4E45-1E2D-62F2-FC93-7AA74AC2F388}"/>
              </a:ext>
            </a:extLst>
          </p:cNvPr>
          <p:cNvSpPr txBox="1">
            <a:spLocks noChangeArrowheads="1"/>
          </p:cNvSpPr>
          <p:nvPr/>
        </p:nvSpPr>
        <p:spPr bwMode="auto">
          <a:xfrm>
            <a:off x="4887619" y="1522195"/>
            <a:ext cx="18843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Start.</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77" name="Rectangle 78">
            <a:extLst>
              <a:ext uri="{FF2B5EF4-FFF2-40B4-BE49-F238E27FC236}">
                <a16:creationId xmlns:a16="http://schemas.microsoft.com/office/drawing/2014/main" id="{BE7DD7C8-BBE4-29D3-A91E-3C326B60D3E8}"/>
              </a:ext>
            </a:extLst>
          </p:cNvPr>
          <p:cNvSpPr>
            <a:spLocks noChangeArrowheads="1"/>
          </p:cNvSpPr>
          <p:nvPr/>
        </p:nvSpPr>
        <p:spPr bwMode="auto">
          <a:xfrm>
            <a:off x="3429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8" name="Arrow: Up 77">
            <a:extLst>
              <a:ext uri="{FF2B5EF4-FFF2-40B4-BE49-F238E27FC236}">
                <a16:creationId xmlns:a16="http://schemas.microsoft.com/office/drawing/2014/main" id="{32DD9D78-36A0-962F-4D2B-1A30B22A65F6}"/>
              </a:ext>
            </a:extLst>
          </p:cNvPr>
          <p:cNvSpPr/>
          <p:nvPr/>
        </p:nvSpPr>
        <p:spPr>
          <a:xfrm rot="5400000">
            <a:off x="6964762" y="6034304"/>
            <a:ext cx="256295" cy="329791"/>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b="1">
              <a:ln w="6600">
                <a:solidFill>
                  <a:schemeClr val="accent2"/>
                </a:solidFill>
                <a:prstDash val="solid"/>
              </a:ln>
              <a:solidFill>
                <a:srgbClr val="FFFFFF"/>
              </a:solidFill>
              <a:effectLst>
                <a:outerShdw dist="38100" dir="2700000" algn="tl" rotWithShape="0">
                  <a:schemeClr val="accent2"/>
                </a:outerShdw>
              </a:effectLst>
            </a:endParaRPr>
          </a:p>
        </p:txBody>
      </p:sp>
      <p:sp>
        <p:nvSpPr>
          <p:cNvPr id="79" name="Flowchart: Connector 78">
            <a:extLst>
              <a:ext uri="{FF2B5EF4-FFF2-40B4-BE49-F238E27FC236}">
                <a16:creationId xmlns:a16="http://schemas.microsoft.com/office/drawing/2014/main" id="{0E7544B3-CAD9-8DC8-93E1-EFB2632B887E}"/>
              </a:ext>
            </a:extLst>
          </p:cNvPr>
          <p:cNvSpPr/>
          <p:nvPr/>
        </p:nvSpPr>
        <p:spPr>
          <a:xfrm>
            <a:off x="7292901" y="5860267"/>
            <a:ext cx="682163" cy="67786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0" name="TextBox 79">
            <a:extLst>
              <a:ext uri="{FF2B5EF4-FFF2-40B4-BE49-F238E27FC236}">
                <a16:creationId xmlns:a16="http://schemas.microsoft.com/office/drawing/2014/main" id="{A4177AA3-CF9F-2FB7-5466-2B6F97AC7531}"/>
              </a:ext>
            </a:extLst>
          </p:cNvPr>
          <p:cNvSpPr txBox="1"/>
          <p:nvPr/>
        </p:nvSpPr>
        <p:spPr>
          <a:xfrm>
            <a:off x="7257805" y="6062811"/>
            <a:ext cx="1182332" cy="369332"/>
          </a:xfrm>
          <a:prstGeom prst="rect">
            <a:avLst/>
          </a:prstGeom>
          <a:noFill/>
        </p:spPr>
        <p:txBody>
          <a:bodyPr wrap="square" rtlCol="0">
            <a:spAutoFit/>
          </a:bodyPr>
          <a:lstStyle/>
          <a:p>
            <a:r>
              <a:rPr lang="en-US" b="1" dirty="0"/>
              <a:t> CON</a:t>
            </a:r>
            <a:endParaRPr lang="en-IN" b="1" dirty="0"/>
          </a:p>
        </p:txBody>
      </p:sp>
    </p:spTree>
    <p:extLst>
      <p:ext uri="{BB962C8B-B14F-4D97-AF65-F5344CB8AC3E}">
        <p14:creationId xmlns:p14="http://schemas.microsoft.com/office/powerpoint/2010/main" val="701504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63B165C-3F4C-426F-1334-A5F3E08C0162}"/>
              </a:ext>
            </a:extLst>
          </p:cNvPr>
          <p:cNvSpPr>
            <a:spLocks noGrp="1"/>
          </p:cNvSpPr>
          <p:nvPr>
            <p:ph type="dt" sz="half" idx="10"/>
          </p:nvPr>
        </p:nvSpPr>
        <p:spPr>
          <a:xfrm>
            <a:off x="8477647" y="5954710"/>
            <a:ext cx="2743200" cy="365125"/>
          </a:xfrm>
        </p:spPr>
        <p:txBody>
          <a:bodyPr/>
          <a:lstStyle/>
          <a:p>
            <a:r>
              <a:rPr lang="en-IN" dirty="0"/>
              <a:t>09-05-2024</a:t>
            </a:r>
          </a:p>
        </p:txBody>
      </p:sp>
      <p:sp>
        <p:nvSpPr>
          <p:cNvPr id="5" name="Footer Placeholder 4">
            <a:extLst>
              <a:ext uri="{FF2B5EF4-FFF2-40B4-BE49-F238E27FC236}">
                <a16:creationId xmlns:a16="http://schemas.microsoft.com/office/drawing/2014/main" id="{226CE9F1-BA4E-200E-7617-95FCCC7FDE66}"/>
              </a:ext>
            </a:extLst>
          </p:cNvPr>
          <p:cNvSpPr>
            <a:spLocks noGrp="1"/>
          </p:cNvSpPr>
          <p:nvPr>
            <p:ph type="ftr" sz="quarter" idx="11"/>
          </p:nvPr>
        </p:nvSpPr>
        <p:spPr>
          <a:xfrm>
            <a:off x="1181152" y="6076173"/>
            <a:ext cx="6239309" cy="365125"/>
          </a:xfrm>
        </p:spPr>
        <p:txBody>
          <a:bodyPr/>
          <a:lstStyle/>
          <a:p>
            <a:r>
              <a:rPr lang="en-IN" dirty="0"/>
              <a:t>Dept. of ECE, NIEIT</a:t>
            </a:r>
          </a:p>
        </p:txBody>
      </p:sp>
      <p:sp>
        <p:nvSpPr>
          <p:cNvPr id="21" name="TextBox 20">
            <a:extLst>
              <a:ext uri="{FF2B5EF4-FFF2-40B4-BE49-F238E27FC236}">
                <a16:creationId xmlns:a16="http://schemas.microsoft.com/office/drawing/2014/main" id="{3AFAA128-BCDC-1900-FC94-9D8AFD490806}"/>
              </a:ext>
            </a:extLst>
          </p:cNvPr>
          <p:cNvSpPr txBox="1"/>
          <p:nvPr/>
        </p:nvSpPr>
        <p:spPr>
          <a:xfrm>
            <a:off x="3048699" y="5629144"/>
            <a:ext cx="6094602" cy="369332"/>
          </a:xfrm>
          <a:prstGeom prst="rect">
            <a:avLst/>
          </a:prstGeom>
          <a:noFill/>
        </p:spPr>
        <p:txBody>
          <a:bodyPr wrap="square">
            <a:spAutoFit/>
          </a:bodyPr>
          <a:lstStyle/>
          <a:p>
            <a:pPr marL="0" marR="0" algn="ctr">
              <a:spcBef>
                <a:spcPts val="0"/>
              </a:spcBef>
              <a:spcAft>
                <a:spcPts val="0"/>
              </a:spcAft>
            </a:pPr>
            <a:r>
              <a:rPr lang="en-US" sz="1800" dirty="0">
                <a:effectLst/>
                <a:latin typeface="Times New Roman" panose="02020603050405020304" pitchFamily="18" charset="0"/>
                <a:ea typeface="Times New Roman" panose="02020603050405020304" pitchFamily="18" charset="0"/>
              </a:rPr>
              <a:t>Fig 7. Flowchart</a:t>
            </a:r>
            <a:endParaRPr lang="en-IN" sz="1600" dirty="0">
              <a:effectLst/>
              <a:latin typeface="Times New Roman" panose="02020603050405020304" pitchFamily="18" charset="0"/>
              <a:ea typeface="Times New Roman" panose="02020603050405020304" pitchFamily="18" charset="0"/>
            </a:endParaRPr>
          </a:p>
        </p:txBody>
      </p:sp>
      <p:sp>
        <p:nvSpPr>
          <p:cNvPr id="7" name="Arrow: Right 6">
            <a:extLst>
              <a:ext uri="{FF2B5EF4-FFF2-40B4-BE49-F238E27FC236}">
                <a16:creationId xmlns:a16="http://schemas.microsoft.com/office/drawing/2014/main" id="{2A34B2B0-CB74-B76C-F915-A0B3D5FB3601}"/>
              </a:ext>
            </a:extLst>
          </p:cNvPr>
          <p:cNvSpPr/>
          <p:nvPr/>
        </p:nvSpPr>
        <p:spPr>
          <a:xfrm rot="5400000">
            <a:off x="5632596" y="2719247"/>
            <a:ext cx="494750" cy="176307"/>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a:p>
        </p:txBody>
      </p:sp>
      <p:sp>
        <p:nvSpPr>
          <p:cNvPr id="8" name="Rectangle 7">
            <a:extLst>
              <a:ext uri="{FF2B5EF4-FFF2-40B4-BE49-F238E27FC236}">
                <a16:creationId xmlns:a16="http://schemas.microsoft.com/office/drawing/2014/main" id="{FC5EE8A8-4C13-2F2F-20F8-0513EE1F090E}"/>
              </a:ext>
            </a:extLst>
          </p:cNvPr>
          <p:cNvSpPr/>
          <p:nvPr/>
        </p:nvSpPr>
        <p:spPr>
          <a:xfrm>
            <a:off x="4815307" y="3104236"/>
            <a:ext cx="2320453" cy="10954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IN"/>
          </a:p>
        </p:txBody>
      </p:sp>
      <p:sp>
        <p:nvSpPr>
          <p:cNvPr id="9" name="Text Box 12">
            <a:extLst>
              <a:ext uri="{FF2B5EF4-FFF2-40B4-BE49-F238E27FC236}">
                <a16:creationId xmlns:a16="http://schemas.microsoft.com/office/drawing/2014/main" id="{757C7190-381B-3298-44C3-363648CB6DA0}"/>
              </a:ext>
            </a:extLst>
          </p:cNvPr>
          <p:cNvSpPr txBox="1">
            <a:spLocks noChangeArrowheads="1"/>
          </p:cNvSpPr>
          <p:nvPr/>
        </p:nvSpPr>
        <p:spPr bwMode="auto">
          <a:xfrm>
            <a:off x="4897011" y="3338742"/>
            <a:ext cx="2228813" cy="84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Generation of Bill and sending it to Mail-id of the vehicle owner.</a:t>
            </a: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sp>
        <p:nvSpPr>
          <p:cNvPr id="10" name="Arrow: Right 9">
            <a:extLst>
              <a:ext uri="{FF2B5EF4-FFF2-40B4-BE49-F238E27FC236}">
                <a16:creationId xmlns:a16="http://schemas.microsoft.com/office/drawing/2014/main" id="{9C8FF151-5E85-947B-EB63-364F7D318F35}"/>
              </a:ext>
            </a:extLst>
          </p:cNvPr>
          <p:cNvSpPr/>
          <p:nvPr/>
        </p:nvSpPr>
        <p:spPr>
          <a:xfrm rot="5400000">
            <a:off x="5683477" y="4370180"/>
            <a:ext cx="428552" cy="163402"/>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a:p>
        </p:txBody>
      </p:sp>
      <p:sp>
        <p:nvSpPr>
          <p:cNvPr id="11" name="Flowchart: Terminator 10">
            <a:extLst>
              <a:ext uri="{FF2B5EF4-FFF2-40B4-BE49-F238E27FC236}">
                <a16:creationId xmlns:a16="http://schemas.microsoft.com/office/drawing/2014/main" id="{EEBB4EE1-E4B8-6C26-927C-2AE1E910E9A1}"/>
              </a:ext>
            </a:extLst>
          </p:cNvPr>
          <p:cNvSpPr/>
          <p:nvPr/>
        </p:nvSpPr>
        <p:spPr>
          <a:xfrm>
            <a:off x="5086222" y="4681717"/>
            <a:ext cx="1587500" cy="304800"/>
          </a:xfrm>
          <a:prstGeom prst="flowChartTermina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2" name="TextBox 36">
            <a:extLst>
              <a:ext uri="{FF2B5EF4-FFF2-40B4-BE49-F238E27FC236}">
                <a16:creationId xmlns:a16="http://schemas.microsoft.com/office/drawing/2014/main" id="{F7D28592-D49E-CA01-E42C-B2B67DC584C2}"/>
              </a:ext>
            </a:extLst>
          </p:cNvPr>
          <p:cNvSpPr txBox="1">
            <a:spLocks noChangeArrowheads="1"/>
          </p:cNvSpPr>
          <p:nvPr/>
        </p:nvSpPr>
        <p:spPr bwMode="auto">
          <a:xfrm>
            <a:off x="5475795" y="4682348"/>
            <a:ext cx="9207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End.</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13" name="Flowchart: Decision 12">
            <a:extLst>
              <a:ext uri="{FF2B5EF4-FFF2-40B4-BE49-F238E27FC236}">
                <a16:creationId xmlns:a16="http://schemas.microsoft.com/office/drawing/2014/main" id="{DAA96D7C-21E6-00CF-A1FF-80371DF78B02}"/>
              </a:ext>
            </a:extLst>
          </p:cNvPr>
          <p:cNvSpPr/>
          <p:nvPr/>
        </p:nvSpPr>
        <p:spPr>
          <a:xfrm>
            <a:off x="4768764" y="963260"/>
            <a:ext cx="2222417" cy="1603143"/>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endParaRPr lang="en-IN"/>
          </a:p>
        </p:txBody>
      </p:sp>
      <p:sp>
        <p:nvSpPr>
          <p:cNvPr id="15" name="Text Box 7">
            <a:extLst>
              <a:ext uri="{FF2B5EF4-FFF2-40B4-BE49-F238E27FC236}">
                <a16:creationId xmlns:a16="http://schemas.microsoft.com/office/drawing/2014/main" id="{0DB11BE9-9D5F-36CF-8A14-831C2E689DAF}"/>
              </a:ext>
            </a:extLst>
          </p:cNvPr>
          <p:cNvSpPr txBox="1">
            <a:spLocks noChangeArrowheads="1"/>
          </p:cNvSpPr>
          <p:nvPr/>
        </p:nvSpPr>
        <p:spPr bwMode="auto">
          <a:xfrm>
            <a:off x="6988661" y="1534326"/>
            <a:ext cx="8636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No</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cxnSp>
        <p:nvCxnSpPr>
          <p:cNvPr id="16" name="Straight Connector 15">
            <a:extLst>
              <a:ext uri="{FF2B5EF4-FFF2-40B4-BE49-F238E27FC236}">
                <a16:creationId xmlns:a16="http://schemas.microsoft.com/office/drawing/2014/main" id="{0A0F0AE5-841F-6999-C633-E3D7EFE8541C}"/>
              </a:ext>
            </a:extLst>
          </p:cNvPr>
          <p:cNvCxnSpPr>
            <a:cxnSpLocks/>
          </p:cNvCxnSpPr>
          <p:nvPr/>
        </p:nvCxnSpPr>
        <p:spPr>
          <a:xfrm flipH="1" flipV="1">
            <a:off x="8631545" y="2444567"/>
            <a:ext cx="1766" cy="132005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72D51021-FAB8-2B2C-1819-CDAA635CEF2A}"/>
              </a:ext>
            </a:extLst>
          </p:cNvPr>
          <p:cNvSpPr/>
          <p:nvPr/>
        </p:nvSpPr>
        <p:spPr>
          <a:xfrm>
            <a:off x="7919571" y="1542867"/>
            <a:ext cx="1549400" cy="9017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IN"/>
          </a:p>
        </p:txBody>
      </p:sp>
      <p:cxnSp>
        <p:nvCxnSpPr>
          <p:cNvPr id="20" name="Straight Arrow Connector 19">
            <a:extLst>
              <a:ext uri="{FF2B5EF4-FFF2-40B4-BE49-F238E27FC236}">
                <a16:creationId xmlns:a16="http://schemas.microsoft.com/office/drawing/2014/main" id="{6DFFD038-6BAD-FE33-ED27-9303D772A599}"/>
              </a:ext>
            </a:extLst>
          </p:cNvPr>
          <p:cNvCxnSpPr/>
          <p:nvPr/>
        </p:nvCxnSpPr>
        <p:spPr>
          <a:xfrm>
            <a:off x="6988661" y="1778322"/>
            <a:ext cx="93091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Text Box 3">
            <a:extLst>
              <a:ext uri="{FF2B5EF4-FFF2-40B4-BE49-F238E27FC236}">
                <a16:creationId xmlns:a16="http://schemas.microsoft.com/office/drawing/2014/main" id="{039ECBB0-0001-1406-5679-FCD7A50DC128}"/>
              </a:ext>
            </a:extLst>
          </p:cNvPr>
          <p:cNvSpPr txBox="1">
            <a:spLocks noChangeArrowheads="1"/>
          </p:cNvSpPr>
          <p:nvPr/>
        </p:nvSpPr>
        <p:spPr bwMode="auto">
          <a:xfrm>
            <a:off x="5226233" y="2632186"/>
            <a:ext cx="7493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Yes</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25" name="Text Box 2">
            <a:extLst>
              <a:ext uri="{FF2B5EF4-FFF2-40B4-BE49-F238E27FC236}">
                <a16:creationId xmlns:a16="http://schemas.microsoft.com/office/drawing/2014/main" id="{FDF3072E-0C1E-4772-0C7F-32E88ECB9CD6}"/>
              </a:ext>
            </a:extLst>
          </p:cNvPr>
          <p:cNvSpPr txBox="1">
            <a:spLocks noChangeArrowheads="1"/>
          </p:cNvSpPr>
          <p:nvPr/>
        </p:nvSpPr>
        <p:spPr bwMode="auto">
          <a:xfrm>
            <a:off x="7883652" y="1617480"/>
            <a:ext cx="15621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License number is flagged for manual intervention</a:t>
            </a:r>
            <a:endParaRPr kumimoji="0" lang="en-US" altLang="en-US" sz="1300" b="1" i="0" u="none" strike="noStrike" cap="none" normalizeH="0" baseline="0" dirty="0">
              <a:ln>
                <a:noFill/>
              </a:ln>
              <a:solidFill>
                <a:schemeClr val="tx1"/>
              </a:solidFill>
              <a:effectLst/>
              <a:latin typeface="Arial" panose="020B0604020202020204" pitchFamily="34" charset="0"/>
            </a:endParaRPr>
          </a:p>
        </p:txBody>
      </p:sp>
      <p:cxnSp>
        <p:nvCxnSpPr>
          <p:cNvPr id="27" name="Straight Arrow Connector 26">
            <a:extLst>
              <a:ext uri="{FF2B5EF4-FFF2-40B4-BE49-F238E27FC236}">
                <a16:creationId xmlns:a16="http://schemas.microsoft.com/office/drawing/2014/main" id="{FE9BCF85-0E27-B637-CFA3-546AC755DFB8}"/>
              </a:ext>
            </a:extLst>
          </p:cNvPr>
          <p:cNvCxnSpPr>
            <a:cxnSpLocks/>
          </p:cNvCxnSpPr>
          <p:nvPr/>
        </p:nvCxnSpPr>
        <p:spPr>
          <a:xfrm flipH="1">
            <a:off x="7135760" y="3764617"/>
            <a:ext cx="149578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0" name="Rectangle 16">
            <a:extLst>
              <a:ext uri="{FF2B5EF4-FFF2-40B4-BE49-F238E27FC236}">
                <a16:creationId xmlns:a16="http://schemas.microsoft.com/office/drawing/2014/main" id="{03B7E2EC-8F2C-2D9A-D7B2-D1760F654884}"/>
              </a:ext>
            </a:extLst>
          </p:cNvPr>
          <p:cNvSpPr>
            <a:spLocks noChangeArrowheads="1"/>
          </p:cNvSpPr>
          <p:nvPr/>
        </p:nvSpPr>
        <p:spPr bwMode="auto">
          <a:xfrm>
            <a:off x="2167128" y="-551857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1" name="Rectangle 23">
            <a:extLst>
              <a:ext uri="{FF2B5EF4-FFF2-40B4-BE49-F238E27FC236}">
                <a16:creationId xmlns:a16="http://schemas.microsoft.com/office/drawing/2014/main" id="{57849BBD-B0DD-2D21-1633-7E0AC2B3B5A7}"/>
              </a:ext>
            </a:extLst>
          </p:cNvPr>
          <p:cNvSpPr>
            <a:spLocks noChangeArrowheads="1"/>
          </p:cNvSpPr>
          <p:nvPr/>
        </p:nvSpPr>
        <p:spPr bwMode="auto">
          <a:xfrm>
            <a:off x="2510028" y="-506137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6" name="Flowchart: Connector 35">
            <a:extLst>
              <a:ext uri="{FF2B5EF4-FFF2-40B4-BE49-F238E27FC236}">
                <a16:creationId xmlns:a16="http://schemas.microsoft.com/office/drawing/2014/main" id="{34F51599-A6E6-D26F-8D19-C8862BB5EBEE}"/>
              </a:ext>
            </a:extLst>
          </p:cNvPr>
          <p:cNvSpPr/>
          <p:nvPr/>
        </p:nvSpPr>
        <p:spPr>
          <a:xfrm>
            <a:off x="5550914" y="64157"/>
            <a:ext cx="684641" cy="56383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7" name="Arrow: Right 36">
            <a:extLst>
              <a:ext uri="{FF2B5EF4-FFF2-40B4-BE49-F238E27FC236}">
                <a16:creationId xmlns:a16="http://schemas.microsoft.com/office/drawing/2014/main" id="{AA2E6A05-F7FD-F2F4-D46B-3CCE6B40F24F}"/>
              </a:ext>
            </a:extLst>
          </p:cNvPr>
          <p:cNvSpPr/>
          <p:nvPr/>
        </p:nvSpPr>
        <p:spPr>
          <a:xfrm rot="5400000">
            <a:off x="5715910" y="752862"/>
            <a:ext cx="354651" cy="154368"/>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a:p>
        </p:txBody>
      </p:sp>
      <p:sp>
        <p:nvSpPr>
          <p:cNvPr id="3" name="TextBox 9">
            <a:extLst>
              <a:ext uri="{FF2B5EF4-FFF2-40B4-BE49-F238E27FC236}">
                <a16:creationId xmlns:a16="http://schemas.microsoft.com/office/drawing/2014/main" id="{35E23CDC-5EE8-7D44-E844-4AAB43599353}"/>
              </a:ext>
            </a:extLst>
          </p:cNvPr>
          <p:cNvSpPr txBox="1">
            <a:spLocks noChangeArrowheads="1"/>
          </p:cNvSpPr>
          <p:nvPr/>
        </p:nvSpPr>
        <p:spPr bwMode="auto">
          <a:xfrm>
            <a:off x="5283634" y="1202593"/>
            <a:ext cx="1219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license text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found matched  against the registered</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Email-id?</a:t>
            </a:r>
            <a:endParaRPr kumimoji="0" lang="en-US" altLang="en-US" sz="1200" b="1" i="0" u="none" strike="noStrike" cap="none" normalizeH="0" baseline="0" dirty="0">
              <a:ln>
                <a:noFill/>
              </a:ln>
              <a:solidFill>
                <a:schemeClr val="tx1"/>
              </a:solidFill>
              <a:effectLst/>
              <a:latin typeface="Arial" panose="020B0604020202020204" pitchFamily="34" charset="0"/>
            </a:endParaRPr>
          </a:p>
        </p:txBody>
      </p:sp>
      <p:sp>
        <p:nvSpPr>
          <p:cNvPr id="38" name="TextBox 37">
            <a:extLst>
              <a:ext uri="{FF2B5EF4-FFF2-40B4-BE49-F238E27FC236}">
                <a16:creationId xmlns:a16="http://schemas.microsoft.com/office/drawing/2014/main" id="{45070CC4-1D6B-DCD8-A851-E7C6C7C9E7C6}"/>
              </a:ext>
            </a:extLst>
          </p:cNvPr>
          <p:cNvSpPr txBox="1"/>
          <p:nvPr/>
        </p:nvSpPr>
        <p:spPr>
          <a:xfrm>
            <a:off x="5491390" y="161407"/>
            <a:ext cx="1182332" cy="369332"/>
          </a:xfrm>
          <a:prstGeom prst="rect">
            <a:avLst/>
          </a:prstGeom>
          <a:noFill/>
        </p:spPr>
        <p:txBody>
          <a:bodyPr wrap="square" rtlCol="0">
            <a:spAutoFit/>
          </a:bodyPr>
          <a:lstStyle/>
          <a:p>
            <a:r>
              <a:rPr lang="en-US" dirty="0"/>
              <a:t> </a:t>
            </a:r>
            <a:r>
              <a:rPr lang="en-US" b="1" dirty="0"/>
              <a:t>CON</a:t>
            </a:r>
            <a:endParaRPr lang="en-IN" b="1" dirty="0"/>
          </a:p>
        </p:txBody>
      </p:sp>
    </p:spTree>
    <p:extLst>
      <p:ext uri="{BB962C8B-B14F-4D97-AF65-F5344CB8AC3E}">
        <p14:creationId xmlns:p14="http://schemas.microsoft.com/office/powerpoint/2010/main" val="3929628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58EF270-5332-0A66-C5FB-CA8EC6D61F08}"/>
              </a:ext>
            </a:extLst>
          </p:cNvPr>
          <p:cNvSpPr>
            <a:spLocks noGrp="1"/>
          </p:cNvSpPr>
          <p:nvPr>
            <p:ph type="dt" sz="half" idx="10"/>
          </p:nvPr>
        </p:nvSpPr>
        <p:spPr>
          <a:xfrm>
            <a:off x="8207447" y="6126555"/>
            <a:ext cx="2743200" cy="365125"/>
          </a:xfrm>
        </p:spPr>
        <p:txBody>
          <a:bodyPr/>
          <a:lstStyle/>
          <a:p>
            <a:r>
              <a:rPr lang="en-IN" dirty="0"/>
              <a:t>09-05-2024</a:t>
            </a:r>
          </a:p>
        </p:txBody>
      </p:sp>
      <p:sp>
        <p:nvSpPr>
          <p:cNvPr id="5" name="Footer Placeholder 4">
            <a:extLst>
              <a:ext uri="{FF2B5EF4-FFF2-40B4-BE49-F238E27FC236}">
                <a16:creationId xmlns:a16="http://schemas.microsoft.com/office/drawing/2014/main" id="{090E15D7-8660-AACC-FD10-45BA39FAA677}"/>
              </a:ext>
            </a:extLst>
          </p:cNvPr>
          <p:cNvSpPr>
            <a:spLocks noGrp="1"/>
          </p:cNvSpPr>
          <p:nvPr>
            <p:ph type="ftr" sz="quarter" idx="11"/>
          </p:nvPr>
        </p:nvSpPr>
        <p:spPr>
          <a:xfrm>
            <a:off x="1420086" y="6126556"/>
            <a:ext cx="6239309" cy="365125"/>
          </a:xfrm>
        </p:spPr>
        <p:txBody>
          <a:bodyPr/>
          <a:lstStyle/>
          <a:p>
            <a:r>
              <a:rPr lang="en-IN" dirty="0"/>
              <a:t>Dept. of ECE, NIEIT</a:t>
            </a:r>
          </a:p>
        </p:txBody>
      </p:sp>
      <p:sp>
        <p:nvSpPr>
          <p:cNvPr id="7" name="Rectangle 2">
            <a:extLst>
              <a:ext uri="{FF2B5EF4-FFF2-40B4-BE49-F238E27FC236}">
                <a16:creationId xmlns:a16="http://schemas.microsoft.com/office/drawing/2014/main" id="{D7C8B596-37DB-7183-FE49-D947E9454376}"/>
              </a:ext>
            </a:extLst>
          </p:cNvPr>
          <p:cNvSpPr>
            <a:spLocks noChangeArrowheads="1"/>
          </p:cNvSpPr>
          <p:nvPr/>
        </p:nvSpPr>
        <p:spPr bwMode="auto">
          <a:xfrm>
            <a:off x="844732" y="1219476"/>
            <a:ext cx="10441577"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just">
              <a:buFont typeface="Arial" panose="020B0604020202020204" pitchFamily="34" charset="0"/>
              <a:buChar char="•"/>
            </a:pPr>
            <a:endParaRPr lang="en-US" sz="2000" dirty="0">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The circuit connection for the Automatic Number Plate Recognition (ANPR) project using the Node MCU involves the integration of various components to create a seamless and intelligent system. </a:t>
            </a:r>
          </a:p>
          <a:p>
            <a:pPr marL="342900" indent="-342900" algn="jus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At the core of the circuit is the Node MCU microcontroller, serving as the brain of the project. </a:t>
            </a:r>
          </a:p>
          <a:p>
            <a:pPr marL="342900" indent="-342900" algn="jus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The Node MCU is connected to an ultrasonic sensor, responsible for detecting the approach of a vehicle. The ultrasonic sensor, typically interfaced with GPIO pins on the Node MCU, provides real-time data on the distance of the vehicle, triggering the subsequent steps in the ANPR process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conjunction with the ultrasonic sensor, an ESP32 camera module is connected to the </a:t>
            </a:r>
            <a:r>
              <a:rPr lang="en-US" sz="2000" dirty="0">
                <a:effectLst/>
                <a:latin typeface="Times New Roman" panose="02020603050405020304" pitchFamily="18" charset="0"/>
                <a:ea typeface="Times New Roman" panose="02020603050405020304" pitchFamily="18" charset="0"/>
              </a:rPr>
              <a:t>Node MCU</a:t>
            </a:r>
            <a:r>
              <a:rPr lang="en-US" sz="2000" dirty="0">
                <a:latin typeface="Times New Roman" panose="02020603050405020304" pitchFamily="18" charset="0"/>
                <a:cs typeface="Times New Roman" panose="02020603050405020304" pitchFamily="18" charset="0"/>
              </a:rPr>
              <a:t> to capture images of the vehicle's number plate upon detection.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camera module, communicating with the </a:t>
            </a:r>
            <a:r>
              <a:rPr lang="en-US" sz="2000" dirty="0">
                <a:effectLst/>
                <a:latin typeface="Times New Roman" panose="02020603050405020304" pitchFamily="18" charset="0"/>
                <a:ea typeface="Times New Roman" panose="02020603050405020304" pitchFamily="18" charset="0"/>
              </a:rPr>
              <a:t>Node MCU</a:t>
            </a:r>
            <a:r>
              <a:rPr lang="en-US" sz="2000" dirty="0">
                <a:latin typeface="Times New Roman" panose="02020603050405020304" pitchFamily="18" charset="0"/>
                <a:cs typeface="Times New Roman" panose="02020603050405020304" pitchFamily="18" charset="0"/>
              </a:rPr>
              <a:t> through the Serial Camera Control Bus (SCCB), ensures accurate image capture for subsequent processing.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Optionally, an SD card module can be integrated into the circuit to store captured images for further analysis.</a:t>
            </a:r>
            <a:endParaRPr lang="en-IN" dirty="0"/>
          </a:p>
          <a:p>
            <a:endParaRPr lang="en-IN" dirty="0"/>
          </a:p>
        </p:txBody>
      </p:sp>
      <p:sp>
        <p:nvSpPr>
          <p:cNvPr id="2" name="Title 1">
            <a:extLst>
              <a:ext uri="{FF2B5EF4-FFF2-40B4-BE49-F238E27FC236}">
                <a16:creationId xmlns:a16="http://schemas.microsoft.com/office/drawing/2014/main" id="{79E9E446-1506-558A-53B7-4EDC4ADF226F}"/>
              </a:ext>
            </a:extLst>
          </p:cNvPr>
          <p:cNvSpPr>
            <a:spLocks noGrp="1"/>
          </p:cNvSpPr>
          <p:nvPr>
            <p:ph type="title"/>
          </p:nvPr>
        </p:nvSpPr>
        <p:spPr>
          <a:xfrm>
            <a:off x="1420086" y="228600"/>
            <a:ext cx="3874726" cy="762000"/>
          </a:xfrm>
        </p:spPr>
        <p:txBody>
          <a:bodyPr anchor="b">
            <a:normAutofit/>
          </a:bodyPr>
          <a:lstStyle/>
          <a:p>
            <a:pPr algn="just"/>
            <a:r>
              <a:rPr lang="en-US" b="1" dirty="0">
                <a:solidFill>
                  <a:srgbClr val="7030A0"/>
                </a:solidFill>
                <a:effectLst/>
                <a:latin typeface="Times New Roman" panose="02020603050405020304" pitchFamily="18" charset="0"/>
                <a:ea typeface="Times New Roman" panose="02020603050405020304" pitchFamily="18" charset="0"/>
              </a:rPr>
              <a:t>EXPLAINATION</a:t>
            </a:r>
          </a:p>
        </p:txBody>
      </p:sp>
    </p:spTree>
    <p:extLst>
      <p:ext uri="{BB962C8B-B14F-4D97-AF65-F5344CB8AC3E}">
        <p14:creationId xmlns:p14="http://schemas.microsoft.com/office/powerpoint/2010/main" val="1476329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58EF270-5332-0A66-C5FB-CA8EC6D61F08}"/>
              </a:ext>
            </a:extLst>
          </p:cNvPr>
          <p:cNvSpPr>
            <a:spLocks noGrp="1"/>
          </p:cNvSpPr>
          <p:nvPr>
            <p:ph type="dt" sz="half" idx="10"/>
          </p:nvPr>
        </p:nvSpPr>
        <p:spPr>
          <a:xfrm>
            <a:off x="8207447" y="6126555"/>
            <a:ext cx="2743200" cy="365125"/>
          </a:xfrm>
        </p:spPr>
        <p:txBody>
          <a:bodyPr/>
          <a:lstStyle/>
          <a:p>
            <a:r>
              <a:rPr lang="en-IN" dirty="0"/>
              <a:t>09-05-2024</a:t>
            </a:r>
          </a:p>
        </p:txBody>
      </p:sp>
      <p:sp>
        <p:nvSpPr>
          <p:cNvPr id="5" name="Footer Placeholder 4">
            <a:extLst>
              <a:ext uri="{FF2B5EF4-FFF2-40B4-BE49-F238E27FC236}">
                <a16:creationId xmlns:a16="http://schemas.microsoft.com/office/drawing/2014/main" id="{090E15D7-8660-AACC-FD10-45BA39FAA677}"/>
              </a:ext>
            </a:extLst>
          </p:cNvPr>
          <p:cNvSpPr>
            <a:spLocks noGrp="1"/>
          </p:cNvSpPr>
          <p:nvPr>
            <p:ph type="ftr" sz="quarter" idx="11"/>
          </p:nvPr>
        </p:nvSpPr>
        <p:spPr>
          <a:xfrm>
            <a:off x="1420086" y="6126556"/>
            <a:ext cx="6239309" cy="365125"/>
          </a:xfrm>
        </p:spPr>
        <p:txBody>
          <a:bodyPr/>
          <a:lstStyle/>
          <a:p>
            <a:r>
              <a:rPr lang="en-IN" dirty="0"/>
              <a:t>Dept. of ECE, NIEIT</a:t>
            </a:r>
          </a:p>
        </p:txBody>
      </p:sp>
      <p:sp>
        <p:nvSpPr>
          <p:cNvPr id="2" name="Title 1">
            <a:extLst>
              <a:ext uri="{FF2B5EF4-FFF2-40B4-BE49-F238E27FC236}">
                <a16:creationId xmlns:a16="http://schemas.microsoft.com/office/drawing/2014/main" id="{79E9E446-1506-558A-53B7-4EDC4ADF226F}"/>
              </a:ext>
            </a:extLst>
          </p:cNvPr>
          <p:cNvSpPr>
            <a:spLocks noGrp="1"/>
          </p:cNvSpPr>
          <p:nvPr>
            <p:ph type="title"/>
          </p:nvPr>
        </p:nvSpPr>
        <p:spPr>
          <a:xfrm>
            <a:off x="1420086" y="228600"/>
            <a:ext cx="3874726" cy="762000"/>
          </a:xfrm>
        </p:spPr>
        <p:txBody>
          <a:bodyPr anchor="b">
            <a:normAutofit/>
          </a:bodyPr>
          <a:lstStyle/>
          <a:p>
            <a:pPr algn="just"/>
            <a:r>
              <a:rPr lang="en-US" b="1" dirty="0">
                <a:solidFill>
                  <a:srgbClr val="7030A0"/>
                </a:solidFill>
                <a:latin typeface="Times New Roman" panose="02020603050405020304" pitchFamily="18" charset="0"/>
                <a:ea typeface="Times New Roman" panose="02020603050405020304" pitchFamily="18" charset="0"/>
              </a:rPr>
              <a:t>Result</a:t>
            </a:r>
            <a:endParaRPr lang="en-US" b="1" dirty="0">
              <a:solidFill>
                <a:srgbClr val="7030A0"/>
              </a:solidFill>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9F905699-62BD-5015-95C0-236CE241EF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9859" y="1162310"/>
            <a:ext cx="7515933" cy="4549377"/>
          </a:xfrm>
          <a:prstGeom prst="rect">
            <a:avLst/>
          </a:prstGeom>
        </p:spPr>
      </p:pic>
      <p:sp>
        <p:nvSpPr>
          <p:cNvPr id="7" name="TextBox 6">
            <a:extLst>
              <a:ext uri="{FF2B5EF4-FFF2-40B4-BE49-F238E27FC236}">
                <a16:creationId xmlns:a16="http://schemas.microsoft.com/office/drawing/2014/main" id="{9794EABF-3158-4C67-BEED-4D8B6896A62C}"/>
              </a:ext>
            </a:extLst>
          </p:cNvPr>
          <p:cNvSpPr txBox="1"/>
          <p:nvPr/>
        </p:nvSpPr>
        <p:spPr>
          <a:xfrm>
            <a:off x="3912705" y="5757223"/>
            <a:ext cx="6102626"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Fig 8. Model of the Toll management system.</a:t>
            </a:r>
          </a:p>
        </p:txBody>
      </p:sp>
    </p:spTree>
    <p:extLst>
      <p:ext uri="{BB962C8B-B14F-4D97-AF65-F5344CB8AC3E}">
        <p14:creationId xmlns:p14="http://schemas.microsoft.com/office/powerpoint/2010/main" val="3338866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58EF270-5332-0A66-C5FB-CA8EC6D61F08}"/>
              </a:ext>
            </a:extLst>
          </p:cNvPr>
          <p:cNvSpPr>
            <a:spLocks noGrp="1"/>
          </p:cNvSpPr>
          <p:nvPr>
            <p:ph type="dt" sz="half" idx="10"/>
          </p:nvPr>
        </p:nvSpPr>
        <p:spPr>
          <a:xfrm>
            <a:off x="8207447" y="6126555"/>
            <a:ext cx="2743200" cy="365125"/>
          </a:xfrm>
        </p:spPr>
        <p:txBody>
          <a:bodyPr/>
          <a:lstStyle/>
          <a:p>
            <a:r>
              <a:rPr lang="en-IN" dirty="0"/>
              <a:t>09-05-2024</a:t>
            </a:r>
          </a:p>
        </p:txBody>
      </p:sp>
      <p:sp>
        <p:nvSpPr>
          <p:cNvPr id="5" name="Footer Placeholder 4">
            <a:extLst>
              <a:ext uri="{FF2B5EF4-FFF2-40B4-BE49-F238E27FC236}">
                <a16:creationId xmlns:a16="http://schemas.microsoft.com/office/drawing/2014/main" id="{090E15D7-8660-AACC-FD10-45BA39FAA677}"/>
              </a:ext>
            </a:extLst>
          </p:cNvPr>
          <p:cNvSpPr>
            <a:spLocks noGrp="1"/>
          </p:cNvSpPr>
          <p:nvPr>
            <p:ph type="ftr" sz="quarter" idx="11"/>
          </p:nvPr>
        </p:nvSpPr>
        <p:spPr>
          <a:xfrm>
            <a:off x="1420086" y="6126556"/>
            <a:ext cx="6239309" cy="365125"/>
          </a:xfrm>
        </p:spPr>
        <p:txBody>
          <a:bodyPr/>
          <a:lstStyle/>
          <a:p>
            <a:r>
              <a:rPr lang="en-IN" dirty="0"/>
              <a:t>Dept. of ECE, NIEIT</a:t>
            </a:r>
          </a:p>
        </p:txBody>
      </p:sp>
      <p:pic>
        <p:nvPicPr>
          <p:cNvPr id="9" name="Picture 8">
            <a:extLst>
              <a:ext uri="{FF2B5EF4-FFF2-40B4-BE49-F238E27FC236}">
                <a16:creationId xmlns:a16="http://schemas.microsoft.com/office/drawing/2014/main" id="{44738F6A-4BDE-4ADB-1D2C-4BDD1EC1E1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5466" y="600892"/>
            <a:ext cx="8993870" cy="4925265"/>
          </a:xfrm>
          <a:prstGeom prst="rect">
            <a:avLst/>
          </a:prstGeom>
        </p:spPr>
      </p:pic>
      <p:sp>
        <p:nvSpPr>
          <p:cNvPr id="6" name="TextBox 5">
            <a:extLst>
              <a:ext uri="{FF2B5EF4-FFF2-40B4-BE49-F238E27FC236}">
                <a16:creationId xmlns:a16="http://schemas.microsoft.com/office/drawing/2014/main" id="{D3FD1698-9F1B-49A5-AD82-FC9AF0228972}"/>
              </a:ext>
            </a:extLst>
          </p:cNvPr>
          <p:cNvSpPr txBox="1"/>
          <p:nvPr/>
        </p:nvSpPr>
        <p:spPr>
          <a:xfrm>
            <a:off x="3476421" y="5641690"/>
            <a:ext cx="6102626"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 Fig 9. Captured Image Uploaded to Google Drive</a:t>
            </a:r>
          </a:p>
        </p:txBody>
      </p:sp>
    </p:spTree>
    <p:extLst>
      <p:ext uri="{BB962C8B-B14F-4D97-AF65-F5344CB8AC3E}">
        <p14:creationId xmlns:p14="http://schemas.microsoft.com/office/powerpoint/2010/main" val="2821053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58EF270-5332-0A66-C5FB-CA8EC6D61F08}"/>
              </a:ext>
            </a:extLst>
          </p:cNvPr>
          <p:cNvSpPr>
            <a:spLocks noGrp="1"/>
          </p:cNvSpPr>
          <p:nvPr>
            <p:ph type="dt" sz="half" idx="10"/>
          </p:nvPr>
        </p:nvSpPr>
        <p:spPr>
          <a:xfrm>
            <a:off x="8207447" y="6126555"/>
            <a:ext cx="2743200" cy="365125"/>
          </a:xfrm>
        </p:spPr>
        <p:txBody>
          <a:bodyPr/>
          <a:lstStyle/>
          <a:p>
            <a:r>
              <a:rPr lang="en-IN" dirty="0"/>
              <a:t>09-05-2024</a:t>
            </a:r>
          </a:p>
        </p:txBody>
      </p:sp>
      <p:sp>
        <p:nvSpPr>
          <p:cNvPr id="5" name="Footer Placeholder 4">
            <a:extLst>
              <a:ext uri="{FF2B5EF4-FFF2-40B4-BE49-F238E27FC236}">
                <a16:creationId xmlns:a16="http://schemas.microsoft.com/office/drawing/2014/main" id="{090E15D7-8660-AACC-FD10-45BA39FAA677}"/>
              </a:ext>
            </a:extLst>
          </p:cNvPr>
          <p:cNvSpPr>
            <a:spLocks noGrp="1"/>
          </p:cNvSpPr>
          <p:nvPr>
            <p:ph type="ftr" sz="quarter" idx="11"/>
          </p:nvPr>
        </p:nvSpPr>
        <p:spPr>
          <a:xfrm>
            <a:off x="1420086" y="6126556"/>
            <a:ext cx="6239309" cy="365125"/>
          </a:xfrm>
        </p:spPr>
        <p:txBody>
          <a:bodyPr/>
          <a:lstStyle/>
          <a:p>
            <a:r>
              <a:rPr lang="en-IN" dirty="0"/>
              <a:t>Dept. of ECE, NIEIT</a:t>
            </a:r>
          </a:p>
        </p:txBody>
      </p:sp>
      <p:pic>
        <p:nvPicPr>
          <p:cNvPr id="3" name="Picture 2">
            <a:extLst>
              <a:ext uri="{FF2B5EF4-FFF2-40B4-BE49-F238E27FC236}">
                <a16:creationId xmlns:a16="http://schemas.microsoft.com/office/drawing/2014/main" id="{3750ABF5-B7A7-45A6-E809-8046DF684E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084" y="353067"/>
            <a:ext cx="8389620" cy="5451385"/>
          </a:xfrm>
          <a:prstGeom prst="rect">
            <a:avLst/>
          </a:prstGeom>
        </p:spPr>
      </p:pic>
      <p:sp>
        <p:nvSpPr>
          <p:cNvPr id="6" name="TextBox 5">
            <a:extLst>
              <a:ext uri="{FF2B5EF4-FFF2-40B4-BE49-F238E27FC236}">
                <a16:creationId xmlns:a16="http://schemas.microsoft.com/office/drawing/2014/main" id="{0C026421-5F74-4A8A-A693-6FFB4724247D}"/>
              </a:ext>
            </a:extLst>
          </p:cNvPr>
          <p:cNvSpPr txBox="1"/>
          <p:nvPr/>
        </p:nvSpPr>
        <p:spPr>
          <a:xfrm>
            <a:off x="3551586" y="5939785"/>
            <a:ext cx="5225708"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Fig 10. Image processed and License Text recognized.</a:t>
            </a:r>
          </a:p>
        </p:txBody>
      </p:sp>
    </p:spTree>
    <p:extLst>
      <p:ext uri="{BB962C8B-B14F-4D97-AF65-F5344CB8AC3E}">
        <p14:creationId xmlns:p14="http://schemas.microsoft.com/office/powerpoint/2010/main" val="680483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58EF270-5332-0A66-C5FB-CA8EC6D61F08}"/>
              </a:ext>
            </a:extLst>
          </p:cNvPr>
          <p:cNvSpPr>
            <a:spLocks noGrp="1"/>
          </p:cNvSpPr>
          <p:nvPr>
            <p:ph type="dt" sz="half" idx="10"/>
          </p:nvPr>
        </p:nvSpPr>
        <p:spPr>
          <a:xfrm>
            <a:off x="8207447" y="6126555"/>
            <a:ext cx="2743200" cy="365125"/>
          </a:xfrm>
        </p:spPr>
        <p:txBody>
          <a:bodyPr/>
          <a:lstStyle/>
          <a:p>
            <a:r>
              <a:rPr lang="en-IN" dirty="0"/>
              <a:t>09-05-2024</a:t>
            </a:r>
          </a:p>
        </p:txBody>
      </p:sp>
      <p:sp>
        <p:nvSpPr>
          <p:cNvPr id="5" name="Footer Placeholder 4">
            <a:extLst>
              <a:ext uri="{FF2B5EF4-FFF2-40B4-BE49-F238E27FC236}">
                <a16:creationId xmlns:a16="http://schemas.microsoft.com/office/drawing/2014/main" id="{090E15D7-8660-AACC-FD10-45BA39FAA677}"/>
              </a:ext>
            </a:extLst>
          </p:cNvPr>
          <p:cNvSpPr>
            <a:spLocks noGrp="1"/>
          </p:cNvSpPr>
          <p:nvPr>
            <p:ph type="ftr" sz="quarter" idx="11"/>
          </p:nvPr>
        </p:nvSpPr>
        <p:spPr>
          <a:xfrm>
            <a:off x="1420086" y="6126556"/>
            <a:ext cx="6239309" cy="365125"/>
          </a:xfrm>
        </p:spPr>
        <p:txBody>
          <a:bodyPr/>
          <a:lstStyle/>
          <a:p>
            <a:r>
              <a:rPr lang="en-IN" dirty="0"/>
              <a:t>Dept. of ECE, NIEIT</a:t>
            </a:r>
          </a:p>
        </p:txBody>
      </p:sp>
      <p:pic>
        <p:nvPicPr>
          <p:cNvPr id="6" name="Picture 5">
            <a:extLst>
              <a:ext uri="{FF2B5EF4-FFF2-40B4-BE49-F238E27FC236}">
                <a16:creationId xmlns:a16="http://schemas.microsoft.com/office/drawing/2014/main" id="{BDC9AAFA-B290-A8A6-2ADD-392E7403CD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9117" y="643455"/>
            <a:ext cx="5944191" cy="4896110"/>
          </a:xfrm>
          <a:prstGeom prst="rect">
            <a:avLst/>
          </a:prstGeom>
        </p:spPr>
      </p:pic>
      <p:sp>
        <p:nvSpPr>
          <p:cNvPr id="2" name="TextBox 1">
            <a:extLst>
              <a:ext uri="{FF2B5EF4-FFF2-40B4-BE49-F238E27FC236}">
                <a16:creationId xmlns:a16="http://schemas.microsoft.com/office/drawing/2014/main" id="{BA7FE829-FF69-41A7-A46C-4B86A3AB271F}"/>
              </a:ext>
            </a:extLst>
          </p:cNvPr>
          <p:cNvSpPr txBox="1"/>
          <p:nvPr/>
        </p:nvSpPr>
        <p:spPr>
          <a:xfrm>
            <a:off x="4256065" y="5757223"/>
            <a:ext cx="3528851" cy="369332"/>
          </a:xfrm>
          <a:prstGeom prst="rect">
            <a:avLst/>
          </a:prstGeom>
          <a:noFill/>
        </p:spPr>
        <p:txBody>
          <a:bodyPr wrap="none" rtlCol="0">
            <a:spAutoFit/>
          </a:bodyPr>
          <a:lstStyle/>
          <a:p>
            <a:r>
              <a:rPr lang="en-US" dirty="0"/>
              <a:t>Fig 11. Bill generated in PDF Format</a:t>
            </a:r>
          </a:p>
        </p:txBody>
      </p:sp>
    </p:spTree>
    <p:extLst>
      <p:ext uri="{BB962C8B-B14F-4D97-AF65-F5344CB8AC3E}">
        <p14:creationId xmlns:p14="http://schemas.microsoft.com/office/powerpoint/2010/main" val="651998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E0FA71-0FFA-4EF3-8687-1D596CBFC706}"/>
              </a:ext>
            </a:extLst>
          </p:cNvPr>
          <p:cNvSpPr txBox="1"/>
          <p:nvPr/>
        </p:nvSpPr>
        <p:spPr>
          <a:xfrm>
            <a:off x="1346973" y="197723"/>
            <a:ext cx="8386037" cy="823752"/>
          </a:xfrm>
          <a:prstGeom prst="rect">
            <a:avLst/>
          </a:prstGeom>
          <a:noFill/>
        </p:spPr>
        <p:txBody>
          <a:bodyPr wrap="square" rtlCol="0">
            <a:spAutoFit/>
          </a:bodyPr>
          <a:lstStyle/>
          <a:p>
            <a:pPr>
              <a:lnSpc>
                <a:spcPct val="150000"/>
              </a:lnSpc>
            </a:pPr>
            <a:r>
              <a:rPr lang="en-US" sz="3600" b="1" dirty="0">
                <a:solidFill>
                  <a:srgbClr val="7030A0"/>
                </a:solidFill>
                <a:latin typeface="Times New Roman" panose="02020603050405020304" pitchFamily="18" charset="0"/>
                <a:cs typeface="Times New Roman" panose="02020603050405020304" pitchFamily="18" charset="0"/>
              </a:rPr>
              <a:t>ADVANTAGES</a:t>
            </a:r>
          </a:p>
        </p:txBody>
      </p:sp>
      <p:sp>
        <p:nvSpPr>
          <p:cNvPr id="4" name="Date Placeholder 3">
            <a:extLst>
              <a:ext uri="{FF2B5EF4-FFF2-40B4-BE49-F238E27FC236}">
                <a16:creationId xmlns:a16="http://schemas.microsoft.com/office/drawing/2014/main" id="{DAB5D6AE-39CD-4E97-9AB4-00870851D92E}"/>
              </a:ext>
            </a:extLst>
          </p:cNvPr>
          <p:cNvSpPr>
            <a:spLocks noGrp="1"/>
          </p:cNvSpPr>
          <p:nvPr>
            <p:ph type="dt" sz="half" idx="10"/>
          </p:nvPr>
        </p:nvSpPr>
        <p:spPr>
          <a:xfrm>
            <a:off x="8424484" y="5891212"/>
            <a:ext cx="2814130" cy="549422"/>
          </a:xfrm>
        </p:spPr>
        <p:txBody>
          <a:bodyPr/>
          <a:lstStyle/>
          <a:p>
            <a:r>
              <a:rPr lang="en-IN" dirty="0"/>
              <a:t>09-05-2024</a:t>
            </a:r>
          </a:p>
          <a:p>
            <a:endParaRPr lang="en-IN" dirty="0"/>
          </a:p>
        </p:txBody>
      </p:sp>
      <p:sp>
        <p:nvSpPr>
          <p:cNvPr id="5" name="Footer Placeholder 4">
            <a:extLst>
              <a:ext uri="{FF2B5EF4-FFF2-40B4-BE49-F238E27FC236}">
                <a16:creationId xmlns:a16="http://schemas.microsoft.com/office/drawing/2014/main" id="{801F3457-F7F0-4C3A-BBC2-FE8E001CA7A3}"/>
              </a:ext>
            </a:extLst>
          </p:cNvPr>
          <p:cNvSpPr>
            <a:spLocks noGrp="1"/>
          </p:cNvSpPr>
          <p:nvPr>
            <p:ph type="ftr" sz="quarter" idx="11"/>
          </p:nvPr>
        </p:nvSpPr>
        <p:spPr/>
        <p:txBody>
          <a:bodyPr/>
          <a:lstStyle/>
          <a:p>
            <a:r>
              <a:rPr lang="en-IN" dirty="0"/>
              <a:t>Dept. of ECE, NIEIT</a:t>
            </a:r>
          </a:p>
        </p:txBody>
      </p:sp>
      <p:sp>
        <p:nvSpPr>
          <p:cNvPr id="2" name="TextBox 1">
            <a:extLst>
              <a:ext uri="{FF2B5EF4-FFF2-40B4-BE49-F238E27FC236}">
                <a16:creationId xmlns:a16="http://schemas.microsoft.com/office/drawing/2014/main" id="{2AE3433A-00C6-00F7-5083-6304AAAA13A5}"/>
              </a:ext>
            </a:extLst>
          </p:cNvPr>
          <p:cNvSpPr txBox="1"/>
          <p:nvPr/>
        </p:nvSpPr>
        <p:spPr>
          <a:xfrm>
            <a:off x="1141411" y="1397674"/>
            <a:ext cx="10224794" cy="4493538"/>
          </a:xfrm>
          <a:prstGeom prst="rect">
            <a:avLst/>
          </a:prstGeom>
          <a:noFill/>
        </p:spPr>
        <p:txBody>
          <a:bodyPr wrap="square" rtlCol="0">
            <a:spAutoFit/>
          </a:bodyPr>
          <a:lstStyle/>
          <a:p>
            <a:pPr marL="342900" marR="196850" lvl="0" indent="-342900" algn="just">
              <a:lnSpc>
                <a:spcPct val="150000"/>
              </a:lnSpc>
              <a:spcBef>
                <a:spcPts val="0"/>
              </a:spcBef>
              <a:spcAft>
                <a:spcPts val="0"/>
              </a:spcAft>
              <a:buFont typeface="Symbol" panose="05050102010706020507" pitchFamily="18" charset="2"/>
              <a:buChar char=""/>
              <a:tabLst>
                <a:tab pos="228600" algn="l"/>
              </a:tabLs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Efficient and Automated Vehicle Identification.</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96850" lvl="0" indent="-342900" algn="just">
              <a:lnSpc>
                <a:spcPct val="150000"/>
              </a:lnSpc>
              <a:spcBef>
                <a:spcPts val="0"/>
              </a:spcBef>
              <a:spcAft>
                <a:spcPts val="0"/>
              </a:spcAft>
              <a:buFont typeface="Symbol" panose="05050102010706020507" pitchFamily="18" charset="2"/>
              <a:buChar char=""/>
              <a:tabLst>
                <a:tab pos="228600" algn="l"/>
              </a:tabLs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Enhanced Security.</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96850" lvl="0" indent="-342900" algn="just">
              <a:lnSpc>
                <a:spcPct val="150000"/>
              </a:lnSpc>
              <a:spcBef>
                <a:spcPts val="0"/>
              </a:spcBef>
              <a:spcAft>
                <a:spcPts val="0"/>
              </a:spcAft>
              <a:buFont typeface="Symbol" panose="05050102010706020507" pitchFamily="18" charset="2"/>
              <a:buChar char=""/>
              <a:tabLst>
                <a:tab pos="228600" algn="l"/>
              </a:tabLs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Improved Traffic Management.</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96850" lvl="0" indent="-342900" algn="just">
              <a:lnSpc>
                <a:spcPct val="150000"/>
              </a:lnSpc>
              <a:spcBef>
                <a:spcPts val="0"/>
              </a:spcBef>
              <a:spcAft>
                <a:spcPts val="0"/>
              </a:spcAft>
              <a:buFont typeface="Symbol" panose="05050102010706020507" pitchFamily="18" charset="2"/>
              <a:buChar char=""/>
              <a:tabLst>
                <a:tab pos="228600" algn="l"/>
              </a:tabLs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Reduced Manual Workload.</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96850" lvl="0" indent="-342900" algn="just">
              <a:lnSpc>
                <a:spcPct val="150000"/>
              </a:lnSpc>
              <a:spcBef>
                <a:spcPts val="0"/>
              </a:spcBef>
              <a:spcAft>
                <a:spcPts val="0"/>
              </a:spcAft>
              <a:buFont typeface="Symbol" panose="05050102010706020507" pitchFamily="18" charset="2"/>
              <a:buChar char=""/>
              <a:tabLst>
                <a:tab pos="228600" algn="l"/>
              </a:tabLs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Real-time Monitoring.</a:t>
            </a:r>
          </a:p>
          <a:p>
            <a:pPr marL="342900" marR="196850" lvl="0" indent="-342900" algn="just">
              <a:lnSpc>
                <a:spcPct val="150000"/>
              </a:lnSpc>
              <a:spcBef>
                <a:spcPts val="0"/>
              </a:spcBef>
              <a:spcAft>
                <a:spcPts val="0"/>
              </a:spcAft>
              <a:buFont typeface="Symbol" panose="05050102010706020507" pitchFamily="18" charset="2"/>
              <a:buChar char=""/>
              <a:tabLst>
                <a:tab pos="228600" algn="l"/>
              </a:tabLs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Accurate Data Collection.</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96850" lvl="0" indent="-342900" algn="just">
              <a:lnSpc>
                <a:spcPct val="150000"/>
              </a:lnSpc>
              <a:spcBef>
                <a:spcPts val="0"/>
              </a:spcBef>
              <a:spcAft>
                <a:spcPts val="0"/>
              </a:spcAft>
              <a:buFont typeface="Symbol" panose="05050102010706020507" pitchFamily="18" charset="2"/>
              <a:buChar char=""/>
              <a:tabLst>
                <a:tab pos="228600" algn="l"/>
              </a:tabLs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Seamless Parking Solutions.</a:t>
            </a:r>
          </a:p>
          <a:p>
            <a:pPr marL="342900" marR="196850" lvl="0" indent="-342900" algn="just">
              <a:lnSpc>
                <a:spcPct val="150000"/>
              </a:lnSpc>
              <a:spcBef>
                <a:spcPts val="0"/>
              </a:spcBef>
              <a:spcAft>
                <a:spcPts val="0"/>
              </a:spcAft>
              <a:buFont typeface="Symbol" panose="05050102010706020507" pitchFamily="18" charset="2"/>
              <a:buChar char=""/>
              <a:tabLst>
                <a:tab pos="228600" algn="l"/>
              </a:tabLst>
            </a:pPr>
            <a:r>
              <a:rPr lang="en-US" sz="2200" dirty="0">
                <a:latin typeface="Times New Roman" panose="02020603050405020304" pitchFamily="18" charset="0"/>
                <a:ea typeface="Times New Roman" panose="02020603050405020304" pitchFamily="18" charset="0"/>
                <a:cs typeface="Times New Roman" panose="02020603050405020304" pitchFamily="18" charset="0"/>
              </a:rPr>
              <a:t>Increased Fuel Efficiency.</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200" dirty="0"/>
          </a:p>
        </p:txBody>
      </p:sp>
    </p:spTree>
    <p:extLst>
      <p:ext uri="{BB962C8B-B14F-4D97-AF65-F5344CB8AC3E}">
        <p14:creationId xmlns:p14="http://schemas.microsoft.com/office/powerpoint/2010/main" val="2328862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3" name="Picture 212">
            <a:extLst>
              <a:ext uri="{FF2B5EF4-FFF2-40B4-BE49-F238E27FC236}">
                <a16:creationId xmlns:a16="http://schemas.microsoft.com/office/drawing/2014/main" id="{554CA59B-B025-B442-E81C-49BEB134C46B}"/>
              </a:ext>
            </a:extLst>
          </p:cNvPr>
          <p:cNvPicPr>
            <a:picLocks noChangeAspect="1"/>
          </p:cNvPicPr>
          <p:nvPr/>
        </p:nvPicPr>
        <p: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artisticTexturizer/>
                    </a14:imgEffect>
                    <a14:imgEffect>
                      <a14:sharpenSoften amount="25000"/>
                    </a14:imgEffect>
                  </a14:imgLayer>
                </a14:imgProps>
              </a:ext>
            </a:extLst>
          </a:blip>
          <a:stretch>
            <a:fillRect/>
          </a:stretch>
        </p:blipFill>
        <p:spPr>
          <a:xfrm>
            <a:off x="6108092" y="1254539"/>
            <a:ext cx="5065949" cy="4319125"/>
          </a:xfrm>
          <a:prstGeom prst="ellipse">
            <a:avLst/>
          </a:prstGeom>
          <a:ln>
            <a:noFill/>
          </a:ln>
          <a:effectLst>
            <a:softEdge rad="112500"/>
          </a:effectLst>
        </p:spPr>
      </p:pic>
      <p:sp>
        <p:nvSpPr>
          <p:cNvPr id="2" name="Title 1">
            <a:extLst>
              <a:ext uri="{FF2B5EF4-FFF2-40B4-BE49-F238E27FC236}">
                <a16:creationId xmlns:a16="http://schemas.microsoft.com/office/drawing/2014/main" id="{F795AFFE-8B9C-989F-38EB-9587E2ADCE19}"/>
              </a:ext>
            </a:extLst>
          </p:cNvPr>
          <p:cNvSpPr>
            <a:spLocks noGrp="1"/>
          </p:cNvSpPr>
          <p:nvPr>
            <p:ph type="title"/>
          </p:nvPr>
        </p:nvSpPr>
        <p:spPr>
          <a:xfrm>
            <a:off x="312903" y="-71782"/>
            <a:ext cx="10353761" cy="1326321"/>
          </a:xfrm>
        </p:spPr>
        <p:txBody>
          <a:bodyPr/>
          <a:lstStyle/>
          <a:p>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CONTENTS</a:t>
            </a:r>
            <a:endParaRPr lang="en-IN" u="sng" dirty="0">
              <a:latin typeface="Times New Roman" panose="02020603050405020304" pitchFamily="18" charset="0"/>
              <a:cs typeface="Times New Roman" panose="02020603050405020304" pitchFamily="18" charset="0"/>
            </a:endParaRPr>
          </a:p>
        </p:txBody>
      </p:sp>
      <p:sp>
        <p:nvSpPr>
          <p:cNvPr id="7" name="Freeform 213">
            <a:extLst>
              <a:ext uri="{FF2B5EF4-FFF2-40B4-BE49-F238E27FC236}">
                <a16:creationId xmlns:a16="http://schemas.microsoft.com/office/drawing/2014/main" id="{BBFA5A63-A12B-88E3-6466-16E8C4E6957A}"/>
              </a:ext>
            </a:extLst>
          </p:cNvPr>
          <p:cNvSpPr>
            <a:spLocks noChangeArrowheads="1"/>
          </p:cNvSpPr>
          <p:nvPr/>
        </p:nvSpPr>
        <p:spPr bwMode="auto">
          <a:xfrm>
            <a:off x="4504409" y="224315"/>
            <a:ext cx="827313" cy="609600"/>
          </a:xfrm>
          <a:custGeom>
            <a:avLst/>
            <a:gdLst>
              <a:gd name="T0" fmla="*/ 212384 w 634"/>
              <a:gd name="T1" fmla="*/ 84625 h 619"/>
              <a:gd name="T2" fmla="*/ 212384 w 634"/>
              <a:gd name="T3" fmla="*/ 84625 h 619"/>
              <a:gd name="T4" fmla="*/ 212384 w 634"/>
              <a:gd name="T5" fmla="*/ 195427 h 619"/>
              <a:gd name="T6" fmla="*/ 196518 w 634"/>
              <a:gd name="T7" fmla="*/ 211205 h 619"/>
              <a:gd name="T8" fmla="*/ 32092 w 634"/>
              <a:gd name="T9" fmla="*/ 211205 h 619"/>
              <a:gd name="T10" fmla="*/ 16226 w 634"/>
              <a:gd name="T11" fmla="*/ 195427 h 619"/>
              <a:gd name="T12" fmla="*/ 16226 w 634"/>
              <a:gd name="T13" fmla="*/ 26535 h 619"/>
              <a:gd name="T14" fmla="*/ 32092 w 634"/>
              <a:gd name="T15" fmla="*/ 10399 h 619"/>
              <a:gd name="T16" fmla="*/ 143512 w 634"/>
              <a:gd name="T17" fmla="*/ 10399 h 619"/>
              <a:gd name="T18" fmla="*/ 143512 w 634"/>
              <a:gd name="T19" fmla="*/ 0 h 619"/>
              <a:gd name="T20" fmla="*/ 32092 w 634"/>
              <a:gd name="T21" fmla="*/ 0 h 619"/>
              <a:gd name="T22" fmla="*/ 0 w 634"/>
              <a:gd name="T23" fmla="*/ 26535 h 619"/>
              <a:gd name="T24" fmla="*/ 0 w 634"/>
              <a:gd name="T25" fmla="*/ 195427 h 619"/>
              <a:gd name="T26" fmla="*/ 32092 w 634"/>
              <a:gd name="T27" fmla="*/ 221603 h 619"/>
              <a:gd name="T28" fmla="*/ 196518 w 634"/>
              <a:gd name="T29" fmla="*/ 221603 h 619"/>
              <a:gd name="T30" fmla="*/ 228249 w 634"/>
              <a:gd name="T31" fmla="*/ 195427 h 619"/>
              <a:gd name="T32" fmla="*/ 228249 w 634"/>
              <a:gd name="T33" fmla="*/ 84625 h 619"/>
              <a:gd name="T34" fmla="*/ 212384 w 634"/>
              <a:gd name="T35" fmla="*/ 84625 h 619"/>
              <a:gd name="T36" fmla="*/ 58415 w 634"/>
              <a:gd name="T37" fmla="*/ 126938 h 619"/>
              <a:gd name="T38" fmla="*/ 58415 w 634"/>
              <a:gd name="T39" fmla="*/ 126938 h 619"/>
              <a:gd name="T40" fmla="*/ 26683 w 634"/>
              <a:gd name="T41" fmla="*/ 185028 h 619"/>
              <a:gd name="T42" fmla="*/ 37140 w 634"/>
              <a:gd name="T43" fmla="*/ 195427 h 619"/>
              <a:gd name="T44" fmla="*/ 100963 w 634"/>
              <a:gd name="T45" fmla="*/ 163872 h 619"/>
              <a:gd name="T46" fmla="*/ 106372 w 634"/>
              <a:gd name="T47" fmla="*/ 163872 h 619"/>
              <a:gd name="T48" fmla="*/ 217792 w 634"/>
              <a:gd name="T49" fmla="*/ 52711 h 619"/>
              <a:gd name="T50" fmla="*/ 217792 w 634"/>
              <a:gd name="T51" fmla="*/ 31555 h 619"/>
              <a:gd name="T52" fmla="*/ 191109 w 634"/>
              <a:gd name="T53" fmla="*/ 10399 h 619"/>
              <a:gd name="T54" fmla="*/ 169835 w 634"/>
              <a:gd name="T55" fmla="*/ 10399 h 619"/>
              <a:gd name="T56" fmla="*/ 63823 w 634"/>
              <a:gd name="T57" fmla="*/ 116180 h 619"/>
              <a:gd name="T58" fmla="*/ 58415 w 634"/>
              <a:gd name="T59" fmla="*/ 126938 h 619"/>
              <a:gd name="T60" fmla="*/ 175244 w 634"/>
              <a:gd name="T61" fmla="*/ 26535 h 619"/>
              <a:gd name="T62" fmla="*/ 175244 w 634"/>
              <a:gd name="T63" fmla="*/ 26535 h 619"/>
              <a:gd name="T64" fmla="*/ 186061 w 634"/>
              <a:gd name="T65" fmla="*/ 26535 h 619"/>
              <a:gd name="T66" fmla="*/ 201927 w 634"/>
              <a:gd name="T67" fmla="*/ 36934 h 619"/>
              <a:gd name="T68" fmla="*/ 201927 w 634"/>
              <a:gd name="T69" fmla="*/ 47691 h 619"/>
              <a:gd name="T70" fmla="*/ 186061 w 634"/>
              <a:gd name="T71" fmla="*/ 63469 h 619"/>
              <a:gd name="T72" fmla="*/ 164787 w 634"/>
              <a:gd name="T73" fmla="*/ 36934 h 619"/>
              <a:gd name="T74" fmla="*/ 175244 w 634"/>
              <a:gd name="T75" fmla="*/ 26535 h 619"/>
              <a:gd name="T76" fmla="*/ 154330 w 634"/>
              <a:gd name="T77" fmla="*/ 47691 h 619"/>
              <a:gd name="T78" fmla="*/ 154330 w 634"/>
              <a:gd name="T79" fmla="*/ 47691 h 619"/>
              <a:gd name="T80" fmla="*/ 175244 w 634"/>
              <a:gd name="T81" fmla="*/ 73868 h 619"/>
              <a:gd name="T82" fmla="*/ 95915 w 634"/>
              <a:gd name="T83" fmla="*/ 153114 h 619"/>
              <a:gd name="T84" fmla="*/ 74641 w 634"/>
              <a:gd name="T85" fmla="*/ 126938 h 619"/>
              <a:gd name="T86" fmla="*/ 154330 w 634"/>
              <a:gd name="T87" fmla="*/ 47691 h 619"/>
              <a:gd name="T88" fmla="*/ 85098 w 634"/>
              <a:gd name="T89" fmla="*/ 158493 h 619"/>
              <a:gd name="T90" fmla="*/ 85098 w 634"/>
              <a:gd name="T91" fmla="*/ 158493 h 619"/>
              <a:gd name="T92" fmla="*/ 47958 w 634"/>
              <a:gd name="T93" fmla="*/ 185028 h 619"/>
              <a:gd name="T94" fmla="*/ 42549 w 634"/>
              <a:gd name="T95" fmla="*/ 179649 h 619"/>
              <a:gd name="T96" fmla="*/ 63823 w 634"/>
              <a:gd name="T97" fmla="*/ 142715 h 619"/>
              <a:gd name="T98" fmla="*/ 85098 w 634"/>
              <a:gd name="T99" fmla="*/ 158493 h 61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34" h="619">
                <a:moveTo>
                  <a:pt x="589" y="236"/>
                </a:moveTo>
                <a:lnTo>
                  <a:pt x="589" y="236"/>
                </a:lnTo>
                <a:cubicBezTo>
                  <a:pt x="589" y="545"/>
                  <a:pt x="589" y="545"/>
                  <a:pt x="589" y="545"/>
                </a:cubicBezTo>
                <a:cubicBezTo>
                  <a:pt x="589" y="559"/>
                  <a:pt x="575" y="589"/>
                  <a:pt x="545" y="589"/>
                </a:cubicBezTo>
                <a:cubicBezTo>
                  <a:pt x="89" y="589"/>
                  <a:pt x="89" y="589"/>
                  <a:pt x="89" y="589"/>
                </a:cubicBezTo>
                <a:cubicBezTo>
                  <a:pt x="59" y="589"/>
                  <a:pt x="45" y="559"/>
                  <a:pt x="45" y="545"/>
                </a:cubicBezTo>
                <a:cubicBezTo>
                  <a:pt x="45" y="74"/>
                  <a:pt x="45" y="74"/>
                  <a:pt x="45" y="74"/>
                </a:cubicBezTo>
                <a:cubicBezTo>
                  <a:pt x="45" y="59"/>
                  <a:pt x="59" y="29"/>
                  <a:pt x="89" y="29"/>
                </a:cubicBezTo>
                <a:cubicBezTo>
                  <a:pt x="398" y="29"/>
                  <a:pt x="398" y="29"/>
                  <a:pt x="398" y="29"/>
                </a:cubicBezTo>
                <a:cubicBezTo>
                  <a:pt x="398" y="0"/>
                  <a:pt x="398" y="0"/>
                  <a:pt x="398" y="0"/>
                </a:cubicBezTo>
                <a:cubicBezTo>
                  <a:pt x="89" y="0"/>
                  <a:pt x="89" y="0"/>
                  <a:pt x="89" y="0"/>
                </a:cubicBezTo>
                <a:cubicBezTo>
                  <a:pt x="45" y="0"/>
                  <a:pt x="0" y="29"/>
                  <a:pt x="0" y="74"/>
                </a:cubicBezTo>
                <a:cubicBezTo>
                  <a:pt x="0" y="545"/>
                  <a:pt x="0" y="545"/>
                  <a:pt x="0" y="545"/>
                </a:cubicBezTo>
                <a:cubicBezTo>
                  <a:pt x="0" y="589"/>
                  <a:pt x="45" y="618"/>
                  <a:pt x="89" y="618"/>
                </a:cubicBezTo>
                <a:cubicBezTo>
                  <a:pt x="545" y="618"/>
                  <a:pt x="545" y="618"/>
                  <a:pt x="545" y="618"/>
                </a:cubicBezTo>
                <a:cubicBezTo>
                  <a:pt x="589" y="618"/>
                  <a:pt x="633" y="589"/>
                  <a:pt x="633" y="545"/>
                </a:cubicBezTo>
                <a:cubicBezTo>
                  <a:pt x="633" y="236"/>
                  <a:pt x="633" y="236"/>
                  <a:pt x="633" y="236"/>
                </a:cubicBezTo>
                <a:lnTo>
                  <a:pt x="589" y="236"/>
                </a:lnTo>
                <a:close/>
                <a:moveTo>
                  <a:pt x="162" y="354"/>
                </a:moveTo>
                <a:lnTo>
                  <a:pt x="162" y="354"/>
                </a:lnTo>
                <a:cubicBezTo>
                  <a:pt x="74" y="516"/>
                  <a:pt x="74" y="516"/>
                  <a:pt x="74" y="516"/>
                </a:cubicBezTo>
                <a:cubicBezTo>
                  <a:pt x="74" y="545"/>
                  <a:pt x="89" y="559"/>
                  <a:pt x="103" y="545"/>
                </a:cubicBezTo>
                <a:cubicBezTo>
                  <a:pt x="280" y="457"/>
                  <a:pt x="280" y="457"/>
                  <a:pt x="280" y="457"/>
                </a:cubicBezTo>
                <a:lnTo>
                  <a:pt x="295" y="457"/>
                </a:lnTo>
                <a:cubicBezTo>
                  <a:pt x="604" y="147"/>
                  <a:pt x="604" y="147"/>
                  <a:pt x="604" y="147"/>
                </a:cubicBezTo>
                <a:cubicBezTo>
                  <a:pt x="619" y="133"/>
                  <a:pt x="619" y="103"/>
                  <a:pt x="604" y="88"/>
                </a:cubicBezTo>
                <a:cubicBezTo>
                  <a:pt x="530" y="29"/>
                  <a:pt x="530" y="29"/>
                  <a:pt x="530" y="29"/>
                </a:cubicBezTo>
                <a:cubicBezTo>
                  <a:pt x="516" y="15"/>
                  <a:pt x="486" y="15"/>
                  <a:pt x="471" y="29"/>
                </a:cubicBezTo>
                <a:cubicBezTo>
                  <a:pt x="177" y="324"/>
                  <a:pt x="177" y="324"/>
                  <a:pt x="177" y="324"/>
                </a:cubicBezTo>
                <a:cubicBezTo>
                  <a:pt x="162" y="339"/>
                  <a:pt x="162" y="339"/>
                  <a:pt x="162" y="354"/>
                </a:cubicBezTo>
                <a:close/>
                <a:moveTo>
                  <a:pt x="486" y="74"/>
                </a:moveTo>
                <a:lnTo>
                  <a:pt x="486" y="74"/>
                </a:lnTo>
                <a:cubicBezTo>
                  <a:pt x="501" y="59"/>
                  <a:pt x="516" y="59"/>
                  <a:pt x="516" y="74"/>
                </a:cubicBezTo>
                <a:cubicBezTo>
                  <a:pt x="560" y="103"/>
                  <a:pt x="560" y="103"/>
                  <a:pt x="560" y="103"/>
                </a:cubicBezTo>
                <a:cubicBezTo>
                  <a:pt x="575" y="118"/>
                  <a:pt x="575" y="133"/>
                  <a:pt x="560" y="133"/>
                </a:cubicBezTo>
                <a:cubicBezTo>
                  <a:pt x="516" y="177"/>
                  <a:pt x="516" y="177"/>
                  <a:pt x="516" y="177"/>
                </a:cubicBezTo>
                <a:cubicBezTo>
                  <a:pt x="457" y="103"/>
                  <a:pt x="457" y="103"/>
                  <a:pt x="457" y="103"/>
                </a:cubicBezTo>
                <a:lnTo>
                  <a:pt x="486" y="74"/>
                </a:lnTo>
                <a:close/>
                <a:moveTo>
                  <a:pt x="428" y="133"/>
                </a:moveTo>
                <a:lnTo>
                  <a:pt x="428" y="133"/>
                </a:lnTo>
                <a:cubicBezTo>
                  <a:pt x="486" y="206"/>
                  <a:pt x="486" y="206"/>
                  <a:pt x="486" y="206"/>
                </a:cubicBezTo>
                <a:cubicBezTo>
                  <a:pt x="266" y="427"/>
                  <a:pt x="266" y="427"/>
                  <a:pt x="266" y="427"/>
                </a:cubicBezTo>
                <a:cubicBezTo>
                  <a:pt x="251" y="398"/>
                  <a:pt x="207" y="368"/>
                  <a:pt x="207" y="354"/>
                </a:cubicBezTo>
                <a:lnTo>
                  <a:pt x="428" y="133"/>
                </a:lnTo>
                <a:close/>
                <a:moveTo>
                  <a:pt x="236" y="442"/>
                </a:moveTo>
                <a:lnTo>
                  <a:pt x="236" y="442"/>
                </a:lnTo>
                <a:cubicBezTo>
                  <a:pt x="133" y="516"/>
                  <a:pt x="133" y="516"/>
                  <a:pt x="133" y="516"/>
                </a:cubicBezTo>
                <a:cubicBezTo>
                  <a:pt x="118" y="516"/>
                  <a:pt x="118" y="501"/>
                  <a:pt x="118" y="501"/>
                </a:cubicBezTo>
                <a:cubicBezTo>
                  <a:pt x="177" y="398"/>
                  <a:pt x="177" y="398"/>
                  <a:pt x="177" y="398"/>
                </a:cubicBezTo>
                <a:lnTo>
                  <a:pt x="236" y="442"/>
                </a:lnTo>
                <a:close/>
              </a:path>
            </a:pathLst>
          </a:custGeom>
          <a:solidFill>
            <a:schemeClr val="tx1"/>
          </a:solidFill>
          <a:ln>
            <a:noFill/>
          </a:ln>
          <a:effectLst/>
        </p:spPr>
        <p:txBody>
          <a:bodyPr wrap="none" lIns="91431" tIns="45716" rIns="91431" bIns="45716" anchor="ctr"/>
          <a:lstStyle/>
          <a:p>
            <a:endParaRPr lang="en-US"/>
          </a:p>
        </p:txBody>
      </p:sp>
      <p:sp>
        <p:nvSpPr>
          <p:cNvPr id="3" name="TextBox 2">
            <a:extLst>
              <a:ext uri="{FF2B5EF4-FFF2-40B4-BE49-F238E27FC236}">
                <a16:creationId xmlns:a16="http://schemas.microsoft.com/office/drawing/2014/main" id="{40824B52-B732-7E2B-A364-30BF6CF8E77B}"/>
              </a:ext>
            </a:extLst>
          </p:cNvPr>
          <p:cNvSpPr txBox="1"/>
          <p:nvPr/>
        </p:nvSpPr>
        <p:spPr>
          <a:xfrm>
            <a:off x="1017959" y="1043904"/>
            <a:ext cx="9215381" cy="5733942"/>
          </a:xfrm>
          <a:prstGeom prst="rect">
            <a:avLst/>
          </a:prstGeom>
          <a:noFill/>
        </p:spPr>
        <p:txBody>
          <a:bodyPr wrap="square" rtlCol="0">
            <a:spAutoFit/>
          </a:bodyPr>
          <a:lstStyle/>
          <a:p>
            <a:pPr marL="342900" indent="-342900" defTabSz="912495" fontAlgn="auto">
              <a:lnSpc>
                <a:spcPct val="130000"/>
              </a:lnSpc>
              <a:spcBef>
                <a:spcPts val="0"/>
              </a:spcBef>
              <a:buFont typeface="Arial" panose="020B0604020202020204" pitchFamily="34" charset="0"/>
              <a:buChar char="•"/>
              <a:defRPr/>
            </a:pPr>
            <a:r>
              <a:rPr lang="en-US" altLang="zh-CN" sz="2000" dirty="0">
                <a:solidFill>
                  <a:schemeClr val="tx1">
                    <a:lumMod val="95000"/>
                  </a:schemeClr>
                </a:solidFill>
                <a:latin typeface="Times New Roman" panose="02020603050405020304" pitchFamily="18" charset="0"/>
                <a:ea typeface="字魂59号-创粗黑" panose="00000500000000000000" pitchFamily="2" charset="-122"/>
                <a:cs typeface="Times New Roman" panose="02020603050405020304" pitchFamily="18" charset="0"/>
                <a:sym typeface="+mn-ea"/>
              </a:rPr>
              <a:t>Introduction</a:t>
            </a:r>
          </a:p>
          <a:p>
            <a:pPr marL="342900" indent="-342900" defTabSz="912495">
              <a:lnSpc>
                <a:spcPct val="130000"/>
              </a:lnSpc>
              <a:buFont typeface="Arial" panose="020B0604020202020204" pitchFamily="34" charset="0"/>
              <a:buChar char="•"/>
              <a:defRPr/>
            </a:pPr>
            <a:r>
              <a:rPr lang="en-US" sz="2000" dirty="0">
                <a:latin typeface="Times New Roman" panose="02020603050405020304" pitchFamily="18" charset="0"/>
                <a:cs typeface="Times New Roman" panose="02020603050405020304" pitchFamily="18" charset="0"/>
              </a:rPr>
              <a:t>Problem Statement and Objectives</a:t>
            </a:r>
          </a:p>
          <a:p>
            <a:pPr marL="342900" indent="-342900" defTabSz="912495">
              <a:lnSpc>
                <a:spcPct val="130000"/>
              </a:lnSpc>
              <a:buFont typeface="Arial" panose="020B0604020202020204" pitchFamily="34" charset="0"/>
              <a:buChar char="•"/>
              <a:defRPr/>
            </a:pPr>
            <a:r>
              <a:rPr lang="en-US" altLang="zh-CN" sz="2000" dirty="0">
                <a:solidFill>
                  <a:schemeClr val="tx1">
                    <a:lumMod val="95000"/>
                  </a:schemeClr>
                </a:solidFill>
                <a:latin typeface="Times New Roman" panose="02020603050405020304" pitchFamily="18" charset="0"/>
                <a:ea typeface="字魂59号-创粗黑" panose="00000500000000000000" pitchFamily="2" charset="-122"/>
                <a:cs typeface="Times New Roman" panose="02020603050405020304" pitchFamily="18" charset="0"/>
                <a:sym typeface="+mn-ea"/>
              </a:rPr>
              <a:t>Literature Survey</a:t>
            </a:r>
          </a:p>
          <a:p>
            <a:pPr marL="342900" indent="-342900" defTabSz="912495" fontAlgn="auto">
              <a:lnSpc>
                <a:spcPct val="130000"/>
              </a:lnSpc>
              <a:spcBef>
                <a:spcPts val="0"/>
              </a:spcBef>
              <a:buFont typeface="Arial" panose="020B0604020202020204" pitchFamily="34" charset="0"/>
              <a:buChar char="•"/>
              <a:defRPr/>
            </a:pPr>
            <a:r>
              <a:rPr lang="en-US" altLang="zh-CN" sz="2000" dirty="0">
                <a:solidFill>
                  <a:schemeClr val="tx1">
                    <a:lumMod val="95000"/>
                  </a:schemeClr>
                </a:solidFill>
                <a:latin typeface="Times New Roman" panose="02020603050405020304" pitchFamily="18" charset="0"/>
                <a:ea typeface="字魂59号-创粗黑" panose="00000500000000000000" pitchFamily="2" charset="-122"/>
                <a:cs typeface="Times New Roman" panose="02020603050405020304" pitchFamily="18" charset="0"/>
                <a:sym typeface="+mn-ea"/>
              </a:rPr>
              <a:t>Block Diagram</a:t>
            </a:r>
          </a:p>
          <a:p>
            <a:pPr marL="342900" indent="-342900" defTabSz="912495" fontAlgn="auto">
              <a:lnSpc>
                <a:spcPct val="130000"/>
              </a:lnSpc>
              <a:spcBef>
                <a:spcPts val="0"/>
              </a:spcBef>
              <a:buFont typeface="Arial" panose="020B0604020202020204" pitchFamily="34" charset="0"/>
              <a:buChar char="•"/>
              <a:defRPr/>
            </a:pPr>
            <a:r>
              <a:rPr lang="en-US" altLang="zh-CN" sz="2000" dirty="0">
                <a:solidFill>
                  <a:schemeClr val="tx1">
                    <a:lumMod val="95000"/>
                  </a:schemeClr>
                </a:solidFill>
                <a:latin typeface="Times New Roman" panose="02020603050405020304" pitchFamily="18" charset="0"/>
                <a:ea typeface="字魂59号-创粗黑" panose="00000500000000000000" pitchFamily="2" charset="-122"/>
                <a:cs typeface="Times New Roman" panose="02020603050405020304" pitchFamily="18" charset="0"/>
                <a:sym typeface="+mn-ea"/>
              </a:rPr>
              <a:t>Circuit Diagram	</a:t>
            </a:r>
            <a:r>
              <a:rPr lang="en-US" altLang="zh-CN" sz="2400" dirty="0">
                <a:solidFill>
                  <a:schemeClr val="tx1">
                    <a:lumMod val="95000"/>
                  </a:schemeClr>
                </a:solidFill>
                <a:latin typeface="Times New Roman" panose="02020603050405020304" pitchFamily="18" charset="0"/>
                <a:ea typeface="字魂59号-创粗黑" panose="00000500000000000000" pitchFamily="2" charset="-122"/>
                <a:cs typeface="Times New Roman" panose="02020603050405020304" pitchFamily="18" charset="0"/>
                <a:sym typeface="+mn-ea"/>
              </a:rPr>
              <a:t>		 </a:t>
            </a:r>
            <a:r>
              <a:rPr lang="en-US" altLang="zh-CN" sz="2000" dirty="0">
                <a:solidFill>
                  <a:schemeClr val="tx1">
                    <a:lumMod val="95000"/>
                  </a:schemeClr>
                </a:solidFill>
                <a:latin typeface="Times New Roman" panose="02020603050405020304" pitchFamily="18" charset="0"/>
                <a:ea typeface="字魂59号-创粗黑" panose="00000500000000000000" pitchFamily="2" charset="-122"/>
                <a:cs typeface="Times New Roman" panose="02020603050405020304" pitchFamily="18" charset="0"/>
                <a:sym typeface="+mn-ea"/>
              </a:rPr>
              <a:t>	 </a:t>
            </a:r>
          </a:p>
          <a:p>
            <a:pPr marL="342900" indent="-342900" defTabSz="912495" fontAlgn="auto">
              <a:lnSpc>
                <a:spcPct val="130000"/>
              </a:lnSpc>
              <a:spcBef>
                <a:spcPts val="0"/>
              </a:spcBef>
              <a:buFont typeface="Arial" panose="020B0604020202020204" pitchFamily="34" charset="0"/>
              <a:buChar char="•"/>
              <a:defRPr/>
            </a:pPr>
            <a:r>
              <a:rPr lang="en-US" altLang="zh-CN" sz="2000" dirty="0">
                <a:solidFill>
                  <a:schemeClr val="tx1">
                    <a:lumMod val="95000"/>
                  </a:schemeClr>
                </a:solidFill>
                <a:latin typeface="Times New Roman" panose="02020603050405020304" pitchFamily="18" charset="0"/>
                <a:ea typeface="字魂59号-创粗黑" panose="00000500000000000000" pitchFamily="2" charset="-122"/>
                <a:cs typeface="Times New Roman" panose="02020603050405020304" pitchFamily="18" charset="0"/>
                <a:sym typeface="+mn-ea"/>
              </a:rPr>
              <a:t>Hardware Requirements</a:t>
            </a:r>
          </a:p>
          <a:p>
            <a:pPr marL="342900" indent="-342900" defTabSz="912495" fontAlgn="auto">
              <a:lnSpc>
                <a:spcPct val="130000"/>
              </a:lnSpc>
              <a:spcBef>
                <a:spcPts val="0"/>
              </a:spcBef>
              <a:buFont typeface="Arial" panose="020B0604020202020204" pitchFamily="34" charset="0"/>
              <a:buChar char="•"/>
              <a:defRPr/>
            </a:pPr>
            <a:r>
              <a:rPr lang="en-US" altLang="zh-CN" sz="2000" dirty="0">
                <a:solidFill>
                  <a:schemeClr val="tx1">
                    <a:lumMod val="95000"/>
                  </a:schemeClr>
                </a:solidFill>
                <a:latin typeface="Times New Roman" panose="02020603050405020304" pitchFamily="18" charset="0"/>
                <a:ea typeface="字魂59号-创粗黑" panose="00000500000000000000" pitchFamily="2" charset="-122"/>
                <a:cs typeface="Times New Roman" panose="02020603050405020304" pitchFamily="18" charset="0"/>
                <a:sym typeface="+mn-ea"/>
              </a:rPr>
              <a:t>Software Implementation</a:t>
            </a:r>
          </a:p>
          <a:p>
            <a:pPr marL="342900" indent="-342900" defTabSz="912495" fontAlgn="auto">
              <a:lnSpc>
                <a:spcPct val="130000"/>
              </a:lnSpc>
              <a:spcBef>
                <a:spcPts val="0"/>
              </a:spcBef>
              <a:buFont typeface="Arial" panose="020B0604020202020204" pitchFamily="34" charset="0"/>
              <a:buChar char="•"/>
              <a:defRPr/>
            </a:pPr>
            <a:r>
              <a:rPr lang="en-US" altLang="zh-CN" sz="2000" dirty="0">
                <a:solidFill>
                  <a:schemeClr val="tx1">
                    <a:lumMod val="95000"/>
                  </a:schemeClr>
                </a:solidFill>
                <a:latin typeface="Times New Roman" panose="02020603050405020304" pitchFamily="18" charset="0"/>
                <a:ea typeface="字魂59号-创粗黑" panose="00000500000000000000" pitchFamily="2" charset="-122"/>
                <a:cs typeface="Times New Roman" panose="02020603050405020304" pitchFamily="18" charset="0"/>
                <a:sym typeface="+mn-ea"/>
              </a:rPr>
              <a:t>Flowchart</a:t>
            </a:r>
          </a:p>
          <a:p>
            <a:pPr marL="342900" indent="-342900" defTabSz="912495">
              <a:lnSpc>
                <a:spcPct val="130000"/>
              </a:lnSpc>
              <a:buFont typeface="Arial" panose="020B0604020202020204" pitchFamily="34" charset="0"/>
              <a:buChar char="•"/>
              <a:defRPr/>
            </a:pPr>
            <a:r>
              <a:rPr lang="en-US" altLang="zh-CN" sz="2000" dirty="0">
                <a:solidFill>
                  <a:schemeClr val="tx1">
                    <a:lumMod val="95000"/>
                  </a:schemeClr>
                </a:solidFill>
                <a:latin typeface="Times New Roman" panose="02020603050405020304" pitchFamily="18" charset="0"/>
                <a:ea typeface="字魂59号-创粗黑" panose="00000500000000000000" pitchFamily="2" charset="-122"/>
                <a:cs typeface="Times New Roman" panose="02020603050405020304" pitchFamily="18" charset="0"/>
                <a:sym typeface="+mn-ea"/>
              </a:rPr>
              <a:t>Explanation</a:t>
            </a:r>
          </a:p>
          <a:p>
            <a:pPr marL="342900" indent="-342900" defTabSz="912495" fontAlgn="auto">
              <a:lnSpc>
                <a:spcPct val="130000"/>
              </a:lnSpc>
              <a:spcBef>
                <a:spcPts val="0"/>
              </a:spcBef>
              <a:buFont typeface="Arial" panose="020B0604020202020204" pitchFamily="34" charset="0"/>
              <a:buChar char="•"/>
              <a:defRPr/>
            </a:pPr>
            <a:r>
              <a:rPr lang="en-US" altLang="zh-CN" sz="2000" dirty="0">
                <a:solidFill>
                  <a:schemeClr val="tx1">
                    <a:lumMod val="95000"/>
                  </a:schemeClr>
                </a:solidFill>
                <a:latin typeface="Times New Roman" panose="02020603050405020304" pitchFamily="18" charset="0"/>
                <a:ea typeface="字魂59号-创粗黑" panose="00000500000000000000" pitchFamily="2" charset="-122"/>
                <a:cs typeface="Times New Roman" panose="02020603050405020304" pitchFamily="18" charset="0"/>
                <a:sym typeface="+mn-ea"/>
              </a:rPr>
              <a:t>Result</a:t>
            </a:r>
          </a:p>
          <a:p>
            <a:pPr marL="342900" indent="-342900" defTabSz="912495" fontAlgn="auto">
              <a:lnSpc>
                <a:spcPct val="130000"/>
              </a:lnSpc>
              <a:spcBef>
                <a:spcPts val="0"/>
              </a:spcBef>
              <a:buFont typeface="Arial" panose="020B0604020202020204" pitchFamily="34" charset="0"/>
              <a:buChar char="•"/>
              <a:defRPr/>
            </a:pPr>
            <a:r>
              <a:rPr lang="en-US" altLang="zh-CN" sz="2000" dirty="0">
                <a:solidFill>
                  <a:schemeClr val="tx1">
                    <a:lumMod val="95000"/>
                  </a:schemeClr>
                </a:solidFill>
                <a:latin typeface="Times New Roman" panose="02020603050405020304" pitchFamily="18" charset="0"/>
                <a:ea typeface="字魂59号-创粗黑" panose="00000500000000000000" pitchFamily="2" charset="-122"/>
                <a:cs typeface="Times New Roman" panose="02020603050405020304" pitchFamily="18" charset="0"/>
                <a:sym typeface="+mn-ea"/>
              </a:rPr>
              <a:t>Advantages and Applications</a:t>
            </a:r>
          </a:p>
          <a:p>
            <a:pPr marL="342900" indent="-342900" defTabSz="912495" fontAlgn="auto">
              <a:lnSpc>
                <a:spcPct val="130000"/>
              </a:lnSpc>
              <a:spcBef>
                <a:spcPts val="0"/>
              </a:spcBef>
              <a:buFont typeface="Arial" panose="020B0604020202020204" pitchFamily="34" charset="0"/>
              <a:buChar char="•"/>
              <a:defRPr/>
            </a:pPr>
            <a:r>
              <a:rPr lang="en-US" altLang="zh-CN" sz="2000" dirty="0">
                <a:solidFill>
                  <a:schemeClr val="tx1">
                    <a:lumMod val="95000"/>
                  </a:schemeClr>
                </a:solidFill>
                <a:latin typeface="Times New Roman" panose="02020603050405020304" pitchFamily="18" charset="0"/>
                <a:ea typeface="字魂59号-创粗黑" panose="00000500000000000000" pitchFamily="2" charset="-122"/>
                <a:cs typeface="Times New Roman" panose="02020603050405020304" pitchFamily="18" charset="0"/>
                <a:sym typeface="+mn-ea"/>
              </a:rPr>
              <a:t>Future Scope</a:t>
            </a:r>
          </a:p>
          <a:p>
            <a:pPr marL="342900" indent="-342900" defTabSz="912495" fontAlgn="auto">
              <a:lnSpc>
                <a:spcPct val="130000"/>
              </a:lnSpc>
              <a:spcBef>
                <a:spcPts val="0"/>
              </a:spcBef>
              <a:buFont typeface="Arial" panose="020B0604020202020204" pitchFamily="34" charset="0"/>
              <a:buChar char="•"/>
              <a:defRPr/>
            </a:pPr>
            <a:r>
              <a:rPr lang="en-US" altLang="zh-CN" sz="2000" dirty="0">
                <a:solidFill>
                  <a:schemeClr val="tx1">
                    <a:lumMod val="95000"/>
                  </a:schemeClr>
                </a:solidFill>
                <a:latin typeface="Times New Roman" panose="02020603050405020304" pitchFamily="18" charset="0"/>
                <a:ea typeface="字魂59号-创粗黑" panose="00000500000000000000" pitchFamily="2" charset="-122"/>
                <a:cs typeface="Times New Roman" panose="02020603050405020304" pitchFamily="18" charset="0"/>
                <a:sym typeface="+mn-ea"/>
              </a:rPr>
              <a:t>Conclusion  </a:t>
            </a:r>
          </a:p>
          <a:p>
            <a:pPr marL="342900" indent="-342900" defTabSz="912495" fontAlgn="auto">
              <a:lnSpc>
                <a:spcPct val="130000"/>
              </a:lnSpc>
              <a:spcBef>
                <a:spcPts val="0"/>
              </a:spcBef>
              <a:buFont typeface="Arial" panose="020B0604020202020204" pitchFamily="34" charset="0"/>
              <a:buChar char="•"/>
              <a:defRPr/>
            </a:pPr>
            <a:r>
              <a:rPr lang="en-US" altLang="zh-CN" sz="2000" dirty="0">
                <a:solidFill>
                  <a:schemeClr val="tx1">
                    <a:lumMod val="95000"/>
                  </a:schemeClr>
                </a:solidFill>
                <a:latin typeface="Times New Roman" panose="02020603050405020304" pitchFamily="18" charset="0"/>
                <a:ea typeface="字魂59号-创粗黑" panose="00000500000000000000" pitchFamily="2" charset="-122"/>
                <a:cs typeface="Times New Roman" panose="02020603050405020304" pitchFamily="18" charset="0"/>
                <a:sym typeface="+mn-ea"/>
              </a:rPr>
              <a:t>Reference   </a:t>
            </a:r>
          </a:p>
        </p:txBody>
      </p:sp>
    </p:spTree>
    <p:extLst>
      <p:ext uri="{BB962C8B-B14F-4D97-AF65-F5344CB8AC3E}">
        <p14:creationId xmlns:p14="http://schemas.microsoft.com/office/powerpoint/2010/main" val="3896691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1556F6-8DB9-4A72-A847-4260A9B9E942}"/>
              </a:ext>
            </a:extLst>
          </p:cNvPr>
          <p:cNvSpPr>
            <a:spLocks noGrp="1"/>
          </p:cNvSpPr>
          <p:nvPr>
            <p:ph type="dt" sz="half" idx="10"/>
          </p:nvPr>
        </p:nvSpPr>
        <p:spPr/>
        <p:txBody>
          <a:bodyPr/>
          <a:lstStyle/>
          <a:p>
            <a:fld id="{ABB35006-DB18-46A3-94C6-CBD27C407D2C}" type="datetime1">
              <a:rPr lang="en-IN" smtClean="0"/>
              <a:t>28-05-2024</a:t>
            </a:fld>
            <a:endParaRPr lang="en-IN"/>
          </a:p>
        </p:txBody>
      </p:sp>
      <p:sp>
        <p:nvSpPr>
          <p:cNvPr id="3" name="Footer Placeholder 2">
            <a:extLst>
              <a:ext uri="{FF2B5EF4-FFF2-40B4-BE49-F238E27FC236}">
                <a16:creationId xmlns:a16="http://schemas.microsoft.com/office/drawing/2014/main" id="{E4139889-5AD8-4515-B074-400DE8FF02B5}"/>
              </a:ext>
            </a:extLst>
          </p:cNvPr>
          <p:cNvSpPr>
            <a:spLocks noGrp="1"/>
          </p:cNvSpPr>
          <p:nvPr>
            <p:ph type="ftr" sz="quarter" idx="11"/>
          </p:nvPr>
        </p:nvSpPr>
        <p:spPr/>
        <p:txBody>
          <a:bodyPr/>
          <a:lstStyle/>
          <a:p>
            <a:r>
              <a:rPr lang="en-IN"/>
              <a:t>Project synopsis presentation</a:t>
            </a:r>
          </a:p>
        </p:txBody>
      </p:sp>
      <p:sp>
        <p:nvSpPr>
          <p:cNvPr id="4" name="Slide Number Placeholder 3">
            <a:extLst>
              <a:ext uri="{FF2B5EF4-FFF2-40B4-BE49-F238E27FC236}">
                <a16:creationId xmlns:a16="http://schemas.microsoft.com/office/drawing/2014/main" id="{25293435-E364-4293-9B09-01528FC3129E}"/>
              </a:ext>
            </a:extLst>
          </p:cNvPr>
          <p:cNvSpPr>
            <a:spLocks noGrp="1"/>
          </p:cNvSpPr>
          <p:nvPr>
            <p:ph type="sldNum" sz="quarter" idx="12"/>
          </p:nvPr>
        </p:nvSpPr>
        <p:spPr/>
        <p:txBody>
          <a:bodyPr/>
          <a:lstStyle/>
          <a:p>
            <a:fld id="{84310CA2-55C6-4135-99F2-9DE07C57DC36}" type="slidenum">
              <a:rPr lang="en-IN" smtClean="0"/>
              <a:t>20</a:t>
            </a:fld>
            <a:endParaRPr lang="en-IN"/>
          </a:p>
        </p:txBody>
      </p:sp>
      <p:sp>
        <p:nvSpPr>
          <p:cNvPr id="5" name="TextBox 4">
            <a:extLst>
              <a:ext uri="{FF2B5EF4-FFF2-40B4-BE49-F238E27FC236}">
                <a16:creationId xmlns:a16="http://schemas.microsoft.com/office/drawing/2014/main" id="{7FFAFA6E-29AF-49F7-BA55-B61F54BE1271}"/>
              </a:ext>
            </a:extLst>
          </p:cNvPr>
          <p:cNvSpPr txBox="1"/>
          <p:nvPr/>
        </p:nvSpPr>
        <p:spPr>
          <a:xfrm>
            <a:off x="1346973" y="476015"/>
            <a:ext cx="8386037" cy="823752"/>
          </a:xfrm>
          <a:prstGeom prst="rect">
            <a:avLst/>
          </a:prstGeom>
          <a:noFill/>
        </p:spPr>
        <p:txBody>
          <a:bodyPr wrap="square" rtlCol="0">
            <a:spAutoFit/>
          </a:bodyPr>
          <a:lstStyle/>
          <a:p>
            <a:pPr>
              <a:lnSpc>
                <a:spcPct val="150000"/>
              </a:lnSpc>
            </a:pPr>
            <a:r>
              <a:rPr lang="en-US" sz="3600" b="1" dirty="0">
                <a:solidFill>
                  <a:srgbClr val="7030A0"/>
                </a:solidFill>
                <a:latin typeface="Times New Roman" panose="02020603050405020304" pitchFamily="18" charset="0"/>
                <a:cs typeface="Times New Roman" panose="02020603050405020304" pitchFamily="18" charset="0"/>
              </a:rPr>
              <a:t>DRAWBACKS</a:t>
            </a:r>
          </a:p>
        </p:txBody>
      </p:sp>
      <p:sp>
        <p:nvSpPr>
          <p:cNvPr id="6" name="TextBox 5">
            <a:extLst>
              <a:ext uri="{FF2B5EF4-FFF2-40B4-BE49-F238E27FC236}">
                <a16:creationId xmlns:a16="http://schemas.microsoft.com/office/drawing/2014/main" id="{2F035AA9-3F96-4413-8B81-BC89DEAF462C}"/>
              </a:ext>
            </a:extLst>
          </p:cNvPr>
          <p:cNvSpPr txBox="1"/>
          <p:nvPr/>
        </p:nvSpPr>
        <p:spPr>
          <a:xfrm>
            <a:off x="1141411" y="1789043"/>
            <a:ext cx="8837476" cy="2862322"/>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Database accuracy: </a:t>
            </a:r>
            <a:r>
              <a:rPr lang="en-US" dirty="0">
                <a:latin typeface="Times New Roman" panose="02020603050405020304" pitchFamily="18" charset="0"/>
                <a:cs typeface="Times New Roman" panose="02020603050405020304" pitchFamily="18" charset="0"/>
              </a:rPr>
              <a:t>The system relies on an accurate and up-to-date database of license plates and corresponding email addresses. Inaccurate data can lead to sending bills to the wrong email addresses.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Unauthorized access: </a:t>
            </a:r>
            <a:r>
              <a:rPr lang="en-US" dirty="0">
                <a:latin typeface="Times New Roman" panose="02020603050405020304" pitchFamily="18" charset="0"/>
                <a:cs typeface="Times New Roman" panose="02020603050405020304" pitchFamily="18" charset="0"/>
              </a:rPr>
              <a:t>The system should be protected against unauthorized access that could manipulate data or disrupt operations. Authentication mechanisms must be implemented for the server-side application.</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Hardware malfunctions: </a:t>
            </a:r>
            <a:r>
              <a:rPr lang="en-US" dirty="0">
                <a:latin typeface="Times New Roman" panose="02020603050405020304" pitchFamily="18" charset="0"/>
                <a:cs typeface="Times New Roman" panose="02020603050405020304" pitchFamily="18" charset="0"/>
              </a:rPr>
              <a:t>Component failures (NodeMCU, camera, or server) can disrupt operation. Consider redundancy measures for critical components.</a:t>
            </a:r>
          </a:p>
        </p:txBody>
      </p:sp>
    </p:spTree>
    <p:extLst>
      <p:ext uri="{BB962C8B-B14F-4D97-AF65-F5344CB8AC3E}">
        <p14:creationId xmlns:p14="http://schemas.microsoft.com/office/powerpoint/2010/main" val="1515482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1B6F6-55C5-4E49-8FC0-19DBA8D14046}"/>
              </a:ext>
            </a:extLst>
          </p:cNvPr>
          <p:cNvSpPr txBox="1"/>
          <p:nvPr/>
        </p:nvSpPr>
        <p:spPr>
          <a:xfrm>
            <a:off x="634937" y="329979"/>
            <a:ext cx="4940068" cy="984885"/>
          </a:xfrm>
          <a:prstGeom prst="rect">
            <a:avLst/>
          </a:prstGeom>
          <a:noFill/>
        </p:spPr>
        <p:txBody>
          <a:bodyPr wrap="square" rtlCol="0">
            <a:spAutoFit/>
          </a:bodyPr>
          <a:lstStyle/>
          <a:p>
            <a:pPr algn="ctr"/>
            <a:r>
              <a:rPr lang="en-US" sz="2800" b="1" dirty="0">
                <a:solidFill>
                  <a:srgbClr val="7030A0"/>
                </a:solidFill>
                <a:latin typeface="Times New Roman" panose="02020603050405020304" pitchFamily="18" charset="0"/>
                <a:cs typeface="Times New Roman" panose="02020603050405020304" pitchFamily="18" charset="0"/>
              </a:rPr>
              <a:t> </a:t>
            </a:r>
            <a:r>
              <a:rPr lang="en-US" sz="3600" b="1" dirty="0">
                <a:solidFill>
                  <a:srgbClr val="7030A0"/>
                </a:solidFill>
                <a:latin typeface="Times New Roman" panose="02020603050405020304" pitchFamily="18" charset="0"/>
                <a:cs typeface="Times New Roman" panose="02020603050405020304" pitchFamily="18" charset="0"/>
              </a:rPr>
              <a:t>APPLICATIONS</a:t>
            </a:r>
            <a:endParaRPr lang="en-US" b="0" i="0" dirty="0">
              <a:solidFill>
                <a:srgbClr val="7030A0"/>
              </a:solidFill>
              <a:effectLst/>
              <a:highlight>
                <a:srgbClr val="FFFFFF"/>
              </a:highlight>
              <a:latin typeface="Söhne"/>
            </a:endParaRPr>
          </a:p>
          <a:p>
            <a:endParaRPr lang="en-IN" sz="2200" dirty="0">
              <a:solidFill>
                <a:srgbClr val="7030A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A322D72-9E68-4E90-89AF-CC7EDD67B9CD}"/>
              </a:ext>
            </a:extLst>
          </p:cNvPr>
          <p:cNvSpPr>
            <a:spLocks noGrp="1"/>
          </p:cNvSpPr>
          <p:nvPr>
            <p:ph type="dt" sz="half" idx="10"/>
          </p:nvPr>
        </p:nvSpPr>
        <p:spPr/>
        <p:txBody>
          <a:bodyPr/>
          <a:lstStyle/>
          <a:p>
            <a:r>
              <a:rPr lang="en-IN" dirty="0"/>
              <a:t>09-05-2024</a:t>
            </a:r>
          </a:p>
        </p:txBody>
      </p:sp>
      <p:sp>
        <p:nvSpPr>
          <p:cNvPr id="5" name="Footer Placeholder 4">
            <a:extLst>
              <a:ext uri="{FF2B5EF4-FFF2-40B4-BE49-F238E27FC236}">
                <a16:creationId xmlns:a16="http://schemas.microsoft.com/office/drawing/2014/main" id="{7B526B7C-F2A3-49E7-81F0-BF95F1524927}"/>
              </a:ext>
            </a:extLst>
          </p:cNvPr>
          <p:cNvSpPr>
            <a:spLocks noGrp="1"/>
          </p:cNvSpPr>
          <p:nvPr>
            <p:ph type="ftr" sz="quarter" idx="11"/>
          </p:nvPr>
        </p:nvSpPr>
        <p:spPr/>
        <p:txBody>
          <a:bodyPr/>
          <a:lstStyle/>
          <a:p>
            <a:r>
              <a:rPr lang="en-IN"/>
              <a:t>Dept. of ECE, NIEIT</a:t>
            </a:r>
          </a:p>
        </p:txBody>
      </p:sp>
      <p:sp>
        <p:nvSpPr>
          <p:cNvPr id="3" name="TextBox 2">
            <a:extLst>
              <a:ext uri="{FF2B5EF4-FFF2-40B4-BE49-F238E27FC236}">
                <a16:creationId xmlns:a16="http://schemas.microsoft.com/office/drawing/2014/main" id="{2CC20B5C-6E49-45EA-9AC5-682A681CFA16}"/>
              </a:ext>
            </a:extLst>
          </p:cNvPr>
          <p:cNvSpPr txBox="1"/>
          <p:nvPr/>
        </p:nvSpPr>
        <p:spPr>
          <a:xfrm>
            <a:off x="1605516" y="1628507"/>
            <a:ext cx="8594605" cy="3600986"/>
          </a:xfrm>
          <a:prstGeom prst="rect">
            <a:avLst/>
          </a:prstGeom>
          <a:noFill/>
        </p:spPr>
        <p:txBody>
          <a:bodyPr wrap="square" rtlCol="0">
            <a:spAutoFit/>
          </a:bodyPr>
          <a:lstStyle/>
          <a:p>
            <a:pPr marL="342900" marR="368300" lvl="0" indent="-342900" algn="just">
              <a:lnSpc>
                <a:spcPct val="150000"/>
              </a:lnSpc>
              <a:spcBef>
                <a:spcPts val="0"/>
              </a:spcBef>
              <a:spcAft>
                <a:spcPts val="0"/>
              </a:spcAft>
              <a:buFont typeface="Symbol" panose="05050102010706020507" pitchFamily="18" charset="2"/>
              <a:buChar char=""/>
              <a:tabLst>
                <a:tab pos="228600" algn="l"/>
                <a:tab pos="400050" algn="l"/>
              </a:tabLst>
            </a:pPr>
            <a:r>
              <a:rPr lang="en-US" sz="2600" dirty="0">
                <a:effectLst/>
                <a:latin typeface="Times New Roman" panose="02020603050405020304" pitchFamily="18" charset="0"/>
                <a:ea typeface="Times New Roman" panose="02020603050405020304" pitchFamily="18" charset="0"/>
              </a:rPr>
              <a:t>Smart Cities.</a:t>
            </a:r>
            <a:endParaRPr lang="en-IN" sz="2600" dirty="0">
              <a:latin typeface="Times New Roman" panose="02020603050405020304" pitchFamily="18" charset="0"/>
              <a:ea typeface="Times New Roman" panose="02020603050405020304" pitchFamily="18" charset="0"/>
            </a:endParaRPr>
          </a:p>
          <a:p>
            <a:pPr marL="342900" marR="368300" lvl="0" indent="-342900" algn="just">
              <a:lnSpc>
                <a:spcPct val="150000"/>
              </a:lnSpc>
              <a:spcBef>
                <a:spcPts val="0"/>
              </a:spcBef>
              <a:spcAft>
                <a:spcPts val="0"/>
              </a:spcAft>
              <a:buFont typeface="Symbol" panose="05050102010706020507" pitchFamily="18" charset="2"/>
              <a:buChar char=""/>
              <a:tabLst>
                <a:tab pos="228600" algn="l"/>
                <a:tab pos="400050" algn="l"/>
              </a:tabLst>
            </a:pPr>
            <a:r>
              <a:rPr lang="en-US" sz="2600" dirty="0">
                <a:effectLst/>
                <a:latin typeface="Times New Roman" panose="02020603050405020304" pitchFamily="18" charset="0"/>
                <a:ea typeface="Times New Roman" panose="02020603050405020304" pitchFamily="18" charset="0"/>
              </a:rPr>
              <a:t>Access Control and Security.</a:t>
            </a:r>
            <a:endParaRPr lang="en-IN" sz="2600" dirty="0">
              <a:effectLst/>
              <a:latin typeface="Times New Roman" panose="02020603050405020304" pitchFamily="18" charset="0"/>
              <a:ea typeface="Times New Roman" panose="02020603050405020304" pitchFamily="18" charset="0"/>
            </a:endParaRPr>
          </a:p>
          <a:p>
            <a:pPr marL="342900" marR="368300" lvl="0" indent="-342900" algn="just">
              <a:lnSpc>
                <a:spcPct val="150000"/>
              </a:lnSpc>
              <a:spcBef>
                <a:spcPts val="0"/>
              </a:spcBef>
              <a:spcAft>
                <a:spcPts val="0"/>
              </a:spcAft>
              <a:buFont typeface="Symbol" panose="05050102010706020507" pitchFamily="18" charset="2"/>
              <a:buChar char=""/>
              <a:tabLst>
                <a:tab pos="228600" algn="l"/>
                <a:tab pos="400050" algn="l"/>
              </a:tabLst>
            </a:pPr>
            <a:r>
              <a:rPr lang="en-US" sz="2600" dirty="0">
                <a:effectLst/>
                <a:latin typeface="Times New Roman" panose="02020603050405020304" pitchFamily="18" charset="0"/>
                <a:ea typeface="Times New Roman" panose="02020603050405020304" pitchFamily="18" charset="0"/>
              </a:rPr>
              <a:t>Traffic Monitoring and Optimization.</a:t>
            </a:r>
            <a:endParaRPr lang="en-IN" sz="2600" dirty="0">
              <a:effectLst/>
              <a:latin typeface="Times New Roman" panose="02020603050405020304" pitchFamily="18" charset="0"/>
              <a:ea typeface="Times New Roman" panose="02020603050405020304" pitchFamily="18" charset="0"/>
            </a:endParaRPr>
          </a:p>
          <a:p>
            <a:pPr marL="342900" marR="368300" lvl="0" indent="-342900" algn="just">
              <a:lnSpc>
                <a:spcPct val="150000"/>
              </a:lnSpc>
              <a:spcBef>
                <a:spcPts val="0"/>
              </a:spcBef>
              <a:spcAft>
                <a:spcPts val="0"/>
              </a:spcAft>
              <a:buFont typeface="Symbol" panose="05050102010706020507" pitchFamily="18" charset="2"/>
              <a:buChar char=""/>
              <a:tabLst>
                <a:tab pos="228600" algn="l"/>
                <a:tab pos="400050" algn="l"/>
              </a:tabLst>
            </a:pPr>
            <a:r>
              <a:rPr lang="en-US" sz="2600" dirty="0">
                <a:effectLst/>
                <a:latin typeface="Times New Roman" panose="02020603050405020304" pitchFamily="18" charset="0"/>
                <a:ea typeface="Times New Roman" panose="02020603050405020304" pitchFamily="18" charset="0"/>
              </a:rPr>
              <a:t>Border Control and Customs.</a:t>
            </a:r>
            <a:endParaRPr lang="en-IN" sz="2600" dirty="0">
              <a:effectLst/>
              <a:latin typeface="Times New Roman" panose="02020603050405020304" pitchFamily="18" charset="0"/>
              <a:ea typeface="Times New Roman" panose="02020603050405020304" pitchFamily="18" charset="0"/>
            </a:endParaRPr>
          </a:p>
          <a:p>
            <a:pPr marL="342900" marR="368300" lvl="0" indent="-342900" algn="just">
              <a:lnSpc>
                <a:spcPct val="150000"/>
              </a:lnSpc>
              <a:spcBef>
                <a:spcPts val="0"/>
              </a:spcBef>
              <a:spcAft>
                <a:spcPts val="0"/>
              </a:spcAft>
              <a:buFont typeface="Symbol" panose="05050102010706020507" pitchFamily="18" charset="2"/>
              <a:buChar char=""/>
              <a:tabLst>
                <a:tab pos="228600" algn="l"/>
                <a:tab pos="400050" algn="l"/>
              </a:tabLst>
            </a:pPr>
            <a:r>
              <a:rPr lang="en-US" sz="2600" dirty="0">
                <a:effectLst/>
                <a:latin typeface="Times New Roman" panose="02020603050405020304" pitchFamily="18" charset="0"/>
                <a:ea typeface="Times New Roman" panose="02020603050405020304" pitchFamily="18" charset="0"/>
              </a:rPr>
              <a:t>Logistics and Fleet Management.</a:t>
            </a:r>
            <a:endParaRPr lang="en-IN" sz="2600" dirty="0">
              <a:effectLst/>
              <a:latin typeface="Times New Roman" panose="02020603050405020304" pitchFamily="18" charset="0"/>
              <a:ea typeface="Times New Roman" panose="02020603050405020304" pitchFamily="18" charset="0"/>
            </a:endParaRPr>
          </a:p>
          <a:p>
            <a:endParaRPr lang="en-IN" sz="2600" dirty="0"/>
          </a:p>
        </p:txBody>
      </p:sp>
    </p:spTree>
    <p:extLst>
      <p:ext uri="{BB962C8B-B14F-4D97-AF65-F5344CB8AC3E}">
        <p14:creationId xmlns:p14="http://schemas.microsoft.com/office/powerpoint/2010/main" val="1451507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1B6F6-55C5-4E49-8FC0-19DBA8D14046}"/>
              </a:ext>
            </a:extLst>
          </p:cNvPr>
          <p:cNvSpPr txBox="1"/>
          <p:nvPr/>
        </p:nvSpPr>
        <p:spPr>
          <a:xfrm>
            <a:off x="688100" y="316731"/>
            <a:ext cx="4940068" cy="984885"/>
          </a:xfrm>
          <a:prstGeom prst="rect">
            <a:avLst/>
          </a:prstGeom>
          <a:noFill/>
        </p:spPr>
        <p:txBody>
          <a:bodyPr wrap="square" rtlCol="0">
            <a:spAutoFit/>
          </a:bodyPr>
          <a:lstStyle/>
          <a:p>
            <a:pPr algn="ctr"/>
            <a:r>
              <a:rPr lang="en-US" sz="2800" b="1" dirty="0">
                <a:solidFill>
                  <a:srgbClr val="002060"/>
                </a:solidFill>
                <a:latin typeface="Times New Roman" panose="02020603050405020304" pitchFamily="18" charset="0"/>
                <a:cs typeface="Times New Roman" panose="02020603050405020304" pitchFamily="18" charset="0"/>
              </a:rPr>
              <a:t> </a:t>
            </a:r>
            <a:r>
              <a:rPr lang="en-US" sz="3600" b="1" dirty="0">
                <a:solidFill>
                  <a:srgbClr val="7030A0"/>
                </a:solidFill>
                <a:latin typeface="Times New Roman" panose="02020603050405020304" pitchFamily="18" charset="0"/>
                <a:cs typeface="Times New Roman" panose="02020603050405020304" pitchFamily="18" charset="0"/>
              </a:rPr>
              <a:t>FUTURE</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a:solidFill>
                  <a:srgbClr val="7030A0"/>
                </a:solidFill>
                <a:latin typeface="Times New Roman" panose="02020603050405020304" pitchFamily="18" charset="0"/>
                <a:cs typeface="Times New Roman" panose="02020603050405020304" pitchFamily="18" charset="0"/>
              </a:rPr>
              <a:t>SCOPE</a:t>
            </a:r>
            <a:endParaRPr lang="en-US" b="0" i="0" dirty="0">
              <a:solidFill>
                <a:srgbClr val="7030A0"/>
              </a:solidFill>
              <a:effectLst/>
              <a:highlight>
                <a:srgbClr val="FFFFFF"/>
              </a:highlight>
              <a:latin typeface="Söhne"/>
            </a:endParaRPr>
          </a:p>
          <a:p>
            <a:endParaRPr lang="en-IN" sz="2200" dirty="0">
              <a:solidFill>
                <a:srgbClr val="00206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A322D72-9E68-4E90-89AF-CC7EDD67B9CD}"/>
              </a:ext>
            </a:extLst>
          </p:cNvPr>
          <p:cNvSpPr>
            <a:spLocks noGrp="1"/>
          </p:cNvSpPr>
          <p:nvPr>
            <p:ph type="dt" sz="half" idx="10"/>
          </p:nvPr>
        </p:nvSpPr>
        <p:spPr>
          <a:xfrm>
            <a:off x="8105507" y="5883274"/>
            <a:ext cx="2743200" cy="365125"/>
          </a:xfrm>
        </p:spPr>
        <p:txBody>
          <a:bodyPr/>
          <a:lstStyle/>
          <a:p>
            <a:r>
              <a:rPr lang="en-IN" dirty="0"/>
              <a:t>09-05-2024</a:t>
            </a:r>
          </a:p>
        </p:txBody>
      </p:sp>
      <p:sp>
        <p:nvSpPr>
          <p:cNvPr id="5" name="Footer Placeholder 4">
            <a:extLst>
              <a:ext uri="{FF2B5EF4-FFF2-40B4-BE49-F238E27FC236}">
                <a16:creationId xmlns:a16="http://schemas.microsoft.com/office/drawing/2014/main" id="{7B526B7C-F2A3-49E7-81F0-BF95F1524927}"/>
              </a:ext>
            </a:extLst>
          </p:cNvPr>
          <p:cNvSpPr>
            <a:spLocks noGrp="1"/>
          </p:cNvSpPr>
          <p:nvPr>
            <p:ph type="ftr" sz="quarter" idx="11"/>
          </p:nvPr>
        </p:nvSpPr>
        <p:spPr/>
        <p:txBody>
          <a:bodyPr/>
          <a:lstStyle/>
          <a:p>
            <a:r>
              <a:rPr lang="en-IN"/>
              <a:t>Dept. of ECE, NIEIT</a:t>
            </a:r>
          </a:p>
        </p:txBody>
      </p:sp>
      <p:sp>
        <p:nvSpPr>
          <p:cNvPr id="3" name="TextBox 2">
            <a:extLst>
              <a:ext uri="{FF2B5EF4-FFF2-40B4-BE49-F238E27FC236}">
                <a16:creationId xmlns:a16="http://schemas.microsoft.com/office/drawing/2014/main" id="{2CC20B5C-6E49-45EA-9AC5-682A681CFA16}"/>
              </a:ext>
            </a:extLst>
          </p:cNvPr>
          <p:cNvSpPr txBox="1"/>
          <p:nvPr/>
        </p:nvSpPr>
        <p:spPr>
          <a:xfrm>
            <a:off x="1605516" y="1628507"/>
            <a:ext cx="8594605" cy="3027175"/>
          </a:xfrm>
          <a:prstGeom prst="rect">
            <a:avLst/>
          </a:prstGeom>
          <a:noFill/>
        </p:spPr>
        <p:txBody>
          <a:bodyPr wrap="square" rtlCol="0">
            <a:spAutoFit/>
          </a:bodyPr>
          <a:lstStyle/>
          <a:p>
            <a:pPr marL="342900" marR="368300" lvl="0" indent="-342900" algn="just">
              <a:lnSpc>
                <a:spcPct val="150000"/>
              </a:lnSpc>
              <a:spcBef>
                <a:spcPts val="0"/>
              </a:spcBef>
              <a:spcAft>
                <a:spcPts val="0"/>
              </a:spcAft>
              <a:buFont typeface="Symbol" panose="05050102010706020507" pitchFamily="18" charset="2"/>
              <a:buChar char=""/>
              <a:tabLst>
                <a:tab pos="228600" algn="l"/>
                <a:tab pos="400050" algn="l"/>
              </a:tabLst>
            </a:pPr>
            <a:r>
              <a:rPr lang="en-US" sz="2600" dirty="0">
                <a:effectLst/>
                <a:latin typeface="Times New Roman" panose="02020603050405020304" pitchFamily="18" charset="0"/>
                <a:ea typeface="Times New Roman" panose="02020603050405020304" pitchFamily="18" charset="0"/>
              </a:rPr>
              <a:t>Nationwide Implementation Potential</a:t>
            </a:r>
          </a:p>
          <a:p>
            <a:pPr marL="342900" marR="368300" lvl="0" indent="-342900" algn="just">
              <a:lnSpc>
                <a:spcPct val="150000"/>
              </a:lnSpc>
              <a:spcBef>
                <a:spcPts val="0"/>
              </a:spcBef>
              <a:spcAft>
                <a:spcPts val="0"/>
              </a:spcAft>
              <a:buFont typeface="Symbol" panose="05050102010706020507" pitchFamily="18" charset="2"/>
              <a:buChar char=""/>
              <a:tabLst>
                <a:tab pos="228600" algn="l"/>
                <a:tab pos="400050" algn="l"/>
              </a:tabLst>
            </a:pPr>
            <a:r>
              <a:rPr lang="en-US" sz="2600" dirty="0">
                <a:effectLst/>
                <a:latin typeface="Times New Roman" panose="02020603050405020304" pitchFamily="18" charset="0"/>
                <a:ea typeface="Times New Roman" panose="02020603050405020304" pitchFamily="18" charset="0"/>
              </a:rPr>
              <a:t>Revenue Optimization Opportunities</a:t>
            </a:r>
          </a:p>
          <a:p>
            <a:pPr marL="342900" marR="368300" lvl="0" indent="-342900" algn="just">
              <a:lnSpc>
                <a:spcPct val="150000"/>
              </a:lnSpc>
              <a:spcBef>
                <a:spcPts val="0"/>
              </a:spcBef>
              <a:spcAft>
                <a:spcPts val="0"/>
              </a:spcAft>
              <a:buFont typeface="Symbol" panose="05050102010706020507" pitchFamily="18" charset="2"/>
              <a:buChar char=""/>
              <a:tabLst>
                <a:tab pos="228600" algn="l"/>
                <a:tab pos="400050" algn="l"/>
              </a:tabLst>
            </a:pPr>
            <a:r>
              <a:rPr lang="en-US" sz="2600" dirty="0">
                <a:effectLst/>
                <a:latin typeface="Times New Roman" panose="02020603050405020304" pitchFamily="18" charset="0"/>
                <a:ea typeface="Times New Roman" panose="02020603050405020304" pitchFamily="18" charset="0"/>
              </a:rPr>
              <a:t>Alignment with Smart City Goals</a:t>
            </a:r>
          </a:p>
          <a:p>
            <a:pPr marL="342900" marR="368300" lvl="0" indent="-342900" algn="just">
              <a:lnSpc>
                <a:spcPct val="150000"/>
              </a:lnSpc>
              <a:spcBef>
                <a:spcPts val="0"/>
              </a:spcBef>
              <a:spcAft>
                <a:spcPts val="0"/>
              </a:spcAft>
              <a:buFont typeface="Symbol" panose="05050102010706020507" pitchFamily="18" charset="2"/>
              <a:buChar char=""/>
              <a:tabLst>
                <a:tab pos="228600" algn="l"/>
                <a:tab pos="400050" algn="l"/>
              </a:tabLst>
            </a:pPr>
            <a:r>
              <a:rPr lang="en-US" sz="2600" dirty="0">
                <a:effectLst/>
                <a:latin typeface="Times New Roman" panose="02020603050405020304" pitchFamily="18" charset="0"/>
                <a:ea typeface="Times New Roman" panose="02020603050405020304" pitchFamily="18" charset="0"/>
              </a:rPr>
              <a:t>Job Creation and Skill Development</a:t>
            </a:r>
          </a:p>
          <a:p>
            <a:pPr marL="342900" marR="368300" lvl="0" indent="-342900" algn="just">
              <a:lnSpc>
                <a:spcPct val="150000"/>
              </a:lnSpc>
              <a:spcBef>
                <a:spcPts val="0"/>
              </a:spcBef>
              <a:spcAft>
                <a:spcPts val="0"/>
              </a:spcAft>
              <a:buFont typeface="Symbol" panose="05050102010706020507" pitchFamily="18" charset="2"/>
              <a:buChar char=""/>
              <a:tabLst>
                <a:tab pos="228600" algn="l"/>
                <a:tab pos="400050" algn="l"/>
              </a:tabLst>
            </a:pPr>
            <a:r>
              <a:rPr lang="en-US" sz="2600" dirty="0">
                <a:effectLst/>
                <a:latin typeface="Times New Roman" panose="02020603050405020304" pitchFamily="18" charset="0"/>
                <a:ea typeface="Times New Roman" panose="02020603050405020304" pitchFamily="18" charset="0"/>
              </a:rPr>
              <a:t>Enhanced Commuter Experience</a:t>
            </a:r>
            <a:endParaRPr lang="en-IN" sz="2600" dirty="0"/>
          </a:p>
        </p:txBody>
      </p:sp>
    </p:spTree>
    <p:extLst>
      <p:ext uri="{BB962C8B-B14F-4D97-AF65-F5344CB8AC3E}">
        <p14:creationId xmlns:p14="http://schemas.microsoft.com/office/powerpoint/2010/main" val="3993451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1B6F6-55C5-4E49-8FC0-19DBA8D14046}"/>
              </a:ext>
            </a:extLst>
          </p:cNvPr>
          <p:cNvSpPr txBox="1"/>
          <p:nvPr/>
        </p:nvSpPr>
        <p:spPr>
          <a:xfrm>
            <a:off x="624305" y="478201"/>
            <a:ext cx="4940068" cy="984885"/>
          </a:xfrm>
          <a:prstGeom prst="rect">
            <a:avLst/>
          </a:prstGeom>
          <a:noFill/>
        </p:spPr>
        <p:txBody>
          <a:bodyPr wrap="square" rtlCol="0">
            <a:spAutoFit/>
          </a:bodyPr>
          <a:lstStyle/>
          <a:p>
            <a:pPr algn="ctr"/>
            <a:r>
              <a:rPr lang="en-US" sz="2800" b="1" dirty="0">
                <a:solidFill>
                  <a:srgbClr val="002060"/>
                </a:solidFill>
                <a:latin typeface="Times New Roman" panose="02020603050405020304" pitchFamily="18" charset="0"/>
                <a:cs typeface="Times New Roman" panose="02020603050405020304" pitchFamily="18" charset="0"/>
              </a:rPr>
              <a:t> </a:t>
            </a:r>
            <a:r>
              <a:rPr lang="en-US" sz="3600" b="1" dirty="0">
                <a:solidFill>
                  <a:srgbClr val="7030A0"/>
                </a:solidFill>
                <a:latin typeface="Times New Roman" panose="02020603050405020304" pitchFamily="18" charset="0"/>
                <a:cs typeface="Times New Roman" panose="02020603050405020304" pitchFamily="18" charset="0"/>
              </a:rPr>
              <a:t>CONCLUSION</a:t>
            </a:r>
            <a:endParaRPr lang="en-US" b="0" i="0" dirty="0">
              <a:solidFill>
                <a:srgbClr val="7030A0"/>
              </a:solidFill>
              <a:effectLst/>
              <a:highlight>
                <a:srgbClr val="FFFFFF"/>
              </a:highlight>
              <a:latin typeface="Söhne"/>
            </a:endParaRPr>
          </a:p>
          <a:p>
            <a:endParaRPr lang="en-IN" sz="2200" dirty="0">
              <a:solidFill>
                <a:srgbClr val="00206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A322D72-9E68-4E90-89AF-CC7EDD67B9CD}"/>
              </a:ext>
            </a:extLst>
          </p:cNvPr>
          <p:cNvSpPr>
            <a:spLocks noGrp="1"/>
          </p:cNvSpPr>
          <p:nvPr>
            <p:ph type="dt" sz="half" idx="10"/>
          </p:nvPr>
        </p:nvSpPr>
        <p:spPr>
          <a:xfrm>
            <a:off x="8307389" y="5883275"/>
            <a:ext cx="2743200" cy="365125"/>
          </a:xfrm>
        </p:spPr>
        <p:txBody>
          <a:bodyPr/>
          <a:lstStyle/>
          <a:p>
            <a:r>
              <a:rPr lang="en-IN" dirty="0"/>
              <a:t>09-05-2024</a:t>
            </a:r>
          </a:p>
        </p:txBody>
      </p:sp>
      <p:sp>
        <p:nvSpPr>
          <p:cNvPr id="5" name="Footer Placeholder 4">
            <a:extLst>
              <a:ext uri="{FF2B5EF4-FFF2-40B4-BE49-F238E27FC236}">
                <a16:creationId xmlns:a16="http://schemas.microsoft.com/office/drawing/2014/main" id="{7B526B7C-F2A3-49E7-81F0-BF95F1524927}"/>
              </a:ext>
            </a:extLst>
          </p:cNvPr>
          <p:cNvSpPr>
            <a:spLocks noGrp="1"/>
          </p:cNvSpPr>
          <p:nvPr>
            <p:ph type="ftr" sz="quarter" idx="11"/>
          </p:nvPr>
        </p:nvSpPr>
        <p:spPr/>
        <p:txBody>
          <a:bodyPr/>
          <a:lstStyle/>
          <a:p>
            <a:r>
              <a:rPr lang="en-IN" dirty="0"/>
              <a:t>Dept. of ECE, NIEIT</a:t>
            </a:r>
          </a:p>
        </p:txBody>
      </p:sp>
      <p:sp>
        <p:nvSpPr>
          <p:cNvPr id="3" name="TextBox 2">
            <a:extLst>
              <a:ext uri="{FF2B5EF4-FFF2-40B4-BE49-F238E27FC236}">
                <a16:creationId xmlns:a16="http://schemas.microsoft.com/office/drawing/2014/main" id="{2CC20B5C-6E49-45EA-9AC5-682A681CFA16}"/>
              </a:ext>
            </a:extLst>
          </p:cNvPr>
          <p:cNvSpPr txBox="1"/>
          <p:nvPr/>
        </p:nvSpPr>
        <p:spPr>
          <a:xfrm>
            <a:off x="1531088" y="1951448"/>
            <a:ext cx="9824484" cy="2955104"/>
          </a:xfrm>
          <a:prstGeom prst="rect">
            <a:avLst/>
          </a:prstGeom>
          <a:noFill/>
        </p:spPr>
        <p:txBody>
          <a:bodyPr wrap="square" rtlCol="0">
            <a:spAutoFit/>
          </a:bodyPr>
          <a:lstStyle/>
          <a:p>
            <a:pPr marR="368300" lvl="0" algn="just">
              <a:lnSpc>
                <a:spcPct val="150000"/>
              </a:lnSpc>
              <a:spcBef>
                <a:spcPts val="0"/>
              </a:spcBef>
              <a:spcAft>
                <a:spcPts val="0"/>
              </a:spcAft>
              <a:tabLst>
                <a:tab pos="228600" algn="l"/>
                <a:tab pos="400050" algn="l"/>
              </a:tabLst>
            </a:pPr>
            <a:r>
              <a:rPr lang="en-US" dirty="0">
                <a:effectLst/>
                <a:latin typeface="Times New Roman" panose="02020603050405020304" pitchFamily="18" charset="0"/>
                <a:ea typeface="Times New Roman" panose="02020603050405020304" pitchFamily="18" charset="0"/>
              </a:rPr>
              <a:t>The ANPR project, utilizing Node MCU, ultrasonic sensors, and ESP32 camera module, advances intelligent transportation and security. Seamlessly capturing vehicle data, Node MCU coordinates sensor and camera functions for precise detection. Additional components like LEDs and optional SD card modules enhance user-friendliness. Integration with Google Script and Drive API enables server connectivity for image processing. Python, OpenCV, and Tesseract OCR power the server for data extraction. ANPR demonstrates smart technology's potential in traffic management and surveillance. Built on Node MCU, it paves the way for future innovations in intelligent systems.</a:t>
            </a:r>
            <a:endParaRPr lang="en-IN" dirty="0"/>
          </a:p>
        </p:txBody>
      </p:sp>
    </p:spTree>
    <p:extLst>
      <p:ext uri="{BB962C8B-B14F-4D97-AF65-F5344CB8AC3E}">
        <p14:creationId xmlns:p14="http://schemas.microsoft.com/office/powerpoint/2010/main" val="420386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3541B1B-BEF3-3C29-3317-6DD1851411A6}"/>
              </a:ext>
            </a:extLst>
          </p:cNvPr>
          <p:cNvSpPr>
            <a:spLocks noGrp="1"/>
          </p:cNvSpPr>
          <p:nvPr>
            <p:ph type="dt" sz="half" idx="10"/>
          </p:nvPr>
        </p:nvSpPr>
        <p:spPr>
          <a:xfrm>
            <a:off x="8307389" y="5906381"/>
            <a:ext cx="2743200" cy="365125"/>
          </a:xfrm>
        </p:spPr>
        <p:txBody>
          <a:bodyPr/>
          <a:lstStyle/>
          <a:p>
            <a:fld id="{B23442F4-5F22-4A04-9357-4787F177BF34}" type="datetime1">
              <a:rPr lang="en-IN" smtClean="0"/>
              <a:t>28-05-2024</a:t>
            </a:fld>
            <a:endParaRPr lang="en-IN" dirty="0"/>
          </a:p>
        </p:txBody>
      </p:sp>
      <p:sp>
        <p:nvSpPr>
          <p:cNvPr id="5" name="Footer Placeholder 4">
            <a:extLst>
              <a:ext uri="{FF2B5EF4-FFF2-40B4-BE49-F238E27FC236}">
                <a16:creationId xmlns:a16="http://schemas.microsoft.com/office/drawing/2014/main" id="{8F11F890-AB69-2A04-2F56-75EBAD55304A}"/>
              </a:ext>
            </a:extLst>
          </p:cNvPr>
          <p:cNvSpPr>
            <a:spLocks noGrp="1"/>
          </p:cNvSpPr>
          <p:nvPr>
            <p:ph type="ftr" sz="quarter" idx="11"/>
          </p:nvPr>
        </p:nvSpPr>
        <p:spPr/>
        <p:txBody>
          <a:bodyPr/>
          <a:lstStyle/>
          <a:p>
            <a:r>
              <a:rPr lang="en-IN" dirty="0"/>
              <a:t>Dept. of ECE, NIEIT</a:t>
            </a:r>
          </a:p>
        </p:txBody>
      </p:sp>
      <p:sp>
        <p:nvSpPr>
          <p:cNvPr id="12" name="TextBox 11">
            <a:extLst>
              <a:ext uri="{FF2B5EF4-FFF2-40B4-BE49-F238E27FC236}">
                <a16:creationId xmlns:a16="http://schemas.microsoft.com/office/drawing/2014/main" id="{70D8E71A-71DB-E5DA-1B98-F6C867A9AC88}"/>
              </a:ext>
            </a:extLst>
          </p:cNvPr>
          <p:cNvSpPr txBox="1"/>
          <p:nvPr/>
        </p:nvSpPr>
        <p:spPr>
          <a:xfrm>
            <a:off x="680484" y="1158949"/>
            <a:ext cx="11215105" cy="4770537"/>
          </a:xfrm>
          <a:prstGeom prst="rect">
            <a:avLst/>
          </a:prstGeom>
          <a:noFill/>
        </p:spPr>
        <p:txBody>
          <a:bodyPr wrap="square" rtlCol="0">
            <a:spAutoFit/>
          </a:bodyPr>
          <a:lstStyle/>
          <a:p>
            <a:pPr marL="342900" marR="0" lvl="0" indent="-342900">
              <a:spcBef>
                <a:spcPts val="0"/>
              </a:spcBef>
              <a:spcAft>
                <a:spcPts val="0"/>
              </a:spcAft>
              <a:buFont typeface="Symbol" panose="05050102010706020507" pitchFamily="18" charset="2"/>
              <a:buChar char=""/>
            </a:pPr>
            <a:endParaRPr lang="en-US" sz="20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 Rajeev Kumar Chauhan, Kalpana Chauhan – “Intelligent toll collection system for moving vehicles in India” </a:t>
            </a:r>
          </a:p>
          <a:p>
            <a:pPr marL="342900" marR="0" lvl="0" indent="-342900" algn="just">
              <a:spcBef>
                <a:spcPts val="0"/>
              </a:spcBef>
              <a:spcAft>
                <a:spcPts val="0"/>
              </a:spcAft>
              <a:buFont typeface="Symbol" panose="05050102010706020507" pitchFamily="18" charset="2"/>
              <a:buChar char=""/>
            </a:pPr>
            <a:endParaRPr lang="en-US" sz="20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Mohamed </a:t>
            </a:r>
            <a:r>
              <a:rPr lang="en-US" sz="2000" dirty="0" err="1">
                <a:effectLst/>
                <a:latin typeface="Times New Roman" panose="02020603050405020304" pitchFamily="18" charset="0"/>
                <a:ea typeface="Times New Roman" panose="02020603050405020304" pitchFamily="18" charset="0"/>
              </a:rPr>
              <a:t>Alkalai</a:t>
            </a:r>
            <a:r>
              <a:rPr lang="en-US" sz="2000" dirty="0">
                <a:effectLst/>
                <a:latin typeface="Times New Roman" panose="02020603050405020304" pitchFamily="18" charset="0"/>
                <a:ea typeface="Times New Roman" panose="02020603050405020304" pitchFamily="18" charset="0"/>
              </a:rPr>
              <a:t> , Ahmed </a:t>
            </a:r>
            <a:r>
              <a:rPr lang="en-US" sz="2000" dirty="0" err="1">
                <a:effectLst/>
                <a:latin typeface="Times New Roman" panose="02020603050405020304" pitchFamily="18" charset="0"/>
                <a:ea typeface="Times New Roman" panose="02020603050405020304" pitchFamily="18" charset="0"/>
              </a:rPr>
              <a:t>Lawgali</a:t>
            </a:r>
            <a:r>
              <a:rPr lang="en-US" sz="2000" dirty="0">
                <a:effectLst/>
                <a:latin typeface="Times New Roman" panose="02020603050405020304" pitchFamily="18" charset="0"/>
                <a:ea typeface="Times New Roman" panose="02020603050405020304" pitchFamily="18" charset="0"/>
              </a:rPr>
              <a:t> -“ Image-Preprocessing and Segmentation Techniques for Vehicle Plate Recognition”</a:t>
            </a:r>
          </a:p>
          <a:p>
            <a:pPr marL="342900" marR="0" lvl="0" indent="-342900" algn="just">
              <a:spcBef>
                <a:spcPts val="0"/>
              </a:spcBef>
              <a:spcAft>
                <a:spcPts val="0"/>
              </a:spcAft>
              <a:buFont typeface="Symbol" panose="05050102010706020507" pitchFamily="18" charset="2"/>
              <a:buChar char=""/>
            </a:pPr>
            <a:endParaRPr lang="en-US" sz="20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000" dirty="0" err="1">
                <a:effectLst/>
                <a:latin typeface="Times New Roman" panose="02020603050405020304" pitchFamily="18" charset="0"/>
                <a:ea typeface="Times New Roman" panose="02020603050405020304" pitchFamily="18" charset="0"/>
              </a:rPr>
              <a:t>Emina</a:t>
            </a:r>
            <a:r>
              <a:rPr lang="en-US" sz="2000" dirty="0">
                <a:effectLst/>
                <a:latin typeface="Times New Roman" panose="02020603050405020304" pitchFamily="18" charset="0"/>
                <a:ea typeface="Times New Roman" panose="02020603050405020304" pitchFamily="18" charset="0"/>
              </a:rPr>
              <a:t> E. </a:t>
            </a:r>
            <a:r>
              <a:rPr lang="en-US" sz="2000" dirty="0" err="1">
                <a:effectLst/>
                <a:latin typeface="Times New Roman" panose="02020603050405020304" pitchFamily="18" charset="0"/>
                <a:ea typeface="Times New Roman" panose="02020603050405020304" pitchFamily="18" charset="0"/>
              </a:rPr>
              <a:t>Etomi</a:t>
            </a:r>
            <a:r>
              <a:rPr lang="en-US" sz="2000" dirty="0">
                <a:effectLst/>
                <a:latin typeface="Times New Roman" panose="02020603050405020304" pitchFamily="18" charset="0"/>
                <a:ea typeface="Times New Roman" panose="02020603050405020304" pitchFamily="18" charset="0"/>
              </a:rPr>
              <a:t> and Donatus. U. </a:t>
            </a:r>
            <a:r>
              <a:rPr lang="en-US" sz="2000" dirty="0" err="1">
                <a:effectLst/>
                <a:latin typeface="Times New Roman" panose="02020603050405020304" pitchFamily="18" charset="0"/>
                <a:ea typeface="Times New Roman" panose="02020603050405020304" pitchFamily="18" charset="0"/>
              </a:rPr>
              <a:t>Onyishi</a:t>
            </a:r>
            <a:r>
              <a:rPr lang="en-US" sz="2000" dirty="0">
                <a:effectLst/>
                <a:latin typeface="Times New Roman" panose="02020603050405020304" pitchFamily="18" charset="0"/>
                <a:ea typeface="Times New Roman" panose="02020603050405020304" pitchFamily="18" charset="0"/>
              </a:rPr>
              <a:t> – “Automated number plate recognition system” Mahmoud El Hendy , </a:t>
            </a:r>
            <a:r>
              <a:rPr lang="en-US" sz="2000" dirty="0" err="1">
                <a:effectLst/>
                <a:latin typeface="Times New Roman" panose="02020603050405020304" pitchFamily="18" charset="0"/>
                <a:ea typeface="Times New Roman" panose="02020603050405020304" pitchFamily="18" charset="0"/>
              </a:rPr>
              <a:t>Shadi</a:t>
            </a:r>
            <a:r>
              <a:rPr lang="en-US" sz="2000" dirty="0">
                <a:effectLst/>
                <a:latin typeface="Times New Roman" panose="02020603050405020304" pitchFamily="18" charset="0"/>
                <a:ea typeface="Times New Roman" panose="02020603050405020304" pitchFamily="18" charset="0"/>
              </a:rPr>
              <a:t> Atalla , Sami </a:t>
            </a:r>
            <a:r>
              <a:rPr lang="en-US" sz="2000" dirty="0" err="1">
                <a:effectLst/>
                <a:latin typeface="Times New Roman" panose="02020603050405020304" pitchFamily="18" charset="0"/>
                <a:ea typeface="Times New Roman" panose="02020603050405020304" pitchFamily="18" charset="0"/>
              </a:rPr>
              <a:t>Miniaoui</a:t>
            </a:r>
            <a:r>
              <a:rPr lang="en-US" sz="2000" dirty="0">
                <a:effectLst/>
                <a:latin typeface="Times New Roman" panose="02020603050405020304" pitchFamily="18" charset="0"/>
                <a:ea typeface="Times New Roman" panose="02020603050405020304" pitchFamily="18" charset="0"/>
              </a:rPr>
              <a:t> , Mohammad </a:t>
            </a:r>
            <a:r>
              <a:rPr lang="en-US" sz="2000" dirty="0" err="1">
                <a:effectLst/>
                <a:latin typeface="Times New Roman" panose="02020603050405020304" pitchFamily="18" charset="0"/>
                <a:ea typeface="Times New Roman" panose="02020603050405020304" pitchFamily="18" charset="0"/>
              </a:rPr>
              <a:t>Daradkeh</a:t>
            </a:r>
            <a:r>
              <a:rPr lang="en-US" sz="2000" dirty="0">
                <a:effectLst/>
                <a:latin typeface="Times New Roman" panose="02020603050405020304" pitchFamily="18" charset="0"/>
                <a:ea typeface="Times New Roman" panose="02020603050405020304" pitchFamily="18" charset="0"/>
              </a:rPr>
              <a:t> and </a:t>
            </a:r>
            <a:r>
              <a:rPr lang="en-US" sz="2000" dirty="0" err="1">
                <a:effectLst/>
                <a:latin typeface="Times New Roman" panose="02020603050405020304" pitchFamily="18" charset="0"/>
                <a:ea typeface="Times New Roman" panose="02020603050405020304" pitchFamily="18" charset="0"/>
              </a:rPr>
              <a:t>Wathiq</a:t>
            </a:r>
            <a:r>
              <a:rPr lang="en-US" sz="2000" dirty="0">
                <a:effectLst/>
                <a:latin typeface="Times New Roman" panose="02020603050405020304" pitchFamily="18" charset="0"/>
                <a:ea typeface="Times New Roman" panose="02020603050405020304" pitchFamily="18" charset="0"/>
              </a:rPr>
              <a:t> Mansoor and Kamarul Faizal Bin Hashim – “Hybrid Approach for Developing Strategic ICT Framework for Smart Cities”.</a:t>
            </a:r>
          </a:p>
          <a:p>
            <a:pPr marL="342900" marR="0" lvl="0" indent="-342900" algn="just">
              <a:spcBef>
                <a:spcPts val="0"/>
              </a:spcBef>
              <a:spcAft>
                <a:spcPts val="0"/>
              </a:spcAft>
              <a:buFont typeface="Symbol" panose="05050102010706020507" pitchFamily="18" charset="2"/>
              <a:buChar char=""/>
            </a:pPr>
            <a:endParaRPr lang="en-US" sz="20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Seong</a:t>
            </a:r>
            <a:r>
              <a:rPr lang="en-US" sz="2000" dirty="0">
                <a:effectLst/>
                <a:latin typeface="Times New Roman" panose="02020603050405020304" pitchFamily="18" charset="0"/>
                <a:ea typeface="Times New Roman" panose="02020603050405020304" pitchFamily="18" charset="0"/>
              </a:rPr>
              <a:t>-In Kang, Sang-</a:t>
            </a:r>
            <a:r>
              <a:rPr lang="en-US" sz="2000" dirty="0" err="1">
                <a:effectLst/>
                <a:latin typeface="Times New Roman" panose="02020603050405020304" pitchFamily="18" charset="0"/>
                <a:ea typeface="Times New Roman" panose="02020603050405020304" pitchFamily="18" charset="0"/>
              </a:rPr>
              <a:t>cheol</a:t>
            </a:r>
            <a:r>
              <a:rPr lang="en-US" sz="2000" dirty="0">
                <a:effectLst/>
                <a:latin typeface="Times New Roman" panose="02020603050405020304" pitchFamily="18" charset="0"/>
                <a:ea typeface="Times New Roman" panose="02020603050405020304" pitchFamily="18" charset="0"/>
              </a:rPr>
              <a:t> Byun, Yeo-Han Yoon, - “Study on Single Camera Based ANPR System for Improvement of Vehicle Number Plate Recognition on Multi- Lane Roads”.</a:t>
            </a:r>
          </a:p>
          <a:p>
            <a:pPr marR="0" lvl="0">
              <a:spcBef>
                <a:spcPts val="0"/>
              </a:spcBef>
              <a:spcAft>
                <a:spcPts val="0"/>
              </a:spcAft>
              <a:buSzPts val="1400"/>
              <a:tabLst>
                <a:tab pos="342900" algn="r"/>
              </a:tabLst>
            </a:pPr>
            <a:endParaRPr lang="en-US" sz="1400" dirty="0">
              <a:effectLst/>
              <a:latin typeface="Times New Roman" panose="02020603050405020304" pitchFamily="18" charset="0"/>
              <a:ea typeface="Symbol" panose="05050102010706020507" pitchFamily="18" charset="2"/>
              <a:cs typeface="Symbol" panose="05050102010706020507" pitchFamily="18" charset="2"/>
            </a:endParaRPr>
          </a:p>
          <a:p>
            <a:pPr marL="342900" marR="0" lvl="0" indent="-342900">
              <a:spcBef>
                <a:spcPts val="0"/>
              </a:spcBef>
              <a:spcAft>
                <a:spcPts val="0"/>
              </a:spcAft>
              <a:buSzPts val="1400"/>
              <a:buFont typeface="Symbol" panose="05050102010706020507" pitchFamily="18" charset="2"/>
              <a:buChar char=""/>
              <a:tabLst>
                <a:tab pos="342900" algn="r"/>
              </a:tabLst>
            </a:pPr>
            <a:endParaRPr lang="en-IN" sz="1400" dirty="0">
              <a:effectLst/>
              <a:latin typeface="Times New Roman" panose="02020603050405020304" pitchFamily="18" charset="0"/>
              <a:ea typeface="Symbol" panose="05050102010706020507" pitchFamily="18" charset="2"/>
              <a:cs typeface="Symbol" panose="05050102010706020507" pitchFamily="18" charset="2"/>
            </a:endParaRPr>
          </a:p>
          <a:p>
            <a:pPr marL="621030" marR="0" indent="-144780">
              <a:spcBef>
                <a:spcPts val="0"/>
              </a:spcBef>
              <a:spcAft>
                <a:spcPts val="0"/>
              </a:spcAft>
            </a:pPr>
            <a:endParaRPr lang="en-IN" sz="16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787E57BC-0A9E-4EF9-452F-8BD07FCFC3FF}"/>
              </a:ext>
            </a:extLst>
          </p:cNvPr>
          <p:cNvSpPr txBox="1"/>
          <p:nvPr/>
        </p:nvSpPr>
        <p:spPr>
          <a:xfrm>
            <a:off x="528612" y="339978"/>
            <a:ext cx="4940068" cy="984885"/>
          </a:xfrm>
          <a:prstGeom prst="rect">
            <a:avLst/>
          </a:prstGeom>
          <a:noFill/>
        </p:spPr>
        <p:txBody>
          <a:bodyPr wrap="square" rtlCol="0">
            <a:spAutoFit/>
          </a:bodyPr>
          <a:lstStyle/>
          <a:p>
            <a:pPr algn="ctr"/>
            <a:r>
              <a:rPr lang="en-US" sz="2800" b="1" dirty="0">
                <a:solidFill>
                  <a:srgbClr val="002060"/>
                </a:solidFill>
                <a:latin typeface="Times New Roman" panose="02020603050405020304" pitchFamily="18" charset="0"/>
                <a:cs typeface="Times New Roman" panose="02020603050405020304" pitchFamily="18" charset="0"/>
              </a:rPr>
              <a:t> </a:t>
            </a:r>
            <a:r>
              <a:rPr lang="en-US" sz="3600" b="1" dirty="0">
                <a:solidFill>
                  <a:srgbClr val="7030A0"/>
                </a:solidFill>
                <a:latin typeface="Times New Roman" panose="02020603050405020304" pitchFamily="18" charset="0"/>
                <a:cs typeface="Times New Roman" panose="02020603050405020304" pitchFamily="18" charset="0"/>
              </a:rPr>
              <a:t>REFERENCES</a:t>
            </a:r>
            <a:endParaRPr lang="en-US" b="0" i="0" dirty="0">
              <a:solidFill>
                <a:srgbClr val="7030A0"/>
              </a:solidFill>
              <a:effectLst/>
              <a:highlight>
                <a:srgbClr val="FFFFFF"/>
              </a:highlight>
              <a:latin typeface="Söhne"/>
            </a:endParaRPr>
          </a:p>
          <a:p>
            <a:endParaRPr lang="en-IN" sz="22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4949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D8CB0E4-75B5-416A-89B8-1C1E10420B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1269" y="1494183"/>
            <a:ext cx="4634948" cy="4634948"/>
          </a:xfrm>
          <a:prstGeom prst="rect">
            <a:avLst/>
          </a:prstGeom>
          <a:effectLst>
            <a:softEdge rad="127000"/>
          </a:effectLst>
        </p:spPr>
      </p:pic>
      <p:sp>
        <p:nvSpPr>
          <p:cNvPr id="5" name="TextBox 4">
            <a:extLst>
              <a:ext uri="{FF2B5EF4-FFF2-40B4-BE49-F238E27FC236}">
                <a16:creationId xmlns:a16="http://schemas.microsoft.com/office/drawing/2014/main" id="{50FCE8E2-3686-12E5-C8AE-2DF8D44ADEAD}"/>
              </a:ext>
            </a:extLst>
          </p:cNvPr>
          <p:cNvSpPr txBox="1"/>
          <p:nvPr/>
        </p:nvSpPr>
        <p:spPr>
          <a:xfrm>
            <a:off x="2969623" y="493738"/>
            <a:ext cx="6096000" cy="646331"/>
          </a:xfrm>
          <a:prstGeom prst="rect">
            <a:avLst/>
          </a:prstGeom>
          <a:noFill/>
        </p:spPr>
        <p:txBody>
          <a:bodyPr wrap="square">
            <a:sp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QUESTIONNAIRE</a:t>
            </a:r>
          </a:p>
        </p:txBody>
      </p:sp>
      <p:sp>
        <p:nvSpPr>
          <p:cNvPr id="2" name="Footer Placeholder 4">
            <a:extLst>
              <a:ext uri="{FF2B5EF4-FFF2-40B4-BE49-F238E27FC236}">
                <a16:creationId xmlns:a16="http://schemas.microsoft.com/office/drawing/2014/main" id="{EE3A18BD-CAE8-4C79-78E8-3ED25480915E}"/>
              </a:ext>
            </a:extLst>
          </p:cNvPr>
          <p:cNvSpPr>
            <a:spLocks noGrp="1"/>
          </p:cNvSpPr>
          <p:nvPr>
            <p:ph type="ftr" sz="quarter" idx="11"/>
          </p:nvPr>
        </p:nvSpPr>
        <p:spPr>
          <a:xfrm>
            <a:off x="1141411" y="5883275"/>
            <a:ext cx="6239309" cy="365125"/>
          </a:xfrm>
        </p:spPr>
        <p:txBody>
          <a:bodyPr/>
          <a:lstStyle/>
          <a:p>
            <a:r>
              <a:rPr lang="en-IN" dirty="0"/>
              <a:t>Dept. of ECE, NIEIT</a:t>
            </a:r>
          </a:p>
        </p:txBody>
      </p:sp>
      <p:sp>
        <p:nvSpPr>
          <p:cNvPr id="3" name="Date Placeholder 3">
            <a:extLst>
              <a:ext uri="{FF2B5EF4-FFF2-40B4-BE49-F238E27FC236}">
                <a16:creationId xmlns:a16="http://schemas.microsoft.com/office/drawing/2014/main" id="{B71E6C5C-6418-97C0-B3DF-ECFB61D4611B}"/>
              </a:ext>
            </a:extLst>
          </p:cNvPr>
          <p:cNvSpPr>
            <a:spLocks noGrp="1"/>
          </p:cNvSpPr>
          <p:nvPr>
            <p:ph type="dt" sz="half" idx="10"/>
          </p:nvPr>
        </p:nvSpPr>
        <p:spPr>
          <a:xfrm>
            <a:off x="8412900" y="5946568"/>
            <a:ext cx="2743200" cy="365125"/>
          </a:xfrm>
        </p:spPr>
        <p:txBody>
          <a:bodyPr/>
          <a:lstStyle/>
          <a:p>
            <a:r>
              <a:rPr lang="en-IN" dirty="0"/>
              <a:t>09-05-2024</a:t>
            </a:r>
          </a:p>
        </p:txBody>
      </p:sp>
    </p:spTree>
    <p:extLst>
      <p:ext uri="{BB962C8B-B14F-4D97-AF65-F5344CB8AC3E}">
        <p14:creationId xmlns:p14="http://schemas.microsoft.com/office/powerpoint/2010/main" val="27782860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oll Background Images, HD Pictures and Wallpaper For Free ...">
            <a:extLst>
              <a:ext uri="{FF2B5EF4-FFF2-40B4-BE49-F238E27FC236}">
                <a16:creationId xmlns:a16="http://schemas.microsoft.com/office/drawing/2014/main" id="{7E0AC225-8AC8-09C7-15B1-33E8371D40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521"/>
            <a:ext cx="12192000" cy="6856926"/>
          </a:xfrm>
          <a:prstGeom prst="rect">
            <a:avLst/>
          </a:prstGeom>
          <a:noFill/>
          <a:extLst>
            <a:ext uri="{909E8E84-426E-40DD-AFC4-6F175D3DCCD1}">
              <a14:hiddenFill xmlns:a14="http://schemas.microsoft.com/office/drawing/2010/main">
                <a:solidFill>
                  <a:srgbClr val="FFFFFF"/>
                </a:solidFill>
              </a14:hiddenFill>
            </a:ext>
          </a:extLst>
        </p:spPr>
      </p:pic>
      <p:sp>
        <p:nvSpPr>
          <p:cNvPr id="30" name="文本框 24"/>
          <p:cNvSpPr txBox="1"/>
          <p:nvPr/>
        </p:nvSpPr>
        <p:spPr>
          <a:xfrm rot="510640">
            <a:off x="2760852" y="4863623"/>
            <a:ext cx="5856463" cy="1569660"/>
          </a:xfrm>
          <a:prstGeom prst="rect">
            <a:avLst/>
          </a:prstGeom>
          <a:noFill/>
        </p:spPr>
        <p:txBody>
          <a:bodyPr wrap="square" rtlCol="0">
            <a:spAutoFit/>
            <a:scene3d>
              <a:camera prst="isometricOffAxis1Top"/>
              <a:lightRig rig="threePt" dir="t"/>
            </a:scene3d>
          </a:bodyPr>
          <a:lstStyle/>
          <a:p>
            <a:pPr algn="ctr"/>
            <a:r>
              <a:rPr lang="tr-TR" altLang="zh-CN" sz="9600" b="1" spc="300" dirty="0">
                <a:solidFill>
                  <a:srgbClr val="FF0000"/>
                </a:solidFill>
                <a:effectLst>
                  <a:outerShdw blurRad="38100" dist="38100" dir="2700000" algn="tl">
                    <a:srgbClr val="000000">
                      <a:alpha val="43137"/>
                    </a:srgbClr>
                  </a:outerShdw>
                </a:effectLst>
                <a:ea typeface="字魂59号-创粗黑" panose="00000500000000000000" pitchFamily="2" charset="-122"/>
              </a:rPr>
              <a:t>THAN</a:t>
            </a:r>
            <a:r>
              <a:rPr lang="en-US" altLang="zh-CN" sz="9600" b="1" spc="300" dirty="0">
                <a:solidFill>
                  <a:srgbClr val="FF0000"/>
                </a:solidFill>
                <a:effectLst>
                  <a:outerShdw blurRad="38100" dist="38100" dir="2700000" algn="tl">
                    <a:srgbClr val="000000">
                      <a:alpha val="43137"/>
                    </a:srgbClr>
                  </a:outerShdw>
                </a:effectLst>
                <a:ea typeface="字魂59号-创粗黑" panose="00000500000000000000" pitchFamily="2" charset="-122"/>
              </a:rPr>
              <a:t>K</a:t>
            </a:r>
            <a:endParaRPr lang="zh-CN" altLang="en-US" sz="9600" b="1" spc="300" dirty="0">
              <a:solidFill>
                <a:srgbClr val="FF0000"/>
              </a:solidFill>
              <a:effectLst>
                <a:outerShdw blurRad="38100" dist="38100" dir="2700000" algn="tl">
                  <a:srgbClr val="000000">
                    <a:alpha val="43137"/>
                  </a:srgbClr>
                </a:outerShdw>
              </a:effectLst>
              <a:ea typeface="字魂59号-创粗黑" panose="00000500000000000000" pitchFamily="2" charset="-122"/>
            </a:endParaRPr>
          </a:p>
        </p:txBody>
      </p:sp>
      <p:sp>
        <p:nvSpPr>
          <p:cNvPr id="2" name="TextBox 1">
            <a:extLst>
              <a:ext uri="{FF2B5EF4-FFF2-40B4-BE49-F238E27FC236}">
                <a16:creationId xmlns:a16="http://schemas.microsoft.com/office/drawing/2014/main" id="{01E7A175-D20D-213F-6042-1E6423537730}"/>
              </a:ext>
            </a:extLst>
          </p:cNvPr>
          <p:cNvSpPr txBox="1"/>
          <p:nvPr/>
        </p:nvSpPr>
        <p:spPr>
          <a:xfrm>
            <a:off x="8525857" y="5166539"/>
            <a:ext cx="3055065" cy="1569660"/>
          </a:xfrm>
          <a:prstGeom prst="rect">
            <a:avLst/>
          </a:prstGeom>
          <a:noFill/>
        </p:spPr>
        <p:txBody>
          <a:bodyPr wrap="square" rtlCol="0">
            <a:spAutoFit/>
            <a:scene3d>
              <a:camera prst="isometricOffAxis1Top"/>
              <a:lightRig rig="threePt" dir="t"/>
            </a:scene3d>
          </a:bodyPr>
          <a:lstStyle/>
          <a:p>
            <a:r>
              <a:rPr lang="tr-TR" altLang="zh-CN" sz="9600" b="1" spc="300" dirty="0">
                <a:solidFill>
                  <a:srgbClr val="FF0000"/>
                </a:solidFill>
                <a:effectLst>
                  <a:outerShdw blurRad="38100" dist="38100" dir="2700000" algn="tl">
                    <a:srgbClr val="000000">
                      <a:alpha val="43137"/>
                    </a:srgbClr>
                  </a:outerShdw>
                </a:effectLst>
                <a:ea typeface="字魂59号-创粗黑" panose="00000500000000000000" pitchFamily="2" charset="-122"/>
              </a:rPr>
              <a:t>YOU !</a:t>
            </a:r>
            <a:endParaRPr lang="en-IN" sz="9600" dirty="0"/>
          </a:p>
        </p:txBody>
      </p:sp>
      <p:sp>
        <p:nvSpPr>
          <p:cNvPr id="3" name="TextBox 2">
            <a:extLst>
              <a:ext uri="{FF2B5EF4-FFF2-40B4-BE49-F238E27FC236}">
                <a16:creationId xmlns:a16="http://schemas.microsoft.com/office/drawing/2014/main" id="{5E70C50A-080F-9214-35D9-4A4BB393E0B8}"/>
              </a:ext>
            </a:extLst>
          </p:cNvPr>
          <p:cNvSpPr txBox="1"/>
          <p:nvPr/>
        </p:nvSpPr>
        <p:spPr>
          <a:xfrm>
            <a:off x="3189770" y="1955461"/>
            <a:ext cx="7060018" cy="830997"/>
          </a:xfrm>
          <a:prstGeom prst="rect">
            <a:avLst/>
          </a:prstGeom>
          <a:noFill/>
        </p:spPr>
        <p:txBody>
          <a:bodyPr wrap="square" rtlCol="0">
            <a:spAutoFit/>
          </a:bodyPr>
          <a:lstStyle/>
          <a:p>
            <a:r>
              <a:rPr lang="en-US" sz="4800" dirty="0"/>
              <a:t>A        K        J         P</a:t>
            </a:r>
            <a:endParaRPr lang="en-IN" dirty="0"/>
          </a:p>
        </p:txBody>
      </p:sp>
    </p:spTree>
    <p:extLst>
      <p:ext uri="{BB962C8B-B14F-4D97-AF65-F5344CB8AC3E}">
        <p14:creationId xmlns:p14="http://schemas.microsoft.com/office/powerpoint/2010/main" val="89558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E376086-8C61-18F4-01AF-148D50517DDC}"/>
              </a:ext>
            </a:extLst>
          </p:cNvPr>
          <p:cNvSpPr>
            <a:spLocks noGrp="1"/>
          </p:cNvSpPr>
          <p:nvPr>
            <p:ph type="dt" sz="half" idx="10"/>
          </p:nvPr>
        </p:nvSpPr>
        <p:spPr>
          <a:xfrm>
            <a:off x="7422086" y="6065835"/>
            <a:ext cx="2743200" cy="365125"/>
          </a:xfrm>
        </p:spPr>
        <p:txBody>
          <a:bodyPr/>
          <a:lstStyle/>
          <a:p>
            <a:r>
              <a:rPr lang="en-IN" dirty="0"/>
              <a:t>09-05-2024</a:t>
            </a:r>
          </a:p>
        </p:txBody>
      </p:sp>
      <p:sp>
        <p:nvSpPr>
          <p:cNvPr id="5" name="Footer Placeholder 4">
            <a:extLst>
              <a:ext uri="{FF2B5EF4-FFF2-40B4-BE49-F238E27FC236}">
                <a16:creationId xmlns:a16="http://schemas.microsoft.com/office/drawing/2014/main" id="{3F262B30-5477-16E2-D0F1-5C7762A0AE93}"/>
              </a:ext>
            </a:extLst>
          </p:cNvPr>
          <p:cNvSpPr>
            <a:spLocks noGrp="1"/>
          </p:cNvSpPr>
          <p:nvPr>
            <p:ph type="ftr" sz="quarter" idx="11"/>
          </p:nvPr>
        </p:nvSpPr>
        <p:spPr>
          <a:xfrm>
            <a:off x="1071742" y="6065836"/>
            <a:ext cx="6239309" cy="365125"/>
          </a:xfrm>
        </p:spPr>
        <p:txBody>
          <a:bodyPr/>
          <a:lstStyle/>
          <a:p>
            <a:r>
              <a:rPr lang="en-IN"/>
              <a:t>Dept. of ECE, NIEIT</a:t>
            </a:r>
            <a:endParaRPr lang="en-IN" dirty="0"/>
          </a:p>
        </p:txBody>
      </p:sp>
      <p:sp>
        <p:nvSpPr>
          <p:cNvPr id="7" name="Title 1">
            <a:extLst>
              <a:ext uri="{FF2B5EF4-FFF2-40B4-BE49-F238E27FC236}">
                <a16:creationId xmlns:a16="http://schemas.microsoft.com/office/drawing/2014/main" id="{3482FFBC-ED13-E1C1-2335-222E79E62975}"/>
              </a:ext>
            </a:extLst>
          </p:cNvPr>
          <p:cNvSpPr>
            <a:spLocks noGrp="1"/>
          </p:cNvSpPr>
          <p:nvPr>
            <p:ph type="title"/>
          </p:nvPr>
        </p:nvSpPr>
        <p:spPr>
          <a:xfrm>
            <a:off x="1470603" y="159218"/>
            <a:ext cx="3962788" cy="900764"/>
          </a:xfrm>
        </p:spPr>
        <p:txBody>
          <a:bodyPr anchor="ctr">
            <a:noAutofit/>
          </a:bodyPr>
          <a:lstStyle/>
          <a:p>
            <a:r>
              <a:rPr lang="en-IN" b="1" dirty="0">
                <a:solidFill>
                  <a:srgbClr val="7030A0"/>
                </a:solidFill>
                <a:latin typeface="Times New Roman" panose="02020603050405020304" pitchFamily="18" charset="0"/>
                <a:cs typeface="Times New Roman" panose="02020603050405020304" pitchFamily="18" charset="0"/>
              </a:rPr>
              <a:t>INTRODUCTION</a:t>
            </a:r>
          </a:p>
        </p:txBody>
      </p:sp>
      <p:sp>
        <p:nvSpPr>
          <p:cNvPr id="8" name="TextBox 7">
            <a:extLst>
              <a:ext uri="{FF2B5EF4-FFF2-40B4-BE49-F238E27FC236}">
                <a16:creationId xmlns:a16="http://schemas.microsoft.com/office/drawing/2014/main" id="{4E1DCFA0-FA07-E98E-DE90-B2064B6CC870}"/>
              </a:ext>
            </a:extLst>
          </p:cNvPr>
          <p:cNvSpPr txBox="1"/>
          <p:nvPr/>
        </p:nvSpPr>
        <p:spPr>
          <a:xfrm>
            <a:off x="792480" y="1106401"/>
            <a:ext cx="11181806" cy="4959435"/>
          </a:xfrm>
          <a:prstGeom prst="rect">
            <a:avLst/>
          </a:prstGeom>
          <a:noFill/>
        </p:spPr>
        <p:txBody>
          <a:bodyPr wrap="square">
            <a:spAutoFit/>
          </a:bodyPr>
          <a:lstStyle/>
          <a:p>
            <a:pPr marL="342900" marR="482600" indent="-342900" algn="just">
              <a:lnSpc>
                <a:spcPct val="150000"/>
              </a:lnSpc>
              <a:spcBef>
                <a:spcPts val="415"/>
              </a:spcBef>
              <a:buFont typeface="Symbol" panose="05050102010706020507" pitchFamily="18" charset="2"/>
              <a:buChar char=""/>
            </a:pPr>
            <a:r>
              <a:rPr lang="en-US" sz="1700" b="0" i="0" dirty="0">
                <a:solidFill>
                  <a:srgbClr val="111111"/>
                </a:solidFill>
                <a:effectLst/>
                <a:latin typeface="Times New Roman" panose="02020603050405020304" pitchFamily="18" charset="0"/>
                <a:cs typeface="Times New Roman" panose="02020603050405020304" pitchFamily="18" charset="0"/>
              </a:rPr>
              <a:t>IntelliSense Toll Management System uses Node MCU microcontroller for seamless communication between hardware and software, enhancing agility and scalability of toll collection operations.</a:t>
            </a:r>
          </a:p>
          <a:p>
            <a:pPr marL="342900" marR="482600" indent="-342900" algn="just">
              <a:lnSpc>
                <a:spcPct val="150000"/>
              </a:lnSpc>
              <a:spcBef>
                <a:spcPts val="415"/>
              </a:spcBef>
              <a:buFont typeface="Symbol" panose="05050102010706020507" pitchFamily="18" charset="2"/>
              <a:buChar char=""/>
            </a:pPr>
            <a:r>
              <a:rPr lang="en-US" sz="1700" b="0" i="0" dirty="0">
                <a:solidFill>
                  <a:srgbClr val="111111"/>
                </a:solidFill>
                <a:effectLst/>
                <a:latin typeface="Times New Roman" panose="02020603050405020304" pitchFamily="18" charset="0"/>
                <a:cs typeface="Times New Roman" panose="02020603050405020304" pitchFamily="18" charset="0"/>
              </a:rPr>
              <a:t>Integration of ultrasonic sensors and ESP32 camera modules enables accurate vehicle detection and high-resolution image capture for automated license plate recognition, streamlining toll collection processes.</a:t>
            </a:r>
          </a:p>
          <a:p>
            <a:pPr marL="342900" marR="482600" indent="-342900" algn="just">
              <a:lnSpc>
                <a:spcPct val="150000"/>
              </a:lnSpc>
              <a:spcBef>
                <a:spcPts val="415"/>
              </a:spcBef>
              <a:buFont typeface="Symbol" panose="05050102010706020507" pitchFamily="18" charset="2"/>
              <a:buChar char=""/>
            </a:pPr>
            <a:r>
              <a:rPr lang="en-US" sz="1700" dirty="0">
                <a:solidFill>
                  <a:srgbClr val="111111"/>
                </a:solidFill>
                <a:latin typeface="Times New Roman" panose="02020603050405020304" pitchFamily="18" charset="0"/>
                <a:cs typeface="Times New Roman" panose="02020603050405020304" pitchFamily="18" charset="0"/>
              </a:rPr>
              <a:t>I</a:t>
            </a:r>
            <a:r>
              <a:rPr lang="en-US" sz="1700" b="0" i="0" dirty="0">
                <a:solidFill>
                  <a:srgbClr val="111111"/>
                </a:solidFill>
                <a:effectLst/>
                <a:latin typeface="Times New Roman" panose="02020603050405020304" pitchFamily="18" charset="0"/>
                <a:cs typeface="Times New Roman" panose="02020603050405020304" pitchFamily="18" charset="0"/>
              </a:rPr>
              <a:t>mage processing algorithms like OpenCV and Tesseract OCR extract license plate information, facilitating automated billing and notification processes linked to registered email addresses, promoting user convenience and transparency.</a:t>
            </a:r>
          </a:p>
          <a:p>
            <a:pPr marL="342900" marR="482600" indent="-342900" algn="just">
              <a:lnSpc>
                <a:spcPct val="150000"/>
              </a:lnSpc>
              <a:spcBef>
                <a:spcPts val="415"/>
              </a:spcBef>
              <a:buFont typeface="Symbol" panose="05050102010706020507" pitchFamily="18" charset="2"/>
              <a:buChar char=""/>
            </a:pPr>
            <a:r>
              <a:rPr lang="en-US" sz="1700" b="0" i="0" dirty="0">
                <a:solidFill>
                  <a:srgbClr val="111111"/>
                </a:solidFill>
                <a:effectLst/>
                <a:latin typeface="Times New Roman" panose="02020603050405020304" pitchFamily="18" charset="0"/>
                <a:cs typeface="Times New Roman" panose="02020603050405020304" pitchFamily="18" charset="0"/>
              </a:rPr>
              <a:t>By automating toll collection and reducing manual errors, the system improves traffic flow, enhances road safety, and enables authorities to make informed decisions regarding infrastructure planning and revenue allocation.</a:t>
            </a:r>
          </a:p>
          <a:p>
            <a:pPr marL="342900" marR="482600" indent="-342900" algn="just">
              <a:lnSpc>
                <a:spcPct val="150000"/>
              </a:lnSpc>
              <a:spcBef>
                <a:spcPts val="415"/>
              </a:spcBef>
              <a:buFont typeface="Symbol" panose="05050102010706020507" pitchFamily="18" charset="2"/>
              <a:buChar char=""/>
            </a:pPr>
            <a:r>
              <a:rPr lang="en-US" sz="1700" b="0" i="0" dirty="0">
                <a:solidFill>
                  <a:srgbClr val="111111"/>
                </a:solidFill>
                <a:effectLst/>
                <a:latin typeface="Times New Roman" panose="02020603050405020304" pitchFamily="18" charset="0"/>
                <a:cs typeface="Times New Roman" panose="02020603050405020304" pitchFamily="18" charset="0"/>
              </a:rPr>
              <a:t>Embracing emerging technologies and a user-centric approach, the project aims to revolutionize toll management, paving the way for smarter, more connected transportation systems while reducing fuel consumption and alleviating traffic congestion.</a:t>
            </a:r>
            <a:endParaRPr lang="en-IN" sz="1700" b="1" u="sng" kern="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879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B88F287-E473-7194-83E2-7459D95C04B4}"/>
              </a:ext>
            </a:extLst>
          </p:cNvPr>
          <p:cNvSpPr txBox="1">
            <a:spLocks/>
          </p:cNvSpPr>
          <p:nvPr/>
        </p:nvSpPr>
        <p:spPr>
          <a:xfrm>
            <a:off x="918731" y="383731"/>
            <a:ext cx="6115145" cy="811331"/>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7030A0"/>
                </a:solidFill>
                <a:latin typeface="Times New Roman" panose="02020603050405020304" pitchFamily="18" charset="0"/>
                <a:cs typeface="Times New Roman" panose="02020603050405020304" pitchFamily="18" charset="0"/>
              </a:rPr>
              <a:t>PROBLEM STATEMENT</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64F6181-4AC9-0B95-DF0A-97A98C2BA05B}"/>
              </a:ext>
            </a:extLst>
          </p:cNvPr>
          <p:cNvSpPr txBox="1"/>
          <p:nvPr/>
        </p:nvSpPr>
        <p:spPr>
          <a:xfrm>
            <a:off x="157427" y="1318616"/>
            <a:ext cx="11186091" cy="969496"/>
          </a:xfrm>
          <a:prstGeom prst="rect">
            <a:avLst/>
          </a:prstGeom>
          <a:noFill/>
        </p:spPr>
        <p:txBody>
          <a:bodyPr wrap="square" rtlCol="0">
            <a:spAutoFit/>
          </a:bodyPr>
          <a:lstStyle/>
          <a:p>
            <a:pPr marL="628650" marR="368300" indent="-285750" algn="just">
              <a:spcBef>
                <a:spcPts val="0"/>
              </a:spcBef>
              <a:spcAft>
                <a:spcPts val="0"/>
              </a:spcAft>
              <a:buFont typeface="Wingdings" panose="05000000000000000000" pitchFamily="2" charset="2"/>
              <a:buChar char="Ø"/>
            </a:pPr>
            <a:r>
              <a:rPr lang="en-US" sz="1900" dirty="0">
                <a:effectLst/>
                <a:latin typeface="Times New Roman" panose="02020603050405020304" pitchFamily="18" charset="0"/>
                <a:ea typeface="Times New Roman" panose="02020603050405020304" pitchFamily="18" charset="0"/>
              </a:rPr>
              <a:t>To Develop an efficient Toll Management System that leverages image processing to identify the vehicle’s license number and address the inefficiencies in manual toll collection, reduce traffic congestion, enhance commuter’s productivity, and reduce fuel wastage.</a:t>
            </a:r>
            <a:endParaRPr lang="en-IN" sz="1900"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EE0E6FF9-8EF6-8B6C-0C92-AB1B709F17D9}"/>
              </a:ext>
            </a:extLst>
          </p:cNvPr>
          <p:cNvSpPr txBox="1"/>
          <p:nvPr/>
        </p:nvSpPr>
        <p:spPr>
          <a:xfrm>
            <a:off x="465826" y="3254607"/>
            <a:ext cx="11186091" cy="3139321"/>
          </a:xfrm>
          <a:prstGeom prst="rect">
            <a:avLst/>
          </a:prstGeom>
          <a:noFill/>
        </p:spPr>
        <p:txBody>
          <a:bodyPr wrap="square">
            <a:spAutoFit/>
          </a:bodyPr>
          <a:lstStyle/>
          <a:p>
            <a:pPr marL="285750" marR="368300" lvl="0" indent="-285750" algn="just">
              <a:spcBef>
                <a:spcPts val="0"/>
              </a:spcBef>
              <a:spcAft>
                <a:spcPts val="0"/>
              </a:spcAft>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Develop a robust ANPR system that can accurately and efficiently recognize vehicle license plates using digital image processing techniques.</a:t>
            </a:r>
          </a:p>
          <a:p>
            <a:pPr marR="368300" lvl="0" algn="just">
              <a:spcBef>
                <a:spcPts val="0"/>
              </a:spcBef>
              <a:spcAft>
                <a:spcPts val="0"/>
              </a:spcAft>
            </a:pPr>
            <a:endParaRPr lang="en-US" dirty="0">
              <a:effectLst/>
              <a:latin typeface="Times New Roman" panose="02020603050405020304" pitchFamily="18" charset="0"/>
              <a:ea typeface="Times New Roman" panose="02020603050405020304" pitchFamily="18" charset="0"/>
            </a:endParaRPr>
          </a:p>
          <a:p>
            <a:pPr marL="285750" marR="368300" lvl="0" indent="-285750" algn="just">
              <a:spcBef>
                <a:spcPts val="0"/>
              </a:spcBef>
              <a:spcAft>
                <a:spcPts val="0"/>
              </a:spcAft>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Implement a secure and efficient transaction system that links recognized vehicle plates to user identities, ensuring seamless toll collection and management based on the vehicle owner's account.</a:t>
            </a:r>
          </a:p>
          <a:p>
            <a:pPr marR="368300" lvl="0" algn="just">
              <a:spcBef>
                <a:spcPts val="0"/>
              </a:spcBef>
              <a:spcAft>
                <a:spcPts val="0"/>
              </a:spcAft>
            </a:pPr>
            <a:endParaRPr lang="en-US" dirty="0">
              <a:effectLst/>
              <a:latin typeface="Times New Roman" panose="02020603050405020304" pitchFamily="18" charset="0"/>
              <a:ea typeface="Times New Roman" panose="02020603050405020304" pitchFamily="18" charset="0"/>
            </a:endParaRPr>
          </a:p>
          <a:p>
            <a:pPr marL="285750" marR="368300" lvl="0" indent="-285750" algn="just">
              <a:spcBef>
                <a:spcPts val="0"/>
              </a:spcBef>
              <a:spcAft>
                <a:spcPts val="0"/>
              </a:spcAft>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Achieve real-time processing of vehicle plate recognition and transaction handling to minimize toll booth waiting times and enhance overall system responsiveness.</a:t>
            </a:r>
          </a:p>
          <a:p>
            <a:pPr marR="368300" lvl="0" algn="just">
              <a:spcBef>
                <a:spcPts val="0"/>
              </a:spcBef>
              <a:spcAft>
                <a:spcPts val="0"/>
              </a:spcAft>
            </a:pPr>
            <a:endParaRPr lang="en-US" dirty="0">
              <a:effectLst/>
              <a:latin typeface="Times New Roman" panose="02020603050405020304" pitchFamily="18" charset="0"/>
              <a:ea typeface="Times New Roman" panose="02020603050405020304" pitchFamily="18" charset="0"/>
            </a:endParaRPr>
          </a:p>
          <a:p>
            <a:pPr marL="285750" marR="368300" lvl="0" indent="-285750" algn="just">
              <a:spcBef>
                <a:spcPts val="0"/>
              </a:spcBef>
              <a:spcAft>
                <a:spcPts val="0"/>
              </a:spcAft>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Ensure compatibility and integration with existing toll booth infrastructure, allowing for a smooth transition and adoption of the IntelliSense Toll Management System without major disruptions.</a:t>
            </a:r>
          </a:p>
        </p:txBody>
      </p:sp>
      <p:sp>
        <p:nvSpPr>
          <p:cNvPr id="9" name="Title 1">
            <a:extLst>
              <a:ext uri="{FF2B5EF4-FFF2-40B4-BE49-F238E27FC236}">
                <a16:creationId xmlns:a16="http://schemas.microsoft.com/office/drawing/2014/main" id="{9B92B7B4-890B-2390-8551-0341F4174F61}"/>
              </a:ext>
            </a:extLst>
          </p:cNvPr>
          <p:cNvSpPr txBox="1">
            <a:spLocks/>
          </p:cNvSpPr>
          <p:nvPr/>
        </p:nvSpPr>
        <p:spPr>
          <a:xfrm>
            <a:off x="-117273" y="2433884"/>
            <a:ext cx="5055409" cy="811331"/>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solidFill>
                  <a:srgbClr val="7030A0"/>
                </a:solidFill>
                <a:latin typeface="Times New Roman" panose="02020603050405020304" pitchFamily="18" charset="0"/>
                <a:cs typeface="Times New Roman" panose="02020603050405020304" pitchFamily="18" charset="0"/>
              </a:rPr>
              <a:t>OBJECTIVES</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2" name="Footer Placeholder 4">
            <a:extLst>
              <a:ext uri="{FF2B5EF4-FFF2-40B4-BE49-F238E27FC236}">
                <a16:creationId xmlns:a16="http://schemas.microsoft.com/office/drawing/2014/main" id="{40A83E79-70A3-9B09-D1E8-0D0FD4E3959D}"/>
              </a:ext>
            </a:extLst>
          </p:cNvPr>
          <p:cNvSpPr>
            <a:spLocks noGrp="1"/>
          </p:cNvSpPr>
          <p:nvPr>
            <p:ph type="ftr" sz="quarter" idx="11"/>
          </p:nvPr>
        </p:nvSpPr>
        <p:spPr>
          <a:xfrm>
            <a:off x="1089159" y="6291706"/>
            <a:ext cx="6239309" cy="365125"/>
          </a:xfrm>
        </p:spPr>
        <p:txBody>
          <a:bodyPr/>
          <a:lstStyle/>
          <a:p>
            <a:r>
              <a:rPr lang="en-IN" dirty="0"/>
              <a:t>Dept. of ECE, NIEIT</a:t>
            </a:r>
          </a:p>
        </p:txBody>
      </p:sp>
      <p:sp>
        <p:nvSpPr>
          <p:cNvPr id="5" name="Date Placeholder 3">
            <a:extLst>
              <a:ext uri="{FF2B5EF4-FFF2-40B4-BE49-F238E27FC236}">
                <a16:creationId xmlns:a16="http://schemas.microsoft.com/office/drawing/2014/main" id="{849D9647-3981-0599-E6D8-7B4C57629A08}"/>
              </a:ext>
            </a:extLst>
          </p:cNvPr>
          <p:cNvSpPr>
            <a:spLocks noGrp="1"/>
          </p:cNvSpPr>
          <p:nvPr>
            <p:ph type="dt" sz="half" idx="10"/>
          </p:nvPr>
        </p:nvSpPr>
        <p:spPr>
          <a:xfrm>
            <a:off x="7613675" y="6274660"/>
            <a:ext cx="2743200" cy="365125"/>
          </a:xfrm>
        </p:spPr>
        <p:txBody>
          <a:bodyPr/>
          <a:lstStyle/>
          <a:p>
            <a:r>
              <a:rPr lang="en-IN" dirty="0"/>
              <a:t>09-05-2024</a:t>
            </a:r>
          </a:p>
        </p:txBody>
      </p:sp>
    </p:spTree>
    <p:extLst>
      <p:ext uri="{BB962C8B-B14F-4D97-AF65-F5344CB8AC3E}">
        <p14:creationId xmlns:p14="http://schemas.microsoft.com/office/powerpoint/2010/main" val="1105645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4">
            <a:extLst>
              <a:ext uri="{FF2B5EF4-FFF2-40B4-BE49-F238E27FC236}">
                <a16:creationId xmlns:a16="http://schemas.microsoft.com/office/drawing/2014/main" id="{FE0522C3-7DF1-31DC-E4A1-296A7105A633}"/>
              </a:ext>
            </a:extLst>
          </p:cNvPr>
          <p:cNvGraphicFramePr>
            <a:graphicFrameLocks/>
          </p:cNvGraphicFramePr>
          <p:nvPr>
            <p:extLst>
              <p:ext uri="{D42A27DB-BD31-4B8C-83A1-F6EECF244321}">
                <p14:modId xmlns:p14="http://schemas.microsoft.com/office/powerpoint/2010/main" val="4231707591"/>
              </p:ext>
            </p:extLst>
          </p:nvPr>
        </p:nvGraphicFramePr>
        <p:xfrm>
          <a:off x="925033" y="1121779"/>
          <a:ext cx="10526232" cy="5417244"/>
        </p:xfrm>
        <a:graphic>
          <a:graphicData uri="http://schemas.openxmlformats.org/drawingml/2006/table">
            <a:tbl>
              <a:tblPr firstRow="1" bandRow="1">
                <a:tableStyleId>{5C22544A-7EE6-4342-B048-85BDC9FD1C3A}</a:tableStyleId>
              </a:tblPr>
              <a:tblGrid>
                <a:gridCol w="3508744">
                  <a:extLst>
                    <a:ext uri="{9D8B030D-6E8A-4147-A177-3AD203B41FA5}">
                      <a16:colId xmlns:a16="http://schemas.microsoft.com/office/drawing/2014/main" val="20000"/>
                    </a:ext>
                  </a:extLst>
                </a:gridCol>
                <a:gridCol w="3508744">
                  <a:extLst>
                    <a:ext uri="{9D8B030D-6E8A-4147-A177-3AD203B41FA5}">
                      <a16:colId xmlns:a16="http://schemas.microsoft.com/office/drawing/2014/main" val="20001"/>
                    </a:ext>
                  </a:extLst>
                </a:gridCol>
                <a:gridCol w="3508744">
                  <a:extLst>
                    <a:ext uri="{9D8B030D-6E8A-4147-A177-3AD203B41FA5}">
                      <a16:colId xmlns:a16="http://schemas.microsoft.com/office/drawing/2014/main" val="20002"/>
                    </a:ext>
                  </a:extLst>
                </a:gridCol>
              </a:tblGrid>
              <a:tr h="847053">
                <a:tc>
                  <a:txBody>
                    <a:bodyPr/>
                    <a:lstStyle/>
                    <a:p>
                      <a:pPr algn="ctr"/>
                      <a:r>
                        <a:rPr lang="en-IN" sz="1800" dirty="0">
                          <a:solidFill>
                            <a:schemeClr val="bg1"/>
                          </a:solidFill>
                          <a:latin typeface="Times New Roman" pitchFamily="18" charset="0"/>
                          <a:cs typeface="Times New Roman" pitchFamily="18" charset="0"/>
                        </a:rPr>
                        <a:t>Ref-Year of </a:t>
                      </a:r>
                    </a:p>
                    <a:p>
                      <a:pPr algn="ctr"/>
                      <a:r>
                        <a:rPr lang="en-IN" sz="1800" dirty="0">
                          <a:solidFill>
                            <a:schemeClr val="bg1"/>
                          </a:solidFill>
                          <a:latin typeface="Times New Roman" pitchFamily="18" charset="0"/>
                          <a:cs typeface="Times New Roman" pitchFamily="18" charset="0"/>
                        </a:rPr>
                        <a:t>Publication</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800" dirty="0">
                          <a:solidFill>
                            <a:schemeClr val="bg1"/>
                          </a:solidFill>
                        </a:rPr>
                        <a:t>     </a:t>
                      </a:r>
                      <a:r>
                        <a:rPr lang="en-IN" sz="1800" dirty="0">
                          <a:solidFill>
                            <a:schemeClr val="bg1"/>
                          </a:solidFill>
                          <a:latin typeface="Times New Roman" pitchFamily="18" charset="0"/>
                          <a:cs typeface="Times New Roman" pitchFamily="18" charset="0"/>
                        </a:rPr>
                        <a:t>Article title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dirty="0">
                          <a:solidFill>
                            <a:schemeClr val="bg1"/>
                          </a:solidFill>
                        </a:rPr>
                        <a:t>   </a:t>
                      </a:r>
                      <a:r>
                        <a:rPr lang="en-IN" sz="1800" dirty="0">
                          <a:solidFill>
                            <a:schemeClr val="bg1"/>
                          </a:solidFill>
                          <a:latin typeface="Times New Roman" pitchFamily="18" charset="0"/>
                          <a:cs typeface="Times New Roman" pitchFamily="18" charset="0"/>
                        </a:rPr>
                        <a:t>  Key findings</a:t>
                      </a:r>
                    </a:p>
                  </a:txBody>
                  <a:tcPr/>
                </a:tc>
                <a:extLst>
                  <a:ext uri="{0D108BD9-81ED-4DB2-BD59-A6C34878D82A}">
                    <a16:rowId xmlns:a16="http://schemas.microsoft.com/office/drawing/2014/main" val="10000"/>
                  </a:ext>
                </a:extLst>
              </a:tr>
              <a:tr h="1539452">
                <a:tc>
                  <a:txBody>
                    <a:bodyPr/>
                    <a:lstStyle/>
                    <a:p>
                      <a:pPr marL="0" algn="ctr" rtl="0" eaLnBrk="1" fontAlgn="t" latinLnBrk="0" hangingPunct="1">
                        <a:spcBef>
                          <a:spcPts val="0"/>
                        </a:spcBef>
                        <a:spcAft>
                          <a:spcPts val="0"/>
                        </a:spcAft>
                      </a:pPr>
                      <a:r>
                        <a:rPr lang="en-US" sz="1800" b="1" i="0" u="none" strike="noStrike" kern="1200" dirty="0">
                          <a:solidFill>
                            <a:schemeClr val="tx1"/>
                          </a:solidFill>
                          <a:effectLst/>
                          <a:latin typeface="Times New Roman" panose="02020603050405020304" pitchFamily="18" charset="0"/>
                          <a:cs typeface="Times New Roman" panose="02020603050405020304" pitchFamily="18" charset="0"/>
                        </a:rPr>
                        <a:t>2022</a:t>
                      </a:r>
                      <a:endParaRPr lang="en-US" sz="1800" b="1" i="0" u="none" strike="noStrike" dirty="0">
                        <a:solidFill>
                          <a:schemeClr val="tx1"/>
                        </a:solidFill>
                        <a:effectLst/>
                        <a:latin typeface="Arial" panose="020B0604020202020204" pitchFamily="34" charset="0"/>
                      </a:endParaRPr>
                    </a:p>
                  </a:txBody>
                  <a:tcPr anchor="ctr"/>
                </a:tc>
                <a:tc>
                  <a:txBody>
                    <a:bodyPr/>
                    <a:lstStyle/>
                    <a:p>
                      <a:pPr marL="0" algn="ctr" rtl="0" eaLnBrk="1" fontAlgn="t" latinLnBrk="0" hangingPunct="1">
                        <a:spcBef>
                          <a:spcPts val="0"/>
                        </a:spcBef>
                        <a:spcAft>
                          <a:spcPts val="0"/>
                        </a:spcAft>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"Intelligent Toll Collection System for Moving Vehicles in India"</a:t>
                      </a:r>
                      <a:endParaRPr lang="en-US" sz="1800" b="0" i="0" u="none" strike="noStrike" dirty="0">
                        <a:solidFill>
                          <a:schemeClr val="bg1"/>
                        </a:solidFill>
                        <a:effectLst/>
                        <a:latin typeface="Times New Roman" panose="02020603050405020304" pitchFamily="18" charset="0"/>
                        <a:cs typeface="Times New Roman" panose="02020603050405020304" pitchFamily="18" charset="0"/>
                      </a:endParaRPr>
                    </a:p>
                  </a:txBody>
                  <a:tcPr anchor="ctr"/>
                </a:tc>
                <a:tc>
                  <a:txBody>
                    <a:bodyPr/>
                    <a:lstStyle/>
                    <a:p>
                      <a:pPr algn="ctr"/>
                      <a:r>
                        <a:rPr lang="en-US" sz="1700" b="0" i="0" kern="1200" dirty="0">
                          <a:solidFill>
                            <a:schemeClr val="dk1"/>
                          </a:solidFill>
                          <a:effectLst/>
                          <a:latin typeface="Times New Roman" panose="02020603050405020304" pitchFamily="18" charset="0"/>
                          <a:ea typeface="+mn-ea"/>
                          <a:cs typeface="Times New Roman" panose="02020603050405020304" pitchFamily="18" charset="0"/>
                        </a:rPr>
                        <a:t>Integration of OCR technology automates toll collection, improving efficiency and reducing congestion at toll booths, advancing transportation systems in India.</a:t>
                      </a:r>
                      <a:endParaRPr lang="en-US" sz="1700" b="0" i="0" u="none" strike="noStrike" dirty="0">
                        <a:solidFill>
                          <a:schemeClr val="bg1"/>
                        </a:solidFill>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1718458">
                <a:tc>
                  <a:txBody>
                    <a:bodyPr/>
                    <a:lstStyle/>
                    <a:p>
                      <a:pPr marL="0" algn="ctr" rtl="0" eaLnBrk="1" fontAlgn="t" latinLnBrk="0" hangingPunct="1">
                        <a:spcBef>
                          <a:spcPts val="0"/>
                        </a:spcBef>
                        <a:spcAft>
                          <a:spcPts val="0"/>
                        </a:spcAft>
                      </a:pPr>
                      <a:r>
                        <a:rPr lang="en-US" sz="1800" b="1" i="0" u="none" strike="noStrike" kern="1200" dirty="0">
                          <a:solidFill>
                            <a:schemeClr val="tx1"/>
                          </a:solidFill>
                          <a:effectLst/>
                          <a:latin typeface="Times New Roman" panose="02020603050405020304" pitchFamily="18" charset="0"/>
                          <a:cs typeface="Times New Roman" panose="02020603050405020304" pitchFamily="18" charset="0"/>
                        </a:rPr>
                        <a:t>2021</a:t>
                      </a:r>
                      <a:endParaRPr lang="en-US" sz="1800" b="1" i="0" u="none" strike="noStrike" dirty="0">
                        <a:solidFill>
                          <a:schemeClr val="tx1"/>
                        </a:solidFill>
                        <a:effectLst/>
                        <a:latin typeface="Arial" panose="020B0604020202020204" pitchFamily="34" charset="0"/>
                      </a:endParaRPr>
                    </a:p>
                  </a:txBody>
                  <a:tcPr anchor="ctr"/>
                </a:tc>
                <a:tc>
                  <a:txBody>
                    <a:bodyPr/>
                    <a:lstStyle/>
                    <a:p>
                      <a:pPr marL="0" algn="ctr" rtl="0" eaLnBrk="1" fontAlgn="t" latinLnBrk="0" hangingPunct="1">
                        <a:spcBef>
                          <a:spcPts val="0"/>
                        </a:spcBef>
                        <a:spcAft>
                          <a:spcPts val="0"/>
                        </a:spcAft>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"Automated Number Plate Recognition System"</a:t>
                      </a:r>
                      <a:r>
                        <a:rPr lang="en-US" sz="1600" b="0" i="0" u="none" strike="noStrike" kern="1200" dirty="0">
                          <a:solidFill>
                            <a:schemeClr val="bg1"/>
                          </a:solidFill>
                          <a:effectLst/>
                          <a:latin typeface="Times New Roman" panose="02020603050405020304" pitchFamily="18" charset="0"/>
                          <a:cs typeface="Times New Roman" panose="02020603050405020304" pitchFamily="18" charset="0"/>
                        </a:rPr>
                        <a:t>.</a:t>
                      </a:r>
                      <a:endParaRPr lang="en-US" sz="1800" b="0" i="0" u="none" strike="noStrike" dirty="0">
                        <a:solidFill>
                          <a:schemeClr val="bg1"/>
                        </a:solidFill>
                        <a:effectLst/>
                        <a:latin typeface="Times New Roman" panose="02020603050405020304" pitchFamily="18" charset="0"/>
                        <a:cs typeface="Times New Roman" panose="02020603050405020304" pitchFamily="18" charset="0"/>
                      </a:endParaRPr>
                    </a:p>
                  </a:txBody>
                  <a:tcPr anchor="ctr"/>
                </a:tc>
                <a:tc>
                  <a:txBody>
                    <a:bodyPr/>
                    <a:lstStyle/>
                    <a:p>
                      <a:pPr marL="0" algn="ctr" rtl="0" eaLnBrk="1" fontAlgn="t" latinLnBrk="0" hangingPunct="1">
                        <a:spcBef>
                          <a:spcPts val="0"/>
                        </a:spcBef>
                        <a:spcAft>
                          <a:spcPts val="0"/>
                        </a:spcAft>
                      </a:pPr>
                      <a:r>
                        <a:rPr lang="en-US" sz="1700" b="0" i="0" kern="1200" dirty="0">
                          <a:solidFill>
                            <a:schemeClr val="dk1"/>
                          </a:solidFill>
                          <a:effectLst/>
                          <a:latin typeface="Times New Roman" panose="02020603050405020304" pitchFamily="18" charset="0"/>
                          <a:ea typeface="+mn-ea"/>
                          <a:cs typeface="Times New Roman" panose="02020603050405020304" pitchFamily="18" charset="0"/>
                        </a:rPr>
                        <a:t>Integration of ANPR and OCR technologies enhances identification accuracy, offering potential in traffic management and law enforcement</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600" b="0" i="0" u="none" strike="noStrike" dirty="0">
                        <a:solidFill>
                          <a:schemeClr val="bg1"/>
                        </a:solidFill>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1312281">
                <a:tc>
                  <a:txBody>
                    <a:bodyPr/>
                    <a:lstStyle/>
                    <a:p>
                      <a:pPr algn="ctr"/>
                      <a:r>
                        <a:rPr lang="en-US" b="1" dirty="0">
                          <a:latin typeface="Times New Roman" pitchFamily="18" charset="0"/>
                          <a:cs typeface="Times New Roman" pitchFamily="18" charset="0"/>
                        </a:rPr>
                        <a:t>2020</a:t>
                      </a:r>
                      <a:endParaRPr lang="en-IN" b="1" dirty="0">
                        <a:latin typeface="Times New Roman" pitchFamily="18" charset="0"/>
                        <a:cs typeface="Times New Roman" pitchFamily="18" charset="0"/>
                      </a:endParaRPr>
                    </a:p>
                  </a:txBody>
                  <a:tcPr anchor="ct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"Image-Preprocessing and Segmentation Techniques for Vehicle-Plate Recognition"</a:t>
                      </a:r>
                      <a:endParaRPr lang="en-IN" sz="1600" b="0" dirty="0">
                        <a:latin typeface="Times New Roman" pitchFamily="18" charset="0"/>
                        <a:cs typeface="Times New Roman" pitchFamily="18" charset="0"/>
                      </a:endParaRPr>
                    </a:p>
                  </a:txBody>
                  <a:tcPr anchor="ctr"/>
                </a:tc>
                <a:tc>
                  <a:txBody>
                    <a:bodyPr/>
                    <a:lstStyle/>
                    <a:p>
                      <a:pPr marL="67945" marR="247015" algn="ctr">
                        <a:spcBef>
                          <a:spcPts val="0"/>
                        </a:spcBef>
                        <a:spcAft>
                          <a:spcPts val="0"/>
                        </a:spcAft>
                      </a:pPr>
                      <a:r>
                        <a:rPr lang="en-US" sz="1700" b="0" i="0" kern="1200" dirty="0">
                          <a:solidFill>
                            <a:schemeClr val="dk1"/>
                          </a:solidFill>
                          <a:effectLst/>
                          <a:latin typeface="Times New Roman" panose="02020603050405020304" pitchFamily="18" charset="0"/>
                          <a:ea typeface="+mn-ea"/>
                          <a:cs typeface="Times New Roman" panose="02020603050405020304" pitchFamily="18" charset="0"/>
                        </a:rPr>
                        <a:t>Novel preprocessing and segmentation methods optimize accuracy and reliability of vehicle plate recognition systems.</a:t>
                      </a:r>
                      <a:endParaRPr lang="en-IN" sz="170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3"/>
                  </a:ext>
                </a:extLst>
              </a:tr>
            </a:tbl>
          </a:graphicData>
        </a:graphic>
      </p:graphicFrame>
      <p:sp>
        <p:nvSpPr>
          <p:cNvPr id="3" name="TextBox 2">
            <a:extLst>
              <a:ext uri="{FF2B5EF4-FFF2-40B4-BE49-F238E27FC236}">
                <a16:creationId xmlns:a16="http://schemas.microsoft.com/office/drawing/2014/main" id="{1C582889-5F85-6F45-D2B9-F7CF5DAE1883}"/>
              </a:ext>
            </a:extLst>
          </p:cNvPr>
          <p:cNvSpPr txBox="1"/>
          <p:nvPr/>
        </p:nvSpPr>
        <p:spPr>
          <a:xfrm>
            <a:off x="3130491" y="0"/>
            <a:ext cx="6667849" cy="646331"/>
          </a:xfrm>
          <a:prstGeom prst="rect">
            <a:avLst/>
          </a:prstGeom>
          <a:noFill/>
        </p:spPr>
        <p:txBody>
          <a:bodyPr wrap="square" rtlCol="0">
            <a:spAutoFit/>
          </a:bodyPr>
          <a:lstStyle/>
          <a:p>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8881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96C29-F22C-687A-F6EE-A322E711AF50}"/>
              </a:ext>
            </a:extLst>
          </p:cNvPr>
          <p:cNvSpPr>
            <a:spLocks noGrp="1"/>
          </p:cNvSpPr>
          <p:nvPr>
            <p:ph type="title"/>
          </p:nvPr>
        </p:nvSpPr>
        <p:spPr>
          <a:xfrm>
            <a:off x="1270870" y="77732"/>
            <a:ext cx="4639549" cy="889450"/>
          </a:xfrm>
        </p:spPr>
        <p:txBody>
          <a:bodyPr>
            <a:noAutofit/>
          </a:bodyPr>
          <a:lstStyle/>
          <a:p>
            <a:r>
              <a:rPr lang="en-US" sz="3600" b="1" u="sng" dirty="0">
                <a:solidFill>
                  <a:srgbClr val="7030A0"/>
                </a:solidFill>
                <a:latin typeface="Times New Roman" panose="02020603050405020304" pitchFamily="18" charset="0"/>
                <a:cs typeface="Times New Roman" panose="02020603050405020304" pitchFamily="18" charset="0"/>
              </a:rPr>
              <a:t>Block Diagram</a:t>
            </a:r>
          </a:p>
        </p:txBody>
      </p:sp>
      <p:sp>
        <p:nvSpPr>
          <p:cNvPr id="3" name="Date Placeholder 2">
            <a:extLst>
              <a:ext uri="{FF2B5EF4-FFF2-40B4-BE49-F238E27FC236}">
                <a16:creationId xmlns:a16="http://schemas.microsoft.com/office/drawing/2014/main" id="{B29239EC-0260-3454-5E4D-F00CDF3CD037}"/>
              </a:ext>
            </a:extLst>
          </p:cNvPr>
          <p:cNvSpPr>
            <a:spLocks noGrp="1"/>
          </p:cNvSpPr>
          <p:nvPr>
            <p:ph type="dt" sz="half" idx="10"/>
          </p:nvPr>
        </p:nvSpPr>
        <p:spPr>
          <a:xfrm>
            <a:off x="8167780" y="5957465"/>
            <a:ext cx="2743200" cy="365125"/>
          </a:xfrm>
        </p:spPr>
        <p:txBody>
          <a:bodyPr/>
          <a:lstStyle/>
          <a:p>
            <a:r>
              <a:rPr lang="en-IN" dirty="0"/>
              <a:t>09-05-2024</a:t>
            </a:r>
          </a:p>
        </p:txBody>
      </p:sp>
      <p:sp>
        <p:nvSpPr>
          <p:cNvPr id="6" name="Footer Placeholder 5">
            <a:extLst>
              <a:ext uri="{FF2B5EF4-FFF2-40B4-BE49-F238E27FC236}">
                <a16:creationId xmlns:a16="http://schemas.microsoft.com/office/drawing/2014/main" id="{71FE010C-824D-3065-6302-620CE4C44EF9}"/>
              </a:ext>
            </a:extLst>
          </p:cNvPr>
          <p:cNvSpPr>
            <a:spLocks noGrp="1"/>
          </p:cNvSpPr>
          <p:nvPr>
            <p:ph type="ftr" sz="quarter" idx="11"/>
          </p:nvPr>
        </p:nvSpPr>
        <p:spPr>
          <a:xfrm>
            <a:off x="779904" y="5996923"/>
            <a:ext cx="6861766" cy="365125"/>
          </a:xfrm>
        </p:spPr>
        <p:txBody>
          <a:bodyPr/>
          <a:lstStyle/>
          <a:p>
            <a:r>
              <a:rPr lang="en-IN" dirty="0"/>
              <a:t>Dept. of ECE, NIEIT</a:t>
            </a:r>
          </a:p>
        </p:txBody>
      </p:sp>
      <p:sp>
        <p:nvSpPr>
          <p:cNvPr id="12" name="TextBox 11">
            <a:extLst>
              <a:ext uri="{FF2B5EF4-FFF2-40B4-BE49-F238E27FC236}">
                <a16:creationId xmlns:a16="http://schemas.microsoft.com/office/drawing/2014/main" id="{77AEE9F3-5A2F-3AAB-ACA4-5CA7D76D3403}"/>
              </a:ext>
            </a:extLst>
          </p:cNvPr>
          <p:cNvSpPr txBox="1"/>
          <p:nvPr/>
        </p:nvSpPr>
        <p:spPr>
          <a:xfrm>
            <a:off x="3254113" y="5747460"/>
            <a:ext cx="6094602" cy="646331"/>
          </a:xfrm>
          <a:prstGeom prst="rect">
            <a:avLst/>
          </a:prstGeom>
          <a:noFill/>
        </p:spPr>
        <p:txBody>
          <a:bodyPr wrap="square">
            <a:spAutoFit/>
          </a:bodyPr>
          <a:lstStyle/>
          <a:p>
            <a:pPr marL="0" marR="0" algn="ctr">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800" dirty="0">
                <a:effectLst/>
                <a:latin typeface="Times New Roman" panose="02020603050405020304" pitchFamily="18" charset="0"/>
                <a:ea typeface="Times New Roman" panose="02020603050405020304" pitchFamily="18" charset="0"/>
              </a:rPr>
              <a:t>Fig 1. Block Diagram of ANPR System.</a:t>
            </a:r>
            <a:endParaRPr lang="en-IN" sz="1600"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48C2CFC8-8894-EDF1-0272-3BB3F52B06F5}"/>
              </a:ext>
            </a:extLst>
          </p:cNvPr>
          <p:cNvSpPr/>
          <p:nvPr/>
        </p:nvSpPr>
        <p:spPr>
          <a:xfrm>
            <a:off x="4450709" y="1975658"/>
            <a:ext cx="3440489" cy="3800213"/>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t>-</a:t>
            </a:r>
            <a:endParaRPr lang="en-IN" dirty="0"/>
          </a:p>
        </p:txBody>
      </p:sp>
      <p:sp>
        <p:nvSpPr>
          <p:cNvPr id="7" name="Rectangle 6">
            <a:extLst>
              <a:ext uri="{FF2B5EF4-FFF2-40B4-BE49-F238E27FC236}">
                <a16:creationId xmlns:a16="http://schemas.microsoft.com/office/drawing/2014/main" id="{718A3037-E1D8-2307-B38B-A3B6C5571AA8}"/>
              </a:ext>
            </a:extLst>
          </p:cNvPr>
          <p:cNvSpPr/>
          <p:nvPr/>
        </p:nvSpPr>
        <p:spPr>
          <a:xfrm>
            <a:off x="1394667" y="4160912"/>
            <a:ext cx="2186732" cy="1091244"/>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r>
              <a:rPr lang="en-US" sz="1800" kern="1200" dirty="0">
                <a:solidFill>
                  <a:srgbClr val="000000"/>
                </a:solidFill>
                <a:effectLst/>
                <a:latin typeface="Times New Roman" panose="02020603050405020304" pitchFamily="18" charset="0"/>
                <a:ea typeface="Times New Roman" panose="02020603050405020304" pitchFamily="18" charset="0"/>
              </a:rPr>
              <a:t>ESP32 </a:t>
            </a:r>
            <a:endParaRPr lang="en-IN" sz="18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800" kern="1200" dirty="0">
                <a:solidFill>
                  <a:srgbClr val="000000"/>
                </a:solidFill>
                <a:effectLst/>
                <a:latin typeface="Times New Roman" panose="02020603050405020304" pitchFamily="18" charset="0"/>
                <a:ea typeface="Times New Roman" panose="02020603050405020304" pitchFamily="18" charset="0"/>
              </a:rPr>
              <a:t>Camera module</a:t>
            </a:r>
            <a:endParaRPr lang="en-IN" sz="1800" dirty="0">
              <a:effectLst/>
              <a:latin typeface="Times New Roman" panose="02020603050405020304" pitchFamily="18" charset="0"/>
              <a:ea typeface="Times New Roman" panose="02020603050405020304" pitchFamily="18" charset="0"/>
            </a:endParaRPr>
          </a:p>
        </p:txBody>
      </p:sp>
      <p:sp>
        <p:nvSpPr>
          <p:cNvPr id="8" name="Rectangle 7">
            <a:extLst>
              <a:ext uri="{FF2B5EF4-FFF2-40B4-BE49-F238E27FC236}">
                <a16:creationId xmlns:a16="http://schemas.microsoft.com/office/drawing/2014/main" id="{50C08E84-DF68-E501-B940-727303680367}"/>
              </a:ext>
            </a:extLst>
          </p:cNvPr>
          <p:cNvSpPr/>
          <p:nvPr/>
        </p:nvSpPr>
        <p:spPr>
          <a:xfrm>
            <a:off x="1403913" y="2255692"/>
            <a:ext cx="2186732" cy="1091244"/>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Ultrasonic Sensor</a:t>
            </a:r>
          </a:p>
          <a:p>
            <a:pPr algn="ctr"/>
            <a:r>
              <a:rPr lang="en-US" dirty="0">
                <a:solidFill>
                  <a:schemeClr val="tx1"/>
                </a:solidFill>
                <a:latin typeface="Times New Roman" panose="02020603050405020304" pitchFamily="18" charset="0"/>
                <a:cs typeface="Times New Roman" panose="02020603050405020304" pitchFamily="18" charset="0"/>
              </a:rPr>
              <a:t>(HC-SR04)</a:t>
            </a:r>
            <a:endParaRPr lang="en-IN" dirty="0"/>
          </a:p>
        </p:txBody>
      </p:sp>
      <p:sp>
        <p:nvSpPr>
          <p:cNvPr id="9" name="Rectangle 8">
            <a:extLst>
              <a:ext uri="{FF2B5EF4-FFF2-40B4-BE49-F238E27FC236}">
                <a16:creationId xmlns:a16="http://schemas.microsoft.com/office/drawing/2014/main" id="{8903DC3C-DBC4-1A08-891B-7860A2D21376}"/>
              </a:ext>
            </a:extLst>
          </p:cNvPr>
          <p:cNvSpPr/>
          <p:nvPr/>
        </p:nvSpPr>
        <p:spPr>
          <a:xfrm>
            <a:off x="8784972" y="2225792"/>
            <a:ext cx="1734122" cy="240641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Local Server</a:t>
            </a:r>
          </a:p>
        </p:txBody>
      </p:sp>
      <p:sp>
        <p:nvSpPr>
          <p:cNvPr id="11" name="Rectangle 10">
            <a:extLst>
              <a:ext uri="{FF2B5EF4-FFF2-40B4-BE49-F238E27FC236}">
                <a16:creationId xmlns:a16="http://schemas.microsoft.com/office/drawing/2014/main" id="{8D3359FE-045D-297F-51B5-327E100AC1F3}"/>
              </a:ext>
            </a:extLst>
          </p:cNvPr>
          <p:cNvSpPr/>
          <p:nvPr/>
        </p:nvSpPr>
        <p:spPr>
          <a:xfrm>
            <a:off x="5006334" y="1023711"/>
            <a:ext cx="2346320" cy="658323"/>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Power Supply</a:t>
            </a:r>
            <a:endParaRPr lang="en-IN" dirty="0">
              <a:solidFill>
                <a:schemeClr val="tx1"/>
              </a:solidFill>
              <a:latin typeface="Times New Roman" panose="02020603050405020304" pitchFamily="18"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255CF58E-58E7-D7CC-AF0A-3720AB6FDB07}"/>
              </a:ext>
            </a:extLst>
          </p:cNvPr>
          <p:cNvCxnSpPr>
            <a:cxnSpLocks/>
          </p:cNvCxnSpPr>
          <p:nvPr/>
        </p:nvCxnSpPr>
        <p:spPr>
          <a:xfrm>
            <a:off x="3586325" y="2834157"/>
            <a:ext cx="881542" cy="11525"/>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23DFF8B-7996-D64D-F436-4B1AA7B3F9AF}"/>
              </a:ext>
            </a:extLst>
          </p:cNvPr>
          <p:cNvCxnSpPr/>
          <p:nvPr/>
        </p:nvCxnSpPr>
        <p:spPr>
          <a:xfrm>
            <a:off x="7915662" y="3295135"/>
            <a:ext cx="881542" cy="11525"/>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913A177D-B009-2E21-3BBD-8E77D1BD2CA5}"/>
              </a:ext>
            </a:extLst>
          </p:cNvPr>
          <p:cNvCxnSpPr>
            <a:cxnSpLocks/>
          </p:cNvCxnSpPr>
          <p:nvPr/>
        </p:nvCxnSpPr>
        <p:spPr>
          <a:xfrm>
            <a:off x="5466095" y="1682034"/>
            <a:ext cx="0" cy="29362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5076FC30-08A7-A143-E97A-CA5D653DC8E2}"/>
              </a:ext>
            </a:extLst>
          </p:cNvPr>
          <p:cNvCxnSpPr>
            <a:cxnSpLocks/>
          </p:cNvCxnSpPr>
          <p:nvPr/>
        </p:nvCxnSpPr>
        <p:spPr>
          <a:xfrm>
            <a:off x="6875937" y="1682034"/>
            <a:ext cx="0" cy="29362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B1B0B02C-7478-F876-133D-CE64FC4D9335}"/>
              </a:ext>
            </a:extLst>
          </p:cNvPr>
          <p:cNvSpPr txBox="1"/>
          <p:nvPr/>
        </p:nvSpPr>
        <p:spPr>
          <a:xfrm>
            <a:off x="5310899" y="2065109"/>
            <a:ext cx="310393" cy="369332"/>
          </a:xfrm>
          <a:prstGeom prst="rect">
            <a:avLst/>
          </a:prstGeom>
          <a:noFill/>
        </p:spPr>
        <p:txBody>
          <a:bodyPr wrap="square" rtlCol="0">
            <a:spAutoFit/>
          </a:bodyPr>
          <a:lstStyle/>
          <a:p>
            <a:r>
              <a:rPr lang="en-US" b="1" dirty="0"/>
              <a:t>+</a:t>
            </a:r>
            <a:endParaRPr lang="en-IN" b="1" dirty="0"/>
          </a:p>
        </p:txBody>
      </p:sp>
      <p:sp>
        <p:nvSpPr>
          <p:cNvPr id="23" name="TextBox 22">
            <a:extLst>
              <a:ext uri="{FF2B5EF4-FFF2-40B4-BE49-F238E27FC236}">
                <a16:creationId xmlns:a16="http://schemas.microsoft.com/office/drawing/2014/main" id="{77D19C14-A409-8F2B-4825-A85DA08D0815}"/>
              </a:ext>
            </a:extLst>
          </p:cNvPr>
          <p:cNvSpPr txBox="1"/>
          <p:nvPr/>
        </p:nvSpPr>
        <p:spPr>
          <a:xfrm>
            <a:off x="6739158" y="1246944"/>
            <a:ext cx="310393"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DE221B6D-BA15-3380-368E-EC749B9330A0}"/>
              </a:ext>
            </a:extLst>
          </p:cNvPr>
          <p:cNvSpPr txBox="1"/>
          <p:nvPr/>
        </p:nvSpPr>
        <p:spPr>
          <a:xfrm>
            <a:off x="5297646" y="1372022"/>
            <a:ext cx="310393" cy="369332"/>
          </a:xfrm>
          <a:prstGeom prst="rect">
            <a:avLst/>
          </a:prstGeom>
          <a:noFill/>
        </p:spPr>
        <p:txBody>
          <a:bodyPr wrap="square" rtlCol="0">
            <a:spAutoFit/>
          </a:bodyPr>
          <a:lstStyle/>
          <a:p>
            <a:r>
              <a:rPr lang="en-US" b="1" dirty="0"/>
              <a:t>+</a:t>
            </a:r>
            <a:endParaRPr lang="en-IN" b="1" dirty="0"/>
          </a:p>
        </p:txBody>
      </p:sp>
      <p:cxnSp>
        <p:nvCxnSpPr>
          <p:cNvPr id="25" name="Straight Connector 24">
            <a:extLst>
              <a:ext uri="{FF2B5EF4-FFF2-40B4-BE49-F238E27FC236}">
                <a16:creationId xmlns:a16="http://schemas.microsoft.com/office/drawing/2014/main" id="{E487FA4F-3EEC-4DF6-F7CA-72719BF93ABF}"/>
              </a:ext>
            </a:extLst>
          </p:cNvPr>
          <p:cNvCxnSpPr>
            <a:cxnSpLocks/>
          </p:cNvCxnSpPr>
          <p:nvPr/>
        </p:nvCxnSpPr>
        <p:spPr>
          <a:xfrm>
            <a:off x="9027953" y="2634143"/>
            <a:ext cx="1324062"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BD57736B-1D96-A408-68D4-9BF32F33A4DE}"/>
              </a:ext>
            </a:extLst>
          </p:cNvPr>
          <p:cNvCxnSpPr>
            <a:cxnSpLocks/>
          </p:cNvCxnSpPr>
          <p:nvPr/>
        </p:nvCxnSpPr>
        <p:spPr>
          <a:xfrm>
            <a:off x="9027953" y="3027702"/>
            <a:ext cx="1324062"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A5B1B883-A14A-758B-0AB6-7ABD836391CC}"/>
              </a:ext>
            </a:extLst>
          </p:cNvPr>
          <p:cNvCxnSpPr>
            <a:cxnSpLocks/>
          </p:cNvCxnSpPr>
          <p:nvPr/>
        </p:nvCxnSpPr>
        <p:spPr>
          <a:xfrm>
            <a:off x="9027953" y="4425927"/>
            <a:ext cx="1324062"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FDA201A4-091D-9033-7F84-C3BB7E5F96DE}"/>
              </a:ext>
            </a:extLst>
          </p:cNvPr>
          <p:cNvCxnSpPr>
            <a:cxnSpLocks/>
          </p:cNvCxnSpPr>
          <p:nvPr/>
        </p:nvCxnSpPr>
        <p:spPr>
          <a:xfrm>
            <a:off x="9027953" y="3730302"/>
            <a:ext cx="1324062"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278545AB-71B6-C933-40A5-E5E54CE75F60}"/>
              </a:ext>
            </a:extLst>
          </p:cNvPr>
          <p:cNvCxnSpPr>
            <a:cxnSpLocks/>
          </p:cNvCxnSpPr>
          <p:nvPr/>
        </p:nvCxnSpPr>
        <p:spPr>
          <a:xfrm>
            <a:off x="9027953" y="4093165"/>
            <a:ext cx="1324062"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636F5635-3B24-43B0-9799-82284A01BAFE}"/>
              </a:ext>
            </a:extLst>
          </p:cNvPr>
          <p:cNvCxnSpPr/>
          <p:nvPr/>
        </p:nvCxnSpPr>
        <p:spPr>
          <a:xfrm flipH="1">
            <a:off x="3581399" y="4698468"/>
            <a:ext cx="86931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B95D1C0-7030-49A0-BA89-03037A5F2A74}"/>
              </a:ext>
            </a:extLst>
          </p:cNvPr>
          <p:cNvSpPr txBox="1"/>
          <p:nvPr/>
        </p:nvSpPr>
        <p:spPr>
          <a:xfrm>
            <a:off x="6745857" y="1969300"/>
            <a:ext cx="31039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t>
            </a:r>
            <a:endParaRPr lang="en-IN" sz="2800" b="1"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876CD237-221C-45A5-A9E6-917F29CC7044}"/>
              </a:ext>
            </a:extLst>
          </p:cNvPr>
          <p:cNvSpPr txBox="1"/>
          <p:nvPr/>
        </p:nvSpPr>
        <p:spPr>
          <a:xfrm>
            <a:off x="5548658" y="3684677"/>
            <a:ext cx="1217000" cy="369332"/>
          </a:xfrm>
          <a:prstGeom prst="rect">
            <a:avLst/>
          </a:prstGeom>
          <a:noFill/>
        </p:spPr>
        <p:txBody>
          <a:bodyPr wrap="none" rtlCol="0">
            <a:spAutoFit/>
          </a:bodyPr>
          <a:lstStyle/>
          <a:p>
            <a:r>
              <a:rPr lang="en-US" dirty="0"/>
              <a:t>Node MCU</a:t>
            </a:r>
          </a:p>
        </p:txBody>
      </p:sp>
    </p:spTree>
    <p:extLst>
      <p:ext uri="{BB962C8B-B14F-4D97-AF65-F5344CB8AC3E}">
        <p14:creationId xmlns:p14="http://schemas.microsoft.com/office/powerpoint/2010/main" val="4081081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F9BE029-2C80-9E09-7D2F-D84915384326}"/>
              </a:ext>
            </a:extLst>
          </p:cNvPr>
          <p:cNvSpPr>
            <a:spLocks noGrp="1"/>
          </p:cNvSpPr>
          <p:nvPr>
            <p:ph type="title"/>
          </p:nvPr>
        </p:nvSpPr>
        <p:spPr>
          <a:xfrm>
            <a:off x="1219679" y="328599"/>
            <a:ext cx="4776010" cy="558772"/>
          </a:xfrm>
        </p:spPr>
        <p:txBody>
          <a:bodyPr anchor="b">
            <a:noAutofit/>
          </a:bodyPr>
          <a:lstStyle/>
          <a:p>
            <a:r>
              <a:rPr lang="en-US" b="1" u="sng" dirty="0">
                <a:solidFill>
                  <a:srgbClr val="7030A0"/>
                </a:solidFill>
                <a:latin typeface="Times New Roman" panose="02020603050405020304" pitchFamily="18" charset="0"/>
                <a:cs typeface="Times New Roman" panose="02020603050405020304" pitchFamily="18" charset="0"/>
              </a:rPr>
              <a:t>C</a:t>
            </a:r>
            <a:r>
              <a:rPr lang="en-IN" b="1" u="sng" dirty="0">
                <a:solidFill>
                  <a:srgbClr val="7030A0"/>
                </a:solidFill>
                <a:latin typeface="Times New Roman" panose="02020603050405020304" pitchFamily="18" charset="0"/>
                <a:cs typeface="Times New Roman" panose="02020603050405020304" pitchFamily="18" charset="0"/>
              </a:rPr>
              <a:t>IRCUIT DIAGRAM</a:t>
            </a:r>
          </a:p>
        </p:txBody>
      </p:sp>
      <p:sp>
        <p:nvSpPr>
          <p:cNvPr id="4" name="Date Placeholder 3">
            <a:extLst>
              <a:ext uri="{FF2B5EF4-FFF2-40B4-BE49-F238E27FC236}">
                <a16:creationId xmlns:a16="http://schemas.microsoft.com/office/drawing/2014/main" id="{DFD5B87E-5CCC-D61E-5ED1-2A40398D209F}"/>
              </a:ext>
            </a:extLst>
          </p:cNvPr>
          <p:cNvSpPr>
            <a:spLocks noGrp="1"/>
          </p:cNvSpPr>
          <p:nvPr>
            <p:ph type="dt" sz="half" idx="10"/>
          </p:nvPr>
        </p:nvSpPr>
        <p:spPr/>
        <p:txBody>
          <a:bodyPr/>
          <a:lstStyle/>
          <a:p>
            <a:r>
              <a:rPr lang="en-IN" dirty="0"/>
              <a:t>09-05-2024</a:t>
            </a:r>
          </a:p>
        </p:txBody>
      </p:sp>
      <p:sp>
        <p:nvSpPr>
          <p:cNvPr id="5" name="Footer Placeholder 4">
            <a:extLst>
              <a:ext uri="{FF2B5EF4-FFF2-40B4-BE49-F238E27FC236}">
                <a16:creationId xmlns:a16="http://schemas.microsoft.com/office/drawing/2014/main" id="{A0C6707C-0E17-3F02-5E78-8BBD350DB49D}"/>
              </a:ext>
            </a:extLst>
          </p:cNvPr>
          <p:cNvSpPr>
            <a:spLocks noGrp="1"/>
          </p:cNvSpPr>
          <p:nvPr>
            <p:ph type="ftr" sz="quarter" idx="11"/>
          </p:nvPr>
        </p:nvSpPr>
        <p:spPr/>
        <p:txBody>
          <a:bodyPr/>
          <a:lstStyle/>
          <a:p>
            <a:r>
              <a:rPr lang="en-IN" dirty="0"/>
              <a:t>Dept. of ECE, NIEIT</a:t>
            </a:r>
          </a:p>
        </p:txBody>
      </p:sp>
      <p:sp>
        <p:nvSpPr>
          <p:cNvPr id="9" name="TextBox 8">
            <a:extLst>
              <a:ext uri="{FF2B5EF4-FFF2-40B4-BE49-F238E27FC236}">
                <a16:creationId xmlns:a16="http://schemas.microsoft.com/office/drawing/2014/main" id="{E0F51ED9-CD65-50C5-66FB-B3B70D1F428D}"/>
              </a:ext>
            </a:extLst>
          </p:cNvPr>
          <p:cNvSpPr txBox="1"/>
          <p:nvPr/>
        </p:nvSpPr>
        <p:spPr>
          <a:xfrm>
            <a:off x="2815204" y="5880683"/>
            <a:ext cx="6094602" cy="369332"/>
          </a:xfrm>
          <a:prstGeom prst="rect">
            <a:avLst/>
          </a:prstGeom>
          <a:noFill/>
        </p:spPr>
        <p:txBody>
          <a:bodyPr wrap="square">
            <a:spAutoFit/>
          </a:bodyPr>
          <a:lstStyle/>
          <a:p>
            <a:pPr marL="0" marR="0" algn="ctr">
              <a:spcBef>
                <a:spcPts val="0"/>
              </a:spcBef>
              <a:spcAft>
                <a:spcPts val="0"/>
              </a:spcAft>
            </a:pPr>
            <a:r>
              <a:rPr lang="en-US" sz="1800" dirty="0">
                <a:effectLst/>
                <a:latin typeface="Times New Roman" panose="02020603050405020304" pitchFamily="18" charset="0"/>
                <a:ea typeface="Times New Roman" panose="02020603050405020304" pitchFamily="18" charset="0"/>
              </a:rPr>
              <a:t>Fig 2. circui</a:t>
            </a:r>
            <a:r>
              <a:rPr lang="en-US" sz="1600" dirty="0">
                <a:effectLst/>
                <a:latin typeface="Times New Roman" panose="02020603050405020304" pitchFamily="18" charset="0"/>
                <a:ea typeface="Times New Roman" panose="02020603050405020304" pitchFamily="18" charset="0"/>
              </a:rPr>
              <a:t>t Diagram</a:t>
            </a:r>
            <a:endParaRPr lang="en-IN" sz="1600"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4DF8057E-2750-58BA-0B20-1A57710607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1306" y="1150676"/>
            <a:ext cx="10624458" cy="4728392"/>
          </a:xfrm>
          <a:prstGeom prst="rect">
            <a:avLst/>
          </a:prstGeom>
        </p:spPr>
      </p:pic>
    </p:spTree>
    <p:extLst>
      <p:ext uri="{BB962C8B-B14F-4D97-AF65-F5344CB8AC3E}">
        <p14:creationId xmlns:p14="http://schemas.microsoft.com/office/powerpoint/2010/main" val="2749253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5C3A-AA1E-F3A2-E079-9B4EE0E56402}"/>
              </a:ext>
            </a:extLst>
          </p:cNvPr>
          <p:cNvSpPr>
            <a:spLocks noGrp="1"/>
          </p:cNvSpPr>
          <p:nvPr>
            <p:ph type="title"/>
          </p:nvPr>
        </p:nvSpPr>
        <p:spPr>
          <a:xfrm>
            <a:off x="1207315" y="327761"/>
            <a:ext cx="10710522" cy="762000"/>
          </a:xfrm>
        </p:spPr>
        <p:txBody>
          <a:bodyPr anchor="b">
            <a:normAutofit/>
          </a:bodyPr>
          <a:lstStyle/>
          <a:p>
            <a:r>
              <a:rPr lang="en-IN" b="1" u="sng" dirty="0">
                <a:solidFill>
                  <a:srgbClr val="7030A0"/>
                </a:solidFill>
                <a:latin typeface="Times New Roman" panose="02020603050405020304" pitchFamily="18" charset="0"/>
                <a:cs typeface="Times New Roman" panose="02020603050405020304" pitchFamily="18" charset="0"/>
              </a:rPr>
              <a:t>HARDWARE IMPLEMENTATION</a:t>
            </a:r>
          </a:p>
        </p:txBody>
      </p:sp>
      <p:sp>
        <p:nvSpPr>
          <p:cNvPr id="5" name="Date Placeholder 4">
            <a:extLst>
              <a:ext uri="{FF2B5EF4-FFF2-40B4-BE49-F238E27FC236}">
                <a16:creationId xmlns:a16="http://schemas.microsoft.com/office/drawing/2014/main" id="{2CD109BE-672F-BFA7-73CF-B7D555873888}"/>
              </a:ext>
            </a:extLst>
          </p:cNvPr>
          <p:cNvSpPr>
            <a:spLocks noGrp="1"/>
          </p:cNvSpPr>
          <p:nvPr>
            <p:ph type="dt" sz="half" idx="10"/>
          </p:nvPr>
        </p:nvSpPr>
        <p:spPr>
          <a:xfrm>
            <a:off x="8514806" y="6252606"/>
            <a:ext cx="2743200" cy="365125"/>
          </a:xfrm>
        </p:spPr>
        <p:txBody>
          <a:bodyPr/>
          <a:lstStyle/>
          <a:p>
            <a:r>
              <a:rPr lang="en-IN" dirty="0"/>
              <a:t>09-05-2024</a:t>
            </a:r>
          </a:p>
        </p:txBody>
      </p:sp>
      <p:sp>
        <p:nvSpPr>
          <p:cNvPr id="6" name="Footer Placeholder 5">
            <a:extLst>
              <a:ext uri="{FF2B5EF4-FFF2-40B4-BE49-F238E27FC236}">
                <a16:creationId xmlns:a16="http://schemas.microsoft.com/office/drawing/2014/main" id="{49571A12-F1D9-21E5-A210-DBE57E391FA1}"/>
              </a:ext>
            </a:extLst>
          </p:cNvPr>
          <p:cNvSpPr>
            <a:spLocks noGrp="1"/>
          </p:cNvSpPr>
          <p:nvPr>
            <p:ph type="ftr" sz="quarter" idx="11"/>
          </p:nvPr>
        </p:nvSpPr>
        <p:spPr>
          <a:xfrm>
            <a:off x="933994" y="6252606"/>
            <a:ext cx="6239309" cy="365125"/>
          </a:xfrm>
        </p:spPr>
        <p:txBody>
          <a:bodyPr/>
          <a:lstStyle/>
          <a:p>
            <a:r>
              <a:rPr lang="en-IN" dirty="0"/>
              <a:t>Project  presentation</a:t>
            </a:r>
          </a:p>
        </p:txBody>
      </p:sp>
      <p:sp>
        <p:nvSpPr>
          <p:cNvPr id="21" name="Rectangle 14">
            <a:extLst>
              <a:ext uri="{FF2B5EF4-FFF2-40B4-BE49-F238E27FC236}">
                <a16:creationId xmlns:a16="http://schemas.microsoft.com/office/drawing/2014/main" id="{6B286581-7C67-8A70-8DBA-7C3D5D018E98}"/>
              </a:ext>
            </a:extLst>
          </p:cNvPr>
          <p:cNvSpPr>
            <a:spLocks noChangeArrowheads="1"/>
          </p:cNvSpPr>
          <p:nvPr/>
        </p:nvSpPr>
        <p:spPr bwMode="auto">
          <a:xfrm>
            <a:off x="594360" y="230325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21">
            <a:extLst>
              <a:ext uri="{FF2B5EF4-FFF2-40B4-BE49-F238E27FC236}">
                <a16:creationId xmlns:a16="http://schemas.microsoft.com/office/drawing/2014/main" id="{B2B7F6AF-B834-DC95-1CF0-58BDF8955B9C}"/>
              </a:ext>
            </a:extLst>
          </p:cNvPr>
          <p:cNvSpPr>
            <a:spLocks noChangeArrowheads="1"/>
          </p:cNvSpPr>
          <p:nvPr/>
        </p:nvSpPr>
        <p:spPr bwMode="auto">
          <a:xfrm>
            <a:off x="1470025" y="12179408"/>
            <a:ext cx="5814695" cy="38100"/>
          </a:xfrm>
          <a:prstGeom prst="rect">
            <a:avLst/>
          </a:prstGeom>
          <a:solidFill>
            <a:srgbClr val="823909"/>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23" name="Rectangle 15">
            <a:extLst>
              <a:ext uri="{FF2B5EF4-FFF2-40B4-BE49-F238E27FC236}">
                <a16:creationId xmlns:a16="http://schemas.microsoft.com/office/drawing/2014/main" id="{6551D7F0-59E6-21DA-1751-7D62B7B669FB}"/>
              </a:ext>
            </a:extLst>
          </p:cNvPr>
          <p:cNvSpPr>
            <a:spLocks noChangeArrowheads="1"/>
          </p:cNvSpPr>
          <p:nvPr/>
        </p:nvSpPr>
        <p:spPr bwMode="auto">
          <a:xfrm>
            <a:off x="748937" y="1460888"/>
            <a:ext cx="10848703" cy="1704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lgn="just">
              <a:lnSpc>
                <a:spcPct val="150000"/>
              </a:lnSpc>
              <a:spcBef>
                <a:spcPts val="0"/>
              </a:spcBef>
              <a:spcAft>
                <a:spcPts val="0"/>
              </a:spcAft>
              <a:buFont typeface="Wingdings" panose="05000000000000000000" pitchFamily="2" charset="2"/>
              <a:buChar char="q"/>
            </a:pPr>
            <a:r>
              <a:rPr lang="en-US" sz="1800" b="1" dirty="0">
                <a:effectLst/>
                <a:latin typeface="Times New Roman" panose="02020603050405020304" pitchFamily="18" charset="0"/>
                <a:ea typeface="Times New Roman" panose="02020603050405020304" pitchFamily="18" charset="0"/>
              </a:rPr>
              <a:t>NODE MCU MICROCONTROLLER</a:t>
            </a:r>
            <a:r>
              <a:rPr lang="en-US" sz="20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Node MCU serves as the backbone of the toll management system, boasting a robust architecture and versatile connectivity options to facilitate seamless communication and control within the system. </a:t>
            </a:r>
            <a:r>
              <a:rPr lang="en-US" dirty="0">
                <a:latin typeface="Times New Roman" panose="02020603050405020304" pitchFamily="18" charset="0"/>
                <a:ea typeface="Times New Roman" panose="02020603050405020304" pitchFamily="18" charset="0"/>
              </a:rPr>
              <a:t>O</a:t>
            </a:r>
            <a:r>
              <a:rPr lang="en-US" sz="1800" dirty="0">
                <a:effectLst/>
                <a:latin typeface="Times New Roman" panose="02020603050405020304" pitchFamily="18" charset="0"/>
                <a:ea typeface="Times New Roman" panose="02020603050405020304" pitchFamily="18" charset="0"/>
              </a:rPr>
              <a:t>perates at 5V and Regulated 3.3V output for external components.</a:t>
            </a:r>
            <a:endParaRPr lang="en-IN" sz="18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8A239DFD-5FEF-97E4-4782-5B4DC7D03C42}"/>
              </a:ext>
            </a:extLst>
          </p:cNvPr>
          <p:cNvSpPr txBox="1"/>
          <p:nvPr/>
        </p:nvSpPr>
        <p:spPr>
          <a:xfrm>
            <a:off x="2505176" y="6248399"/>
            <a:ext cx="6094602" cy="369332"/>
          </a:xfrm>
          <a:prstGeom prst="rect">
            <a:avLst/>
          </a:prstGeom>
          <a:noFill/>
        </p:spPr>
        <p:txBody>
          <a:bodyPr wrap="square">
            <a:spAutoFit/>
          </a:bodyPr>
          <a:lstStyle/>
          <a:p>
            <a:pPr marL="0" marR="0" algn="ctr">
              <a:spcBef>
                <a:spcPts val="0"/>
              </a:spcBef>
              <a:spcAft>
                <a:spcPts val="0"/>
              </a:spcAft>
            </a:pPr>
            <a:r>
              <a:rPr lang="en-US" sz="1800" dirty="0">
                <a:effectLst/>
                <a:latin typeface="Times New Roman" panose="02020603050405020304" pitchFamily="18" charset="0"/>
                <a:ea typeface="Times New Roman" panose="02020603050405020304" pitchFamily="18" charset="0"/>
              </a:rPr>
              <a:t>Fig 3. Node MCU Microcontroller.</a:t>
            </a:r>
            <a:endParaRPr lang="en-IN" sz="1600" dirty="0">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7A2CF7AB-E0A8-9625-BE7A-4AFB19B875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5999" y="3540780"/>
            <a:ext cx="3751418" cy="2625488"/>
          </a:xfrm>
          <a:prstGeom prst="rect">
            <a:avLst/>
          </a:prstGeom>
        </p:spPr>
      </p:pic>
    </p:spTree>
    <p:extLst>
      <p:ext uri="{BB962C8B-B14F-4D97-AF65-F5344CB8AC3E}">
        <p14:creationId xmlns:p14="http://schemas.microsoft.com/office/powerpoint/2010/main" val="1854049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D7F12E4-5FA9-482D-D889-389BC38E64E9}"/>
              </a:ext>
            </a:extLst>
          </p:cNvPr>
          <p:cNvSpPr>
            <a:spLocks noGrp="1"/>
          </p:cNvSpPr>
          <p:nvPr>
            <p:ph type="ftr" sz="quarter" idx="11"/>
          </p:nvPr>
        </p:nvSpPr>
        <p:spPr>
          <a:xfrm>
            <a:off x="1106577" y="6249811"/>
            <a:ext cx="6239309" cy="365125"/>
          </a:xfrm>
        </p:spPr>
        <p:txBody>
          <a:bodyPr/>
          <a:lstStyle/>
          <a:p>
            <a:r>
              <a:rPr lang="en-IN" dirty="0"/>
              <a:t>Project  presentation</a:t>
            </a:r>
          </a:p>
        </p:txBody>
      </p:sp>
      <p:sp>
        <p:nvSpPr>
          <p:cNvPr id="8" name="TextBox 7">
            <a:extLst>
              <a:ext uri="{FF2B5EF4-FFF2-40B4-BE49-F238E27FC236}">
                <a16:creationId xmlns:a16="http://schemas.microsoft.com/office/drawing/2014/main" id="{0EE0FD7D-404F-9536-35BC-92C5CB6A8120}"/>
              </a:ext>
            </a:extLst>
          </p:cNvPr>
          <p:cNvSpPr txBox="1"/>
          <p:nvPr/>
        </p:nvSpPr>
        <p:spPr>
          <a:xfrm>
            <a:off x="568733" y="467670"/>
            <a:ext cx="11437709" cy="5190139"/>
          </a:xfrm>
          <a:prstGeom prst="rect">
            <a:avLst/>
          </a:prstGeom>
          <a:noFill/>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q"/>
            </a:pPr>
            <a:r>
              <a:rPr lang="en-US" sz="2000" b="1" dirty="0">
                <a:effectLst/>
                <a:latin typeface="Times New Roman" panose="02020603050405020304" pitchFamily="18" charset="0"/>
                <a:ea typeface="Times New Roman" panose="02020603050405020304" pitchFamily="18" charset="0"/>
              </a:rPr>
              <a:t>HC-SR04 Ultrasonic Sensor - </a:t>
            </a:r>
            <a:r>
              <a:rPr lang="en-US" sz="1900" dirty="0">
                <a:effectLst/>
                <a:latin typeface="Times New Roman" panose="02020603050405020304" pitchFamily="18" charset="0"/>
                <a:ea typeface="Times New Roman" panose="02020603050405020304" pitchFamily="18" charset="0"/>
              </a:rPr>
              <a:t>Operating on the principle of emitting ultrasonic waves and measuring the time taken for the echo to return, the sensor detects the presence of a vehicle within its specified range.</a:t>
            </a:r>
          </a:p>
          <a:p>
            <a:pPr marL="342900" marR="0" lvl="0" indent="-342900" algn="just">
              <a:lnSpc>
                <a:spcPct val="150000"/>
              </a:lnSpc>
              <a:spcBef>
                <a:spcPts val="0"/>
              </a:spcBef>
              <a:spcAft>
                <a:spcPts val="0"/>
              </a:spcAft>
              <a:buFont typeface="Wingdings" panose="05000000000000000000" pitchFamily="2" charset="2"/>
              <a:buChar char="q"/>
            </a:pPr>
            <a:r>
              <a:rPr lang="en-US" sz="1900" dirty="0">
                <a:latin typeface="Times New Roman" panose="02020603050405020304" pitchFamily="18" charset="0"/>
                <a:ea typeface="Times New Roman" panose="02020603050405020304" pitchFamily="18" charset="0"/>
              </a:rPr>
              <a:t>Operates at 5v. Current 10mA.</a:t>
            </a:r>
            <a:endParaRPr lang="en-US" sz="19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900" b="1" dirty="0">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b="1"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b="1" dirty="0">
              <a:latin typeface="Times New Roman" panose="02020603050405020304" pitchFamily="18" charset="0"/>
              <a:ea typeface="Times New Roman" panose="02020603050405020304" pitchFamily="18" charset="0"/>
            </a:endParaRPr>
          </a:p>
          <a:p>
            <a:pPr marR="0" lvl="0" algn="just">
              <a:lnSpc>
                <a:spcPct val="150000"/>
              </a:lnSpc>
              <a:spcBef>
                <a:spcPts val="0"/>
              </a:spcBef>
              <a:spcAft>
                <a:spcPts val="0"/>
              </a:spcAft>
            </a:pPr>
            <a:endParaRPr lang="en-US" b="1" dirty="0">
              <a:effectLst/>
              <a:latin typeface="Times New Roman" panose="02020603050405020304" pitchFamily="18" charset="0"/>
              <a:ea typeface="Times New Roman" panose="02020603050405020304" pitchFamily="18" charset="0"/>
            </a:endParaRPr>
          </a:p>
          <a:p>
            <a:pPr marL="285750" marR="0" indent="-285750" algn="just">
              <a:lnSpc>
                <a:spcPct val="150000"/>
              </a:lnSpc>
              <a:spcBef>
                <a:spcPts val="0"/>
              </a:spcBef>
              <a:spcAft>
                <a:spcPts val="0"/>
              </a:spcAft>
              <a:buFont typeface="Wingdings" panose="05000000000000000000" pitchFamily="2" charset="2"/>
              <a:buChar char="q"/>
              <a:tabLst>
                <a:tab pos="57150" algn="l"/>
              </a:tabLst>
            </a:pPr>
            <a:r>
              <a:rPr lang="en-US" sz="1800" b="1" dirty="0">
                <a:effectLst/>
                <a:latin typeface="Times New Roman" panose="02020603050405020304" pitchFamily="18" charset="0"/>
                <a:ea typeface="Times New Roman" panose="02020603050405020304" pitchFamily="18" charset="0"/>
              </a:rPr>
              <a:t>ESP32 CAMERA MODULE </a:t>
            </a:r>
            <a:r>
              <a:rPr lang="en-US" sz="20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Captures high-resolution images of the vehicle's number plate.</a:t>
            </a:r>
            <a:r>
              <a:rPr lang="en-IN" dirty="0">
                <a:latin typeface="Times New Roman" panose="02020603050405020304" pitchFamily="18" charset="0"/>
                <a:ea typeface="Times New Roman" panose="02020603050405020304" pitchFamily="18" charset="0"/>
              </a:rPr>
              <a:t> Operates at 5v. Resolution </a:t>
            </a:r>
            <a:r>
              <a:rPr lang="en-US" sz="1800" dirty="0">
                <a:effectLst/>
                <a:latin typeface="Times New Roman" panose="02020603050405020304" pitchFamily="18" charset="0"/>
                <a:ea typeface="Times New Roman" panose="02020603050405020304" pitchFamily="18" charset="0"/>
              </a:rPr>
              <a:t>160x120 to 1600x1200 pixels based on project requirements Interfaces with the Node MCU microcontroller through D6 GPIO pin.</a:t>
            </a:r>
            <a:endParaRPr lang="en-US" sz="20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b="1" dirty="0">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IN" b="1" dirty="0">
              <a:effectLst/>
              <a:latin typeface="Times New Roman" panose="02020603050405020304" pitchFamily="18" charset="0"/>
              <a:ea typeface="Times New Roman" panose="02020603050405020304" pitchFamily="18" charset="0"/>
            </a:endParaRPr>
          </a:p>
        </p:txBody>
      </p:sp>
      <p:pic>
        <p:nvPicPr>
          <p:cNvPr id="9" name="Picture 8" descr="Ultrasonic Distance Sensor Module - HC-SR04 | Phipps Electronics">
            <a:extLst>
              <a:ext uri="{FF2B5EF4-FFF2-40B4-BE49-F238E27FC236}">
                <a16:creationId xmlns:a16="http://schemas.microsoft.com/office/drawing/2014/main" id="{57992E42-A34B-8F59-139C-15080A53F1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4113265" y="1400217"/>
            <a:ext cx="3786505" cy="1781499"/>
          </a:xfrm>
          <a:prstGeom prst="rect">
            <a:avLst/>
          </a:prstGeom>
          <a:noFill/>
          <a:ln>
            <a:noFill/>
          </a:ln>
        </p:spPr>
      </p:pic>
      <p:sp>
        <p:nvSpPr>
          <p:cNvPr id="11" name="TextBox 10">
            <a:extLst>
              <a:ext uri="{FF2B5EF4-FFF2-40B4-BE49-F238E27FC236}">
                <a16:creationId xmlns:a16="http://schemas.microsoft.com/office/drawing/2014/main" id="{9BD1F977-04D0-DB9A-772A-B3926DFB8C30}"/>
              </a:ext>
            </a:extLst>
          </p:cNvPr>
          <p:cNvSpPr txBox="1"/>
          <p:nvPr/>
        </p:nvSpPr>
        <p:spPr>
          <a:xfrm>
            <a:off x="2959215" y="2812385"/>
            <a:ext cx="6094602" cy="369332"/>
          </a:xfrm>
          <a:prstGeom prst="rect">
            <a:avLst/>
          </a:prstGeom>
          <a:noFill/>
        </p:spPr>
        <p:txBody>
          <a:bodyPr wrap="square">
            <a:spAutoFit/>
          </a:bodyPr>
          <a:lstStyle/>
          <a:p>
            <a:pPr marL="0" marR="0" algn="ctr">
              <a:spcBef>
                <a:spcPts val="0"/>
              </a:spcBef>
              <a:spcAft>
                <a:spcPts val="0"/>
              </a:spcAft>
            </a:pPr>
            <a:r>
              <a:rPr lang="en-US" sz="1800" dirty="0">
                <a:effectLst/>
                <a:latin typeface="Times New Roman" panose="02020603050405020304" pitchFamily="18" charset="0"/>
                <a:ea typeface="Times New Roman" panose="02020603050405020304" pitchFamily="18" charset="0"/>
              </a:rPr>
              <a:t>Fig 4. </a:t>
            </a:r>
            <a:r>
              <a:rPr lang="en-US" sz="1600" dirty="0">
                <a:effectLst/>
                <a:latin typeface="Times New Roman" panose="02020603050405020304" pitchFamily="18" charset="0"/>
                <a:ea typeface="Times New Roman" panose="02020603050405020304" pitchFamily="18" charset="0"/>
              </a:rPr>
              <a:t>HC-SR04 Ultrasonic Sensor </a:t>
            </a:r>
            <a:r>
              <a:rPr lang="en-US" sz="18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p:txBody>
      </p:sp>
      <p:sp>
        <p:nvSpPr>
          <p:cNvPr id="14" name="TextBox 13">
            <a:extLst>
              <a:ext uri="{FF2B5EF4-FFF2-40B4-BE49-F238E27FC236}">
                <a16:creationId xmlns:a16="http://schemas.microsoft.com/office/drawing/2014/main" id="{AC04FD2E-BAB0-B3BE-1D12-2CFBD1AC5E1D}"/>
              </a:ext>
            </a:extLst>
          </p:cNvPr>
          <p:cNvSpPr txBox="1"/>
          <p:nvPr/>
        </p:nvSpPr>
        <p:spPr>
          <a:xfrm>
            <a:off x="2866298" y="6412134"/>
            <a:ext cx="6094602" cy="369332"/>
          </a:xfrm>
          <a:prstGeom prst="rect">
            <a:avLst/>
          </a:prstGeom>
          <a:noFill/>
        </p:spPr>
        <p:txBody>
          <a:bodyPr wrap="square">
            <a:spAutoFit/>
          </a:bodyPr>
          <a:lstStyle/>
          <a:p>
            <a:pPr marL="0" marR="0" algn="ctr">
              <a:spcBef>
                <a:spcPts val="0"/>
              </a:spcBef>
              <a:spcAft>
                <a:spcPts val="0"/>
              </a:spcAft>
            </a:pPr>
            <a:r>
              <a:rPr lang="en-US" sz="1800" dirty="0">
                <a:effectLst/>
                <a:latin typeface="Times New Roman" panose="02020603050405020304" pitchFamily="18" charset="0"/>
                <a:ea typeface="Times New Roman" panose="02020603050405020304" pitchFamily="18" charset="0"/>
              </a:rPr>
              <a:t>Fig 5. </a:t>
            </a:r>
            <a:r>
              <a:rPr lang="en-US" sz="1600" dirty="0">
                <a:latin typeface="Times New Roman" panose="02020603050405020304" pitchFamily="18" charset="0"/>
                <a:ea typeface="Times New Roman" panose="02020603050405020304" pitchFamily="18" charset="0"/>
              </a:rPr>
              <a:t>ESP32</a:t>
            </a:r>
            <a:r>
              <a:rPr lang="en-US" sz="1600" dirty="0">
                <a:effectLst/>
                <a:latin typeface="Times New Roman" panose="02020603050405020304" pitchFamily="18" charset="0"/>
                <a:ea typeface="Times New Roman" panose="02020603050405020304" pitchFamily="18" charset="0"/>
              </a:rPr>
              <a:t> camera module </a:t>
            </a:r>
            <a:endParaRPr lang="en-IN" sz="1600"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4AB30CEA-7BA8-3D7B-4369-1573F75120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3264" y="4763588"/>
            <a:ext cx="3602529" cy="1648545"/>
          </a:xfrm>
          <a:prstGeom prst="rect">
            <a:avLst/>
          </a:prstGeom>
        </p:spPr>
      </p:pic>
      <p:sp>
        <p:nvSpPr>
          <p:cNvPr id="3" name="Date Placeholder 4">
            <a:extLst>
              <a:ext uri="{FF2B5EF4-FFF2-40B4-BE49-F238E27FC236}">
                <a16:creationId xmlns:a16="http://schemas.microsoft.com/office/drawing/2014/main" id="{DC8F6EAC-6DF2-2DDC-F9B6-7751C838448D}"/>
              </a:ext>
            </a:extLst>
          </p:cNvPr>
          <p:cNvSpPr txBox="1">
            <a:spLocks/>
          </p:cNvSpPr>
          <p:nvPr/>
        </p:nvSpPr>
        <p:spPr>
          <a:xfrm>
            <a:off x="8514806" y="6252606"/>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09-05-2024</a:t>
            </a:r>
            <a:endParaRPr lang="en-IN" dirty="0"/>
          </a:p>
        </p:txBody>
      </p:sp>
    </p:spTree>
    <p:extLst>
      <p:ext uri="{BB962C8B-B14F-4D97-AF65-F5344CB8AC3E}">
        <p14:creationId xmlns:p14="http://schemas.microsoft.com/office/powerpoint/2010/main" val="16694515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2450</TotalTime>
  <Words>1690</Words>
  <Application>Microsoft Office PowerPoint</Application>
  <PresentationFormat>Widescreen</PresentationFormat>
  <Paragraphs>222</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Söhne</vt:lpstr>
      <vt:lpstr>Symbol</vt:lpstr>
      <vt:lpstr>Times New Roman</vt:lpstr>
      <vt:lpstr>Tw Cen MT</vt:lpstr>
      <vt:lpstr>Wingdings</vt:lpstr>
      <vt:lpstr>Circuit</vt:lpstr>
      <vt:lpstr> NIE Institute of Technology, Mysore</vt:lpstr>
      <vt:lpstr>             CONTENTS</vt:lpstr>
      <vt:lpstr>INTRODUCTION</vt:lpstr>
      <vt:lpstr>PowerPoint Presentation</vt:lpstr>
      <vt:lpstr>PowerPoint Presentation</vt:lpstr>
      <vt:lpstr>Block Diagram</vt:lpstr>
      <vt:lpstr>CIRCUIT DIAGRAM</vt:lpstr>
      <vt:lpstr>HARDWARE IMPLEMENTATION</vt:lpstr>
      <vt:lpstr>PowerPoint Presentation</vt:lpstr>
      <vt:lpstr>PowerPoint Presentation</vt:lpstr>
      <vt:lpstr>SOFTWARE IMPLEMENTATION</vt:lpstr>
      <vt:lpstr>Flowchart </vt:lpstr>
      <vt:lpstr>PowerPoint Presentation</vt:lpstr>
      <vt:lpstr>EXPLAINATION</vt:lpstr>
      <vt:lpstr>Result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Vijayanand Gurudev</dc:creator>
  <cp:lastModifiedBy>Phaneendra MV</cp:lastModifiedBy>
  <cp:revision>117</cp:revision>
  <dcterms:created xsi:type="dcterms:W3CDTF">2023-08-17T04:09:56Z</dcterms:created>
  <dcterms:modified xsi:type="dcterms:W3CDTF">2024-05-28T13:37:42Z</dcterms:modified>
</cp:coreProperties>
</file>