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99" r:id="rId3"/>
    <p:sldId id="300" r:id="rId4"/>
    <p:sldId id="259" r:id="rId5"/>
    <p:sldId id="261" r:id="rId6"/>
    <p:sldId id="260" r:id="rId7"/>
    <p:sldId id="257" r:id="rId8"/>
    <p:sldId id="262" r:id="rId9"/>
    <p:sldId id="264" r:id="rId10"/>
    <p:sldId id="263" r:id="rId11"/>
    <p:sldId id="293" r:id="rId12"/>
    <p:sldId id="294" r:id="rId13"/>
    <p:sldId id="295" r:id="rId14"/>
    <p:sldId id="272" r:id="rId15"/>
    <p:sldId id="298" r:id="rId16"/>
    <p:sldId id="296" r:id="rId17"/>
  </p:sldIdLst>
  <p:sldSz cx="9144000" cy="5143500" type="screen16x9"/>
  <p:notesSz cx="6858000" cy="9144000"/>
  <p:embeddedFontLst>
    <p:embeddedFont>
      <p:font typeface="DM Sans" pitchFamily="2" charset="0"/>
      <p:regular r:id="rId19"/>
      <p:bold r:id="rId20"/>
      <p:italic r:id="rId21"/>
      <p:boldItalic r:id="rId22"/>
    </p:embeddedFont>
    <p:embeddedFont>
      <p:font typeface="Nunito Light" pitchFamily="2" charset="0"/>
      <p:regular r:id="rId23"/>
      <p:italic r:id="rId24"/>
    </p:embeddedFont>
    <p:embeddedFont>
      <p:font typeface="Outfit"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U PHANEENDRA BABU" initials="PP" lastIdx="1" clrIdx="0">
    <p:extLst>
      <p:ext uri="{19B8F6BF-5375-455C-9EA6-DF929625EA0E}">
        <p15:presenceInfo xmlns:p15="http://schemas.microsoft.com/office/powerpoint/2012/main" userId="120ecc4c1eaa28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F16"/>
    <a:srgbClr val="0B8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E6407D-F98B-45D6-9F48-A9B14D6ABEE5}">
  <a:tblStyle styleId="{7AE6407D-F98B-45D6-9F48-A9B14D6ABE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23T00:15:55.89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17D29E63-1F07-A539-03BA-7CBAFA0EFD8A}"/>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87C254E6-B745-FD3F-D5BF-B68C88E85C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FF17FBEB-4EFF-1367-3C12-2E122A5F6A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306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C1F4CFC2-018D-17CF-3477-6626056110D6}"/>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0C722C7F-1628-C659-CB0B-C678ABA176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FD08E7C7-F4B4-BCB9-05B4-84D5D94938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313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BE4B0BE7-493B-271E-E1B6-CE2016122B73}"/>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18432DEA-C79C-5C92-2CBC-9F4AD738D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8F9CF494-0E1B-7291-E172-5A5909BC59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911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851BFB7F-5D5C-0DDA-8351-334EE9205D6D}"/>
            </a:ext>
          </a:extLst>
        </p:cNvPr>
        <p:cNvGrpSpPr/>
        <p:nvPr/>
      </p:nvGrpSpPr>
      <p:grpSpPr>
        <a:xfrm>
          <a:off x="0" y="0"/>
          <a:ext cx="0" cy="0"/>
          <a:chOff x="0" y="0"/>
          <a:chExt cx="0" cy="0"/>
        </a:xfrm>
      </p:grpSpPr>
      <p:sp>
        <p:nvSpPr>
          <p:cNvPr id="341" name="Google Shape;341;g4dfce81f19_0_45:notes">
            <a:extLst>
              <a:ext uri="{FF2B5EF4-FFF2-40B4-BE49-F238E27FC236}">
                <a16:creationId xmlns:a16="http://schemas.microsoft.com/office/drawing/2014/main" id="{C608A7B5-09AA-B257-9CD1-C4C57C67A6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a:extLst>
              <a:ext uri="{FF2B5EF4-FFF2-40B4-BE49-F238E27FC236}">
                <a16:creationId xmlns:a16="http://schemas.microsoft.com/office/drawing/2014/main" id="{40E86EBA-4994-42AE-5159-91B5533A51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66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75A0142C-361F-45EE-6CAE-FCBC4426E7C4}"/>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4854A7F5-B6D8-78EA-5BE1-7305846B03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A50E74B9-D007-39DF-1B94-73E775B722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47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70" r:id="rId8"/>
    <p:sldLayoutId id="2147483671" r:id="rId9"/>
    <p:sldLayoutId id="2147483672" r:id="rId10"/>
    <p:sldLayoutId id="2147483675"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localhost:8080/actuator/health" TargetMode="External"/><Relationship Id="rId5" Type="http://schemas.openxmlformats.org/officeDocument/2006/relationships/hyperlink" Target="http://localhost:5050/" TargetMode="External"/><Relationship Id="rId4" Type="http://schemas.openxmlformats.org/officeDocument/2006/relationships/hyperlink" Target="http://localhost:8080/swagger-ui/"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267536" y="2757160"/>
            <a:ext cx="4724768" cy="2135661"/>
          </a:xfrm>
          <a:prstGeom prst="rect">
            <a:avLst/>
          </a:prstGeom>
        </p:spPr>
        <p:txBody>
          <a:bodyPr spcFirstLastPara="1" wrap="square" lIns="91425" tIns="91425" rIns="91425" bIns="91425" anchor="b" anchorCtr="0">
            <a:noAutofit/>
          </a:bodyPr>
          <a:lstStyle/>
          <a:p>
            <a:pPr lvl="0"/>
            <a:r>
              <a:rPr lang="en-IN" sz="4400" dirty="0"/>
              <a:t>Internal Knowledge Management API </a:t>
            </a:r>
            <a:br>
              <a:rPr lang="en" b="1" dirty="0"/>
            </a:br>
            <a:br>
              <a:rPr lang="en" b="1" dirty="0"/>
            </a:br>
            <a:r>
              <a:rPr lang="en" sz="2200" dirty="0"/>
              <a:t>Bellamkonda Sri Venkat Vijay</a:t>
            </a:r>
            <a:br>
              <a:rPr lang="en" sz="2200" dirty="0"/>
            </a:br>
            <a:r>
              <a:rPr lang="en" sz="2200" dirty="0"/>
              <a:t>John Mathew</a:t>
            </a:r>
            <a:br>
              <a:rPr lang="en" sz="2200" dirty="0"/>
            </a:br>
            <a:r>
              <a:rPr lang="en" sz="2200" dirty="0"/>
              <a:t>Phaneendra Babu</a:t>
            </a:r>
            <a:br>
              <a:rPr lang="en" sz="2200" dirty="0"/>
            </a:br>
            <a:endParaRPr sz="4800" dirty="0"/>
          </a:p>
        </p:txBody>
      </p: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19999" y="235620"/>
            <a:ext cx="8291377" cy="572700"/>
          </a:xfrm>
          <a:prstGeom prst="rect">
            <a:avLst/>
          </a:prstGeom>
        </p:spPr>
        <p:txBody>
          <a:bodyPr spcFirstLastPara="1" wrap="square" lIns="91425" tIns="91425" rIns="91425" bIns="91425" anchor="t" anchorCtr="0">
            <a:noAutofit/>
          </a:bodyPr>
          <a:lstStyle/>
          <a:p>
            <a:r>
              <a:rPr lang="en-IN" dirty="0"/>
              <a:t>REST API Overview(Article Controller)</a:t>
            </a:r>
            <a:br>
              <a:rPr lang="en-IN" dirty="0"/>
            </a:br>
            <a:endParaRPr dirty="0"/>
          </a:p>
        </p:txBody>
      </p:sp>
      <p:sp>
        <p:nvSpPr>
          <p:cNvPr id="490" name="Google Shape;490;p43"/>
          <p:cNvSpPr txBox="1">
            <a:spLocks noGrp="1"/>
          </p:cNvSpPr>
          <p:nvPr>
            <p:ph type="subTitle" idx="3"/>
          </p:nvPr>
        </p:nvSpPr>
        <p:spPr>
          <a:xfrm>
            <a:off x="1000250" y="1186626"/>
            <a:ext cx="7704000" cy="674807"/>
          </a:xfrm>
          <a:prstGeom prst="rect">
            <a:avLst/>
          </a:prstGeom>
        </p:spPr>
        <p:txBody>
          <a:bodyPr spcFirstLastPara="1" wrap="square" lIns="91425" tIns="91425" rIns="91425" bIns="91425" anchor="b" anchorCtr="0">
            <a:noAutofit/>
          </a:bodyPr>
          <a:lstStyle/>
          <a:p>
            <a:pPr marL="0" lvl="0" indent="0"/>
            <a:r>
              <a:rPr lang="it-IT" dirty="0"/>
              <a:t>Base URL: http://localhost:8080/</a:t>
            </a:r>
          </a:p>
        </p:txBody>
      </p:sp>
      <p:graphicFrame>
        <p:nvGraphicFramePr>
          <p:cNvPr id="8" name="Table 7">
            <a:extLst>
              <a:ext uri="{FF2B5EF4-FFF2-40B4-BE49-F238E27FC236}">
                <a16:creationId xmlns:a16="http://schemas.microsoft.com/office/drawing/2014/main" id="{6291C20E-A6EA-9024-A902-428BB2D9061B}"/>
              </a:ext>
            </a:extLst>
          </p:cNvPr>
          <p:cNvGraphicFramePr>
            <a:graphicFrameLocks noGrp="1"/>
          </p:cNvGraphicFramePr>
          <p:nvPr>
            <p:extLst>
              <p:ext uri="{D42A27DB-BD31-4B8C-83A1-F6EECF244321}">
                <p14:modId xmlns:p14="http://schemas.microsoft.com/office/powerpoint/2010/main" val="3242558735"/>
              </p:ext>
            </p:extLst>
          </p:nvPr>
        </p:nvGraphicFramePr>
        <p:xfrm>
          <a:off x="845411" y="1864823"/>
          <a:ext cx="7718424" cy="1998864"/>
        </p:xfrm>
        <a:graphic>
          <a:graphicData uri="http://schemas.openxmlformats.org/drawingml/2006/table">
            <a:tbl>
              <a:tblPr/>
              <a:tblGrid>
                <a:gridCol w="2572808">
                  <a:extLst>
                    <a:ext uri="{9D8B030D-6E8A-4147-A177-3AD203B41FA5}">
                      <a16:colId xmlns:a16="http://schemas.microsoft.com/office/drawing/2014/main" val="1457454826"/>
                    </a:ext>
                  </a:extLst>
                </a:gridCol>
                <a:gridCol w="2572808">
                  <a:extLst>
                    <a:ext uri="{9D8B030D-6E8A-4147-A177-3AD203B41FA5}">
                      <a16:colId xmlns:a16="http://schemas.microsoft.com/office/drawing/2014/main" val="3498996514"/>
                    </a:ext>
                  </a:extLst>
                </a:gridCol>
                <a:gridCol w="2572808">
                  <a:extLst>
                    <a:ext uri="{9D8B030D-6E8A-4147-A177-3AD203B41FA5}">
                      <a16:colId xmlns:a16="http://schemas.microsoft.com/office/drawing/2014/main" val="201580326"/>
                    </a:ext>
                  </a:extLst>
                </a:gridCol>
              </a:tblGrid>
              <a:tr h="0">
                <a:tc>
                  <a:txBody>
                    <a:bodyPr/>
                    <a:lstStyle/>
                    <a:p>
                      <a:pPr marL="0" lvl="0" indent="0" algn="ctr" rtl="0">
                        <a:spcBef>
                          <a:spcPts val="0"/>
                        </a:spcBef>
                        <a:spcAft>
                          <a:spcPts val="0"/>
                        </a:spcAft>
                        <a:buNone/>
                      </a:pPr>
                      <a:r>
                        <a:rPr lang="en" b="1" dirty="0">
                          <a:solidFill>
                            <a:schemeClr val="dk1"/>
                          </a:solidFill>
                          <a:latin typeface="Outfit"/>
                          <a:ea typeface="Outfit"/>
                          <a:cs typeface="Outfit"/>
                          <a:sym typeface="Outfit"/>
                        </a:rPr>
                        <a:t>Method</a:t>
                      </a:r>
                      <a:endParaRPr b="1" dirty="0">
                        <a:solidFill>
                          <a:schemeClr val="dk1"/>
                        </a:solidFill>
                        <a:latin typeface="Outfit"/>
                        <a:ea typeface="Outfit"/>
                        <a:cs typeface="Outfit"/>
                        <a:sym typeface="Outfit"/>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 b="1" dirty="0">
                          <a:solidFill>
                            <a:schemeClr val="dk1"/>
                          </a:solidFill>
                          <a:latin typeface="Outfit"/>
                          <a:ea typeface="Outfit"/>
                          <a:cs typeface="Outfit"/>
                          <a:sym typeface="Outfit"/>
                        </a:rPr>
                        <a:t>Path</a:t>
                      </a:r>
                      <a:endParaRPr b="1" dirty="0">
                        <a:solidFill>
                          <a:schemeClr val="dk1"/>
                        </a:solidFill>
                        <a:latin typeface="Outfit"/>
                        <a:ea typeface="Outfit"/>
                        <a:cs typeface="Outfit"/>
                        <a:sym typeface="Outfit"/>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b="1" dirty="0">
                          <a:solidFill>
                            <a:schemeClr val="dk1"/>
                          </a:solidFill>
                          <a:latin typeface="Outfit"/>
                          <a:ea typeface="Outfit"/>
                          <a:cs typeface="Outfit"/>
                          <a:sym typeface="Outfit"/>
                        </a:rPr>
                        <a:t>Description</a:t>
                      </a:r>
                    </a:p>
                  </a:txBody>
                  <a:tcPr marL="91425" marR="91425" marT="91425" marB="91425" anchor="ctr">
                    <a:lnL>
                      <a:noFill/>
                    </a:lnL>
                    <a:lnR>
                      <a:noFill/>
                    </a:lnR>
                    <a:lnT>
                      <a:noFill/>
                    </a:lnT>
                    <a:lnB>
                      <a:noFill/>
                    </a:lnB>
                    <a:noFill/>
                  </a:tcPr>
                </a:tc>
                <a:extLst>
                  <a:ext uri="{0D108BD9-81ED-4DB2-BD59-A6C34878D82A}">
                    <a16:rowId xmlns:a16="http://schemas.microsoft.com/office/drawing/2014/main" val="910602574"/>
                  </a:ext>
                </a:extLst>
              </a:tr>
              <a:tr h="414024">
                <a:tc>
                  <a:txBody>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POST</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Create a new article</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2504605131"/>
                  </a:ext>
                </a:extLst>
              </a:tr>
              <a:tr h="0">
                <a:tc>
                  <a:txBody>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GET</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Get article by 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3917934609"/>
                  </a:ext>
                </a:extLst>
              </a:tr>
              <a:tr h="0">
                <a:tc>
                  <a:txBody>
                    <a:bodyPr/>
                    <a:lstStyle/>
                    <a:p>
                      <a:pPr marL="0" lvl="0" indent="0" algn="ctr" rtl="0">
                        <a:spcBef>
                          <a:spcPts val="0"/>
                        </a:spcBef>
                        <a:spcAft>
                          <a:spcPts val="0"/>
                        </a:spcAft>
                        <a:buNone/>
                      </a:pPr>
                      <a:r>
                        <a:rPr lang="en-US" dirty="0">
                          <a:solidFill>
                            <a:schemeClr val="dk1"/>
                          </a:solidFill>
                          <a:latin typeface="DM Sans"/>
                          <a:ea typeface="DM Sans"/>
                          <a:cs typeface="DM Sans"/>
                          <a:sym typeface="DM Sans"/>
                        </a:rPr>
                        <a:t>PUT</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Update article by 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3347659108"/>
                  </a:ext>
                </a:extLst>
              </a:tr>
              <a:tr h="0">
                <a:tc>
                  <a:txBody>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DELETE</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Delete article by 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329536719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2A44184E-1354-53EE-32D2-051C136421C9}"/>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513542BD-A667-5BDF-E354-04F9414D7683}"/>
              </a:ext>
            </a:extLst>
          </p:cNvPr>
          <p:cNvSpPr txBox="1">
            <a:spLocks noGrp="1"/>
          </p:cNvSpPr>
          <p:nvPr>
            <p:ph type="title"/>
          </p:nvPr>
        </p:nvSpPr>
        <p:spPr>
          <a:xfrm>
            <a:off x="859602" y="305422"/>
            <a:ext cx="7704000" cy="572700"/>
          </a:xfrm>
          <a:prstGeom prst="rect">
            <a:avLst/>
          </a:prstGeom>
        </p:spPr>
        <p:txBody>
          <a:bodyPr spcFirstLastPara="1" wrap="square" lIns="91425" tIns="91425" rIns="91425" bIns="91425" anchor="t" anchorCtr="0">
            <a:noAutofit/>
          </a:bodyPr>
          <a:lstStyle/>
          <a:p>
            <a:pPr marL="0" lvl="0" indent="0"/>
            <a:r>
              <a:rPr lang="en-IN" dirty="0"/>
              <a:t>Search Controller</a:t>
            </a:r>
          </a:p>
        </p:txBody>
      </p:sp>
      <p:sp>
        <p:nvSpPr>
          <p:cNvPr id="490" name="Google Shape;490;p43">
            <a:extLst>
              <a:ext uri="{FF2B5EF4-FFF2-40B4-BE49-F238E27FC236}">
                <a16:creationId xmlns:a16="http://schemas.microsoft.com/office/drawing/2014/main" id="{363011F4-451F-07F9-894E-CB59D462D8C6}"/>
              </a:ext>
            </a:extLst>
          </p:cNvPr>
          <p:cNvSpPr txBox="1">
            <a:spLocks noGrp="1"/>
          </p:cNvSpPr>
          <p:nvPr>
            <p:ph type="subTitle" idx="3"/>
          </p:nvPr>
        </p:nvSpPr>
        <p:spPr>
          <a:xfrm>
            <a:off x="642172" y="1075432"/>
            <a:ext cx="8138860" cy="572700"/>
          </a:xfrm>
          <a:prstGeom prst="rect">
            <a:avLst/>
          </a:prstGeom>
        </p:spPr>
        <p:txBody>
          <a:bodyPr spcFirstLastPara="1" wrap="square" lIns="91425" tIns="91425" rIns="91425" bIns="91425" anchor="b" anchorCtr="0">
            <a:noAutofit/>
          </a:bodyPr>
          <a:lstStyle/>
          <a:p>
            <a:pPr marL="0" lvl="0" indent="0"/>
            <a:r>
              <a:rPr lang="it-IT" dirty="0"/>
              <a:t>Base URL: http://localhost:8080/</a:t>
            </a:r>
          </a:p>
        </p:txBody>
      </p:sp>
      <p:graphicFrame>
        <p:nvGraphicFramePr>
          <p:cNvPr id="10" name="Table 9">
            <a:extLst>
              <a:ext uri="{FF2B5EF4-FFF2-40B4-BE49-F238E27FC236}">
                <a16:creationId xmlns:a16="http://schemas.microsoft.com/office/drawing/2014/main" id="{74F9A549-234F-EDA3-B785-1390BB4521F8}"/>
              </a:ext>
            </a:extLst>
          </p:cNvPr>
          <p:cNvGraphicFramePr>
            <a:graphicFrameLocks noGrp="1"/>
          </p:cNvGraphicFramePr>
          <p:nvPr>
            <p:extLst>
              <p:ext uri="{D42A27DB-BD31-4B8C-83A1-F6EECF244321}">
                <p14:modId xmlns:p14="http://schemas.microsoft.com/office/powerpoint/2010/main" val="2380814345"/>
              </p:ext>
            </p:extLst>
          </p:nvPr>
        </p:nvGraphicFramePr>
        <p:xfrm>
          <a:off x="1718163" y="1648132"/>
          <a:ext cx="6783665" cy="3055452"/>
        </p:xfrm>
        <a:graphic>
          <a:graphicData uri="http://schemas.openxmlformats.org/drawingml/2006/table">
            <a:tbl>
              <a:tblPr/>
              <a:tblGrid>
                <a:gridCol w="910590">
                  <a:extLst>
                    <a:ext uri="{9D8B030D-6E8A-4147-A177-3AD203B41FA5}">
                      <a16:colId xmlns:a16="http://schemas.microsoft.com/office/drawing/2014/main" val="799074842"/>
                    </a:ext>
                  </a:extLst>
                </a:gridCol>
                <a:gridCol w="2357043">
                  <a:extLst>
                    <a:ext uri="{9D8B030D-6E8A-4147-A177-3AD203B41FA5}">
                      <a16:colId xmlns:a16="http://schemas.microsoft.com/office/drawing/2014/main" val="4090699106"/>
                    </a:ext>
                  </a:extLst>
                </a:gridCol>
                <a:gridCol w="3516032">
                  <a:extLst>
                    <a:ext uri="{9D8B030D-6E8A-4147-A177-3AD203B41FA5}">
                      <a16:colId xmlns:a16="http://schemas.microsoft.com/office/drawing/2014/main" val="279067434"/>
                    </a:ext>
                  </a:extLst>
                </a:gridCol>
              </a:tblGrid>
              <a:tr h="291254">
                <a:tc>
                  <a:txBody>
                    <a:bodyPr/>
                    <a:lstStyle/>
                    <a:p>
                      <a:pPr>
                        <a:buNone/>
                      </a:pPr>
                      <a:r>
                        <a:rPr lang="en-IN" b="1" dirty="0">
                          <a:latin typeface="Outfit" panose="020B0604020202020204" charset="0"/>
                        </a:rPr>
                        <a:t>Method</a:t>
                      </a:r>
                    </a:p>
                  </a:txBody>
                  <a:tcPr anchor="ctr">
                    <a:lnL>
                      <a:noFill/>
                    </a:lnL>
                    <a:lnR>
                      <a:noFill/>
                    </a:lnR>
                    <a:lnT>
                      <a:noFill/>
                    </a:lnT>
                    <a:lnB>
                      <a:noFill/>
                    </a:lnB>
                    <a:noFill/>
                  </a:tcPr>
                </a:tc>
                <a:tc>
                  <a:txBody>
                    <a:bodyPr/>
                    <a:lstStyle/>
                    <a:p>
                      <a:pPr>
                        <a:buNone/>
                      </a:pPr>
                      <a:r>
                        <a:rPr lang="en-IN" b="1" dirty="0">
                          <a:latin typeface="Outfit" panose="020B0604020202020204" charset="0"/>
                        </a:rPr>
                        <a:t>Path</a:t>
                      </a:r>
                    </a:p>
                  </a:txBody>
                  <a:tcPr anchor="ctr">
                    <a:lnL>
                      <a:noFill/>
                    </a:lnL>
                    <a:lnR>
                      <a:noFill/>
                    </a:lnR>
                    <a:lnT>
                      <a:noFill/>
                    </a:lnT>
                    <a:lnB>
                      <a:noFill/>
                    </a:lnB>
                    <a:noFill/>
                  </a:tcPr>
                </a:tc>
                <a:tc>
                  <a:txBody>
                    <a:bodyPr/>
                    <a:lstStyle/>
                    <a:p>
                      <a:pPr>
                        <a:buNone/>
                      </a:pPr>
                      <a:r>
                        <a:rPr lang="en-IN" b="1" dirty="0">
                          <a:latin typeface="Outfit" panose="020B0604020202020204" charset="0"/>
                        </a:rPr>
                        <a:t>Description</a:t>
                      </a:r>
                    </a:p>
                  </a:txBody>
                  <a:tcPr anchor="ctr">
                    <a:lnL>
                      <a:noFill/>
                    </a:lnL>
                    <a:lnR>
                      <a:noFill/>
                    </a:lnR>
                    <a:lnT>
                      <a:noFill/>
                    </a:lnT>
                    <a:lnB>
                      <a:noFill/>
                    </a:lnB>
                    <a:noFill/>
                  </a:tcPr>
                </a:tc>
                <a:extLst>
                  <a:ext uri="{0D108BD9-81ED-4DB2-BD59-A6C34878D82A}">
                    <a16:rowId xmlns:a16="http://schemas.microsoft.com/office/drawing/2014/main" val="3321433412"/>
                  </a:ext>
                </a:extLst>
              </a:tr>
              <a:tr h="495132">
                <a:tc>
                  <a:txBody>
                    <a:bodyPr/>
                    <a:lstStyle/>
                    <a:p>
                      <a:pPr>
                        <a:buNone/>
                      </a:pPr>
                      <a:r>
                        <a:rPr lang="en-IN" b="0" dirty="0">
                          <a:latin typeface="DM Sans" pitchFamily="2" charset="0"/>
                        </a:rPr>
                        <a:t>POST</a:t>
                      </a:r>
                    </a:p>
                  </a:txBody>
                  <a:tcPr anchor="ctr">
                    <a:lnL>
                      <a:noFill/>
                    </a:lnL>
                    <a:lnR>
                      <a:noFill/>
                    </a:lnR>
                    <a:lnT>
                      <a:noFill/>
                    </a:lnT>
                    <a:lnB>
                      <a:noFill/>
                    </a:lnB>
                    <a:noFill/>
                  </a:tcPr>
                </a:tc>
                <a:tc>
                  <a:txBody>
                    <a:bodyPr/>
                    <a:lstStyle/>
                    <a:p>
                      <a:pPr>
                        <a:buNone/>
                      </a:pPr>
                      <a:r>
                        <a:rPr lang="en-IN">
                          <a:latin typeface="DM Sans" pitchFamily="2" charset="0"/>
                        </a:rPr>
                        <a:t>/api/search</a:t>
                      </a:r>
                    </a:p>
                  </a:txBody>
                  <a:tcPr anchor="ctr">
                    <a:lnL>
                      <a:noFill/>
                    </a:lnL>
                    <a:lnR>
                      <a:noFill/>
                    </a:lnR>
                    <a:lnT>
                      <a:noFill/>
                    </a:lnT>
                    <a:lnB>
                      <a:noFill/>
                    </a:lnB>
                    <a:noFill/>
                  </a:tcPr>
                </a:tc>
                <a:tc>
                  <a:txBody>
                    <a:bodyPr/>
                    <a:lstStyle/>
                    <a:p>
                      <a:pPr>
                        <a:buNone/>
                      </a:pPr>
                      <a:r>
                        <a:rPr lang="en-US" dirty="0">
                          <a:latin typeface="DM Sans" pitchFamily="2" charset="0"/>
                        </a:rPr>
                        <a:t>Flexible search with multiple filters (request body)</a:t>
                      </a:r>
                    </a:p>
                  </a:txBody>
                  <a:tcPr anchor="ctr">
                    <a:lnL>
                      <a:noFill/>
                    </a:lnL>
                    <a:lnR>
                      <a:noFill/>
                    </a:lnR>
                    <a:lnT>
                      <a:noFill/>
                    </a:lnT>
                    <a:lnB>
                      <a:noFill/>
                    </a:lnB>
                    <a:noFill/>
                  </a:tcPr>
                </a:tc>
                <a:extLst>
                  <a:ext uri="{0D108BD9-81ED-4DB2-BD59-A6C34878D82A}">
                    <a16:rowId xmlns:a16="http://schemas.microsoft.com/office/drawing/2014/main" val="3170937023"/>
                  </a:ext>
                </a:extLst>
              </a:tr>
              <a:tr h="495132">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a:t>
                      </a:r>
                    </a:p>
                  </a:txBody>
                  <a:tcPr anchor="ctr">
                    <a:lnL>
                      <a:noFill/>
                    </a:lnL>
                    <a:lnR>
                      <a:noFill/>
                    </a:lnR>
                    <a:lnT>
                      <a:noFill/>
                    </a:lnT>
                    <a:lnB>
                      <a:noFill/>
                    </a:lnB>
                    <a:noFill/>
                  </a:tcPr>
                </a:tc>
                <a:tc>
                  <a:txBody>
                    <a:bodyPr/>
                    <a:lstStyle/>
                    <a:p>
                      <a:pPr>
                        <a:buNone/>
                      </a:pPr>
                      <a:r>
                        <a:rPr lang="en-US">
                          <a:latin typeface="DM Sans" pitchFamily="2" charset="0"/>
                        </a:rPr>
                        <a:t>Flexible search with query parameters</a:t>
                      </a:r>
                    </a:p>
                  </a:txBody>
                  <a:tcPr anchor="ctr">
                    <a:lnL>
                      <a:noFill/>
                    </a:lnL>
                    <a:lnR>
                      <a:noFill/>
                    </a:lnR>
                    <a:lnT>
                      <a:noFill/>
                    </a:lnT>
                    <a:lnB>
                      <a:noFill/>
                    </a:lnB>
                    <a:noFill/>
                  </a:tcPr>
                </a:tc>
                <a:extLst>
                  <a:ext uri="{0D108BD9-81ED-4DB2-BD59-A6C34878D82A}">
                    <a16:rowId xmlns:a16="http://schemas.microsoft.com/office/drawing/2014/main" val="2844367588"/>
                  </a:ext>
                </a:extLst>
              </a:tr>
              <a:tr h="291254">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/api/search/by-id</a:t>
                      </a:r>
                    </a:p>
                  </a:txBody>
                  <a:tcPr anchor="ctr">
                    <a:lnL>
                      <a:noFill/>
                    </a:lnL>
                    <a:lnR>
                      <a:noFill/>
                    </a:lnR>
                    <a:lnT>
                      <a:noFill/>
                    </a:lnT>
                    <a:lnB>
                      <a:noFill/>
                    </a:lnB>
                    <a:noFill/>
                  </a:tcPr>
                </a:tc>
                <a:tc>
                  <a:txBody>
                    <a:bodyPr/>
                    <a:lstStyle/>
                    <a:p>
                      <a:pPr>
                        <a:buNone/>
                      </a:pPr>
                      <a:r>
                        <a:rPr lang="en-IN">
                          <a:latin typeface="DM Sans" pitchFamily="2" charset="0"/>
                        </a:rPr>
                        <a:t>Search article by ID</a:t>
                      </a:r>
                    </a:p>
                  </a:txBody>
                  <a:tcPr anchor="ctr">
                    <a:lnL>
                      <a:noFill/>
                    </a:lnL>
                    <a:lnR>
                      <a:noFill/>
                    </a:lnR>
                    <a:lnT>
                      <a:noFill/>
                    </a:lnT>
                    <a:lnB>
                      <a:noFill/>
                    </a:lnB>
                    <a:noFill/>
                  </a:tcPr>
                </a:tc>
                <a:extLst>
                  <a:ext uri="{0D108BD9-81ED-4DB2-BD59-A6C34878D82A}">
                    <a16:rowId xmlns:a16="http://schemas.microsoft.com/office/drawing/2014/main" val="2320842102"/>
                  </a:ext>
                </a:extLst>
              </a:tr>
              <a:tr h="291254">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/api/search/by-title</a:t>
                      </a:r>
                    </a:p>
                  </a:txBody>
                  <a:tcPr anchor="ctr">
                    <a:lnL>
                      <a:noFill/>
                    </a:lnL>
                    <a:lnR>
                      <a:noFill/>
                    </a:lnR>
                    <a:lnT>
                      <a:noFill/>
                    </a:lnT>
                    <a:lnB>
                      <a:noFill/>
                    </a:lnB>
                    <a:noFill/>
                  </a:tcPr>
                </a:tc>
                <a:tc>
                  <a:txBody>
                    <a:bodyPr/>
                    <a:lstStyle/>
                    <a:p>
                      <a:pPr>
                        <a:buNone/>
                      </a:pPr>
                      <a:r>
                        <a:rPr lang="en-IN">
                          <a:latin typeface="DM Sans" pitchFamily="2" charset="0"/>
                        </a:rPr>
                        <a:t>Search articles by title</a:t>
                      </a:r>
                    </a:p>
                  </a:txBody>
                  <a:tcPr anchor="ctr">
                    <a:lnL>
                      <a:noFill/>
                    </a:lnL>
                    <a:lnR>
                      <a:noFill/>
                    </a:lnR>
                    <a:lnT>
                      <a:noFill/>
                    </a:lnT>
                    <a:lnB>
                      <a:noFill/>
                    </a:lnB>
                    <a:noFill/>
                  </a:tcPr>
                </a:tc>
                <a:extLst>
                  <a:ext uri="{0D108BD9-81ED-4DB2-BD59-A6C34878D82A}">
                    <a16:rowId xmlns:a16="http://schemas.microsoft.com/office/drawing/2014/main" val="2585284403"/>
                  </a:ext>
                </a:extLst>
              </a:tr>
              <a:tr h="291254">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/api/search/by-tags</a:t>
                      </a:r>
                    </a:p>
                  </a:txBody>
                  <a:tcPr anchor="ctr">
                    <a:lnL>
                      <a:noFill/>
                    </a:lnL>
                    <a:lnR>
                      <a:noFill/>
                    </a:lnR>
                    <a:lnT>
                      <a:noFill/>
                    </a:lnT>
                    <a:lnB>
                      <a:noFill/>
                    </a:lnB>
                    <a:noFill/>
                  </a:tcPr>
                </a:tc>
                <a:tc>
                  <a:txBody>
                    <a:bodyPr/>
                    <a:lstStyle/>
                    <a:p>
                      <a:pPr>
                        <a:buNone/>
                      </a:pPr>
                      <a:r>
                        <a:rPr lang="en-IN">
                          <a:latin typeface="DM Sans" pitchFamily="2" charset="0"/>
                        </a:rPr>
                        <a:t>Search articles by tags</a:t>
                      </a:r>
                    </a:p>
                  </a:txBody>
                  <a:tcPr anchor="ctr">
                    <a:lnL>
                      <a:noFill/>
                    </a:lnL>
                    <a:lnR>
                      <a:noFill/>
                    </a:lnR>
                    <a:lnT>
                      <a:noFill/>
                    </a:lnT>
                    <a:lnB>
                      <a:noFill/>
                    </a:lnB>
                    <a:noFill/>
                  </a:tcPr>
                </a:tc>
                <a:extLst>
                  <a:ext uri="{0D108BD9-81ED-4DB2-BD59-A6C34878D82A}">
                    <a16:rowId xmlns:a16="http://schemas.microsoft.com/office/drawing/2014/main" val="3875974845"/>
                  </a:ext>
                </a:extLst>
              </a:tr>
              <a:tr h="495132">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/api/search/by-department</a:t>
                      </a:r>
                    </a:p>
                  </a:txBody>
                  <a:tcPr anchor="ctr">
                    <a:lnL>
                      <a:noFill/>
                    </a:lnL>
                    <a:lnR>
                      <a:noFill/>
                    </a:lnR>
                    <a:lnT>
                      <a:noFill/>
                    </a:lnT>
                    <a:lnB>
                      <a:noFill/>
                    </a:lnB>
                    <a:noFill/>
                  </a:tcPr>
                </a:tc>
                <a:tc>
                  <a:txBody>
                    <a:bodyPr/>
                    <a:lstStyle/>
                    <a:p>
                      <a:pPr>
                        <a:buNone/>
                      </a:pPr>
                      <a:r>
                        <a:rPr lang="en-US">
                          <a:latin typeface="DM Sans" pitchFamily="2" charset="0"/>
                        </a:rPr>
                        <a:t>Search articles by department ID</a:t>
                      </a:r>
                    </a:p>
                  </a:txBody>
                  <a:tcPr anchor="ctr">
                    <a:lnL>
                      <a:noFill/>
                    </a:lnL>
                    <a:lnR>
                      <a:noFill/>
                    </a:lnR>
                    <a:lnT>
                      <a:noFill/>
                    </a:lnT>
                    <a:lnB>
                      <a:noFill/>
                    </a:lnB>
                    <a:noFill/>
                  </a:tcPr>
                </a:tc>
                <a:extLst>
                  <a:ext uri="{0D108BD9-81ED-4DB2-BD59-A6C34878D82A}">
                    <a16:rowId xmlns:a16="http://schemas.microsoft.com/office/drawing/2014/main" val="4115121617"/>
                  </a:ext>
                </a:extLst>
              </a:tr>
              <a:tr h="291254">
                <a:tc>
                  <a:txBody>
                    <a:bodyPr/>
                    <a:lstStyle/>
                    <a:p>
                      <a:pPr>
                        <a:buNone/>
                      </a:pPr>
                      <a:r>
                        <a:rPr lang="en-IN" b="0" dirty="0">
                          <a:latin typeface="DM Sans" pitchFamily="2" charset="0"/>
                        </a:rPr>
                        <a:t>GET</a:t>
                      </a:r>
                    </a:p>
                  </a:txBody>
                  <a:tcPr anchor="ctr">
                    <a:lnL>
                      <a:noFill/>
                    </a:lnL>
                    <a:lnR>
                      <a:noFill/>
                    </a:lnR>
                    <a:lnT>
                      <a:noFill/>
                    </a:lnT>
                    <a:lnB>
                      <a:noFill/>
                    </a:lnB>
                    <a:noFill/>
                  </a:tcPr>
                </a:tc>
                <a:tc>
                  <a:txBody>
                    <a:bodyPr/>
                    <a:lstStyle/>
                    <a:p>
                      <a:pPr>
                        <a:buNone/>
                      </a:pPr>
                      <a:r>
                        <a:rPr lang="en-IN" dirty="0">
                          <a:latin typeface="DM Sans" pitchFamily="2" charset="0"/>
                        </a:rPr>
                        <a:t>/</a:t>
                      </a:r>
                      <a:r>
                        <a:rPr lang="en-IN" dirty="0" err="1">
                          <a:latin typeface="DM Sans" pitchFamily="2" charset="0"/>
                        </a:rPr>
                        <a:t>api</a:t>
                      </a:r>
                      <a:r>
                        <a:rPr lang="en-IN" dirty="0">
                          <a:latin typeface="DM Sans" pitchFamily="2" charset="0"/>
                        </a:rPr>
                        <a:t>/search/by-keyword</a:t>
                      </a:r>
                    </a:p>
                  </a:txBody>
                  <a:tcPr anchor="ctr">
                    <a:lnL>
                      <a:noFill/>
                    </a:lnL>
                    <a:lnR>
                      <a:noFill/>
                    </a:lnR>
                    <a:lnT>
                      <a:noFill/>
                    </a:lnT>
                    <a:lnB>
                      <a:noFill/>
                    </a:lnB>
                    <a:noFill/>
                  </a:tcPr>
                </a:tc>
                <a:tc>
                  <a:txBody>
                    <a:bodyPr/>
                    <a:lstStyle/>
                    <a:p>
                      <a:pPr>
                        <a:buNone/>
                      </a:pPr>
                      <a:r>
                        <a:rPr lang="en-IN" dirty="0">
                          <a:latin typeface="DM Sans" pitchFamily="2" charset="0"/>
                        </a:rPr>
                        <a:t>Search articles by keyword</a:t>
                      </a:r>
                    </a:p>
                  </a:txBody>
                  <a:tcPr anchor="ctr">
                    <a:lnL>
                      <a:noFill/>
                    </a:lnL>
                    <a:lnR>
                      <a:noFill/>
                    </a:lnR>
                    <a:lnT>
                      <a:noFill/>
                    </a:lnT>
                    <a:lnB>
                      <a:noFill/>
                    </a:lnB>
                    <a:noFill/>
                  </a:tcPr>
                </a:tc>
                <a:extLst>
                  <a:ext uri="{0D108BD9-81ED-4DB2-BD59-A6C34878D82A}">
                    <a16:rowId xmlns:a16="http://schemas.microsoft.com/office/drawing/2014/main" val="1845033160"/>
                  </a:ext>
                </a:extLst>
              </a:tr>
            </a:tbl>
          </a:graphicData>
        </a:graphic>
      </p:graphicFrame>
    </p:spTree>
    <p:extLst>
      <p:ext uri="{BB962C8B-B14F-4D97-AF65-F5344CB8AC3E}">
        <p14:creationId xmlns:p14="http://schemas.microsoft.com/office/powerpoint/2010/main" val="376047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C6D6A529-545D-E02E-3690-50F91B32B45F}"/>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D02808AE-88F8-F8AF-D73F-7A78DEE8C5E4}"/>
              </a:ext>
            </a:extLst>
          </p:cNvPr>
          <p:cNvSpPr txBox="1">
            <a:spLocks noGrp="1"/>
          </p:cNvSpPr>
          <p:nvPr>
            <p:ph type="title"/>
          </p:nvPr>
        </p:nvSpPr>
        <p:spPr>
          <a:xfrm>
            <a:off x="720000" y="235620"/>
            <a:ext cx="7704000" cy="572700"/>
          </a:xfrm>
          <a:prstGeom prst="rect">
            <a:avLst/>
          </a:prstGeom>
        </p:spPr>
        <p:txBody>
          <a:bodyPr spcFirstLastPara="1" wrap="square" lIns="91425" tIns="91425" rIns="91425" bIns="91425" anchor="t" anchorCtr="0">
            <a:noAutofit/>
          </a:bodyPr>
          <a:lstStyle/>
          <a:p>
            <a:pPr marL="0" lvl="0" indent="0"/>
            <a:r>
              <a:rPr lang="en-IN" dirty="0"/>
              <a:t>Department Controller</a:t>
            </a:r>
          </a:p>
        </p:txBody>
      </p:sp>
      <p:sp>
        <p:nvSpPr>
          <p:cNvPr id="490" name="Google Shape;490;p43">
            <a:extLst>
              <a:ext uri="{FF2B5EF4-FFF2-40B4-BE49-F238E27FC236}">
                <a16:creationId xmlns:a16="http://schemas.microsoft.com/office/drawing/2014/main" id="{6103F6D7-5C69-9120-0FC5-D939E74DF718}"/>
              </a:ext>
            </a:extLst>
          </p:cNvPr>
          <p:cNvSpPr txBox="1">
            <a:spLocks noGrp="1"/>
          </p:cNvSpPr>
          <p:nvPr>
            <p:ph type="subTitle" idx="3"/>
          </p:nvPr>
        </p:nvSpPr>
        <p:spPr>
          <a:xfrm>
            <a:off x="565161" y="1015221"/>
            <a:ext cx="7858839" cy="642700"/>
          </a:xfrm>
          <a:prstGeom prst="rect">
            <a:avLst/>
          </a:prstGeom>
        </p:spPr>
        <p:txBody>
          <a:bodyPr spcFirstLastPara="1" wrap="square" lIns="91425" tIns="91425" rIns="91425" bIns="91425" anchor="b" anchorCtr="0">
            <a:noAutofit/>
          </a:bodyPr>
          <a:lstStyle/>
          <a:p>
            <a:pPr marL="0" lvl="0" indent="0"/>
            <a:r>
              <a:rPr lang="it-IT" dirty="0"/>
              <a:t>Base URL: http://localhost:8080/</a:t>
            </a:r>
          </a:p>
        </p:txBody>
      </p:sp>
      <p:graphicFrame>
        <p:nvGraphicFramePr>
          <p:cNvPr id="8" name="Table 7">
            <a:extLst>
              <a:ext uri="{FF2B5EF4-FFF2-40B4-BE49-F238E27FC236}">
                <a16:creationId xmlns:a16="http://schemas.microsoft.com/office/drawing/2014/main" id="{47FB11EA-49B3-B297-4AD0-BF814986BBCF}"/>
              </a:ext>
            </a:extLst>
          </p:cNvPr>
          <p:cNvGraphicFramePr>
            <a:graphicFrameLocks noGrp="1"/>
          </p:cNvGraphicFramePr>
          <p:nvPr>
            <p:extLst>
              <p:ext uri="{D42A27DB-BD31-4B8C-83A1-F6EECF244321}">
                <p14:modId xmlns:p14="http://schemas.microsoft.com/office/powerpoint/2010/main" val="2255774957"/>
              </p:ext>
            </p:extLst>
          </p:nvPr>
        </p:nvGraphicFramePr>
        <p:xfrm>
          <a:off x="845411" y="1864823"/>
          <a:ext cx="7718424" cy="2059944"/>
        </p:xfrm>
        <a:graphic>
          <a:graphicData uri="http://schemas.openxmlformats.org/drawingml/2006/table">
            <a:tbl>
              <a:tblPr/>
              <a:tblGrid>
                <a:gridCol w="2572808">
                  <a:extLst>
                    <a:ext uri="{9D8B030D-6E8A-4147-A177-3AD203B41FA5}">
                      <a16:colId xmlns:a16="http://schemas.microsoft.com/office/drawing/2014/main" val="1457454826"/>
                    </a:ext>
                  </a:extLst>
                </a:gridCol>
                <a:gridCol w="2572808">
                  <a:extLst>
                    <a:ext uri="{9D8B030D-6E8A-4147-A177-3AD203B41FA5}">
                      <a16:colId xmlns:a16="http://schemas.microsoft.com/office/drawing/2014/main" val="3498996514"/>
                    </a:ext>
                  </a:extLst>
                </a:gridCol>
                <a:gridCol w="2572808">
                  <a:extLst>
                    <a:ext uri="{9D8B030D-6E8A-4147-A177-3AD203B41FA5}">
                      <a16:colId xmlns:a16="http://schemas.microsoft.com/office/drawing/2014/main" val="201580326"/>
                    </a:ext>
                  </a:extLst>
                </a:gridCol>
              </a:tblGrid>
              <a:tr h="0">
                <a:tc>
                  <a:txBody>
                    <a:bodyPr/>
                    <a:lstStyle/>
                    <a:p>
                      <a:pPr>
                        <a:buNone/>
                      </a:pPr>
                      <a:r>
                        <a:rPr lang="en-IN" b="1">
                          <a:latin typeface="Outfit" panose="020B0604020202020204" charset="0"/>
                        </a:rPr>
                        <a:t>Method</a:t>
                      </a:r>
                    </a:p>
                  </a:txBody>
                  <a:tcPr anchor="ctr">
                    <a:lnL>
                      <a:noFill/>
                    </a:lnL>
                    <a:lnR>
                      <a:noFill/>
                    </a:lnR>
                    <a:lnT>
                      <a:noFill/>
                    </a:lnT>
                    <a:lnB>
                      <a:noFill/>
                    </a:lnB>
                    <a:noFill/>
                  </a:tcPr>
                </a:tc>
                <a:tc>
                  <a:txBody>
                    <a:bodyPr/>
                    <a:lstStyle/>
                    <a:p>
                      <a:pPr>
                        <a:buNone/>
                      </a:pPr>
                      <a:r>
                        <a:rPr lang="en-IN" b="1">
                          <a:latin typeface="Outfit" panose="020B0604020202020204" charset="0"/>
                        </a:rPr>
                        <a:t>Path</a:t>
                      </a:r>
                    </a:p>
                  </a:txBody>
                  <a:tcPr anchor="ctr">
                    <a:lnL>
                      <a:noFill/>
                    </a:lnL>
                    <a:lnR>
                      <a:noFill/>
                    </a:lnR>
                    <a:lnT>
                      <a:noFill/>
                    </a:lnT>
                    <a:lnB>
                      <a:noFill/>
                    </a:lnB>
                    <a:noFill/>
                  </a:tcPr>
                </a:tc>
                <a:tc>
                  <a:txBody>
                    <a:bodyPr/>
                    <a:lstStyle/>
                    <a:p>
                      <a:pPr>
                        <a:buNone/>
                      </a:pPr>
                      <a:r>
                        <a:rPr lang="en-IN" b="1" dirty="0">
                          <a:latin typeface="Outfit" panose="020B0604020202020204" charset="0"/>
                        </a:rPr>
                        <a:t>Description</a:t>
                      </a:r>
                    </a:p>
                  </a:txBody>
                  <a:tcPr anchor="ctr">
                    <a:lnL>
                      <a:noFill/>
                    </a:lnL>
                    <a:lnR>
                      <a:noFill/>
                    </a:lnR>
                    <a:lnT>
                      <a:noFill/>
                    </a:lnT>
                    <a:lnB>
                      <a:noFill/>
                    </a:lnB>
                    <a:noFill/>
                  </a:tcPr>
                </a:tc>
                <a:extLst>
                  <a:ext uri="{0D108BD9-81ED-4DB2-BD59-A6C34878D82A}">
                    <a16:rowId xmlns:a16="http://schemas.microsoft.com/office/drawing/2014/main" val="910602574"/>
                  </a:ext>
                </a:extLst>
              </a:tr>
              <a:tr h="414024">
                <a:tc>
                  <a:txBody>
                    <a:bodyPr/>
                    <a:lstStyle/>
                    <a:p>
                      <a:pPr>
                        <a:buNone/>
                      </a:pPr>
                      <a:r>
                        <a:rPr lang="en-IN" b="0">
                          <a:latin typeface="DM Sans" pitchFamily="2" charset="0"/>
                        </a:rPr>
                        <a:t>POST</a:t>
                      </a:r>
                    </a:p>
                  </a:txBody>
                  <a:tcPr anchor="ctr">
                    <a:lnL>
                      <a:noFill/>
                    </a:lnL>
                    <a:lnR>
                      <a:noFill/>
                    </a:lnR>
                    <a:lnT>
                      <a:noFill/>
                    </a:lnT>
                    <a:lnB>
                      <a:noFill/>
                    </a:lnB>
                    <a:noFill/>
                  </a:tcPr>
                </a:tc>
                <a:tc>
                  <a:txBody>
                    <a:bodyPr/>
                    <a:lstStyle/>
                    <a:p>
                      <a:pPr>
                        <a:buNone/>
                      </a:pPr>
                      <a:r>
                        <a:rPr lang="en-IN">
                          <a:latin typeface="DM Sans" pitchFamily="2" charset="0"/>
                        </a:rPr>
                        <a:t>/api/departments</a:t>
                      </a:r>
                    </a:p>
                  </a:txBody>
                  <a:tcPr anchor="ctr">
                    <a:lnL>
                      <a:noFill/>
                    </a:lnL>
                    <a:lnR>
                      <a:noFill/>
                    </a:lnR>
                    <a:lnT>
                      <a:noFill/>
                    </a:lnT>
                    <a:lnB>
                      <a:noFill/>
                    </a:lnB>
                    <a:noFill/>
                  </a:tcPr>
                </a:tc>
                <a:tc>
                  <a:txBody>
                    <a:bodyPr/>
                    <a:lstStyle/>
                    <a:p>
                      <a:pPr>
                        <a:buNone/>
                      </a:pPr>
                      <a:r>
                        <a:rPr lang="en-IN">
                          <a:latin typeface="DM Sans" pitchFamily="2" charset="0"/>
                        </a:rPr>
                        <a:t>Create a new department</a:t>
                      </a:r>
                    </a:p>
                  </a:txBody>
                  <a:tcPr anchor="ctr">
                    <a:lnL>
                      <a:noFill/>
                    </a:lnL>
                    <a:lnR>
                      <a:noFill/>
                    </a:lnR>
                    <a:lnT>
                      <a:noFill/>
                    </a:lnT>
                    <a:lnB>
                      <a:noFill/>
                    </a:lnB>
                    <a:noFill/>
                  </a:tcPr>
                </a:tc>
                <a:extLst>
                  <a:ext uri="{0D108BD9-81ED-4DB2-BD59-A6C34878D82A}">
                    <a16:rowId xmlns:a16="http://schemas.microsoft.com/office/drawing/2014/main" val="2504605131"/>
                  </a:ext>
                </a:extLst>
              </a:tr>
              <a:tr h="0">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/api/departments/{id}</a:t>
                      </a:r>
                    </a:p>
                  </a:txBody>
                  <a:tcPr anchor="ctr">
                    <a:lnL>
                      <a:noFill/>
                    </a:lnL>
                    <a:lnR>
                      <a:noFill/>
                    </a:lnR>
                    <a:lnT>
                      <a:noFill/>
                    </a:lnT>
                    <a:lnB>
                      <a:noFill/>
                    </a:lnB>
                    <a:noFill/>
                  </a:tcPr>
                </a:tc>
                <a:tc>
                  <a:txBody>
                    <a:bodyPr/>
                    <a:lstStyle/>
                    <a:p>
                      <a:pPr>
                        <a:buNone/>
                      </a:pPr>
                      <a:r>
                        <a:rPr lang="en-IN">
                          <a:latin typeface="DM Sans" pitchFamily="2" charset="0"/>
                        </a:rPr>
                        <a:t>Get department by ID</a:t>
                      </a:r>
                    </a:p>
                  </a:txBody>
                  <a:tcPr anchor="ctr">
                    <a:lnL>
                      <a:noFill/>
                    </a:lnL>
                    <a:lnR>
                      <a:noFill/>
                    </a:lnR>
                    <a:lnT>
                      <a:noFill/>
                    </a:lnT>
                    <a:lnB>
                      <a:noFill/>
                    </a:lnB>
                    <a:noFill/>
                  </a:tcPr>
                </a:tc>
                <a:extLst>
                  <a:ext uri="{0D108BD9-81ED-4DB2-BD59-A6C34878D82A}">
                    <a16:rowId xmlns:a16="http://schemas.microsoft.com/office/drawing/2014/main" val="3917934609"/>
                  </a:ext>
                </a:extLst>
              </a:tr>
              <a:tr h="0">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/api/departments/by-code/{code}</a:t>
                      </a:r>
                    </a:p>
                  </a:txBody>
                  <a:tcPr anchor="ctr">
                    <a:lnL>
                      <a:noFill/>
                    </a:lnL>
                    <a:lnR>
                      <a:noFill/>
                    </a:lnR>
                    <a:lnT>
                      <a:noFill/>
                    </a:lnT>
                    <a:lnB>
                      <a:noFill/>
                    </a:lnB>
                    <a:noFill/>
                  </a:tcPr>
                </a:tc>
                <a:tc>
                  <a:txBody>
                    <a:bodyPr/>
                    <a:lstStyle/>
                    <a:p>
                      <a:pPr>
                        <a:buNone/>
                      </a:pPr>
                      <a:r>
                        <a:rPr lang="en-IN">
                          <a:latin typeface="DM Sans" pitchFamily="2" charset="0"/>
                        </a:rPr>
                        <a:t>Get department by code</a:t>
                      </a:r>
                    </a:p>
                  </a:txBody>
                  <a:tcPr anchor="ctr">
                    <a:lnL>
                      <a:noFill/>
                    </a:lnL>
                    <a:lnR>
                      <a:noFill/>
                    </a:lnR>
                    <a:lnT>
                      <a:noFill/>
                    </a:lnT>
                    <a:lnB>
                      <a:noFill/>
                    </a:lnB>
                    <a:noFill/>
                  </a:tcPr>
                </a:tc>
                <a:extLst>
                  <a:ext uri="{0D108BD9-81ED-4DB2-BD59-A6C34878D82A}">
                    <a16:rowId xmlns:a16="http://schemas.microsoft.com/office/drawing/2014/main" val="3347659108"/>
                  </a:ext>
                </a:extLst>
              </a:tr>
              <a:tr h="0">
                <a:tc>
                  <a:txBody>
                    <a:bodyPr/>
                    <a:lstStyle/>
                    <a:p>
                      <a:pPr>
                        <a:buNone/>
                      </a:pPr>
                      <a:r>
                        <a:rPr lang="en-IN" b="0" dirty="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/api/departments/{id}/articles</a:t>
                      </a:r>
                    </a:p>
                  </a:txBody>
                  <a:tcPr anchor="ctr">
                    <a:lnL>
                      <a:noFill/>
                    </a:lnL>
                    <a:lnR>
                      <a:noFill/>
                    </a:lnR>
                    <a:lnT>
                      <a:noFill/>
                    </a:lnT>
                    <a:lnB>
                      <a:noFill/>
                    </a:lnB>
                    <a:noFill/>
                  </a:tcPr>
                </a:tc>
                <a:tc>
                  <a:txBody>
                    <a:bodyPr/>
                    <a:lstStyle/>
                    <a:p>
                      <a:pPr>
                        <a:buNone/>
                      </a:pPr>
                      <a:r>
                        <a:rPr lang="en-US" dirty="0">
                          <a:latin typeface="DM Sans" pitchFamily="2" charset="0"/>
                        </a:rPr>
                        <a:t>List articles in a department (paginated)</a:t>
                      </a:r>
                    </a:p>
                  </a:txBody>
                  <a:tcPr anchor="ctr">
                    <a:lnL>
                      <a:noFill/>
                    </a:lnL>
                    <a:lnR>
                      <a:noFill/>
                    </a:lnR>
                    <a:lnT>
                      <a:noFill/>
                    </a:lnT>
                    <a:lnB>
                      <a:noFill/>
                    </a:lnB>
                    <a:noFill/>
                  </a:tcPr>
                </a:tc>
                <a:extLst>
                  <a:ext uri="{0D108BD9-81ED-4DB2-BD59-A6C34878D82A}">
                    <a16:rowId xmlns:a16="http://schemas.microsoft.com/office/drawing/2014/main" val="3295367190"/>
                  </a:ext>
                </a:extLst>
              </a:tr>
            </a:tbl>
          </a:graphicData>
        </a:graphic>
      </p:graphicFrame>
    </p:spTree>
    <p:extLst>
      <p:ext uri="{BB962C8B-B14F-4D97-AF65-F5344CB8AC3E}">
        <p14:creationId xmlns:p14="http://schemas.microsoft.com/office/powerpoint/2010/main" val="354059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F0E6B9CE-4BA1-0E71-C081-4513D9AC64B3}"/>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C2BE02C6-8CCE-B0A8-EB5E-A4E26EF00F7E}"/>
              </a:ext>
            </a:extLst>
          </p:cNvPr>
          <p:cNvSpPr txBox="1">
            <a:spLocks noGrp="1"/>
          </p:cNvSpPr>
          <p:nvPr>
            <p:ph type="title"/>
          </p:nvPr>
        </p:nvSpPr>
        <p:spPr>
          <a:xfrm>
            <a:off x="720000" y="235620"/>
            <a:ext cx="7704000" cy="572700"/>
          </a:xfrm>
          <a:prstGeom prst="rect">
            <a:avLst/>
          </a:prstGeom>
        </p:spPr>
        <p:txBody>
          <a:bodyPr spcFirstLastPara="1" wrap="square" lIns="91425" tIns="91425" rIns="91425" bIns="91425" anchor="t" anchorCtr="0">
            <a:noAutofit/>
          </a:bodyPr>
          <a:lstStyle/>
          <a:p>
            <a:pPr marL="0" lvl="0" indent="0"/>
            <a:r>
              <a:rPr lang="en-IN" dirty="0"/>
              <a:t>Service Endpoints</a:t>
            </a:r>
          </a:p>
        </p:txBody>
      </p:sp>
      <p:graphicFrame>
        <p:nvGraphicFramePr>
          <p:cNvPr id="8" name="Table 7">
            <a:extLst>
              <a:ext uri="{FF2B5EF4-FFF2-40B4-BE49-F238E27FC236}">
                <a16:creationId xmlns:a16="http://schemas.microsoft.com/office/drawing/2014/main" id="{02CF3B66-89F3-F8FD-5D9F-C264DEE6CD80}"/>
              </a:ext>
            </a:extLst>
          </p:cNvPr>
          <p:cNvGraphicFramePr>
            <a:graphicFrameLocks noGrp="1"/>
          </p:cNvGraphicFramePr>
          <p:nvPr>
            <p:extLst>
              <p:ext uri="{D42A27DB-BD31-4B8C-83A1-F6EECF244321}">
                <p14:modId xmlns:p14="http://schemas.microsoft.com/office/powerpoint/2010/main" val="2411100931"/>
              </p:ext>
            </p:extLst>
          </p:nvPr>
        </p:nvGraphicFramePr>
        <p:xfrm>
          <a:off x="523512" y="1131906"/>
          <a:ext cx="8292421" cy="2764347"/>
        </p:xfrm>
        <a:graphic>
          <a:graphicData uri="http://schemas.openxmlformats.org/drawingml/2006/table">
            <a:tbl>
              <a:tblPr/>
              <a:tblGrid>
                <a:gridCol w="1990010">
                  <a:extLst>
                    <a:ext uri="{9D8B030D-6E8A-4147-A177-3AD203B41FA5}">
                      <a16:colId xmlns:a16="http://schemas.microsoft.com/office/drawing/2014/main" val="1457454826"/>
                    </a:ext>
                  </a:extLst>
                </a:gridCol>
                <a:gridCol w="4135497">
                  <a:extLst>
                    <a:ext uri="{9D8B030D-6E8A-4147-A177-3AD203B41FA5}">
                      <a16:colId xmlns:a16="http://schemas.microsoft.com/office/drawing/2014/main" val="3498996514"/>
                    </a:ext>
                  </a:extLst>
                </a:gridCol>
                <a:gridCol w="2166914">
                  <a:extLst>
                    <a:ext uri="{9D8B030D-6E8A-4147-A177-3AD203B41FA5}">
                      <a16:colId xmlns:a16="http://schemas.microsoft.com/office/drawing/2014/main" val="201580326"/>
                    </a:ext>
                  </a:extLst>
                </a:gridCol>
              </a:tblGrid>
              <a:tr h="481343">
                <a:tc>
                  <a:txBody>
                    <a:bodyPr/>
                    <a:lstStyle/>
                    <a:p>
                      <a:pPr algn="l" fontAlgn="t" latinLnBrk="0">
                        <a:buNone/>
                      </a:pPr>
                      <a:r>
                        <a:rPr lang="en-IN" sz="1800" b="1" dirty="0">
                          <a:effectLst/>
                          <a:latin typeface="Outfit" panose="020B0604020202020204" charset="0"/>
                        </a:rPr>
                        <a:t>Service</a:t>
                      </a:r>
                    </a:p>
                  </a:txBody>
                  <a:tcPr marL="50800" marR="50800" marT="50800" marB="50800">
                    <a:lnL>
                      <a:noFill/>
                    </a:lnL>
                    <a:lnR>
                      <a:noFill/>
                    </a:lnR>
                    <a:lnT>
                      <a:noFill/>
                    </a:lnT>
                    <a:lnB>
                      <a:noFill/>
                    </a:lnB>
                    <a:noFill/>
                  </a:tcPr>
                </a:tc>
                <a:tc>
                  <a:txBody>
                    <a:bodyPr/>
                    <a:lstStyle/>
                    <a:p>
                      <a:pPr algn="l" fontAlgn="t" latinLnBrk="0">
                        <a:buNone/>
                      </a:pPr>
                      <a:r>
                        <a:rPr lang="en-IN" sz="1800" b="1">
                          <a:effectLst/>
                          <a:latin typeface="Outfit" panose="020B0604020202020204" charset="0"/>
                        </a:rPr>
                        <a:t>URL</a:t>
                      </a:r>
                    </a:p>
                  </a:txBody>
                  <a:tcPr marL="50800" marR="50800" marT="50800" marB="50800">
                    <a:lnL>
                      <a:noFill/>
                    </a:lnL>
                    <a:lnR>
                      <a:noFill/>
                    </a:lnR>
                    <a:lnT>
                      <a:noFill/>
                    </a:lnT>
                    <a:lnB>
                      <a:noFill/>
                    </a:lnB>
                    <a:noFill/>
                  </a:tcPr>
                </a:tc>
                <a:tc>
                  <a:txBody>
                    <a:bodyPr/>
                    <a:lstStyle/>
                    <a:p>
                      <a:pPr algn="l" fontAlgn="t" latinLnBrk="0">
                        <a:buNone/>
                      </a:pPr>
                      <a:r>
                        <a:rPr lang="en-IN" sz="1800" b="1" dirty="0">
                          <a:effectLst/>
                          <a:latin typeface="Outfit" panose="020B0604020202020204" charset="0"/>
                        </a:rPr>
                        <a:t>Purpose</a:t>
                      </a:r>
                    </a:p>
                  </a:txBody>
                  <a:tcPr marL="50800" marR="50800" marT="50800" marB="50800">
                    <a:lnL>
                      <a:noFill/>
                    </a:lnL>
                    <a:lnR>
                      <a:noFill/>
                    </a:lnR>
                    <a:lnT>
                      <a:noFill/>
                    </a:lnT>
                    <a:lnB>
                      <a:noFill/>
                    </a:lnB>
                    <a:noFill/>
                  </a:tcPr>
                </a:tc>
                <a:extLst>
                  <a:ext uri="{0D108BD9-81ED-4DB2-BD59-A6C34878D82A}">
                    <a16:rowId xmlns:a16="http://schemas.microsoft.com/office/drawing/2014/main" val="910602574"/>
                  </a:ext>
                </a:extLst>
              </a:tr>
              <a:tr h="632367">
                <a:tc>
                  <a:txBody>
                    <a:bodyPr/>
                    <a:lstStyle/>
                    <a:p>
                      <a:pPr fontAlgn="base" latinLnBrk="0">
                        <a:buNone/>
                      </a:pPr>
                      <a:r>
                        <a:rPr lang="en-IN" sz="1800">
                          <a:effectLst/>
                          <a:latin typeface="DM Sans" pitchFamily="2" charset="0"/>
                        </a:rPr>
                        <a:t>API</a:t>
                      </a: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hlinkClick r:id="rId3"/>
                        </a:rPr>
                        <a:t>http://localhost:8080</a:t>
                      </a:r>
                      <a:endParaRPr lang="en-IN" sz="1800" dirty="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rPr>
                        <a:t>Main application</a:t>
                      </a:r>
                    </a:p>
                  </a:txBody>
                  <a:tcPr marL="50800" marR="50800" anchor="ctr">
                    <a:lnL>
                      <a:noFill/>
                    </a:lnL>
                    <a:lnR>
                      <a:noFill/>
                    </a:lnR>
                    <a:lnT>
                      <a:noFill/>
                    </a:lnT>
                    <a:lnB>
                      <a:noFill/>
                    </a:lnB>
                    <a:noFill/>
                  </a:tcPr>
                </a:tc>
                <a:extLst>
                  <a:ext uri="{0D108BD9-81ED-4DB2-BD59-A6C34878D82A}">
                    <a16:rowId xmlns:a16="http://schemas.microsoft.com/office/drawing/2014/main" val="2504605131"/>
                  </a:ext>
                </a:extLst>
              </a:tr>
              <a:tr h="713969">
                <a:tc>
                  <a:txBody>
                    <a:bodyPr/>
                    <a:lstStyle/>
                    <a:p>
                      <a:pPr fontAlgn="base" latinLnBrk="0">
                        <a:buNone/>
                      </a:pPr>
                      <a:r>
                        <a:rPr lang="en-IN" sz="1800">
                          <a:effectLst/>
                          <a:latin typeface="DM Sans" pitchFamily="2" charset="0"/>
                        </a:rPr>
                        <a:t>Swagger UI</a:t>
                      </a: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hlinkClick r:id="rId4"/>
                        </a:rPr>
                        <a:t>http://localhost:8080/swagger-ui/</a:t>
                      </a:r>
                      <a:r>
                        <a:rPr lang="en-IN" sz="1800" u="sng" dirty="0">
                          <a:effectLst/>
                          <a:latin typeface="DM Sans" pitchFamily="2" charset="0"/>
                        </a:rPr>
                        <a:t>index.html</a:t>
                      </a: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rPr>
                        <a:t>API documentation</a:t>
                      </a:r>
                    </a:p>
                  </a:txBody>
                  <a:tcPr marL="50800" marR="50800" anchor="ctr">
                    <a:lnL>
                      <a:noFill/>
                    </a:lnL>
                    <a:lnR>
                      <a:noFill/>
                    </a:lnR>
                    <a:lnT>
                      <a:noFill/>
                    </a:lnT>
                    <a:lnB>
                      <a:noFill/>
                    </a:lnB>
                    <a:noFill/>
                  </a:tcPr>
                </a:tc>
                <a:extLst>
                  <a:ext uri="{0D108BD9-81ED-4DB2-BD59-A6C34878D82A}">
                    <a16:rowId xmlns:a16="http://schemas.microsoft.com/office/drawing/2014/main" val="3917934609"/>
                  </a:ext>
                </a:extLst>
              </a:tr>
              <a:tr h="468334">
                <a:tc>
                  <a:txBody>
                    <a:bodyPr/>
                    <a:lstStyle/>
                    <a:p>
                      <a:pPr fontAlgn="base" latinLnBrk="0">
                        <a:buNone/>
                      </a:pPr>
                      <a:r>
                        <a:rPr lang="en-IN" sz="1800" dirty="0" err="1">
                          <a:effectLst/>
                          <a:latin typeface="DM Sans" pitchFamily="2" charset="0"/>
                        </a:rPr>
                        <a:t>pgAdmin</a:t>
                      </a:r>
                      <a:endParaRPr lang="en-IN" sz="1800" dirty="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hlinkClick r:id="rId5"/>
                        </a:rPr>
                        <a:t>http://localhost:5050</a:t>
                      </a:r>
                      <a:endParaRPr lang="en-IN" sz="1800" dirty="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rPr>
                        <a:t>DB management</a:t>
                      </a:r>
                    </a:p>
                  </a:txBody>
                  <a:tcPr marL="50800" marR="50800" anchor="ctr">
                    <a:lnL>
                      <a:noFill/>
                    </a:lnL>
                    <a:lnR>
                      <a:noFill/>
                    </a:lnR>
                    <a:lnT>
                      <a:noFill/>
                    </a:lnT>
                    <a:lnB>
                      <a:noFill/>
                    </a:lnB>
                    <a:noFill/>
                  </a:tcPr>
                </a:tc>
                <a:extLst>
                  <a:ext uri="{0D108BD9-81ED-4DB2-BD59-A6C34878D82A}">
                    <a16:rowId xmlns:a16="http://schemas.microsoft.com/office/drawing/2014/main" val="3347659108"/>
                  </a:ext>
                </a:extLst>
              </a:tr>
              <a:tr h="468334">
                <a:tc>
                  <a:txBody>
                    <a:bodyPr/>
                    <a:lstStyle/>
                    <a:p>
                      <a:pPr fontAlgn="base" latinLnBrk="0">
                        <a:buNone/>
                      </a:pPr>
                      <a:r>
                        <a:rPr lang="en-IN" sz="1800">
                          <a:effectLst/>
                          <a:latin typeface="DM Sans" pitchFamily="2" charset="0"/>
                        </a:rPr>
                        <a:t>Health Check</a:t>
                      </a: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hlinkClick r:id="rId6"/>
                        </a:rPr>
                        <a:t>http://localhost:8080/actuator/health</a:t>
                      </a:r>
                      <a:endParaRPr lang="en-IN" sz="180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rPr>
                        <a:t>Service monitoring</a:t>
                      </a:r>
                    </a:p>
                  </a:txBody>
                  <a:tcPr marL="50800" marR="50800" anchor="ctr">
                    <a:lnL>
                      <a:noFill/>
                    </a:lnL>
                    <a:lnR>
                      <a:noFill/>
                    </a:lnR>
                    <a:lnT>
                      <a:noFill/>
                    </a:lnT>
                    <a:lnB>
                      <a:noFill/>
                    </a:lnB>
                    <a:noFill/>
                  </a:tcPr>
                </a:tc>
                <a:extLst>
                  <a:ext uri="{0D108BD9-81ED-4DB2-BD59-A6C34878D82A}">
                    <a16:rowId xmlns:a16="http://schemas.microsoft.com/office/drawing/2014/main" val="3295367190"/>
                  </a:ext>
                </a:extLst>
              </a:tr>
            </a:tbl>
          </a:graphicData>
        </a:graphic>
      </p:graphicFrame>
    </p:spTree>
    <p:extLst>
      <p:ext uri="{BB962C8B-B14F-4D97-AF65-F5344CB8AC3E}">
        <p14:creationId xmlns:p14="http://schemas.microsoft.com/office/powerpoint/2010/main" val="166054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2"/>
          <p:cNvSpPr txBox="1">
            <a:spLocks noGrp="1"/>
          </p:cNvSpPr>
          <p:nvPr>
            <p:ph type="title"/>
          </p:nvPr>
        </p:nvSpPr>
        <p:spPr>
          <a:xfrm>
            <a:off x="4086730" y="314130"/>
            <a:ext cx="5322516" cy="768900"/>
          </a:xfrm>
          <a:prstGeom prst="rect">
            <a:avLst/>
          </a:prstGeom>
        </p:spPr>
        <p:txBody>
          <a:bodyPr spcFirstLastPara="1" wrap="square" lIns="91425" tIns="91425" rIns="91425" bIns="91425" anchor="b" anchorCtr="0">
            <a:noAutofit/>
          </a:bodyPr>
          <a:lstStyle/>
          <a:p>
            <a:r>
              <a:rPr lang="en-IN" dirty="0"/>
              <a:t>Testing Strategy</a:t>
            </a: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EEE4BEA7-EB7A-F7A8-B0F6-DE55DEEE42DE}"/>
              </a:ext>
            </a:extLst>
          </p:cNvPr>
          <p:cNvSpPr txBox="1"/>
          <p:nvPr/>
        </p:nvSpPr>
        <p:spPr>
          <a:xfrm>
            <a:off x="4028406" y="1404691"/>
            <a:ext cx="4641800" cy="3539430"/>
          </a:xfrm>
          <a:prstGeom prst="rect">
            <a:avLst/>
          </a:prstGeom>
          <a:noFill/>
        </p:spPr>
        <p:txBody>
          <a:bodyPr wrap="square">
            <a:spAutoFit/>
          </a:bodyPr>
          <a:lstStyle/>
          <a:p>
            <a:pPr algn="l"/>
            <a:r>
              <a:rPr lang="en-IN" b="1" i="0" dirty="0">
                <a:effectLst/>
                <a:latin typeface="DM Sans" pitchFamily="2" charset="0"/>
              </a:rPr>
              <a:t>Testing Framework:</a:t>
            </a:r>
          </a:p>
          <a:p>
            <a:pPr marL="742950" lvl="1" indent="-285750" algn="l">
              <a:buFont typeface="Wingdings" panose="05000000000000000000" pitchFamily="2" charset="2"/>
              <a:buChar char="§"/>
            </a:pPr>
            <a:r>
              <a:rPr lang="en-IN" b="0" i="0" dirty="0">
                <a:effectLst/>
                <a:latin typeface="DM Sans" pitchFamily="2" charset="0"/>
              </a:rPr>
              <a:t>Unit Tests: JUnit 5 + Mockito for service and repository layer testing</a:t>
            </a:r>
          </a:p>
          <a:p>
            <a:pPr marL="742950" lvl="1" indent="-285750" algn="l">
              <a:buFont typeface="Wingdings" panose="05000000000000000000" pitchFamily="2" charset="2"/>
              <a:buChar char="§"/>
            </a:pPr>
            <a:r>
              <a:rPr lang="en-IN" b="0" i="0" dirty="0">
                <a:effectLst/>
                <a:latin typeface="DM Sans" pitchFamily="2" charset="0"/>
              </a:rPr>
              <a:t>Integration Tests: @SpringBootTest with </a:t>
            </a:r>
            <a:r>
              <a:rPr lang="en-IN" b="0" i="0" dirty="0" err="1">
                <a:effectLst/>
                <a:latin typeface="DM Sans" pitchFamily="2" charset="0"/>
              </a:rPr>
              <a:t>TestContainers</a:t>
            </a:r>
            <a:r>
              <a:rPr lang="en-IN" b="0" i="0" dirty="0">
                <a:effectLst/>
                <a:latin typeface="DM Sans" pitchFamily="2" charset="0"/>
              </a:rPr>
              <a:t> for full stack testing</a:t>
            </a:r>
          </a:p>
          <a:p>
            <a:pPr marL="742950" lvl="1" indent="-285750" algn="l">
              <a:buFont typeface="Wingdings" panose="05000000000000000000" pitchFamily="2" charset="2"/>
              <a:buChar char="§"/>
            </a:pPr>
            <a:r>
              <a:rPr lang="en-IN" b="0" i="0" dirty="0">
                <a:effectLst/>
                <a:latin typeface="DM Sans" pitchFamily="2" charset="0"/>
              </a:rPr>
              <a:t>Test Data: </a:t>
            </a:r>
            <a:r>
              <a:rPr lang="en-IN" b="0" i="0" dirty="0" err="1">
                <a:effectLst/>
                <a:latin typeface="DM Sans" pitchFamily="2" charset="0"/>
              </a:rPr>
              <a:t>BasePostgresTest</a:t>
            </a:r>
            <a:r>
              <a:rPr lang="en-IN" b="0" i="0" dirty="0">
                <a:effectLst/>
                <a:latin typeface="DM Sans" pitchFamily="2" charset="0"/>
              </a:rPr>
              <a:t> class with reusable test fixtures</a:t>
            </a:r>
          </a:p>
          <a:p>
            <a:pPr marL="742950" lvl="1" indent="-285750" algn="l">
              <a:buFont typeface="Wingdings" panose="05000000000000000000" pitchFamily="2" charset="2"/>
              <a:buChar char="§"/>
            </a:pPr>
            <a:r>
              <a:rPr lang="en-IN" b="0" i="0" dirty="0">
                <a:effectLst/>
                <a:latin typeface="DM Sans" pitchFamily="2" charset="0"/>
              </a:rPr>
              <a:t>Performance Tests: Search performance testing with large datasets</a:t>
            </a:r>
          </a:p>
          <a:p>
            <a:pPr algn="l"/>
            <a:r>
              <a:rPr lang="en-IN" b="1" i="0" dirty="0">
                <a:effectLst/>
                <a:latin typeface="DM Sans" pitchFamily="2" charset="0"/>
              </a:rPr>
              <a:t>Key Test Classes:</a:t>
            </a:r>
          </a:p>
          <a:p>
            <a:pPr marL="742950" lvl="1" indent="-285750" algn="l">
              <a:buFont typeface="Wingdings" panose="05000000000000000000" pitchFamily="2" charset="2"/>
              <a:buChar char="§"/>
            </a:pPr>
            <a:r>
              <a:rPr lang="en-IN" b="0" i="0" dirty="0" err="1">
                <a:effectLst/>
                <a:latin typeface="DM Sans" pitchFamily="2" charset="0"/>
              </a:rPr>
              <a:t>ArticleServiceTest</a:t>
            </a:r>
            <a:r>
              <a:rPr lang="en-IN" b="0" i="0" dirty="0">
                <a:effectLst/>
                <a:latin typeface="DM Sans" pitchFamily="2" charset="0"/>
              </a:rPr>
              <a:t> : Business logic validation</a:t>
            </a:r>
          </a:p>
          <a:p>
            <a:pPr marL="742950" lvl="1" indent="-285750" algn="l">
              <a:buFont typeface="Wingdings" panose="05000000000000000000" pitchFamily="2" charset="2"/>
              <a:buChar char="§"/>
            </a:pPr>
            <a:r>
              <a:rPr lang="en-IN" b="0" i="0" dirty="0" err="1">
                <a:effectLst/>
                <a:latin typeface="DM Sans" pitchFamily="2" charset="0"/>
              </a:rPr>
              <a:t>SearchServiceTest</a:t>
            </a:r>
            <a:r>
              <a:rPr lang="en-IN" b="0" i="0" dirty="0">
                <a:effectLst/>
                <a:latin typeface="DM Sans" pitchFamily="2" charset="0"/>
              </a:rPr>
              <a:t> : Search functionality testing</a:t>
            </a:r>
          </a:p>
          <a:p>
            <a:pPr marL="742950" lvl="1" indent="-285750" algn="l">
              <a:buFont typeface="Wingdings" panose="05000000000000000000" pitchFamily="2" charset="2"/>
              <a:buChar char="§"/>
            </a:pPr>
            <a:r>
              <a:rPr lang="en-IN" b="0" i="0" dirty="0" err="1">
                <a:effectLst/>
                <a:latin typeface="DM Sans" pitchFamily="2" charset="0"/>
              </a:rPr>
              <a:t>TagServiceTest</a:t>
            </a:r>
            <a:r>
              <a:rPr lang="en-IN" b="0" i="0" dirty="0">
                <a:effectLst/>
                <a:latin typeface="DM Sans" pitchFamily="2" charset="0"/>
              </a:rPr>
              <a:t> : Tag management testing</a:t>
            </a:r>
          </a:p>
          <a:p>
            <a:pPr marL="742950" lvl="1" indent="-285750" algn="l">
              <a:buFont typeface="Wingdings" panose="05000000000000000000" pitchFamily="2" charset="2"/>
              <a:buChar char="§"/>
            </a:pPr>
            <a:r>
              <a:rPr lang="en-IN" b="0" i="0" dirty="0" err="1">
                <a:effectLst/>
                <a:latin typeface="DM Sans" pitchFamily="2" charset="0"/>
              </a:rPr>
              <a:t>ContextLoadsIT</a:t>
            </a:r>
            <a:r>
              <a:rPr lang="en-IN" b="0" i="0" dirty="0">
                <a:effectLst/>
                <a:latin typeface="DM Sans" pitchFamily="2" charset="0"/>
              </a:rPr>
              <a:t> : Application context validation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992F-D1DA-6A6D-74E6-9A5B610FAF58}"/>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9D5237C5-86B4-F36A-CAA8-89378E01ACAE}"/>
              </a:ext>
            </a:extLst>
          </p:cNvPr>
          <p:cNvSpPr>
            <a:spLocks noGrp="1"/>
          </p:cNvSpPr>
          <p:nvPr>
            <p:ph type="body" idx="1"/>
          </p:nvPr>
        </p:nvSpPr>
        <p:spPr>
          <a:xfrm>
            <a:off x="566437" y="1690400"/>
            <a:ext cx="7704000" cy="2630313"/>
          </a:xfrm>
        </p:spPr>
        <p:txBody>
          <a:bodyPr/>
          <a:lstStyle/>
          <a:p>
            <a:pPr marL="139700" indent="0" algn="just">
              <a:buNone/>
            </a:pPr>
            <a:r>
              <a:rPr lang="en-US" sz="1800" dirty="0"/>
              <a:t>The project successfully built a </a:t>
            </a:r>
            <a:r>
              <a:rPr lang="en-US" sz="1800" b="1" dirty="0"/>
              <a:t>safe and scalable system</a:t>
            </a:r>
            <a:r>
              <a:rPr lang="en-US" sz="1800" dirty="0"/>
              <a:t> for managing internal knowledge, making sure that important documents like FAQs, SOPs, and processes can be stored and used easily. With </a:t>
            </a:r>
            <a:r>
              <a:rPr lang="en-US" sz="1800" b="1" dirty="0"/>
              <a:t>search features and version control</a:t>
            </a:r>
            <a:r>
              <a:rPr lang="en-US" sz="1800" dirty="0"/>
              <a:t>, the system helps users find information quickly and correctly. To keep information safe, it uses </a:t>
            </a:r>
            <a:r>
              <a:rPr lang="en-US" sz="1800" b="1" dirty="0"/>
              <a:t>role-based access</a:t>
            </a:r>
            <a:r>
              <a:rPr lang="en-US" sz="1800" dirty="0"/>
              <a:t>, so only the right people can view or edit content. </a:t>
            </a:r>
            <a:endParaRPr lang="en-IN" sz="1800" dirty="0"/>
          </a:p>
        </p:txBody>
      </p:sp>
    </p:spTree>
    <p:extLst>
      <p:ext uri="{BB962C8B-B14F-4D97-AF65-F5344CB8AC3E}">
        <p14:creationId xmlns:p14="http://schemas.microsoft.com/office/powerpoint/2010/main" val="34544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7F92A78F-277A-7153-FD81-359294EFB420}"/>
            </a:ext>
          </a:extLst>
        </p:cNvPr>
        <p:cNvGrpSpPr/>
        <p:nvPr/>
      </p:nvGrpSpPr>
      <p:grpSpPr>
        <a:xfrm>
          <a:off x="0" y="0"/>
          <a:ext cx="0" cy="0"/>
          <a:chOff x="0" y="0"/>
          <a:chExt cx="0" cy="0"/>
        </a:xfrm>
      </p:grpSpPr>
      <p:grpSp>
        <p:nvGrpSpPr>
          <p:cNvPr id="347" name="Google Shape;347;p36">
            <a:extLst>
              <a:ext uri="{FF2B5EF4-FFF2-40B4-BE49-F238E27FC236}">
                <a16:creationId xmlns:a16="http://schemas.microsoft.com/office/drawing/2014/main" id="{0DD204C3-D2C3-09CA-9CC9-A6B44F7FDC4D}"/>
              </a:ext>
            </a:extLst>
          </p:cNvPr>
          <p:cNvGrpSpPr/>
          <p:nvPr/>
        </p:nvGrpSpPr>
        <p:grpSpPr>
          <a:xfrm>
            <a:off x="5115337" y="-428624"/>
            <a:ext cx="4275118" cy="6450405"/>
            <a:chOff x="5115337" y="-428624"/>
            <a:chExt cx="4275118" cy="6450405"/>
          </a:xfrm>
        </p:grpSpPr>
        <p:sp>
          <p:nvSpPr>
            <p:cNvPr id="348" name="Google Shape;348;p36">
              <a:extLst>
                <a:ext uri="{FF2B5EF4-FFF2-40B4-BE49-F238E27FC236}">
                  <a16:creationId xmlns:a16="http://schemas.microsoft.com/office/drawing/2014/main" id="{1862D69F-6DD6-F3B7-8BFA-5AF4470D145E}"/>
                </a:ext>
              </a:extLst>
            </p:cNvPr>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a:extLst>
                <a:ext uri="{FF2B5EF4-FFF2-40B4-BE49-F238E27FC236}">
                  <a16:creationId xmlns:a16="http://schemas.microsoft.com/office/drawing/2014/main" id="{D6B47332-FEBA-A7F7-4B65-A188736BD9EC}"/>
                </a:ext>
              </a:extLst>
            </p:cNvPr>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a:extLst>
                <a:ext uri="{FF2B5EF4-FFF2-40B4-BE49-F238E27FC236}">
                  <a16:creationId xmlns:a16="http://schemas.microsoft.com/office/drawing/2014/main" id="{A3A45D47-41DE-94D6-FD39-77739EB91B64}"/>
                </a:ext>
              </a:extLst>
            </p:cNvPr>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a:extLst>
                <a:ext uri="{FF2B5EF4-FFF2-40B4-BE49-F238E27FC236}">
                  <a16:creationId xmlns:a16="http://schemas.microsoft.com/office/drawing/2014/main" id="{DFF54335-6BF6-270B-A4B1-689D0DB734A3}"/>
                </a:ext>
              </a:extLst>
            </p:cNvPr>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a:extLst>
                <a:ext uri="{FF2B5EF4-FFF2-40B4-BE49-F238E27FC236}">
                  <a16:creationId xmlns:a16="http://schemas.microsoft.com/office/drawing/2014/main" id="{136A92D6-C280-1837-2549-A805B4EED719}"/>
                </a:ext>
              </a:extLst>
            </p:cNvPr>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a:extLst>
                <a:ext uri="{FF2B5EF4-FFF2-40B4-BE49-F238E27FC236}">
                  <a16:creationId xmlns:a16="http://schemas.microsoft.com/office/drawing/2014/main" id="{CBBACEED-8C8C-49AA-BCC6-0F1291BCBF3E}"/>
                </a:ext>
              </a:extLst>
            </p:cNvPr>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a:extLst>
                <a:ext uri="{FF2B5EF4-FFF2-40B4-BE49-F238E27FC236}">
                  <a16:creationId xmlns:a16="http://schemas.microsoft.com/office/drawing/2014/main" id="{5A4BCAD9-4A78-407F-C5F9-EA70C54D3944}"/>
                </a:ext>
              </a:extLst>
            </p:cNvPr>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a:extLst>
                <a:ext uri="{FF2B5EF4-FFF2-40B4-BE49-F238E27FC236}">
                  <a16:creationId xmlns:a16="http://schemas.microsoft.com/office/drawing/2014/main" id="{DE841562-7249-F473-33BE-EC692FC8CD2F}"/>
                </a:ext>
              </a:extLst>
            </p:cNvPr>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a:extLst>
                <a:ext uri="{FF2B5EF4-FFF2-40B4-BE49-F238E27FC236}">
                  <a16:creationId xmlns:a16="http://schemas.microsoft.com/office/drawing/2014/main" id="{172C9510-9C9A-C860-7426-7436BE7478D5}"/>
                </a:ext>
              </a:extLst>
            </p:cNvPr>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a:extLst>
                <a:ext uri="{FF2B5EF4-FFF2-40B4-BE49-F238E27FC236}">
                  <a16:creationId xmlns:a16="http://schemas.microsoft.com/office/drawing/2014/main" id="{EF69EB85-8614-48E2-9845-0BD10485E7A9}"/>
                </a:ext>
              </a:extLst>
            </p:cNvPr>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a:extLst>
                <a:ext uri="{FF2B5EF4-FFF2-40B4-BE49-F238E27FC236}">
                  <a16:creationId xmlns:a16="http://schemas.microsoft.com/office/drawing/2014/main" id="{2543AF50-FEDE-4F46-C98B-6C5FF1243EB9}"/>
                </a:ext>
              </a:extLst>
            </p:cNvPr>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a:extLst>
                <a:ext uri="{FF2B5EF4-FFF2-40B4-BE49-F238E27FC236}">
                  <a16:creationId xmlns:a16="http://schemas.microsoft.com/office/drawing/2014/main" id="{268D6F0E-F988-84FB-8842-E69C2FFFDF26}"/>
                </a:ext>
              </a:extLst>
            </p:cNvPr>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a:extLst>
                <a:ext uri="{FF2B5EF4-FFF2-40B4-BE49-F238E27FC236}">
                  <a16:creationId xmlns:a16="http://schemas.microsoft.com/office/drawing/2014/main" id="{543204FA-9FA8-B8B6-8C7D-EB2847DD5020}"/>
                </a:ext>
              </a:extLst>
            </p:cNvPr>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a:extLst>
                <a:ext uri="{FF2B5EF4-FFF2-40B4-BE49-F238E27FC236}">
                  <a16:creationId xmlns:a16="http://schemas.microsoft.com/office/drawing/2014/main" id="{3D760974-E9EF-495E-3140-5E839B3308F7}"/>
                </a:ext>
              </a:extLst>
            </p:cNvPr>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a:extLst>
                <a:ext uri="{FF2B5EF4-FFF2-40B4-BE49-F238E27FC236}">
                  <a16:creationId xmlns:a16="http://schemas.microsoft.com/office/drawing/2014/main" id="{DADD13AA-D72A-2BB0-6836-0D5A20377C5C}"/>
                </a:ext>
              </a:extLst>
            </p:cNvPr>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a:extLst>
                <a:ext uri="{FF2B5EF4-FFF2-40B4-BE49-F238E27FC236}">
                  <a16:creationId xmlns:a16="http://schemas.microsoft.com/office/drawing/2014/main" id="{96BB7859-675B-9081-FF44-4742C0411C9C}"/>
                </a:ext>
              </a:extLst>
            </p:cNvPr>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a:extLst>
                <a:ext uri="{FF2B5EF4-FFF2-40B4-BE49-F238E27FC236}">
                  <a16:creationId xmlns:a16="http://schemas.microsoft.com/office/drawing/2014/main" id="{E107246D-20E4-00C9-A5CA-6993D1764692}"/>
                </a:ext>
              </a:extLst>
            </p:cNvPr>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a:extLst>
                <a:ext uri="{FF2B5EF4-FFF2-40B4-BE49-F238E27FC236}">
                  <a16:creationId xmlns:a16="http://schemas.microsoft.com/office/drawing/2014/main" id="{463BB810-FE9D-C125-AD6A-788F5D68BA71}"/>
                </a:ext>
              </a:extLst>
            </p:cNvPr>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a:extLst>
                <a:ext uri="{FF2B5EF4-FFF2-40B4-BE49-F238E27FC236}">
                  <a16:creationId xmlns:a16="http://schemas.microsoft.com/office/drawing/2014/main" id="{09A1EEC1-4875-783F-639C-9680CED0FCE4}"/>
                </a:ext>
              </a:extLst>
            </p:cNvPr>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a:extLst>
                <a:ext uri="{FF2B5EF4-FFF2-40B4-BE49-F238E27FC236}">
                  <a16:creationId xmlns:a16="http://schemas.microsoft.com/office/drawing/2014/main" id="{529E1B6E-A493-E9C7-6DDB-D2410CD26B27}"/>
                </a:ext>
              </a:extLst>
            </p:cNvPr>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19EC2C6-F469-65E2-9A60-84AC9427EF0B}"/>
              </a:ext>
            </a:extLst>
          </p:cNvPr>
          <p:cNvSpPr>
            <a:spLocks noGrp="1"/>
          </p:cNvSpPr>
          <p:nvPr>
            <p:ph type="ctrTitle"/>
          </p:nvPr>
        </p:nvSpPr>
        <p:spPr>
          <a:xfrm>
            <a:off x="713225" y="2852238"/>
            <a:ext cx="4160700" cy="689362"/>
          </a:xfrm>
        </p:spPr>
        <p:txBody>
          <a:bodyPr/>
          <a:lstStyle/>
          <a:p>
            <a:r>
              <a:rPr lang="en-US" sz="5400" dirty="0"/>
              <a:t>Thank You</a:t>
            </a:r>
            <a:endParaRPr lang="en-IN" sz="5400" dirty="0"/>
          </a:p>
        </p:txBody>
      </p:sp>
    </p:spTree>
    <p:extLst>
      <p:ext uri="{BB962C8B-B14F-4D97-AF65-F5344CB8AC3E}">
        <p14:creationId xmlns:p14="http://schemas.microsoft.com/office/powerpoint/2010/main" val="341944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5FA6-A5E7-5D2B-3D66-C9BBC28CB7CC}"/>
              </a:ext>
            </a:extLst>
          </p:cNvPr>
          <p:cNvSpPr>
            <a:spLocks noGrp="1"/>
          </p:cNvSpPr>
          <p:nvPr>
            <p:ph type="title"/>
          </p:nvPr>
        </p:nvSpPr>
        <p:spPr>
          <a:xfrm>
            <a:off x="720000" y="235621"/>
            <a:ext cx="7704000" cy="572700"/>
          </a:xfrm>
        </p:spPr>
        <p:txBody>
          <a:bodyPr/>
          <a:lstStyle/>
          <a:p>
            <a:r>
              <a:rPr lang="en-IN" dirty="0"/>
              <a:t>Table of Contents</a:t>
            </a:r>
          </a:p>
        </p:txBody>
      </p:sp>
      <p:sp>
        <p:nvSpPr>
          <p:cNvPr id="24" name="TextBox 23">
            <a:extLst>
              <a:ext uri="{FF2B5EF4-FFF2-40B4-BE49-F238E27FC236}">
                <a16:creationId xmlns:a16="http://schemas.microsoft.com/office/drawing/2014/main" id="{4DF2DC82-7317-AFAA-DD7A-9AB99E5BF071}"/>
              </a:ext>
            </a:extLst>
          </p:cNvPr>
          <p:cNvSpPr txBox="1"/>
          <p:nvPr/>
        </p:nvSpPr>
        <p:spPr>
          <a:xfrm>
            <a:off x="2465737" y="988516"/>
            <a:ext cx="4416694" cy="3785652"/>
          </a:xfrm>
          <a:prstGeom prst="rect">
            <a:avLst/>
          </a:prstGeom>
          <a:noFill/>
        </p:spPr>
        <p:txBody>
          <a:bodyPr wrap="square">
            <a:spAutoFit/>
          </a:bodyPr>
          <a:lstStyle/>
          <a:p>
            <a:pPr marL="285750" indent="-285750">
              <a:buFont typeface="Wingdings" panose="05000000000000000000" pitchFamily="2" charset="2"/>
              <a:buChar char="§"/>
            </a:pPr>
            <a:r>
              <a:rPr lang="en-IN" sz="2400" dirty="0">
                <a:latin typeface="DM Sans" pitchFamily="2" charset="0"/>
              </a:rPr>
              <a:t>Introduction</a:t>
            </a:r>
          </a:p>
          <a:p>
            <a:pPr marL="285750" indent="-285750">
              <a:buFont typeface="Wingdings" panose="05000000000000000000" pitchFamily="2" charset="2"/>
              <a:buChar char="§"/>
            </a:pPr>
            <a:r>
              <a:rPr lang="en-IN" sz="2400" dirty="0">
                <a:latin typeface="DM Sans" pitchFamily="2" charset="0"/>
              </a:rPr>
              <a:t>Problem Statement</a:t>
            </a:r>
          </a:p>
          <a:p>
            <a:pPr marL="285750" indent="-285750">
              <a:buFont typeface="Wingdings" panose="05000000000000000000" pitchFamily="2" charset="2"/>
              <a:buChar char="§"/>
            </a:pPr>
            <a:r>
              <a:rPr lang="en-IN" sz="2400" dirty="0">
                <a:latin typeface="DM Sans" pitchFamily="2" charset="0"/>
              </a:rPr>
              <a:t>Key Features &amp; Techniques</a:t>
            </a:r>
          </a:p>
          <a:p>
            <a:pPr marL="285750" indent="-285750">
              <a:buFont typeface="Wingdings" panose="05000000000000000000" pitchFamily="2" charset="2"/>
              <a:buChar char="§"/>
            </a:pPr>
            <a:r>
              <a:rPr lang="en-IN" sz="2400" dirty="0">
                <a:latin typeface="DM Sans" pitchFamily="2" charset="0"/>
              </a:rPr>
              <a:t>Technology Stack</a:t>
            </a:r>
          </a:p>
          <a:p>
            <a:pPr marL="285750" indent="-285750">
              <a:buFont typeface="Wingdings" panose="05000000000000000000" pitchFamily="2" charset="2"/>
              <a:buChar char="§"/>
            </a:pPr>
            <a:r>
              <a:rPr lang="en-IN" sz="2400" dirty="0">
                <a:latin typeface="DM Sans" pitchFamily="2" charset="0"/>
              </a:rPr>
              <a:t>System Architecture</a:t>
            </a:r>
          </a:p>
          <a:p>
            <a:pPr marL="285750" indent="-285750">
              <a:buFont typeface="Wingdings" panose="05000000000000000000" pitchFamily="2" charset="2"/>
              <a:buChar char="§"/>
            </a:pPr>
            <a:r>
              <a:rPr lang="en-IN" sz="2400" dirty="0">
                <a:latin typeface="DM Sans" pitchFamily="2" charset="0"/>
              </a:rPr>
              <a:t>Domain Model</a:t>
            </a:r>
          </a:p>
          <a:p>
            <a:pPr marL="285750" indent="-285750">
              <a:buFont typeface="Wingdings" panose="05000000000000000000" pitchFamily="2" charset="2"/>
              <a:buChar char="§"/>
            </a:pPr>
            <a:r>
              <a:rPr lang="en-IN" sz="2400" dirty="0">
                <a:latin typeface="DM Sans" pitchFamily="2" charset="0"/>
              </a:rPr>
              <a:t>Security Model</a:t>
            </a:r>
          </a:p>
          <a:p>
            <a:pPr marL="285750" indent="-285750">
              <a:buFont typeface="Wingdings" panose="05000000000000000000" pitchFamily="2" charset="2"/>
              <a:buChar char="§"/>
            </a:pPr>
            <a:r>
              <a:rPr lang="en-IN" sz="2400" dirty="0">
                <a:latin typeface="DM Sans" pitchFamily="2" charset="0"/>
              </a:rPr>
              <a:t>REST API Overview</a:t>
            </a:r>
          </a:p>
          <a:p>
            <a:pPr marL="285750" indent="-285750">
              <a:buFont typeface="Wingdings" panose="05000000000000000000" pitchFamily="2" charset="2"/>
              <a:buChar char="§"/>
            </a:pPr>
            <a:r>
              <a:rPr lang="en-IN" sz="2400" dirty="0">
                <a:latin typeface="DM Sans" pitchFamily="2" charset="0"/>
              </a:rPr>
              <a:t>Testing Strategy</a:t>
            </a:r>
          </a:p>
          <a:p>
            <a:pPr marL="285750" indent="-285750">
              <a:buFont typeface="Wingdings" panose="05000000000000000000" pitchFamily="2" charset="2"/>
              <a:buChar char="§"/>
            </a:pPr>
            <a:r>
              <a:rPr lang="en-IN" sz="2400" dirty="0">
                <a:latin typeface="DM Sans" pitchFamily="2" charset="0"/>
              </a:rPr>
              <a:t>Conclusion</a:t>
            </a:r>
          </a:p>
        </p:txBody>
      </p:sp>
    </p:spTree>
    <p:extLst>
      <p:ext uri="{BB962C8B-B14F-4D97-AF65-F5344CB8AC3E}">
        <p14:creationId xmlns:p14="http://schemas.microsoft.com/office/powerpoint/2010/main" val="135122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D5DD66E6-B254-1112-0B7D-AB69A7A48979}"/>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1AC843CC-0A1A-C876-73A5-2D76373F9FE1}"/>
              </a:ext>
            </a:extLst>
          </p:cNvPr>
          <p:cNvSpPr txBox="1">
            <a:spLocks noGrp="1"/>
          </p:cNvSpPr>
          <p:nvPr>
            <p:ph type="title"/>
          </p:nvPr>
        </p:nvSpPr>
        <p:spPr>
          <a:xfrm>
            <a:off x="720000" y="235620"/>
            <a:ext cx="7704000" cy="572700"/>
          </a:xfrm>
          <a:prstGeom prst="rect">
            <a:avLst/>
          </a:prstGeom>
        </p:spPr>
        <p:txBody>
          <a:bodyPr spcFirstLastPara="1" wrap="square" lIns="91425" tIns="91425" rIns="91425" bIns="91425" anchor="t" anchorCtr="0">
            <a:noAutofit/>
          </a:bodyPr>
          <a:lstStyle/>
          <a:p>
            <a:pPr marL="0" lvl="0" indent="0"/>
            <a:r>
              <a:rPr lang="en-US" dirty="0"/>
              <a:t>Introduction</a:t>
            </a:r>
            <a:endParaRPr lang="en-IN" dirty="0"/>
          </a:p>
        </p:txBody>
      </p:sp>
      <p:sp>
        <p:nvSpPr>
          <p:cNvPr id="3" name="TextBox 2">
            <a:extLst>
              <a:ext uri="{FF2B5EF4-FFF2-40B4-BE49-F238E27FC236}">
                <a16:creationId xmlns:a16="http://schemas.microsoft.com/office/drawing/2014/main" id="{56E45C1F-529C-80E1-054D-367297578482}"/>
              </a:ext>
            </a:extLst>
          </p:cNvPr>
          <p:cNvSpPr txBox="1"/>
          <p:nvPr/>
        </p:nvSpPr>
        <p:spPr>
          <a:xfrm>
            <a:off x="956281" y="1140589"/>
            <a:ext cx="7531585" cy="2585323"/>
          </a:xfrm>
          <a:prstGeom prst="rect">
            <a:avLst/>
          </a:prstGeom>
          <a:noFill/>
        </p:spPr>
        <p:txBody>
          <a:bodyPr wrap="square">
            <a:spAutoFit/>
          </a:bodyPr>
          <a:lstStyle/>
          <a:p>
            <a:pPr algn="just">
              <a:buNone/>
            </a:pPr>
            <a:r>
              <a:rPr lang="en-US" sz="1800" dirty="0">
                <a:latin typeface="DM Sans" pitchFamily="2" charset="0"/>
              </a:rPr>
              <a:t>This project is about building an Internal Knowledge Management System that helps organizations store, organize, and share important documents like articles and process notes in one secure place. It is designed using Spring Boot and PostgreSQL, making it reliable and scalable for long-term use. The system also provides advanced search, version control, and role-based access, so that employees can quickly find the right information while keeping sensitive data safe. Overall, it aims to make knowledge easy to manage, easy to access, and more useful for everyone in the organization.</a:t>
            </a:r>
          </a:p>
        </p:txBody>
      </p:sp>
    </p:spTree>
    <p:extLst>
      <p:ext uri="{BB962C8B-B14F-4D97-AF65-F5344CB8AC3E}">
        <p14:creationId xmlns:p14="http://schemas.microsoft.com/office/powerpoint/2010/main" val="300840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862975" y="539493"/>
            <a:ext cx="4959938" cy="9681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Problem Statement</a:t>
            </a:r>
            <a:endParaRPr sz="4000" dirty="0"/>
          </a:p>
        </p:txBody>
      </p:sp>
      <p:sp>
        <p:nvSpPr>
          <p:cNvPr id="405" name="Google Shape;405;p39"/>
          <p:cNvSpPr txBox="1">
            <a:spLocks noGrp="1"/>
          </p:cNvSpPr>
          <p:nvPr>
            <p:ph type="subTitle" idx="1"/>
          </p:nvPr>
        </p:nvSpPr>
        <p:spPr>
          <a:xfrm>
            <a:off x="3862975" y="2107542"/>
            <a:ext cx="4959938" cy="1996787"/>
          </a:xfrm>
          <a:prstGeom prst="rect">
            <a:avLst/>
          </a:prstGeom>
        </p:spPr>
        <p:txBody>
          <a:bodyPr spcFirstLastPara="1" wrap="square" lIns="91425" tIns="91425" rIns="91425" bIns="91425" anchor="t" anchorCtr="0">
            <a:noAutofit/>
          </a:bodyPr>
          <a:lstStyle/>
          <a:p>
            <a:pPr marL="0" lvl="0" indent="0" algn="just"/>
            <a:r>
              <a:rPr lang="en-US" sz="1800" dirty="0"/>
              <a:t>A secure, scalable Spring Boot microservice for storing, tagging, and retrieving internal documents like articles and process documentation. It features comprehensive role-based access control and advanced search capabilities. </a:t>
            </a:r>
            <a:endParaRPr sz="1800"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dirty="0"/>
              <a:t>Key Features</a:t>
            </a:r>
          </a:p>
        </p:txBody>
      </p:sp>
      <p:sp>
        <p:nvSpPr>
          <p:cNvPr id="457" name="Google Shape;457;p41"/>
          <p:cNvSpPr txBox="1">
            <a:spLocks noGrp="1"/>
          </p:cNvSpPr>
          <p:nvPr>
            <p:ph type="subTitle" idx="2"/>
          </p:nvPr>
        </p:nvSpPr>
        <p:spPr>
          <a:xfrm>
            <a:off x="678801" y="1289951"/>
            <a:ext cx="7786398" cy="3226208"/>
          </a:xfrm>
          <a:prstGeom prst="rect">
            <a:avLst/>
          </a:prstGeom>
        </p:spPr>
        <p:txBody>
          <a:bodyPr spcFirstLastPara="1" wrap="square" lIns="91425" tIns="91425" rIns="91425" bIns="91425" anchor="t" anchorCtr="0">
            <a:noAutofit/>
          </a:bodyPr>
          <a:lstStyle/>
          <a:p>
            <a:r>
              <a:rPr lang="en-IN" sz="1600" b="1" dirty="0"/>
              <a:t>   What We Built:</a:t>
            </a:r>
            <a:br>
              <a:rPr lang="en-IN" dirty="0"/>
            </a:br>
            <a:r>
              <a:rPr lang="en-IN" dirty="0"/>
              <a:t>Spring Boot + PostgreSQL backend for storing and retrieving internal knowledge as Articles, organized by Departments and labeled with Tags.</a:t>
            </a:r>
          </a:p>
          <a:p>
            <a:pPr algn="just"/>
            <a:r>
              <a:rPr lang="en-IN" sz="1600" b="1" dirty="0"/>
              <a:t>Key Capabilities:</a:t>
            </a:r>
          </a:p>
          <a:p>
            <a:pPr algn="just">
              <a:buFont typeface="Wingdings" panose="05000000000000000000" pitchFamily="2" charset="2"/>
              <a:buChar char="§"/>
            </a:pPr>
            <a:r>
              <a:rPr lang="en-IN" b="1" dirty="0"/>
              <a:t>CRUD with Versioning: </a:t>
            </a:r>
            <a:r>
              <a:rPr lang="en-IN" dirty="0"/>
              <a:t>Complete article lifecycle management and tracking</a:t>
            </a:r>
          </a:p>
          <a:p>
            <a:pPr algn="just">
              <a:buFont typeface="Wingdings" panose="05000000000000000000" pitchFamily="2" charset="2"/>
              <a:buChar char="§"/>
            </a:pPr>
            <a:r>
              <a:rPr lang="en-IN" b="1" dirty="0"/>
              <a:t>Flexible Search: </a:t>
            </a:r>
            <a:r>
              <a:rPr lang="en-IN" dirty="0"/>
              <a:t>Keyword, title, tags, department-based, PostgreSQL</a:t>
            </a:r>
          </a:p>
          <a:p>
            <a:pPr algn="just">
              <a:buFont typeface="Wingdings" panose="05000000000000000000" pitchFamily="2" charset="2"/>
              <a:buChar char="§"/>
            </a:pPr>
            <a:r>
              <a:rPr lang="en-IN" b="1" dirty="0"/>
              <a:t>Role-Based Security: </a:t>
            </a:r>
            <a:r>
              <a:rPr lang="en-IN" dirty="0"/>
              <a:t>Three-tier access VIEWER, CONTRIBUTOR, ADMIN</a:t>
            </a:r>
          </a:p>
          <a:p>
            <a:pPr algn="just">
              <a:buFont typeface="Wingdings" panose="05000000000000000000" pitchFamily="2" charset="2"/>
              <a:buChar char="§"/>
            </a:pPr>
            <a:r>
              <a:rPr lang="en-IN" b="1" dirty="0"/>
              <a:t>API Documentation: </a:t>
            </a:r>
            <a:r>
              <a:rPr lang="en-IN" dirty="0"/>
              <a:t>Swagger integration</a:t>
            </a:r>
          </a:p>
          <a:p>
            <a:pPr algn="just"/>
            <a:r>
              <a:rPr lang="en-US" sz="1600" b="1" dirty="0"/>
              <a:t>Technical Highlights:</a:t>
            </a:r>
          </a:p>
          <a:p>
            <a:pPr marL="425450" indent="-285750" algn="just">
              <a:buFont typeface="Wingdings" panose="05000000000000000000" pitchFamily="2" charset="2"/>
              <a:buChar char="§"/>
            </a:pPr>
            <a:r>
              <a:rPr lang="en-US" dirty="0"/>
              <a:t>PostgreSQL, Flyway migrations, trigram indexes</a:t>
            </a:r>
          </a:p>
          <a:p>
            <a:pPr marL="425450" indent="-285750" algn="just">
              <a:buFont typeface="Wingdings" panose="05000000000000000000" pitchFamily="2" charset="2"/>
              <a:buChar char="§"/>
            </a:pPr>
            <a:r>
              <a:rPr lang="en-US" dirty="0" err="1"/>
              <a:t>MapStruct</a:t>
            </a:r>
            <a:r>
              <a:rPr lang="en-US" dirty="0"/>
              <a:t> for DTO mapping</a:t>
            </a:r>
          </a:p>
          <a:p>
            <a:pPr marL="425450" indent="-285750" algn="just">
              <a:buFont typeface="Wingdings" panose="05000000000000000000" pitchFamily="2" charset="2"/>
              <a:buChar char="§"/>
            </a:pPr>
            <a:r>
              <a:rPr lang="en-US" dirty="0"/>
              <a:t>Unit and integration testing</a:t>
            </a:r>
          </a:p>
          <a:p>
            <a:pPr lvl="1"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111068" y="330688"/>
            <a:ext cx="5585874" cy="968122"/>
          </a:xfrm>
          <a:prstGeom prst="rect">
            <a:avLst/>
          </a:prstGeom>
        </p:spPr>
        <p:txBody>
          <a:bodyPr spcFirstLastPara="1" wrap="square" lIns="91425" tIns="91425" rIns="91425" bIns="91425" anchor="b" anchorCtr="0">
            <a:noAutofit/>
          </a:bodyPr>
          <a:lstStyle/>
          <a:p>
            <a:r>
              <a:rPr lang="en-IN" dirty="0"/>
              <a:t>Technology Stack</a:t>
            </a:r>
          </a:p>
        </p:txBody>
      </p:sp>
      <p:sp>
        <p:nvSpPr>
          <p:cNvPr id="431" name="Google Shape;431;p40"/>
          <p:cNvSpPr txBox="1">
            <a:spLocks noGrp="1"/>
          </p:cNvSpPr>
          <p:nvPr>
            <p:ph type="subTitle" idx="1"/>
          </p:nvPr>
        </p:nvSpPr>
        <p:spPr>
          <a:xfrm>
            <a:off x="134849" y="1778869"/>
            <a:ext cx="5585874" cy="2893204"/>
          </a:xfrm>
          <a:prstGeom prst="rect">
            <a:avLst/>
          </a:prstGeom>
        </p:spPr>
        <p:txBody>
          <a:bodyPr spcFirstLastPara="1" wrap="square" lIns="91425" tIns="91425" rIns="91425" bIns="91425" anchor="t" anchorCtr="0">
            <a:noAutofit/>
          </a:bodyPr>
          <a:lstStyle/>
          <a:p>
            <a:pPr algn="ctr"/>
            <a:r>
              <a:rPr lang="en-IN" b="1" u="sng" dirty="0"/>
              <a:t>Core Technologies:</a:t>
            </a:r>
            <a:br>
              <a:rPr lang="en-IN" dirty="0"/>
            </a:br>
            <a:r>
              <a:rPr lang="en-IN" dirty="0"/>
              <a:t>Java 17, Spring Boot 3.x, PostgreSQL, Hibernate JPA, Flyway Migrations, </a:t>
            </a:r>
            <a:r>
              <a:rPr lang="en-IN" dirty="0" err="1"/>
              <a:t>MapStruct</a:t>
            </a:r>
            <a:r>
              <a:rPr lang="en-IN" dirty="0"/>
              <a:t>, Maven</a:t>
            </a:r>
          </a:p>
          <a:p>
            <a:pPr algn="ctr"/>
            <a:r>
              <a:rPr lang="en-IN" b="1" u="sng" dirty="0"/>
              <a:t>Spring Boot Modules:</a:t>
            </a:r>
          </a:p>
          <a:p>
            <a:r>
              <a:rPr lang="en-IN" b="1" dirty="0"/>
              <a:t>Web &amp; Security: </a:t>
            </a:r>
            <a:r>
              <a:rPr lang="en-IN" dirty="0"/>
              <a:t>web, security, validation, actuator</a:t>
            </a:r>
          </a:p>
          <a:p>
            <a:r>
              <a:rPr lang="en-IN" b="1" dirty="0"/>
              <a:t>Data &amp; Docs: </a:t>
            </a:r>
            <a:r>
              <a:rPr lang="en-IN" dirty="0"/>
              <a:t>data-</a:t>
            </a:r>
            <a:r>
              <a:rPr lang="en-IN" dirty="0" err="1"/>
              <a:t>jpa</a:t>
            </a:r>
            <a:r>
              <a:rPr lang="en-IN" dirty="0"/>
              <a:t>, </a:t>
            </a:r>
            <a:r>
              <a:rPr lang="en-IN" dirty="0" err="1"/>
              <a:t>springdoc-openapi</a:t>
            </a:r>
            <a:r>
              <a:rPr lang="en-IN" dirty="0"/>
              <a:t>, Lombok, JUnit 5 + Mockito</a:t>
            </a:r>
          </a:p>
          <a:p>
            <a:pPr algn="ctr"/>
            <a:r>
              <a:rPr lang="en-IN" b="1" u="sng" dirty="0"/>
              <a:t>Development Tools:</a:t>
            </a:r>
          </a:p>
          <a:p>
            <a:r>
              <a:rPr lang="en-IN" b="1" dirty="0"/>
              <a:t>Database: </a:t>
            </a:r>
            <a:r>
              <a:rPr lang="en-IN" dirty="0" err="1"/>
              <a:t>pgAdmin</a:t>
            </a:r>
            <a:endParaRPr lang="en-IN" dirty="0"/>
          </a:p>
          <a:p>
            <a:r>
              <a:rPr lang="en-IN" b="1" dirty="0"/>
              <a:t>API Testing: </a:t>
            </a:r>
            <a:r>
              <a:rPr lang="en-IN" dirty="0"/>
              <a:t>Insomnia collections</a:t>
            </a:r>
          </a:p>
          <a:p>
            <a:br>
              <a:rPr lang="en-IN" dirty="0"/>
            </a:b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dirty="0"/>
              <a:t>System Architecture</a:t>
            </a:r>
          </a:p>
        </p:txBody>
      </p:sp>
      <p:pic>
        <p:nvPicPr>
          <p:cNvPr id="1028" name="Picture 4" descr="Generated image">
            <a:extLst>
              <a:ext uri="{FF2B5EF4-FFF2-40B4-BE49-F238E27FC236}">
                <a16:creationId xmlns:a16="http://schemas.microsoft.com/office/drawing/2014/main" id="{99ED2B51-2534-5178-2A50-4852F792C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581" y="1594090"/>
            <a:ext cx="2114987" cy="31724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E17D965-E288-9313-BE55-FFFD92DF5EDF}"/>
              </a:ext>
            </a:extLst>
          </p:cNvPr>
          <p:cNvSpPr txBox="1"/>
          <p:nvPr/>
        </p:nvSpPr>
        <p:spPr>
          <a:xfrm>
            <a:off x="5674864" y="1146747"/>
            <a:ext cx="1563556" cy="307777"/>
          </a:xfrm>
          <a:prstGeom prst="rect">
            <a:avLst/>
          </a:prstGeom>
          <a:noFill/>
        </p:spPr>
        <p:txBody>
          <a:bodyPr wrap="square">
            <a:spAutoFit/>
          </a:bodyPr>
          <a:lstStyle/>
          <a:p>
            <a:r>
              <a:rPr lang="en-IN" b="0" i="0" dirty="0">
                <a:effectLst/>
                <a:latin typeface="fkGroteskNeue"/>
              </a:rPr>
              <a:t>Package Structure</a:t>
            </a:r>
            <a:endParaRPr lang="en-IN" dirty="0"/>
          </a:p>
        </p:txBody>
      </p:sp>
      <p:sp>
        <p:nvSpPr>
          <p:cNvPr id="16" name="TextBox 15">
            <a:extLst>
              <a:ext uri="{FF2B5EF4-FFF2-40B4-BE49-F238E27FC236}">
                <a16:creationId xmlns:a16="http://schemas.microsoft.com/office/drawing/2014/main" id="{CCB0A493-A207-FDB8-DC18-65C5ABDF26D5}"/>
              </a:ext>
            </a:extLst>
          </p:cNvPr>
          <p:cNvSpPr txBox="1"/>
          <p:nvPr/>
        </p:nvSpPr>
        <p:spPr>
          <a:xfrm>
            <a:off x="2074851" y="1146747"/>
            <a:ext cx="1394287" cy="523220"/>
          </a:xfrm>
          <a:prstGeom prst="rect">
            <a:avLst/>
          </a:prstGeom>
          <a:noFill/>
        </p:spPr>
        <p:txBody>
          <a:bodyPr wrap="square">
            <a:spAutoFit/>
          </a:bodyPr>
          <a:lstStyle/>
          <a:p>
            <a:r>
              <a:rPr lang="en-IN" dirty="0"/>
              <a:t>Layered Architecture</a:t>
            </a:r>
          </a:p>
        </p:txBody>
      </p:sp>
      <p:pic>
        <p:nvPicPr>
          <p:cNvPr id="20" name="Picture 19">
            <a:extLst>
              <a:ext uri="{FF2B5EF4-FFF2-40B4-BE49-F238E27FC236}">
                <a16:creationId xmlns:a16="http://schemas.microsoft.com/office/drawing/2014/main" id="{13883A32-01EA-30B5-56D8-C5EBE5D260B4}"/>
              </a:ext>
            </a:extLst>
          </p:cNvPr>
          <p:cNvPicPr>
            <a:picLocks noChangeAspect="1"/>
          </p:cNvPicPr>
          <p:nvPr/>
        </p:nvPicPr>
        <p:blipFill>
          <a:blip r:embed="rId4"/>
          <a:stretch>
            <a:fillRect/>
          </a:stretch>
        </p:blipFill>
        <p:spPr>
          <a:xfrm>
            <a:off x="5455262" y="1528653"/>
            <a:ext cx="2300403" cy="3481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p>
            <a:pPr lvl="0"/>
            <a:r>
              <a:rPr lang="en-IN" dirty="0"/>
              <a:t>Domain Model</a:t>
            </a:r>
            <a:endParaRPr dirty="0"/>
          </a:p>
        </p:txBody>
      </p:sp>
      <p:sp>
        <p:nvSpPr>
          <p:cNvPr id="463" name="Google Shape;463;p42"/>
          <p:cNvSpPr txBox="1">
            <a:spLocks noGrp="1"/>
          </p:cNvSpPr>
          <p:nvPr>
            <p:ph type="subTitle" idx="1"/>
          </p:nvPr>
        </p:nvSpPr>
        <p:spPr>
          <a:xfrm>
            <a:off x="134132" y="1194279"/>
            <a:ext cx="5772213" cy="3886318"/>
          </a:xfrm>
          <a:prstGeom prst="rect">
            <a:avLst/>
          </a:prstGeom>
        </p:spPr>
        <p:txBody>
          <a:bodyPr spcFirstLastPara="1" wrap="square" lIns="91425" tIns="91425" rIns="91425" bIns="91425" anchor="t" anchorCtr="0">
            <a:noAutofit/>
          </a:bodyPr>
          <a:lstStyle/>
          <a:p>
            <a:pPr marL="139700" indent="0">
              <a:buNone/>
            </a:pPr>
            <a:r>
              <a:rPr lang="en-IN" sz="1600" b="1" dirty="0"/>
              <a:t>Core Entities:</a:t>
            </a:r>
          </a:p>
          <a:p>
            <a:pPr marL="596900" lvl="1" indent="0" algn="l">
              <a:buClr>
                <a:schemeClr val="tx1">
                  <a:lumMod val="75000"/>
                </a:schemeClr>
              </a:buClr>
              <a:buNone/>
            </a:pPr>
            <a:r>
              <a:rPr lang="en-IN" sz="1600" b="1" dirty="0"/>
              <a:t>Article: </a:t>
            </a:r>
            <a:r>
              <a:rPr lang="en-IN" sz="1600" dirty="0"/>
              <a:t>Main content entity with title, body, department, tags, and versioning</a:t>
            </a:r>
          </a:p>
          <a:p>
            <a:pPr marL="596900" lvl="1" indent="0" algn="l">
              <a:buClr>
                <a:schemeClr val="tx1">
                  <a:lumMod val="75000"/>
                </a:schemeClr>
              </a:buClr>
              <a:buNone/>
            </a:pPr>
            <a:r>
              <a:rPr lang="en-IN" sz="1600" b="1" dirty="0"/>
              <a:t>Department: </a:t>
            </a:r>
            <a:r>
              <a:rPr lang="en-IN" sz="1600" dirty="0"/>
              <a:t>Organizational units (ENG, OPS, HR, etc.)</a:t>
            </a:r>
          </a:p>
          <a:p>
            <a:pPr marL="596900" lvl="1" indent="0" algn="l">
              <a:buClr>
                <a:schemeClr val="tx1">
                  <a:lumMod val="75000"/>
                </a:schemeClr>
              </a:buClr>
              <a:buNone/>
            </a:pPr>
            <a:r>
              <a:rPr lang="en-IN" sz="1600" b="1" dirty="0"/>
              <a:t>Tag: </a:t>
            </a:r>
            <a:r>
              <a:rPr lang="en-IN" sz="1600" dirty="0"/>
              <a:t>Keywords for categorization and filtering</a:t>
            </a:r>
          </a:p>
          <a:p>
            <a:pPr marL="596900" lvl="1" indent="0" algn="l">
              <a:buClr>
                <a:schemeClr val="tx1">
                  <a:lumMod val="75000"/>
                </a:schemeClr>
              </a:buClr>
              <a:buNone/>
            </a:pPr>
            <a:r>
              <a:rPr lang="en-IN" sz="1600" b="1" dirty="0" err="1"/>
              <a:t>ArticleVersion</a:t>
            </a:r>
            <a:r>
              <a:rPr lang="en-IN" sz="1600" b="1" dirty="0"/>
              <a:t>: </a:t>
            </a:r>
            <a:r>
              <a:rPr lang="en-IN" sz="1600" dirty="0"/>
              <a:t>Historical snapshots of article changes</a:t>
            </a:r>
          </a:p>
          <a:p>
            <a:pPr marL="596900" lvl="1" indent="0" algn="l">
              <a:buClr>
                <a:schemeClr val="tx1">
                  <a:lumMod val="75000"/>
                </a:schemeClr>
              </a:buClr>
              <a:buNone/>
            </a:pPr>
            <a:r>
              <a:rPr lang="en-IN" sz="1600" b="1" dirty="0"/>
              <a:t>User: </a:t>
            </a:r>
            <a:r>
              <a:rPr lang="en-IN" sz="1600" dirty="0"/>
              <a:t>System users with role-based permissions</a:t>
            </a:r>
          </a:p>
          <a:p>
            <a:pPr marL="596900" lvl="1" indent="0" algn="l">
              <a:buClr>
                <a:schemeClr val="tx1">
                  <a:lumMod val="75000"/>
                </a:schemeClr>
              </a:buClr>
              <a:buNone/>
            </a:pPr>
            <a:r>
              <a:rPr lang="en-IN" sz="1600" b="1" dirty="0"/>
              <a:t>Role: </a:t>
            </a:r>
            <a:r>
              <a:rPr lang="en-IN" sz="1600" dirty="0"/>
              <a:t>VIEWER, CONTRIBUTOR, ADMIN permissions</a:t>
            </a:r>
          </a:p>
          <a:p>
            <a:pPr marL="139700" indent="0">
              <a:buNone/>
            </a:pPr>
            <a:r>
              <a:rPr lang="en-IN" sz="1600" b="1" dirty="0"/>
              <a:t>Key Relationships:</a:t>
            </a:r>
          </a:p>
          <a:p>
            <a:pPr lvl="1" algn="l">
              <a:buClr>
                <a:schemeClr val="tx1">
                  <a:lumMod val="75000"/>
                </a:schemeClr>
              </a:buClr>
              <a:buFont typeface="Wingdings" panose="05000000000000000000" pitchFamily="2" charset="2"/>
              <a:buChar char="§"/>
            </a:pPr>
            <a:r>
              <a:rPr lang="en-IN" sz="1600" dirty="0"/>
              <a:t>Article ←→ Department (Many-to-One)</a:t>
            </a:r>
          </a:p>
          <a:p>
            <a:pPr lvl="1" algn="l">
              <a:buClr>
                <a:schemeClr val="tx1">
                  <a:lumMod val="75000"/>
                </a:schemeClr>
              </a:buClr>
              <a:buFont typeface="Wingdings" panose="05000000000000000000" pitchFamily="2" charset="2"/>
              <a:buChar char="§"/>
            </a:pPr>
            <a:r>
              <a:rPr lang="en-IN" sz="1600" dirty="0"/>
              <a:t>Article ←→ Tags (Many-to-Many)</a:t>
            </a:r>
          </a:p>
          <a:p>
            <a:pPr lvl="1" algn="l">
              <a:buClr>
                <a:schemeClr val="tx1">
                  <a:lumMod val="75000"/>
                </a:schemeClr>
              </a:buClr>
              <a:buFont typeface="Wingdings" panose="05000000000000000000" pitchFamily="2" charset="2"/>
              <a:buChar char="§"/>
            </a:pPr>
            <a:r>
              <a:rPr lang="en-IN" sz="1600" dirty="0"/>
              <a:t>Article ←→ </a:t>
            </a:r>
            <a:r>
              <a:rPr lang="en-IN" sz="1600" dirty="0" err="1"/>
              <a:t>ArticleVersion</a:t>
            </a:r>
            <a:r>
              <a:rPr lang="en-IN" sz="1600" dirty="0"/>
              <a:t> (One-to-Many)</a:t>
            </a:r>
          </a:p>
          <a:p>
            <a:pPr lvl="1" algn="l">
              <a:buClr>
                <a:schemeClr val="tx1">
                  <a:lumMod val="75000"/>
                </a:schemeClr>
              </a:buClr>
              <a:buFont typeface="Wingdings" panose="05000000000000000000" pitchFamily="2" charset="2"/>
              <a:buChar char="§"/>
            </a:pPr>
            <a:r>
              <a:rPr lang="en-IN" sz="1600" dirty="0"/>
              <a:t>User → Role (Enumeration)</a:t>
            </a:r>
          </a:p>
        </p:txBody>
      </p:sp>
      <p:grpSp>
        <p:nvGrpSpPr>
          <p:cNvPr id="464" name="Google Shape;464;p42"/>
          <p:cNvGrpSpPr/>
          <p:nvPr/>
        </p:nvGrpSpPr>
        <p:grpSpPr>
          <a:xfrm>
            <a:off x="5430930" y="-445784"/>
            <a:ext cx="4086563" cy="6064817"/>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290314"/>
            <a:ext cx="7704000" cy="572700"/>
          </a:xfrm>
          <a:prstGeom prst="rect">
            <a:avLst/>
          </a:prstGeom>
        </p:spPr>
        <p:txBody>
          <a:bodyPr spcFirstLastPara="1" wrap="square" lIns="91425" tIns="91425" rIns="91425" bIns="91425" anchor="t" anchorCtr="0">
            <a:noAutofit/>
          </a:bodyPr>
          <a:lstStyle/>
          <a:p>
            <a:r>
              <a:rPr lang="en-IN" dirty="0"/>
              <a:t>Security Model</a:t>
            </a:r>
          </a:p>
        </p:txBody>
      </p:sp>
      <p:sp>
        <p:nvSpPr>
          <p:cNvPr id="504" name="Google Shape;504;p44"/>
          <p:cNvSpPr txBox="1">
            <a:spLocks noGrp="1"/>
          </p:cNvSpPr>
          <p:nvPr>
            <p:ph type="subTitle" idx="1"/>
          </p:nvPr>
        </p:nvSpPr>
        <p:spPr>
          <a:xfrm>
            <a:off x="881225" y="2941094"/>
            <a:ext cx="2288100" cy="1803249"/>
          </a:xfrm>
          <a:prstGeom prst="rect">
            <a:avLst/>
          </a:prstGeom>
        </p:spPr>
        <p:txBody>
          <a:bodyPr spcFirstLastPara="1" wrap="square" lIns="91425" tIns="91425" rIns="91425" bIns="91425" anchor="t" anchorCtr="0">
            <a:noAutofit/>
          </a:bodyPr>
          <a:lstStyle/>
          <a:p>
            <a:pPr marL="0" lvl="0" indent="0"/>
            <a:r>
              <a:rPr lang="en-US" dirty="0"/>
              <a:t>Full system access including delete operations </a:t>
            </a:r>
          </a:p>
          <a:p>
            <a:pPr marL="0" lvl="0" indent="0"/>
            <a:r>
              <a:rPr lang="en-US" dirty="0" err="1">
                <a:solidFill>
                  <a:srgbClr val="FF0000"/>
                </a:solidFill>
              </a:rPr>
              <a:t>canView</a:t>
            </a:r>
            <a:r>
              <a:rPr lang="en-US" dirty="0">
                <a:solidFill>
                  <a:srgbClr val="FF0000"/>
                </a:solidFill>
              </a:rPr>
              <a:t>() ✓ </a:t>
            </a:r>
          </a:p>
          <a:p>
            <a:pPr marL="0" lvl="0" indent="0"/>
            <a:r>
              <a:rPr lang="en-US" dirty="0" err="1">
                <a:solidFill>
                  <a:srgbClr val="FF0000"/>
                </a:solidFill>
              </a:rPr>
              <a:t>canUpdate</a:t>
            </a:r>
            <a:r>
              <a:rPr lang="en-US" dirty="0">
                <a:solidFill>
                  <a:srgbClr val="FF0000"/>
                </a:solidFill>
              </a:rPr>
              <a:t>() ✓ </a:t>
            </a:r>
            <a:r>
              <a:rPr lang="en-US" dirty="0" err="1">
                <a:solidFill>
                  <a:srgbClr val="FF0000"/>
                </a:solidFill>
              </a:rPr>
              <a:t>canDelete</a:t>
            </a:r>
            <a:r>
              <a:rPr lang="en-US" dirty="0">
                <a:solidFill>
                  <a:srgbClr val="FF0000"/>
                </a:solidFill>
              </a:rPr>
              <a:t>() ✓</a:t>
            </a:r>
            <a:endParaRPr dirty="0">
              <a:solidFill>
                <a:srgbClr val="FF0000"/>
              </a:solidFill>
            </a:endParaRPr>
          </a:p>
        </p:txBody>
      </p:sp>
      <p:sp>
        <p:nvSpPr>
          <p:cNvPr id="505" name="Google Shape;505;p44"/>
          <p:cNvSpPr txBox="1">
            <a:spLocks noGrp="1"/>
          </p:cNvSpPr>
          <p:nvPr>
            <p:ph type="subTitle" idx="2"/>
          </p:nvPr>
        </p:nvSpPr>
        <p:spPr>
          <a:xfrm>
            <a:off x="3427950" y="2910275"/>
            <a:ext cx="2288100" cy="1478105"/>
          </a:xfrm>
          <a:prstGeom prst="rect">
            <a:avLst/>
          </a:prstGeom>
        </p:spPr>
        <p:txBody>
          <a:bodyPr spcFirstLastPara="1" wrap="square" lIns="91425" tIns="91425" rIns="91425" bIns="91425" anchor="t" anchorCtr="0">
            <a:noAutofit/>
          </a:bodyPr>
          <a:lstStyle/>
          <a:p>
            <a:pPr marL="0" lvl="0" indent="0"/>
            <a:r>
              <a:rPr lang="en-US" dirty="0"/>
              <a:t>Create and update articles in their department </a:t>
            </a:r>
          </a:p>
          <a:p>
            <a:pPr marL="0" lvl="0" indent="0"/>
            <a:r>
              <a:rPr lang="en-US" dirty="0" err="1">
                <a:solidFill>
                  <a:srgbClr val="FFC000"/>
                </a:solidFill>
              </a:rPr>
              <a:t>canView</a:t>
            </a:r>
            <a:r>
              <a:rPr lang="en-US" dirty="0">
                <a:solidFill>
                  <a:srgbClr val="FFC000"/>
                </a:solidFill>
              </a:rPr>
              <a:t>() ✓ </a:t>
            </a:r>
          </a:p>
          <a:p>
            <a:pPr marL="0" lvl="0" indent="0"/>
            <a:r>
              <a:rPr lang="en-US" dirty="0" err="1">
                <a:solidFill>
                  <a:srgbClr val="FFC000"/>
                </a:solidFill>
              </a:rPr>
              <a:t>canUpdate</a:t>
            </a:r>
            <a:r>
              <a:rPr lang="en-US" dirty="0">
                <a:solidFill>
                  <a:srgbClr val="FFC000"/>
                </a:solidFill>
              </a:rPr>
              <a:t>() ✓</a:t>
            </a:r>
            <a:endParaRPr dirty="0">
              <a:solidFill>
                <a:srgbClr val="FFC000"/>
              </a:solidFill>
            </a:endParaRPr>
          </a:p>
        </p:txBody>
      </p:sp>
      <p:sp>
        <p:nvSpPr>
          <p:cNvPr id="506" name="Google Shape;506;p44"/>
          <p:cNvSpPr txBox="1">
            <a:spLocks noGrp="1"/>
          </p:cNvSpPr>
          <p:nvPr>
            <p:ph type="subTitle" idx="3"/>
          </p:nvPr>
        </p:nvSpPr>
        <p:spPr>
          <a:xfrm>
            <a:off x="6008156" y="2910275"/>
            <a:ext cx="2288100" cy="895500"/>
          </a:xfrm>
          <a:prstGeom prst="rect">
            <a:avLst/>
          </a:prstGeom>
        </p:spPr>
        <p:txBody>
          <a:bodyPr spcFirstLastPara="1" wrap="square" lIns="91425" tIns="91425" rIns="91425" bIns="91425" anchor="t" anchorCtr="0">
            <a:noAutofit/>
          </a:bodyPr>
          <a:lstStyle/>
          <a:p>
            <a:pPr marL="0" lvl="0" indent="0"/>
            <a:r>
              <a:rPr lang="en-US" dirty="0"/>
              <a:t>Read-only access to department articles </a:t>
            </a:r>
            <a:r>
              <a:rPr lang="en-US" dirty="0" err="1">
                <a:solidFill>
                  <a:srgbClr val="00B050"/>
                </a:solidFill>
              </a:rPr>
              <a:t>canView</a:t>
            </a:r>
            <a:r>
              <a:rPr lang="en-US" dirty="0">
                <a:solidFill>
                  <a:srgbClr val="00B050"/>
                </a:solidFill>
              </a:rPr>
              <a:t>() ✓</a:t>
            </a:r>
            <a:endParaRPr dirty="0">
              <a:solidFill>
                <a:srgbClr val="00B050"/>
              </a:solidFill>
            </a:endParaRPr>
          </a:p>
        </p:txBody>
      </p:sp>
      <p:sp>
        <p:nvSpPr>
          <p:cNvPr id="507" name="Google Shape;507;p44"/>
          <p:cNvSpPr txBox="1">
            <a:spLocks noGrp="1"/>
          </p:cNvSpPr>
          <p:nvPr>
            <p:ph type="subTitle" idx="4"/>
          </p:nvPr>
        </p:nvSpPr>
        <p:spPr>
          <a:xfrm>
            <a:off x="2025275" y="896644"/>
            <a:ext cx="5296210" cy="660000"/>
          </a:xfrm>
          <a:prstGeom prst="rect">
            <a:avLst/>
          </a:prstGeom>
        </p:spPr>
        <p:txBody>
          <a:bodyPr spcFirstLastPara="1" wrap="square" lIns="91425" tIns="91425" rIns="91425" bIns="91425" anchor="b" anchorCtr="0">
            <a:noAutofit/>
          </a:bodyPr>
          <a:lstStyle/>
          <a:p>
            <a:pPr marL="0" lvl="0" indent="0"/>
            <a:r>
              <a:rPr lang="en-IN" b="0" dirty="0"/>
              <a:t>User Roles &amp; Permissions</a:t>
            </a:r>
            <a:endParaRPr dirty="0"/>
          </a:p>
        </p:txBody>
      </p:sp>
      <p:sp>
        <p:nvSpPr>
          <p:cNvPr id="508" name="Google Shape;508;p44"/>
          <p:cNvSpPr txBox="1">
            <a:spLocks noGrp="1"/>
          </p:cNvSpPr>
          <p:nvPr>
            <p:ph type="subTitle" idx="5"/>
          </p:nvPr>
        </p:nvSpPr>
        <p:spPr>
          <a:xfrm>
            <a:off x="3382566" y="2316748"/>
            <a:ext cx="2491215" cy="660000"/>
          </a:xfrm>
          <a:prstGeom prst="rect">
            <a:avLst/>
          </a:prstGeom>
        </p:spPr>
        <p:txBody>
          <a:bodyPr spcFirstLastPara="1" wrap="square" lIns="91425" tIns="91425" rIns="91425" bIns="91425" anchor="b" anchorCtr="0">
            <a:noAutofit/>
          </a:bodyPr>
          <a:lstStyle/>
          <a:p>
            <a:pPr marL="0" lvl="0" indent="0"/>
            <a:r>
              <a:rPr lang="en-IN" dirty="0">
                <a:solidFill>
                  <a:srgbClr val="FFC000"/>
                </a:solidFill>
              </a:rPr>
              <a:t>CONTRIBUTOR</a:t>
            </a:r>
            <a:endParaRPr dirty="0">
              <a:solidFill>
                <a:srgbClr val="FFC000"/>
              </a:solidFill>
            </a:endParaRPr>
          </a:p>
        </p:txBody>
      </p:sp>
      <p:sp>
        <p:nvSpPr>
          <p:cNvPr id="509" name="Google Shape;509;p44"/>
          <p:cNvSpPr txBox="1">
            <a:spLocks noGrp="1"/>
          </p:cNvSpPr>
          <p:nvPr>
            <p:ph type="subTitle" idx="6"/>
          </p:nvPr>
        </p:nvSpPr>
        <p:spPr>
          <a:xfrm>
            <a:off x="6053540" y="2330984"/>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B050"/>
                </a:solidFill>
              </a:rPr>
              <a:t>VIEWER </a:t>
            </a:r>
            <a:endParaRPr dirty="0">
              <a:solidFill>
                <a:srgbClr val="00B050"/>
              </a:solidFill>
            </a:endParaRPr>
          </a:p>
        </p:txBody>
      </p:sp>
      <p:pic>
        <p:nvPicPr>
          <p:cNvPr id="5" name="Picture 4">
            <a:extLst>
              <a:ext uri="{FF2B5EF4-FFF2-40B4-BE49-F238E27FC236}">
                <a16:creationId xmlns:a16="http://schemas.microsoft.com/office/drawing/2014/main" id="{60CF38AB-9A1E-34C1-9BBC-2735A0DE478A}"/>
              </a:ext>
            </a:extLst>
          </p:cNvPr>
          <p:cNvPicPr>
            <a:picLocks noChangeAspect="1"/>
          </p:cNvPicPr>
          <p:nvPr/>
        </p:nvPicPr>
        <p:blipFill>
          <a:blip r:embed="rId3"/>
          <a:stretch>
            <a:fillRect/>
          </a:stretch>
        </p:blipFill>
        <p:spPr>
          <a:xfrm>
            <a:off x="1577525" y="1479249"/>
            <a:ext cx="895500" cy="895500"/>
          </a:xfrm>
          <a:prstGeom prst="rect">
            <a:avLst/>
          </a:prstGeom>
        </p:spPr>
      </p:pic>
      <p:sp>
        <p:nvSpPr>
          <p:cNvPr id="8" name="Google Shape;508;p44">
            <a:extLst>
              <a:ext uri="{FF2B5EF4-FFF2-40B4-BE49-F238E27FC236}">
                <a16:creationId xmlns:a16="http://schemas.microsoft.com/office/drawing/2014/main" id="{68102C05-B59B-59A3-BC99-04F4C0801C6A}"/>
              </a:ext>
            </a:extLst>
          </p:cNvPr>
          <p:cNvSpPr txBox="1">
            <a:spLocks/>
          </p:cNvSpPr>
          <p:nvPr/>
        </p:nvSpPr>
        <p:spPr>
          <a:xfrm>
            <a:off x="960091" y="2330984"/>
            <a:ext cx="2288100" cy="66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solidFill>
                  <a:srgbClr val="FF0000"/>
                </a:solidFill>
              </a:rPr>
              <a:t>ADMIN</a:t>
            </a:r>
            <a:endParaRPr lang="en-IN" dirty="0">
              <a:solidFill>
                <a:srgbClr val="FF0000"/>
              </a:solidFill>
            </a:endParaRPr>
          </a:p>
        </p:txBody>
      </p:sp>
      <p:pic>
        <p:nvPicPr>
          <p:cNvPr id="2050" name="Picture 2" descr="Download Free Viewer Icons in PNG &amp; SVG">
            <a:extLst>
              <a:ext uri="{FF2B5EF4-FFF2-40B4-BE49-F238E27FC236}">
                <a16:creationId xmlns:a16="http://schemas.microsoft.com/office/drawing/2014/main" id="{AEF61FD6-A58D-D7DC-3B15-B55603F86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3323" y="1676250"/>
            <a:ext cx="783152" cy="7831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ntribution Generic color fill icon ...">
            <a:extLst>
              <a:ext uri="{FF2B5EF4-FFF2-40B4-BE49-F238E27FC236}">
                <a16:creationId xmlns:a16="http://schemas.microsoft.com/office/drawing/2014/main" id="{B8F7F2B5-02CF-F5D1-AC08-87A6E6BB23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0424" y="1530498"/>
            <a:ext cx="895500" cy="8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882</Words>
  <Application>Microsoft Office PowerPoint</Application>
  <PresentationFormat>On-screen Show (16:9)</PresentationFormat>
  <Paragraphs>154</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DM Sans</vt:lpstr>
      <vt:lpstr>Outfit</vt:lpstr>
      <vt:lpstr>fkGroteskNeue</vt:lpstr>
      <vt:lpstr>Arial</vt:lpstr>
      <vt:lpstr>Nunito Light</vt:lpstr>
      <vt:lpstr>Wingdings</vt:lpstr>
      <vt:lpstr>Data Collection and Analysis - Master of Science in Community Health and Prevention Research by Slidesgo</vt:lpstr>
      <vt:lpstr>Internal Knowledge Management API   Bellamkonda Sri Venkat Vijay John Mathew Phaneendra Babu </vt:lpstr>
      <vt:lpstr>Table of Contents</vt:lpstr>
      <vt:lpstr>Introduction</vt:lpstr>
      <vt:lpstr>Problem Statement</vt:lpstr>
      <vt:lpstr>Key Features</vt:lpstr>
      <vt:lpstr>Technology Stack</vt:lpstr>
      <vt:lpstr>System Architecture</vt:lpstr>
      <vt:lpstr>Domain Model</vt:lpstr>
      <vt:lpstr>Security Model</vt:lpstr>
      <vt:lpstr>REST API Overview(Article Controller) </vt:lpstr>
      <vt:lpstr>Search Controller</vt:lpstr>
      <vt:lpstr>Department Controller</vt:lpstr>
      <vt:lpstr>Service Endpoints</vt:lpstr>
      <vt:lpstr>Testing Strategy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POLU PHANEENDRA BABU</cp:lastModifiedBy>
  <cp:revision>8</cp:revision>
  <dcterms:modified xsi:type="dcterms:W3CDTF">2025-08-25T04:35:56Z</dcterms:modified>
</cp:coreProperties>
</file>