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7" r:id="rId4"/>
  </p:sldMasterIdLst>
  <p:notesMasterIdLst>
    <p:notesMasterId r:id="rId20"/>
  </p:notesMasterIdLst>
  <p:sldIdLst>
    <p:sldId id="256" r:id="rId5"/>
    <p:sldId id="257" r:id="rId6"/>
    <p:sldId id="264" r:id="rId7"/>
    <p:sldId id="265" r:id="rId8"/>
    <p:sldId id="260" r:id="rId9"/>
    <p:sldId id="270" r:id="rId10"/>
    <p:sldId id="261" r:id="rId11"/>
    <p:sldId id="262" r:id="rId12"/>
    <p:sldId id="258" r:id="rId13"/>
    <p:sldId id="263" r:id="rId14"/>
    <p:sldId id="267" r:id="rId15"/>
    <p:sldId id="259" r:id="rId16"/>
    <p:sldId id="269" r:id="rId17"/>
    <p:sldId id="268"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96BD31-69D7-4BCF-B78A-5D43C4639DC5}"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131348D5-C8EB-48A7-8E47-55E02A7338D0}">
      <dgm:prSet/>
      <dgm:spPr/>
      <dgm:t>
        <a:bodyPr/>
        <a:lstStyle/>
        <a:p>
          <a:r>
            <a:rPr lang="en-US" b="0" i="0"/>
            <a:t>Kubernetes Architecture</a:t>
          </a:r>
          <a:endParaRPr lang="en-US"/>
        </a:p>
      </dgm:t>
    </dgm:pt>
    <dgm:pt modelId="{3E6D21C5-83E4-4502-B64B-9252E555CCAD}" type="parTrans" cxnId="{26228BEA-33C7-4187-8132-8608838E4AB3}">
      <dgm:prSet/>
      <dgm:spPr/>
      <dgm:t>
        <a:bodyPr/>
        <a:lstStyle/>
        <a:p>
          <a:endParaRPr lang="en-US"/>
        </a:p>
      </dgm:t>
    </dgm:pt>
    <dgm:pt modelId="{7F7296BC-A6F8-4E9E-A2F6-F3E2A8E6B7F8}" type="sibTrans" cxnId="{26228BEA-33C7-4187-8132-8608838E4AB3}">
      <dgm:prSet/>
      <dgm:spPr/>
      <dgm:t>
        <a:bodyPr/>
        <a:lstStyle/>
        <a:p>
          <a:endParaRPr lang="en-US"/>
        </a:p>
      </dgm:t>
    </dgm:pt>
    <dgm:pt modelId="{30A4DAF3-8D3B-4E38-9D16-0FFAE44C9D80}">
      <dgm:prSet/>
      <dgm:spPr/>
      <dgm:t>
        <a:bodyPr/>
        <a:lstStyle/>
        <a:p>
          <a:r>
            <a:rPr lang="en-US" b="0" i="0"/>
            <a:t>Kubernetes Deployment</a:t>
          </a:r>
          <a:endParaRPr lang="en-US"/>
        </a:p>
      </dgm:t>
    </dgm:pt>
    <dgm:pt modelId="{CF2532B0-1B73-47C8-A5A0-C95AEAF13CFB}" type="parTrans" cxnId="{B59A215F-4E4A-4F3F-8E09-868C99BC39CB}">
      <dgm:prSet/>
      <dgm:spPr/>
      <dgm:t>
        <a:bodyPr/>
        <a:lstStyle/>
        <a:p>
          <a:endParaRPr lang="en-US"/>
        </a:p>
      </dgm:t>
    </dgm:pt>
    <dgm:pt modelId="{6E2D227A-F7B6-4356-93A8-E38107C52061}" type="sibTrans" cxnId="{B59A215F-4E4A-4F3F-8E09-868C99BC39CB}">
      <dgm:prSet/>
      <dgm:spPr/>
      <dgm:t>
        <a:bodyPr/>
        <a:lstStyle/>
        <a:p>
          <a:endParaRPr lang="en-US"/>
        </a:p>
      </dgm:t>
    </dgm:pt>
    <dgm:pt modelId="{6F8365C6-8369-47C5-B462-42343CC858CD}" type="pres">
      <dgm:prSet presAssocID="{3F96BD31-69D7-4BCF-B78A-5D43C4639DC5}" presName="linear" presStyleCnt="0">
        <dgm:presLayoutVars>
          <dgm:animLvl val="lvl"/>
          <dgm:resizeHandles val="exact"/>
        </dgm:presLayoutVars>
      </dgm:prSet>
      <dgm:spPr/>
    </dgm:pt>
    <dgm:pt modelId="{6E8E6100-184E-4457-B2B0-FCD8DC1FF6F6}" type="pres">
      <dgm:prSet presAssocID="{131348D5-C8EB-48A7-8E47-55E02A7338D0}" presName="parentText" presStyleLbl="node1" presStyleIdx="0" presStyleCnt="2">
        <dgm:presLayoutVars>
          <dgm:chMax val="0"/>
          <dgm:bulletEnabled val="1"/>
        </dgm:presLayoutVars>
      </dgm:prSet>
      <dgm:spPr/>
    </dgm:pt>
    <dgm:pt modelId="{B076466D-A862-416F-8980-A39F9E45CE3D}" type="pres">
      <dgm:prSet presAssocID="{7F7296BC-A6F8-4E9E-A2F6-F3E2A8E6B7F8}" presName="spacer" presStyleCnt="0"/>
      <dgm:spPr/>
    </dgm:pt>
    <dgm:pt modelId="{FDC4AAF2-85E8-4B4B-9F80-EB800B86D2BA}" type="pres">
      <dgm:prSet presAssocID="{30A4DAF3-8D3B-4E38-9D16-0FFAE44C9D80}" presName="parentText" presStyleLbl="node1" presStyleIdx="1" presStyleCnt="2">
        <dgm:presLayoutVars>
          <dgm:chMax val="0"/>
          <dgm:bulletEnabled val="1"/>
        </dgm:presLayoutVars>
      </dgm:prSet>
      <dgm:spPr/>
    </dgm:pt>
  </dgm:ptLst>
  <dgm:cxnLst>
    <dgm:cxn modelId="{B59A215F-4E4A-4F3F-8E09-868C99BC39CB}" srcId="{3F96BD31-69D7-4BCF-B78A-5D43C4639DC5}" destId="{30A4DAF3-8D3B-4E38-9D16-0FFAE44C9D80}" srcOrd="1" destOrd="0" parTransId="{CF2532B0-1B73-47C8-A5A0-C95AEAF13CFB}" sibTransId="{6E2D227A-F7B6-4356-93A8-E38107C52061}"/>
    <dgm:cxn modelId="{641FC899-A09C-4E5E-95DE-ED8367A6785B}" type="presOf" srcId="{30A4DAF3-8D3B-4E38-9D16-0FFAE44C9D80}" destId="{FDC4AAF2-85E8-4B4B-9F80-EB800B86D2BA}" srcOrd="0" destOrd="0" presId="urn:microsoft.com/office/officeart/2005/8/layout/vList2"/>
    <dgm:cxn modelId="{302707DA-F468-4398-86ED-8D89B4D7AD5E}" type="presOf" srcId="{131348D5-C8EB-48A7-8E47-55E02A7338D0}" destId="{6E8E6100-184E-4457-B2B0-FCD8DC1FF6F6}" srcOrd="0" destOrd="0" presId="urn:microsoft.com/office/officeart/2005/8/layout/vList2"/>
    <dgm:cxn modelId="{26228BEA-33C7-4187-8132-8608838E4AB3}" srcId="{3F96BD31-69D7-4BCF-B78A-5D43C4639DC5}" destId="{131348D5-C8EB-48A7-8E47-55E02A7338D0}" srcOrd="0" destOrd="0" parTransId="{3E6D21C5-83E4-4502-B64B-9252E555CCAD}" sibTransId="{7F7296BC-A6F8-4E9E-A2F6-F3E2A8E6B7F8}"/>
    <dgm:cxn modelId="{1546F5FB-FE91-41F7-A959-4A90B698CEE3}" type="presOf" srcId="{3F96BD31-69D7-4BCF-B78A-5D43C4639DC5}" destId="{6F8365C6-8369-47C5-B462-42343CC858CD}" srcOrd="0" destOrd="0" presId="urn:microsoft.com/office/officeart/2005/8/layout/vList2"/>
    <dgm:cxn modelId="{4E132304-3166-4239-B661-849586165080}" type="presParOf" srcId="{6F8365C6-8369-47C5-B462-42343CC858CD}" destId="{6E8E6100-184E-4457-B2B0-FCD8DC1FF6F6}" srcOrd="0" destOrd="0" presId="urn:microsoft.com/office/officeart/2005/8/layout/vList2"/>
    <dgm:cxn modelId="{2E9B823C-DE04-4979-A79A-56C735ADC4C2}" type="presParOf" srcId="{6F8365C6-8369-47C5-B462-42343CC858CD}" destId="{B076466D-A862-416F-8980-A39F9E45CE3D}" srcOrd="1" destOrd="0" presId="urn:microsoft.com/office/officeart/2005/8/layout/vList2"/>
    <dgm:cxn modelId="{CD2F8EB5-7F92-43CE-8FD9-3122EF665512}" type="presParOf" srcId="{6F8365C6-8369-47C5-B462-42343CC858CD}" destId="{FDC4AAF2-85E8-4B4B-9F80-EB800B86D2B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8E6100-184E-4457-B2B0-FCD8DC1FF6F6}">
      <dsp:nvSpPr>
        <dsp:cNvPr id="0" name=""/>
        <dsp:cNvSpPr/>
      </dsp:nvSpPr>
      <dsp:spPr>
        <a:xfrm>
          <a:off x="0" y="18899"/>
          <a:ext cx="6496050" cy="218790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b="0" i="0" kern="1200"/>
            <a:t>Kubernetes Architecture</a:t>
          </a:r>
          <a:endParaRPr lang="en-US" sz="5500" kern="1200"/>
        </a:p>
      </dsp:txBody>
      <dsp:txXfrm>
        <a:off x="106804" y="125703"/>
        <a:ext cx="6282442" cy="1974292"/>
      </dsp:txXfrm>
    </dsp:sp>
    <dsp:sp modelId="{FDC4AAF2-85E8-4B4B-9F80-EB800B86D2BA}">
      <dsp:nvSpPr>
        <dsp:cNvPr id="0" name=""/>
        <dsp:cNvSpPr/>
      </dsp:nvSpPr>
      <dsp:spPr>
        <a:xfrm>
          <a:off x="0" y="2365200"/>
          <a:ext cx="6496050" cy="2187900"/>
        </a:xfrm>
        <a:prstGeom prst="roundRect">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b="0" i="0" kern="1200"/>
            <a:t>Kubernetes Deployment</a:t>
          </a:r>
          <a:endParaRPr lang="en-US" sz="5500" kern="1200"/>
        </a:p>
      </dsp:txBody>
      <dsp:txXfrm>
        <a:off x="106804" y="2472004"/>
        <a:ext cx="6282442" cy="197429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24199D-98C1-4BF8-81AB-DF2C57341662}" type="datetimeFigureOut">
              <a:rPr lang="en-US" smtClean="0"/>
              <a:t>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6050F5-2BD0-4351-B2F9-3F7110EE1CC9}" type="slidenum">
              <a:rPr lang="en-US" smtClean="0"/>
              <a:t>‹#›</a:t>
            </a:fld>
            <a:endParaRPr lang="en-US"/>
          </a:p>
        </p:txBody>
      </p:sp>
    </p:spTree>
    <p:extLst>
      <p:ext uri="{BB962C8B-B14F-4D97-AF65-F5344CB8AC3E}">
        <p14:creationId xmlns:p14="http://schemas.microsoft.com/office/powerpoint/2010/main" val="3995290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A6662E-FAF4-44BC-88B5-85A7CBFB6D30}" type="datetime1">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4050398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7834933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2234799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1429467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51859214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7E0CF6C-748E-4B7A-BC8B-3011EF78ED13}" type="datetime1">
              <a:rPr lang="en-US" smtClean="0"/>
              <a:pPr/>
              <a:t>1/29/2024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403653952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7E0CF6C-748E-4B7A-BC8B-3011EF78ED13}" type="datetime1">
              <a:rPr lang="en-US" smtClean="0"/>
              <a:pPr/>
              <a:t>1/29/2024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03563066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59632-1575-4E14-B53B-3DC3D5ED3947}" type="datetime1">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001280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A6868-2568-4CC9-B302-F37117B01A6E}" type="datetime1">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31963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055F08A-1E71-4B2B-BB49-E743F2903911}" type="datetime1">
              <a:rPr lang="en-US" smtClean="0"/>
              <a:t>1/29/2024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50700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17D9E-721A-44BB-8863-9873FE64DA75}" type="datetime1">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11120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1DA2F-80B8-49CF-99FB-5ABCA53A607A}" type="datetime1">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53163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852172-E6C9-4B6C-929A-A9DE3837BBF1}" type="datetime1">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61633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AB41CFF-90C9-47B3-9DA1-F2BF8D839F7E}" type="datetime1">
              <a:rPr lang="en-US" smtClean="0"/>
              <a:t>1/29/2024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92339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06048FA-06AB-4884-A69B-986B96E68A24}" type="datetime1">
              <a:rPr lang="en-US" smtClean="0"/>
              <a:t>1/29/2024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59797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0DB7ABA-0172-4F9C-889D-567164F66BCD}" type="datetime1">
              <a:rPr lang="en-US" smtClean="0"/>
              <a:t>1/29/2024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4268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AC6A5B-8AE7-4A41-B5A7-9ADC6686DC18}" type="datetime1">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04844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7E0CF6C-748E-4B7A-BC8B-3011EF78ED13}" type="datetime1">
              <a:rPr lang="en-US" smtClean="0"/>
              <a:pPr/>
              <a:t>1/29/2024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4124102396"/>
      </p:ext>
    </p:extLst>
  </p:cSld>
  <p:clrMap bg1="dk1" tx1="lt1" bg2="dk2" tx2="lt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 id="2147483882" r:id="rId15"/>
    <p:sldLayoutId id="2147483883" r:id="rId16"/>
    <p:sldLayoutId id="2147483884"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kubernetes.io/docs/concepts/workloads/controllers/replicaset/" TargetMode="External"/><Relationship Id="rId2" Type="http://schemas.openxmlformats.org/officeDocument/2006/relationships/hyperlink" Target="https://kubernetes.io/docs/concepts/workloads/pod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0" descr="See the source image">
            <a:extLst>
              <a:ext uri="{FF2B5EF4-FFF2-40B4-BE49-F238E27FC236}">
                <a16:creationId xmlns:a16="http://schemas.microsoft.com/office/drawing/2014/main" id="{CF61A652-6A93-4B16-B82C-CDAC0E7296F9}"/>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4004" r="3089" b="1"/>
          <a:stretch/>
        </p:blipFill>
        <p:spPr bwMode="auto">
          <a:xfrm>
            <a:off x="20" y="1376"/>
            <a:ext cx="12191980" cy="6856624"/>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4F2FA2F5-B565-4D92-A6A7-48469B526C55}"/>
              </a:ext>
            </a:extLst>
          </p:cNvPr>
          <p:cNvSpPr>
            <a:spLocks noGrp="1"/>
          </p:cNvSpPr>
          <p:nvPr>
            <p:ph type="subTitle" idx="1"/>
          </p:nvPr>
        </p:nvSpPr>
        <p:spPr>
          <a:xfrm>
            <a:off x="7369593" y="3509735"/>
            <a:ext cx="3630442" cy="2647966"/>
          </a:xfrm>
        </p:spPr>
        <p:txBody>
          <a:bodyPr anchor="b">
            <a:normAutofit/>
          </a:bodyPr>
          <a:lstStyle/>
          <a:p>
            <a:pPr algn="l"/>
            <a:r>
              <a:rPr lang="en-US" sz="2200">
                <a:solidFill>
                  <a:srgbClr val="FFFFFF"/>
                </a:solidFill>
              </a:rPr>
              <a:t>By Malleswaraiah</a:t>
            </a:r>
            <a:endParaRPr lang="en-US" sz="2200" dirty="0">
              <a:solidFill>
                <a:srgbClr val="FFFFFF"/>
              </a:solidFill>
            </a:endParaRPr>
          </a:p>
        </p:txBody>
      </p:sp>
    </p:spTree>
    <p:extLst>
      <p:ext uri="{BB962C8B-B14F-4D97-AF65-F5344CB8AC3E}">
        <p14:creationId xmlns:p14="http://schemas.microsoft.com/office/powerpoint/2010/main" val="2835458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02CB9-458C-40B7-BBAD-608266408F15}"/>
              </a:ext>
            </a:extLst>
          </p:cNvPr>
          <p:cNvSpPr>
            <a:spLocks noGrp="1"/>
          </p:cNvSpPr>
          <p:nvPr>
            <p:ph type="title"/>
          </p:nvPr>
        </p:nvSpPr>
        <p:spPr/>
        <p:txBody>
          <a:bodyPr/>
          <a:lstStyle/>
          <a:p>
            <a:r>
              <a:rPr lang="en-US" dirty="0"/>
              <a:t>Components in K8’s</a:t>
            </a:r>
          </a:p>
        </p:txBody>
      </p:sp>
      <p:sp>
        <p:nvSpPr>
          <p:cNvPr id="3" name="Content Placeholder 2">
            <a:extLst>
              <a:ext uri="{FF2B5EF4-FFF2-40B4-BE49-F238E27FC236}">
                <a16:creationId xmlns:a16="http://schemas.microsoft.com/office/drawing/2014/main" id="{FAE6C30B-1EA4-4421-B134-0F155EE8BCED}"/>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US" b="1" i="0" dirty="0">
                <a:effectLst/>
                <a:latin typeface="Montserrat" panose="00000500000000000000" pitchFamily="2" charset="0"/>
              </a:rPr>
              <a:t>Pods:</a:t>
            </a:r>
            <a:r>
              <a:rPr lang="en-US" b="0" i="0" dirty="0">
                <a:effectLst/>
                <a:latin typeface="Montserrat" panose="00000500000000000000" pitchFamily="2" charset="0"/>
              </a:rPr>
              <a:t> One or more containers running together in a cluster.</a:t>
            </a:r>
            <a:br>
              <a:rPr lang="en-US" b="0" i="0" dirty="0">
                <a:effectLst/>
                <a:latin typeface="Montserrat" panose="00000500000000000000" pitchFamily="2" charset="0"/>
              </a:rPr>
            </a:br>
            <a:endParaRPr lang="en-US" b="0" i="0" dirty="0">
              <a:effectLst/>
              <a:latin typeface="Montserrat" panose="00000500000000000000" pitchFamily="2" charset="0"/>
            </a:endParaRPr>
          </a:p>
          <a:p>
            <a:pPr algn="l">
              <a:buFont typeface="Arial" panose="020B0604020202020204" pitchFamily="34" charset="0"/>
              <a:buChar char="•"/>
            </a:pPr>
            <a:r>
              <a:rPr lang="en-US" b="1" i="0" dirty="0">
                <a:effectLst/>
                <a:latin typeface="Montserrat" panose="00000500000000000000" pitchFamily="2" charset="0"/>
              </a:rPr>
              <a:t>Namespace:</a:t>
            </a:r>
            <a:r>
              <a:rPr lang="en-US" b="0" i="0" dirty="0">
                <a:effectLst/>
                <a:latin typeface="Montserrat" panose="00000500000000000000" pitchFamily="2" charset="0"/>
              </a:rPr>
              <a:t> Supports multi virtual clusters in one physical cluster.</a:t>
            </a:r>
            <a:br>
              <a:rPr lang="en-US" b="0" i="0" dirty="0">
                <a:effectLst/>
                <a:latin typeface="Montserrat" panose="00000500000000000000" pitchFamily="2" charset="0"/>
              </a:rPr>
            </a:br>
            <a:endParaRPr lang="en-US" b="0" i="0" dirty="0">
              <a:effectLst/>
              <a:latin typeface="Montserrat" panose="00000500000000000000" pitchFamily="2" charset="0"/>
            </a:endParaRPr>
          </a:p>
          <a:p>
            <a:pPr algn="l">
              <a:buFont typeface="Arial" panose="020B0604020202020204" pitchFamily="34" charset="0"/>
              <a:buChar char="•"/>
            </a:pPr>
            <a:r>
              <a:rPr lang="en-US" b="1" i="0" dirty="0">
                <a:effectLst/>
                <a:latin typeface="Montserrat" panose="00000500000000000000" pitchFamily="2" charset="0"/>
              </a:rPr>
              <a:t>Nodes:</a:t>
            </a:r>
            <a:r>
              <a:rPr lang="en-US" b="0" i="0" dirty="0">
                <a:effectLst/>
                <a:latin typeface="Montserrat" panose="00000500000000000000" pitchFamily="2" charset="0"/>
              </a:rPr>
              <a:t> The machines that are running Kubernetes.</a:t>
            </a:r>
            <a:br>
              <a:rPr lang="en-US" b="0" i="0" dirty="0">
                <a:effectLst/>
                <a:latin typeface="Montserrat" panose="00000500000000000000" pitchFamily="2" charset="0"/>
              </a:rPr>
            </a:br>
            <a:endParaRPr lang="en-US" b="0" i="0" dirty="0">
              <a:effectLst/>
              <a:latin typeface="Montserrat" panose="00000500000000000000" pitchFamily="2" charset="0"/>
            </a:endParaRPr>
          </a:p>
          <a:p>
            <a:pPr algn="l">
              <a:buFont typeface="Arial" panose="020B0604020202020204" pitchFamily="34" charset="0"/>
              <a:buChar char="•"/>
            </a:pPr>
            <a:r>
              <a:rPr lang="en-US" b="1" i="0" dirty="0">
                <a:effectLst/>
                <a:latin typeface="Montserrat" panose="00000500000000000000" pitchFamily="2" charset="0"/>
              </a:rPr>
              <a:t>Cluster:</a:t>
            </a:r>
            <a:r>
              <a:rPr lang="en-US" b="0" i="0" dirty="0">
                <a:effectLst/>
                <a:latin typeface="Montserrat" panose="00000500000000000000" pitchFamily="2" charset="0"/>
              </a:rPr>
              <a:t> A group of machine nodes running applications on Kubernetes.</a:t>
            </a:r>
            <a:br>
              <a:rPr lang="en-US" b="0" i="0" dirty="0">
                <a:effectLst/>
                <a:latin typeface="Montserrat" panose="00000500000000000000" pitchFamily="2" charset="0"/>
              </a:rPr>
            </a:br>
            <a:endParaRPr lang="en-US" b="0" i="0" dirty="0">
              <a:effectLst/>
              <a:latin typeface="Montserrat" panose="00000500000000000000" pitchFamily="2" charset="0"/>
            </a:endParaRPr>
          </a:p>
          <a:p>
            <a:pPr algn="l">
              <a:buFont typeface="Arial" panose="020B0604020202020204" pitchFamily="34" charset="0"/>
              <a:buChar char="•"/>
            </a:pPr>
            <a:r>
              <a:rPr lang="en-US" b="1" i="0" dirty="0">
                <a:effectLst/>
                <a:latin typeface="Montserrat" panose="00000500000000000000" pitchFamily="2" charset="0"/>
              </a:rPr>
              <a:t>Volume:</a:t>
            </a:r>
            <a:r>
              <a:rPr lang="en-US" b="0" i="0" dirty="0">
                <a:effectLst/>
                <a:latin typeface="Montserrat" panose="00000500000000000000" pitchFamily="2" charset="0"/>
              </a:rPr>
              <a:t> A data directory accessed by pods.</a:t>
            </a:r>
            <a:br>
              <a:rPr lang="en-US" b="0" i="0" dirty="0">
                <a:effectLst/>
                <a:latin typeface="Montserrat" panose="00000500000000000000" pitchFamily="2" charset="0"/>
              </a:rPr>
            </a:br>
            <a:endParaRPr lang="en-US" b="0" i="0" dirty="0">
              <a:effectLst/>
              <a:latin typeface="Montserrat" panose="00000500000000000000" pitchFamily="2" charset="0"/>
            </a:endParaRPr>
          </a:p>
          <a:p>
            <a:pPr algn="l">
              <a:buFont typeface="Arial" panose="020B0604020202020204" pitchFamily="34" charset="0"/>
              <a:buChar char="•"/>
            </a:pPr>
            <a:r>
              <a:rPr lang="en-US" b="1" i="0" dirty="0">
                <a:effectLst/>
                <a:latin typeface="Montserrat" panose="00000500000000000000" pitchFamily="2" charset="0"/>
              </a:rPr>
              <a:t>ReplicaSet:</a:t>
            </a:r>
            <a:r>
              <a:rPr lang="en-US" b="0" i="0" dirty="0">
                <a:effectLst/>
                <a:latin typeface="Montserrat" panose="00000500000000000000" pitchFamily="2" charset="0"/>
              </a:rPr>
              <a:t> A number of replicas of running pods.</a:t>
            </a:r>
            <a:br>
              <a:rPr lang="en-US" b="0" i="0" dirty="0">
                <a:effectLst/>
                <a:latin typeface="Montserrat" panose="00000500000000000000" pitchFamily="2" charset="0"/>
              </a:rPr>
            </a:br>
            <a:endParaRPr lang="en-US" b="0" i="0" dirty="0">
              <a:effectLst/>
              <a:latin typeface="Montserrat" panose="00000500000000000000" pitchFamily="2" charset="0"/>
            </a:endParaRPr>
          </a:p>
          <a:p>
            <a:pPr algn="l">
              <a:buFont typeface="Arial" panose="020B0604020202020204" pitchFamily="34" charset="0"/>
              <a:buChar char="•"/>
            </a:pPr>
            <a:r>
              <a:rPr lang="en-US" b="1" i="0" dirty="0">
                <a:effectLst/>
                <a:latin typeface="Montserrat" panose="00000500000000000000" pitchFamily="2" charset="0"/>
              </a:rPr>
              <a:t>Kubectl:</a:t>
            </a:r>
            <a:r>
              <a:rPr lang="en-US" b="0" i="0" dirty="0">
                <a:effectLst/>
                <a:latin typeface="Montserrat" panose="00000500000000000000" pitchFamily="2" charset="0"/>
              </a:rPr>
              <a:t> A command-line tool for calling with the Kubernetes API server.</a:t>
            </a:r>
            <a:br>
              <a:rPr lang="en-US" b="0" i="0" dirty="0">
                <a:effectLst/>
                <a:latin typeface="Montserrat" panose="00000500000000000000" pitchFamily="2" charset="0"/>
              </a:rPr>
            </a:br>
            <a:endParaRPr lang="en-US" b="0" i="0" dirty="0">
              <a:effectLst/>
              <a:latin typeface="Montserrat" panose="00000500000000000000" pitchFamily="2" charset="0"/>
            </a:endParaRPr>
          </a:p>
          <a:p>
            <a:pPr algn="l">
              <a:buFont typeface="Arial" panose="020B0604020202020204" pitchFamily="34" charset="0"/>
              <a:buChar char="•"/>
            </a:pPr>
            <a:r>
              <a:rPr lang="en-US" b="1" i="0" dirty="0">
                <a:effectLst/>
                <a:latin typeface="Montserrat" panose="00000500000000000000" pitchFamily="2" charset="0"/>
              </a:rPr>
              <a:t>Worker Node:</a:t>
            </a:r>
            <a:r>
              <a:rPr lang="en-US" b="0" i="0" dirty="0">
                <a:effectLst/>
                <a:latin typeface="Montserrat" panose="00000500000000000000" pitchFamily="2" charset="0"/>
              </a:rPr>
              <a:t> A virtual or physical pod server controlled by the master node.</a:t>
            </a:r>
          </a:p>
        </p:txBody>
      </p:sp>
    </p:spTree>
    <p:extLst>
      <p:ext uri="{BB962C8B-B14F-4D97-AF65-F5344CB8AC3E}">
        <p14:creationId xmlns:p14="http://schemas.microsoft.com/office/powerpoint/2010/main" val="3805540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AE4EA-C3E6-405C-9E03-0D71686FF7DF}"/>
              </a:ext>
            </a:extLst>
          </p:cNvPr>
          <p:cNvSpPr>
            <a:spLocks noGrp="1"/>
          </p:cNvSpPr>
          <p:nvPr>
            <p:ph type="title"/>
          </p:nvPr>
        </p:nvSpPr>
        <p:spPr>
          <a:xfrm>
            <a:off x="646111" y="452718"/>
            <a:ext cx="9404723" cy="885888"/>
          </a:xfrm>
        </p:spPr>
        <p:txBody>
          <a:bodyPr/>
          <a:lstStyle/>
          <a:p>
            <a:r>
              <a:rPr lang="en-US" dirty="0"/>
              <a:t>Deployments:</a:t>
            </a:r>
          </a:p>
        </p:txBody>
      </p:sp>
      <p:sp>
        <p:nvSpPr>
          <p:cNvPr id="3" name="Content Placeholder 2">
            <a:extLst>
              <a:ext uri="{FF2B5EF4-FFF2-40B4-BE49-F238E27FC236}">
                <a16:creationId xmlns:a16="http://schemas.microsoft.com/office/drawing/2014/main" id="{DD9FAF11-32F6-45EC-A5CE-22F4ED1C5733}"/>
              </a:ext>
            </a:extLst>
          </p:cNvPr>
          <p:cNvSpPr>
            <a:spLocks noGrp="1"/>
          </p:cNvSpPr>
          <p:nvPr>
            <p:ph idx="1"/>
          </p:nvPr>
        </p:nvSpPr>
        <p:spPr>
          <a:xfrm>
            <a:off x="1103312" y="1536570"/>
            <a:ext cx="8946541" cy="4711830"/>
          </a:xfrm>
        </p:spPr>
        <p:txBody>
          <a:bodyPr/>
          <a:lstStyle/>
          <a:p>
            <a:r>
              <a:rPr lang="en-US" b="0" i="1" dirty="0">
                <a:solidFill>
                  <a:srgbClr val="222222"/>
                </a:solidFill>
                <a:effectLst/>
                <a:latin typeface="open sans" panose="020B0606030504020204" pitchFamily="34" charset="0"/>
              </a:rPr>
              <a:t>Deployment</a:t>
            </a:r>
            <a:r>
              <a:rPr lang="en-US" b="0" i="0" dirty="0">
                <a:solidFill>
                  <a:srgbClr val="222222"/>
                </a:solidFill>
                <a:effectLst/>
                <a:latin typeface="open sans" panose="020B0606030504020204" pitchFamily="34" charset="0"/>
              </a:rPr>
              <a:t> provides declarative updates for </a:t>
            </a:r>
            <a:r>
              <a:rPr lang="en-US" b="0" i="0" u="none" strike="noStrike" dirty="0">
                <a:solidFill>
                  <a:srgbClr val="000000"/>
                </a:solidFill>
                <a:effectLst/>
                <a:latin typeface="open sans" panose="020B0606030504020204" pitchFamily="34" charset="0"/>
                <a:hlinkClick r:id="rId2"/>
              </a:rPr>
              <a:t>Pods</a:t>
            </a:r>
            <a:r>
              <a:rPr lang="en-US" b="0" i="0" dirty="0">
                <a:solidFill>
                  <a:srgbClr val="222222"/>
                </a:solidFill>
                <a:effectLst/>
                <a:latin typeface="open sans" panose="020B0606030504020204" pitchFamily="34" charset="0"/>
              </a:rPr>
              <a:t> and </a:t>
            </a:r>
            <a:r>
              <a:rPr lang="en-US" b="0" i="0" u="none" strike="noStrike" dirty="0" err="1">
                <a:solidFill>
                  <a:srgbClr val="000000"/>
                </a:solidFill>
                <a:effectLst/>
                <a:latin typeface="open sans" panose="020B0606030504020204" pitchFamily="34" charset="0"/>
                <a:hlinkClick r:id="rId3"/>
              </a:rPr>
              <a:t>ReplicaSets</a:t>
            </a:r>
            <a:r>
              <a:rPr lang="en-US" b="0" i="0" u="none" strike="noStrike" dirty="0">
                <a:solidFill>
                  <a:srgbClr val="000000"/>
                </a:solidFill>
                <a:effectLst/>
                <a:latin typeface="open sans" panose="020B0606030504020204" pitchFamily="34" charset="0"/>
              </a:rPr>
              <a:t>.</a:t>
            </a:r>
          </a:p>
          <a:p>
            <a:r>
              <a:rPr lang="en-US" dirty="0">
                <a:solidFill>
                  <a:srgbClr val="000000"/>
                </a:solidFill>
                <a:latin typeface="open sans" panose="020B0606030504020204" pitchFamily="34" charset="0"/>
              </a:rPr>
              <a:t>Deployment controller changes the actual state to the desired state in controlled manner.</a:t>
            </a:r>
          </a:p>
          <a:p>
            <a:r>
              <a:rPr lang="en-US" dirty="0">
                <a:solidFill>
                  <a:srgbClr val="000000"/>
                </a:solidFill>
                <a:latin typeface="open sans" panose="020B0606030504020204" pitchFamily="34" charset="0"/>
              </a:rPr>
              <a:t>Deployment controller creates the replica set to maintain the replicas.</a:t>
            </a:r>
          </a:p>
          <a:p>
            <a:r>
              <a:rPr lang="en-US" dirty="0">
                <a:solidFill>
                  <a:srgbClr val="000000"/>
                </a:solidFill>
                <a:latin typeface="open sans" panose="020B0606030504020204" pitchFamily="34" charset="0"/>
              </a:rPr>
              <a:t>The ReplicaSet creates the pods in background.</a:t>
            </a:r>
          </a:p>
          <a:p>
            <a:r>
              <a:rPr lang="en-US" dirty="0">
                <a:solidFill>
                  <a:srgbClr val="000000"/>
                </a:solidFill>
                <a:latin typeface="open sans" panose="020B0606030504020204" pitchFamily="34" charset="0"/>
              </a:rPr>
              <a:t>Advantages:</a:t>
            </a:r>
          </a:p>
          <a:p>
            <a:pPr marL="0" indent="0">
              <a:buNone/>
            </a:pPr>
            <a:r>
              <a:rPr lang="en-US" dirty="0">
                <a:solidFill>
                  <a:srgbClr val="000000"/>
                </a:solidFill>
                <a:latin typeface="open sans" panose="020B0606030504020204" pitchFamily="34" charset="0"/>
              </a:rPr>
              <a:t>	1. High availability or Zero downtime.</a:t>
            </a:r>
          </a:p>
          <a:p>
            <a:pPr marL="0" indent="0">
              <a:buNone/>
            </a:pPr>
            <a:r>
              <a:rPr lang="en-US" dirty="0">
                <a:solidFill>
                  <a:srgbClr val="000000"/>
                </a:solidFill>
                <a:latin typeface="open sans" panose="020B0606030504020204" pitchFamily="34" charset="0"/>
              </a:rPr>
              <a:t>	2. Easy to deploy new versions.</a:t>
            </a:r>
          </a:p>
          <a:p>
            <a:pPr marL="0" indent="0">
              <a:buNone/>
            </a:pPr>
            <a:r>
              <a:rPr lang="en-US" dirty="0">
                <a:solidFill>
                  <a:srgbClr val="000000"/>
                </a:solidFill>
                <a:latin typeface="open sans" panose="020B0606030504020204" pitchFamily="34" charset="0"/>
              </a:rPr>
              <a:t>	3. Automatic rollback</a:t>
            </a:r>
          </a:p>
          <a:p>
            <a:pPr marL="0" indent="0">
              <a:buNone/>
            </a:pPr>
            <a:r>
              <a:rPr lang="en-US" dirty="0">
                <a:solidFill>
                  <a:srgbClr val="000000"/>
                </a:solidFill>
                <a:latin typeface="open sans" panose="020B0606030504020204" pitchFamily="34" charset="0"/>
              </a:rPr>
              <a:t>       3. Easy Scale up and Scale down the pods to based on load.</a:t>
            </a:r>
          </a:p>
        </p:txBody>
      </p:sp>
    </p:spTree>
    <p:extLst>
      <p:ext uri="{BB962C8B-B14F-4D97-AF65-F5344CB8AC3E}">
        <p14:creationId xmlns:p14="http://schemas.microsoft.com/office/powerpoint/2010/main" val="2991755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A0364B-59B6-446A-A33F-F31E531585F7}"/>
              </a:ext>
            </a:extLst>
          </p:cNvPr>
          <p:cNvPicPr>
            <a:picLocks noChangeAspect="1"/>
          </p:cNvPicPr>
          <p:nvPr/>
        </p:nvPicPr>
        <p:blipFill>
          <a:blip r:embed="rId2"/>
          <a:stretch>
            <a:fillRect/>
          </a:stretch>
        </p:blipFill>
        <p:spPr>
          <a:xfrm>
            <a:off x="556181" y="538480"/>
            <a:ext cx="11066859" cy="5739772"/>
          </a:xfrm>
          <a:prstGeom prst="rect">
            <a:avLst/>
          </a:prstGeom>
        </p:spPr>
      </p:pic>
    </p:spTree>
    <p:extLst>
      <p:ext uri="{BB962C8B-B14F-4D97-AF65-F5344CB8AC3E}">
        <p14:creationId xmlns:p14="http://schemas.microsoft.com/office/powerpoint/2010/main" val="1702617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AE4EA-C3E6-405C-9E03-0D71686FF7DF}"/>
              </a:ext>
            </a:extLst>
          </p:cNvPr>
          <p:cNvSpPr>
            <a:spLocks noGrp="1"/>
          </p:cNvSpPr>
          <p:nvPr>
            <p:ph type="title"/>
          </p:nvPr>
        </p:nvSpPr>
        <p:spPr>
          <a:xfrm>
            <a:off x="646111" y="452718"/>
            <a:ext cx="9404723" cy="885888"/>
          </a:xfrm>
        </p:spPr>
        <p:txBody>
          <a:bodyPr/>
          <a:lstStyle/>
          <a:p>
            <a:r>
              <a:rPr lang="en-US" dirty="0"/>
              <a:t>Deployments(cont.….)</a:t>
            </a:r>
          </a:p>
        </p:txBody>
      </p:sp>
      <p:sp>
        <p:nvSpPr>
          <p:cNvPr id="3" name="Content Placeholder 2">
            <a:extLst>
              <a:ext uri="{FF2B5EF4-FFF2-40B4-BE49-F238E27FC236}">
                <a16:creationId xmlns:a16="http://schemas.microsoft.com/office/drawing/2014/main" id="{DD9FAF11-32F6-45EC-A5CE-22F4ED1C5733}"/>
              </a:ext>
            </a:extLst>
          </p:cNvPr>
          <p:cNvSpPr>
            <a:spLocks noGrp="1"/>
          </p:cNvSpPr>
          <p:nvPr>
            <p:ph idx="1"/>
          </p:nvPr>
        </p:nvSpPr>
        <p:spPr>
          <a:xfrm>
            <a:off x="1103312" y="1536570"/>
            <a:ext cx="8946541" cy="4711830"/>
          </a:xfrm>
        </p:spPr>
        <p:txBody>
          <a:bodyPr/>
          <a:lstStyle/>
          <a:p>
            <a:r>
              <a:rPr lang="en-US" b="0" i="1" dirty="0">
                <a:solidFill>
                  <a:srgbClr val="222222"/>
                </a:solidFill>
                <a:effectLst/>
                <a:latin typeface="open sans" panose="020B0606030504020204" pitchFamily="34" charset="0"/>
              </a:rPr>
              <a:t>Deployment</a:t>
            </a:r>
            <a:r>
              <a:rPr lang="en-US" b="0" i="0" dirty="0">
                <a:solidFill>
                  <a:srgbClr val="222222"/>
                </a:solidFill>
                <a:effectLst/>
                <a:latin typeface="open sans" panose="020B0606030504020204" pitchFamily="34" charset="0"/>
              </a:rPr>
              <a:t> has two type of strategy</a:t>
            </a:r>
            <a:r>
              <a:rPr lang="en-US" dirty="0">
                <a:solidFill>
                  <a:srgbClr val="000000"/>
                </a:solidFill>
                <a:latin typeface="open sans" panose="020B0606030504020204" pitchFamily="34" charset="0"/>
              </a:rPr>
              <a:t>.</a:t>
            </a:r>
          </a:p>
          <a:p>
            <a:pPr marL="800100" lvl="1" indent="-342900">
              <a:buAutoNum type="arabicPeriod"/>
            </a:pPr>
            <a:r>
              <a:rPr lang="en-US" dirty="0">
                <a:solidFill>
                  <a:srgbClr val="000000"/>
                </a:solidFill>
                <a:latin typeface="open sans" panose="020B0606030504020204" pitchFamily="34" charset="0"/>
              </a:rPr>
              <a:t>Recreate</a:t>
            </a:r>
          </a:p>
          <a:p>
            <a:pPr marL="800100" lvl="1" indent="-342900">
              <a:buAutoNum type="arabicPeriod"/>
            </a:pPr>
            <a:r>
              <a:rPr lang="en-US" dirty="0">
                <a:solidFill>
                  <a:srgbClr val="000000"/>
                </a:solidFill>
                <a:latin typeface="open sans" panose="020B0606030504020204" pitchFamily="34" charset="0"/>
              </a:rPr>
              <a:t>RollingUpdate</a:t>
            </a:r>
          </a:p>
          <a:p>
            <a:pPr marL="457200" lvl="1" indent="0">
              <a:buNone/>
            </a:pPr>
            <a:r>
              <a:rPr lang="en-US" dirty="0">
                <a:solidFill>
                  <a:srgbClr val="000000"/>
                </a:solidFill>
                <a:latin typeface="open sans" panose="020B0606030504020204" pitchFamily="34" charset="0"/>
              </a:rPr>
              <a:t>Yaml snippet to specify strategy.</a:t>
            </a:r>
          </a:p>
          <a:p>
            <a:pPr marL="457200" lvl="1" indent="0">
              <a:buNone/>
            </a:pPr>
            <a:r>
              <a:rPr lang="en-US" dirty="0">
                <a:solidFill>
                  <a:srgbClr val="000000"/>
                </a:solidFill>
                <a:latin typeface="open sans" panose="020B0606030504020204" pitchFamily="34" charset="0"/>
              </a:rPr>
              <a:t> strategy:</a:t>
            </a:r>
          </a:p>
          <a:p>
            <a:pPr marL="457200" lvl="1" indent="0">
              <a:buNone/>
            </a:pPr>
            <a:r>
              <a:rPr lang="en-US" dirty="0">
                <a:solidFill>
                  <a:srgbClr val="000000"/>
                </a:solidFill>
                <a:latin typeface="open sans" panose="020B0606030504020204" pitchFamily="34" charset="0"/>
              </a:rPr>
              <a:t>     type: Recreate</a:t>
            </a:r>
          </a:p>
          <a:p>
            <a:pPr marL="457200" lvl="1" indent="0">
              <a:buNone/>
            </a:pPr>
            <a:r>
              <a:rPr lang="en-US" dirty="0">
                <a:solidFill>
                  <a:srgbClr val="000000"/>
                </a:solidFill>
                <a:latin typeface="open sans" panose="020B0606030504020204" pitchFamily="34" charset="0"/>
              </a:rPr>
              <a:t>Yaml snippet to specify surge and unavailable.</a:t>
            </a:r>
          </a:p>
          <a:p>
            <a:pPr marL="457200" lvl="1" indent="0">
              <a:buNone/>
            </a:pPr>
            <a:r>
              <a:rPr lang="en-US" dirty="0">
                <a:solidFill>
                  <a:srgbClr val="000000"/>
                </a:solidFill>
                <a:latin typeface="open sans" panose="020B0606030504020204" pitchFamily="34" charset="0"/>
              </a:rPr>
              <a:t>rollingUpdate:</a:t>
            </a:r>
          </a:p>
          <a:p>
            <a:pPr marL="457200" lvl="1" indent="0">
              <a:buNone/>
            </a:pPr>
            <a:r>
              <a:rPr lang="en-US" dirty="0">
                <a:solidFill>
                  <a:srgbClr val="000000"/>
                </a:solidFill>
                <a:latin typeface="open sans" panose="020B0606030504020204" pitchFamily="34" charset="0"/>
              </a:rPr>
              <a:t>      maxSurge: 25%</a:t>
            </a:r>
          </a:p>
          <a:p>
            <a:pPr marL="457200" lvl="1" indent="0">
              <a:buNone/>
            </a:pPr>
            <a:r>
              <a:rPr lang="en-US" dirty="0">
                <a:solidFill>
                  <a:srgbClr val="000000"/>
                </a:solidFill>
                <a:latin typeface="open sans" panose="020B0606030504020204" pitchFamily="34" charset="0"/>
              </a:rPr>
              <a:t>      maxUnavailable: 25%</a:t>
            </a:r>
          </a:p>
        </p:txBody>
      </p:sp>
    </p:spTree>
    <p:extLst>
      <p:ext uri="{BB962C8B-B14F-4D97-AF65-F5344CB8AC3E}">
        <p14:creationId xmlns:p14="http://schemas.microsoft.com/office/powerpoint/2010/main" val="3644674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AE4EA-C3E6-405C-9E03-0D71686FF7DF}"/>
              </a:ext>
            </a:extLst>
          </p:cNvPr>
          <p:cNvSpPr>
            <a:spLocks noGrp="1"/>
          </p:cNvSpPr>
          <p:nvPr>
            <p:ph type="title"/>
          </p:nvPr>
        </p:nvSpPr>
        <p:spPr>
          <a:xfrm>
            <a:off x="646111" y="452718"/>
            <a:ext cx="9404723" cy="885888"/>
          </a:xfrm>
        </p:spPr>
        <p:txBody>
          <a:bodyPr/>
          <a:lstStyle/>
          <a:p>
            <a:r>
              <a:rPr lang="en-US" dirty="0"/>
              <a:t>Deployments commands:</a:t>
            </a:r>
          </a:p>
        </p:txBody>
      </p:sp>
      <p:sp>
        <p:nvSpPr>
          <p:cNvPr id="3" name="Content Placeholder 2">
            <a:extLst>
              <a:ext uri="{FF2B5EF4-FFF2-40B4-BE49-F238E27FC236}">
                <a16:creationId xmlns:a16="http://schemas.microsoft.com/office/drawing/2014/main" id="{DD9FAF11-32F6-45EC-A5CE-22F4ED1C5733}"/>
              </a:ext>
            </a:extLst>
          </p:cNvPr>
          <p:cNvSpPr>
            <a:spLocks noGrp="1"/>
          </p:cNvSpPr>
          <p:nvPr>
            <p:ph idx="1"/>
          </p:nvPr>
        </p:nvSpPr>
        <p:spPr>
          <a:xfrm>
            <a:off x="1103312" y="1338606"/>
            <a:ext cx="8946541" cy="4909794"/>
          </a:xfrm>
        </p:spPr>
        <p:txBody>
          <a:bodyPr>
            <a:noAutofit/>
          </a:bodyPr>
          <a:lstStyle/>
          <a:p>
            <a:r>
              <a:rPr lang="en-US" sz="1600" b="0" i="1" dirty="0">
                <a:solidFill>
                  <a:srgbClr val="222222"/>
                </a:solidFill>
                <a:effectLst/>
                <a:latin typeface="open sans" panose="020B0606030504020204" pitchFamily="34" charset="0"/>
              </a:rPr>
              <a:t>kubectl get deploy or kubectl get deployments or kubectl get deployment</a:t>
            </a:r>
          </a:p>
          <a:p>
            <a:r>
              <a:rPr lang="en-US" sz="1600" b="0" i="1" dirty="0">
                <a:solidFill>
                  <a:srgbClr val="222222"/>
                </a:solidFill>
                <a:effectLst/>
                <a:latin typeface="open sans" panose="020B0606030504020204" pitchFamily="34" charset="0"/>
              </a:rPr>
              <a:t>kubectl get replicaset or kubectl get rs or  kubectl get replicasets</a:t>
            </a:r>
          </a:p>
          <a:p>
            <a:r>
              <a:rPr lang="en-US" sz="1600" b="0" i="1" dirty="0">
                <a:solidFill>
                  <a:srgbClr val="222222"/>
                </a:solidFill>
                <a:effectLst/>
                <a:latin typeface="open sans" panose="020B0606030504020204" pitchFamily="34" charset="0"/>
              </a:rPr>
              <a:t>kubectl rollout status deployment/my-test-deployment</a:t>
            </a:r>
          </a:p>
          <a:p>
            <a:r>
              <a:rPr lang="en-US" sz="1600" b="0" i="1" dirty="0">
                <a:solidFill>
                  <a:srgbClr val="222222"/>
                </a:solidFill>
                <a:effectLst/>
                <a:latin typeface="open sans" panose="020B0606030504020204" pitchFamily="34" charset="0"/>
              </a:rPr>
              <a:t>kubectl set image deployment.v1.apps/my-test-deployment nginx=nginx:1.16.1</a:t>
            </a:r>
          </a:p>
          <a:p>
            <a:r>
              <a:rPr lang="en-US" sz="1600" b="0" i="1" dirty="0">
                <a:solidFill>
                  <a:srgbClr val="222222"/>
                </a:solidFill>
                <a:effectLst/>
                <a:latin typeface="open sans" panose="020B0606030504020204" pitchFamily="34" charset="0"/>
              </a:rPr>
              <a:t>kubectl set image deployment/my-test-deployment nginx=nginx:1.16.1</a:t>
            </a:r>
          </a:p>
          <a:p>
            <a:r>
              <a:rPr lang="en-US" sz="1600" b="0" i="1" dirty="0">
                <a:solidFill>
                  <a:srgbClr val="222222"/>
                </a:solidFill>
                <a:effectLst/>
                <a:latin typeface="open sans" panose="020B0606030504020204" pitchFamily="34" charset="0"/>
              </a:rPr>
              <a:t>kubectl edit deployment/my-test-deployment</a:t>
            </a:r>
          </a:p>
          <a:p>
            <a:r>
              <a:rPr lang="en-US" sz="1600" b="0" i="1" dirty="0">
                <a:solidFill>
                  <a:srgbClr val="222222"/>
                </a:solidFill>
                <a:effectLst/>
                <a:latin typeface="open sans" panose="020B0606030504020204" pitchFamily="34" charset="0"/>
              </a:rPr>
              <a:t>kubectl describe deploy or kubectl describe deployments or kubectl describe deployment</a:t>
            </a:r>
          </a:p>
          <a:p>
            <a:r>
              <a:rPr lang="en-US" sz="1600" b="0" i="1" dirty="0">
                <a:solidFill>
                  <a:srgbClr val="222222"/>
                </a:solidFill>
                <a:effectLst/>
                <a:latin typeface="open sans" panose="020B0606030504020204" pitchFamily="34" charset="0"/>
              </a:rPr>
              <a:t>kubectl rollout history deployment/my-test-deployment</a:t>
            </a:r>
          </a:p>
          <a:p>
            <a:r>
              <a:rPr lang="en-US" sz="1600" b="0" i="1" dirty="0">
                <a:solidFill>
                  <a:srgbClr val="222222"/>
                </a:solidFill>
                <a:effectLst/>
                <a:latin typeface="open sans" panose="020B0606030504020204" pitchFamily="34" charset="0"/>
              </a:rPr>
              <a:t>kubectl rollout history deployment/my-test-deployment --revision=2</a:t>
            </a:r>
          </a:p>
          <a:p>
            <a:r>
              <a:rPr lang="en-US" sz="1600" b="0" i="1" dirty="0">
                <a:solidFill>
                  <a:srgbClr val="222222"/>
                </a:solidFill>
                <a:effectLst/>
                <a:latin typeface="open sans" panose="020B0606030504020204" pitchFamily="34" charset="0"/>
              </a:rPr>
              <a:t>kubectl rollout undo deployment/my-test-deployment</a:t>
            </a:r>
          </a:p>
          <a:p>
            <a:r>
              <a:rPr lang="en-US" sz="1600" b="0" i="1" dirty="0">
                <a:solidFill>
                  <a:srgbClr val="222222"/>
                </a:solidFill>
                <a:effectLst/>
                <a:latin typeface="open sans" panose="020B0606030504020204" pitchFamily="34" charset="0"/>
              </a:rPr>
              <a:t>kubectl rollout undo deployment/</a:t>
            </a:r>
            <a:r>
              <a:rPr lang="en-US" sz="1600" b="0" i="1">
                <a:solidFill>
                  <a:srgbClr val="222222"/>
                </a:solidFill>
                <a:effectLst/>
                <a:latin typeface="open sans" panose="020B0606030504020204" pitchFamily="34" charset="0"/>
              </a:rPr>
              <a:t>my-test-deployment –to-revision</a:t>
            </a:r>
            <a:r>
              <a:rPr lang="en-US" sz="1600" b="0" i="1" dirty="0">
                <a:solidFill>
                  <a:srgbClr val="222222"/>
                </a:solidFill>
                <a:effectLst/>
                <a:latin typeface="open sans" panose="020B0606030504020204" pitchFamily="34" charset="0"/>
              </a:rPr>
              <a:t>=2</a:t>
            </a:r>
          </a:p>
          <a:p>
            <a:r>
              <a:rPr lang="en-US" sz="1600" b="0" i="1" dirty="0">
                <a:solidFill>
                  <a:srgbClr val="222222"/>
                </a:solidFill>
                <a:effectLst/>
                <a:latin typeface="open sans" panose="020B0606030504020204" pitchFamily="34" charset="0"/>
              </a:rPr>
              <a:t>kubectl scale deployment my-test-deployment --replicas=5</a:t>
            </a:r>
          </a:p>
          <a:p>
            <a:r>
              <a:rPr lang="en-US" sz="1600" b="0" i="1" dirty="0">
                <a:solidFill>
                  <a:srgbClr val="222222"/>
                </a:solidFill>
                <a:effectLst/>
                <a:latin typeface="open sans" panose="020B0606030504020204" pitchFamily="34" charset="0"/>
              </a:rPr>
              <a:t>kubectl rollout pause deployment/my-test-deployment</a:t>
            </a:r>
            <a:endParaRPr lang="en-US" sz="1600" dirty="0">
              <a:solidFill>
                <a:srgbClr val="000000"/>
              </a:solidFill>
              <a:latin typeface="open sans" panose="020B0606030504020204" pitchFamily="34" charset="0"/>
            </a:endParaRPr>
          </a:p>
        </p:txBody>
      </p:sp>
    </p:spTree>
    <p:extLst>
      <p:ext uri="{BB962C8B-B14F-4D97-AF65-F5344CB8AC3E}">
        <p14:creationId xmlns:p14="http://schemas.microsoft.com/office/powerpoint/2010/main" val="1747339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D85D5AA8-773B-469A-8802-9645A4DC9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89ED5F7-8269-4F20-B77F-70D4AA7A9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873202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C75AF42C-C556-454E-B2D3-2C917CB81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25588C41-C0B5-416F-B7AF-94E4B8064F00}"/>
              </a:ext>
            </a:extLst>
          </p:cNvPr>
          <p:cNvPicPr>
            <a:picLocks noChangeAspect="1"/>
          </p:cNvPicPr>
          <p:nvPr/>
        </p:nvPicPr>
        <p:blipFill>
          <a:blip r:embed="rId3"/>
          <a:stretch>
            <a:fillRect/>
          </a:stretch>
        </p:blipFill>
        <p:spPr>
          <a:xfrm>
            <a:off x="676134" y="801794"/>
            <a:ext cx="8732027" cy="5248266"/>
          </a:xfrm>
          <a:prstGeom prst="rect">
            <a:avLst/>
          </a:prstGeom>
        </p:spPr>
      </p:pic>
    </p:spTree>
    <p:extLst>
      <p:ext uri="{BB962C8B-B14F-4D97-AF65-F5344CB8AC3E}">
        <p14:creationId xmlns:p14="http://schemas.microsoft.com/office/powerpoint/2010/main" val="437937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8">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F02CB9-458C-40B7-BBAD-608266408F15}"/>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rPr>
              <a:t>Topics</a:t>
            </a:r>
          </a:p>
        </p:txBody>
      </p:sp>
      <p:sp>
        <p:nvSpPr>
          <p:cNvPr id="26" name="Freeform: Shape 10">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8" name="Rectangle 14">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9" name="Content Placeholder 2">
            <a:extLst>
              <a:ext uri="{FF2B5EF4-FFF2-40B4-BE49-F238E27FC236}">
                <a16:creationId xmlns:a16="http://schemas.microsoft.com/office/drawing/2014/main" id="{5D463B59-FCEB-4330-8D59-B5C4A6C61B8C}"/>
              </a:ext>
            </a:extLst>
          </p:cNvPr>
          <p:cNvGraphicFramePr>
            <a:graphicFrameLocks noGrp="1"/>
          </p:cNvGraphicFramePr>
          <p:nvPr>
            <p:ph idx="1"/>
            <p:extLst>
              <p:ext uri="{D42A27DB-BD31-4B8C-83A1-F6EECF244321}">
                <p14:modId xmlns:p14="http://schemas.microsoft.com/office/powerpoint/2010/main" val="3072270678"/>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602053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02CB9-458C-40B7-BBAD-608266408F15}"/>
              </a:ext>
            </a:extLst>
          </p:cNvPr>
          <p:cNvSpPr>
            <a:spLocks noGrp="1"/>
          </p:cNvSpPr>
          <p:nvPr>
            <p:ph type="title"/>
          </p:nvPr>
        </p:nvSpPr>
        <p:spPr>
          <a:xfrm>
            <a:off x="838200" y="414205"/>
            <a:ext cx="4648200" cy="879781"/>
          </a:xfrm>
        </p:spPr>
        <p:txBody>
          <a:bodyPr>
            <a:normAutofit/>
          </a:bodyPr>
          <a:lstStyle/>
          <a:p>
            <a:r>
              <a:rPr lang="en-US">
                <a:solidFill>
                  <a:schemeClr val="tx2"/>
                </a:solidFill>
              </a:rPr>
              <a:t>Introduction:</a:t>
            </a:r>
          </a:p>
        </p:txBody>
      </p:sp>
      <p:sp>
        <p:nvSpPr>
          <p:cNvPr id="3" name="Content Placeholder 2">
            <a:extLst>
              <a:ext uri="{FF2B5EF4-FFF2-40B4-BE49-F238E27FC236}">
                <a16:creationId xmlns:a16="http://schemas.microsoft.com/office/drawing/2014/main" id="{FAE6C30B-1EA4-4421-B134-0F155EE8BCED}"/>
              </a:ext>
            </a:extLst>
          </p:cNvPr>
          <p:cNvSpPr>
            <a:spLocks noGrp="1"/>
          </p:cNvSpPr>
          <p:nvPr>
            <p:ph idx="1"/>
          </p:nvPr>
        </p:nvSpPr>
        <p:spPr>
          <a:xfrm>
            <a:off x="990977" y="1651000"/>
            <a:ext cx="4647901" cy="3947160"/>
          </a:xfrm>
        </p:spPr>
        <p:txBody>
          <a:bodyPr>
            <a:normAutofit/>
          </a:bodyPr>
          <a:lstStyle/>
          <a:p>
            <a:pPr>
              <a:lnSpc>
                <a:spcPct val="100000"/>
              </a:lnSpc>
            </a:pPr>
            <a:endParaRPr lang="en-US" sz="1300" dirty="0">
              <a:solidFill>
                <a:schemeClr val="tx2"/>
              </a:solidFill>
              <a:latin typeface="Montserrat" panose="00000500000000000000" pitchFamily="2" charset="0"/>
            </a:endParaRPr>
          </a:p>
          <a:p>
            <a:pPr>
              <a:lnSpc>
                <a:spcPct val="100000"/>
              </a:lnSpc>
            </a:pPr>
            <a:r>
              <a:rPr lang="en-US" sz="1600" dirty="0">
                <a:solidFill>
                  <a:schemeClr val="tx2"/>
                </a:solidFill>
                <a:latin typeface="Montserrat" panose="00000500000000000000" pitchFamily="2" charset="0"/>
              </a:rPr>
              <a:t>Kubernetes(K8) is an open-source container orchestration tool used for automating deployment, scaling and management of containerized applications.</a:t>
            </a:r>
          </a:p>
          <a:p>
            <a:pPr>
              <a:lnSpc>
                <a:spcPct val="100000"/>
              </a:lnSpc>
            </a:pPr>
            <a:r>
              <a:rPr lang="en-US" sz="1600" dirty="0">
                <a:solidFill>
                  <a:schemeClr val="tx2"/>
                </a:solidFill>
                <a:latin typeface="Montserrat" panose="00000500000000000000" pitchFamily="2" charset="0"/>
              </a:rPr>
              <a:t>K8’s developed by Google.</a:t>
            </a:r>
          </a:p>
          <a:p>
            <a:pPr>
              <a:lnSpc>
                <a:spcPct val="100000"/>
              </a:lnSpc>
            </a:pPr>
            <a:r>
              <a:rPr lang="en-US" sz="1600" dirty="0">
                <a:solidFill>
                  <a:schemeClr val="tx2"/>
                </a:solidFill>
                <a:latin typeface="Montserrat" panose="00000500000000000000" pitchFamily="2" charset="0"/>
              </a:rPr>
              <a:t>K8’s developed by using the Go language.</a:t>
            </a:r>
          </a:p>
          <a:p>
            <a:pPr>
              <a:lnSpc>
                <a:spcPct val="100000"/>
              </a:lnSpc>
            </a:pPr>
            <a:r>
              <a:rPr lang="en-US" sz="1600" dirty="0">
                <a:solidFill>
                  <a:schemeClr val="tx2"/>
                </a:solidFill>
                <a:latin typeface="Montserrat" panose="00000500000000000000" pitchFamily="2" charset="0"/>
              </a:rPr>
              <a:t>Google has open sourced the K8s in 2014 and now its managed by CNCF(Cloud Native Computing Foundation)</a:t>
            </a:r>
          </a:p>
          <a:p>
            <a:pPr>
              <a:lnSpc>
                <a:spcPct val="100000"/>
              </a:lnSpc>
            </a:pPr>
            <a:endParaRPr lang="en-US" sz="1300" dirty="0">
              <a:solidFill>
                <a:schemeClr val="tx2"/>
              </a:solidFill>
              <a:latin typeface="Montserrat" panose="00000500000000000000" pitchFamily="2" charset="0"/>
            </a:endParaRPr>
          </a:p>
        </p:txBody>
      </p:sp>
      <p:pic>
        <p:nvPicPr>
          <p:cNvPr id="6" name="Picture 5">
            <a:extLst>
              <a:ext uri="{FF2B5EF4-FFF2-40B4-BE49-F238E27FC236}">
                <a16:creationId xmlns:a16="http://schemas.microsoft.com/office/drawing/2014/main" id="{5D5309EC-5180-4FE1-9CAE-65B4B6C71D5D}"/>
              </a:ext>
            </a:extLst>
          </p:cNvPr>
          <p:cNvPicPr>
            <a:picLocks noChangeAspect="1"/>
          </p:cNvPicPr>
          <p:nvPr/>
        </p:nvPicPr>
        <p:blipFill>
          <a:blip r:embed="rId2"/>
          <a:stretch>
            <a:fillRect/>
          </a:stretch>
        </p:blipFill>
        <p:spPr>
          <a:xfrm>
            <a:off x="6559271" y="972844"/>
            <a:ext cx="4817466" cy="4625316"/>
          </a:xfrm>
          <a:prstGeom prst="rect">
            <a:avLst/>
          </a:prstGeom>
        </p:spPr>
      </p:pic>
      <p:sp>
        <p:nvSpPr>
          <p:cNvPr id="4" name="Footer Placeholder 3">
            <a:extLst>
              <a:ext uri="{FF2B5EF4-FFF2-40B4-BE49-F238E27FC236}">
                <a16:creationId xmlns:a16="http://schemas.microsoft.com/office/drawing/2014/main" id="{DCE9E59E-0168-4F1E-A4E0-B3A69B1BF9A3}"/>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26893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1"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1"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1"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wipe(down)">
                                      <p:cBhvr>
                                        <p:cTn id="43" dur="580">
                                          <p:stCondLst>
                                            <p:cond delay="0"/>
                                          </p:stCondLst>
                                        </p:cTn>
                                        <p:tgtEl>
                                          <p:spTgt spid="3">
                                            <p:txEl>
                                              <p:pRg st="3" end="3"/>
                                            </p:txEl>
                                          </p:spTgt>
                                        </p:tgtEl>
                                      </p:cBhvr>
                                    </p:animEffect>
                                    <p:anim calcmode="lin" valueType="num">
                                      <p:cBhvr>
                                        <p:cTn id="4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3" end="3"/>
                                            </p:txEl>
                                          </p:spTgt>
                                        </p:tgtEl>
                                      </p:cBhvr>
                                      <p:to x="100000" y="60000"/>
                                    </p:animScale>
                                    <p:animScale>
                                      <p:cBhvr>
                                        <p:cTn id="50" dur="166" decel="50000">
                                          <p:stCondLst>
                                            <p:cond delay="676"/>
                                          </p:stCondLst>
                                        </p:cTn>
                                        <p:tgtEl>
                                          <p:spTgt spid="3">
                                            <p:txEl>
                                              <p:pRg st="3" end="3"/>
                                            </p:txEl>
                                          </p:spTgt>
                                        </p:tgtEl>
                                      </p:cBhvr>
                                      <p:to x="100000" y="100000"/>
                                    </p:animScale>
                                    <p:animScale>
                                      <p:cBhvr>
                                        <p:cTn id="51" dur="26">
                                          <p:stCondLst>
                                            <p:cond delay="1312"/>
                                          </p:stCondLst>
                                        </p:cTn>
                                        <p:tgtEl>
                                          <p:spTgt spid="3">
                                            <p:txEl>
                                              <p:pRg st="3" end="3"/>
                                            </p:txEl>
                                          </p:spTgt>
                                        </p:tgtEl>
                                      </p:cBhvr>
                                      <p:to x="100000" y="80000"/>
                                    </p:animScale>
                                    <p:animScale>
                                      <p:cBhvr>
                                        <p:cTn id="52" dur="166" decel="50000">
                                          <p:stCondLst>
                                            <p:cond delay="1338"/>
                                          </p:stCondLst>
                                        </p:cTn>
                                        <p:tgtEl>
                                          <p:spTgt spid="3">
                                            <p:txEl>
                                              <p:pRg st="3" end="3"/>
                                            </p:txEl>
                                          </p:spTgt>
                                        </p:tgtEl>
                                      </p:cBhvr>
                                      <p:to x="100000" y="100000"/>
                                    </p:animScale>
                                    <p:animScale>
                                      <p:cBhvr>
                                        <p:cTn id="53" dur="26">
                                          <p:stCondLst>
                                            <p:cond delay="1642"/>
                                          </p:stCondLst>
                                        </p:cTn>
                                        <p:tgtEl>
                                          <p:spTgt spid="3">
                                            <p:txEl>
                                              <p:pRg st="3" end="3"/>
                                            </p:txEl>
                                          </p:spTgt>
                                        </p:tgtEl>
                                      </p:cBhvr>
                                      <p:to x="100000" y="90000"/>
                                    </p:animScale>
                                    <p:animScale>
                                      <p:cBhvr>
                                        <p:cTn id="54" dur="166" decel="50000">
                                          <p:stCondLst>
                                            <p:cond delay="1668"/>
                                          </p:stCondLst>
                                        </p:cTn>
                                        <p:tgtEl>
                                          <p:spTgt spid="3">
                                            <p:txEl>
                                              <p:pRg st="3" end="3"/>
                                            </p:txEl>
                                          </p:spTgt>
                                        </p:tgtEl>
                                      </p:cBhvr>
                                      <p:to x="100000" y="100000"/>
                                    </p:animScale>
                                    <p:animScale>
                                      <p:cBhvr>
                                        <p:cTn id="55" dur="26">
                                          <p:stCondLst>
                                            <p:cond delay="1808"/>
                                          </p:stCondLst>
                                        </p:cTn>
                                        <p:tgtEl>
                                          <p:spTgt spid="3">
                                            <p:txEl>
                                              <p:pRg st="3" end="3"/>
                                            </p:txEl>
                                          </p:spTgt>
                                        </p:tgtEl>
                                      </p:cBhvr>
                                      <p:to x="100000" y="95000"/>
                                    </p:animScale>
                                    <p:animScale>
                                      <p:cBhvr>
                                        <p:cTn id="56" dur="166" decel="50000">
                                          <p:stCondLst>
                                            <p:cond delay="1834"/>
                                          </p:stCondLst>
                                        </p:cTn>
                                        <p:tgtEl>
                                          <p:spTgt spid="3">
                                            <p:txEl>
                                              <p:pRg st="3" end="3"/>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1"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animEffect transition="in" filter="wipe(down)">
                                      <p:cBhvr>
                                        <p:cTn id="61" dur="580">
                                          <p:stCondLst>
                                            <p:cond delay="0"/>
                                          </p:stCondLst>
                                        </p:cTn>
                                        <p:tgtEl>
                                          <p:spTgt spid="3">
                                            <p:txEl>
                                              <p:pRg st="4" end="4"/>
                                            </p:txEl>
                                          </p:spTgt>
                                        </p:tgtEl>
                                      </p:cBhvr>
                                    </p:animEffect>
                                    <p:anim calcmode="lin" valueType="num">
                                      <p:cBhvr>
                                        <p:cTn id="6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4" end="4"/>
                                            </p:txEl>
                                          </p:spTgt>
                                        </p:tgtEl>
                                      </p:cBhvr>
                                      <p:to x="100000" y="60000"/>
                                    </p:animScale>
                                    <p:animScale>
                                      <p:cBhvr>
                                        <p:cTn id="68" dur="166" decel="50000">
                                          <p:stCondLst>
                                            <p:cond delay="676"/>
                                          </p:stCondLst>
                                        </p:cTn>
                                        <p:tgtEl>
                                          <p:spTgt spid="3">
                                            <p:txEl>
                                              <p:pRg st="4" end="4"/>
                                            </p:txEl>
                                          </p:spTgt>
                                        </p:tgtEl>
                                      </p:cBhvr>
                                      <p:to x="100000" y="100000"/>
                                    </p:animScale>
                                    <p:animScale>
                                      <p:cBhvr>
                                        <p:cTn id="69" dur="26">
                                          <p:stCondLst>
                                            <p:cond delay="1312"/>
                                          </p:stCondLst>
                                        </p:cTn>
                                        <p:tgtEl>
                                          <p:spTgt spid="3">
                                            <p:txEl>
                                              <p:pRg st="4" end="4"/>
                                            </p:txEl>
                                          </p:spTgt>
                                        </p:tgtEl>
                                      </p:cBhvr>
                                      <p:to x="100000" y="80000"/>
                                    </p:animScale>
                                    <p:animScale>
                                      <p:cBhvr>
                                        <p:cTn id="70" dur="166" decel="50000">
                                          <p:stCondLst>
                                            <p:cond delay="1338"/>
                                          </p:stCondLst>
                                        </p:cTn>
                                        <p:tgtEl>
                                          <p:spTgt spid="3">
                                            <p:txEl>
                                              <p:pRg st="4" end="4"/>
                                            </p:txEl>
                                          </p:spTgt>
                                        </p:tgtEl>
                                      </p:cBhvr>
                                      <p:to x="100000" y="100000"/>
                                    </p:animScale>
                                    <p:animScale>
                                      <p:cBhvr>
                                        <p:cTn id="71" dur="26">
                                          <p:stCondLst>
                                            <p:cond delay="1642"/>
                                          </p:stCondLst>
                                        </p:cTn>
                                        <p:tgtEl>
                                          <p:spTgt spid="3">
                                            <p:txEl>
                                              <p:pRg st="4" end="4"/>
                                            </p:txEl>
                                          </p:spTgt>
                                        </p:tgtEl>
                                      </p:cBhvr>
                                      <p:to x="100000" y="90000"/>
                                    </p:animScale>
                                    <p:animScale>
                                      <p:cBhvr>
                                        <p:cTn id="72" dur="166" decel="50000">
                                          <p:stCondLst>
                                            <p:cond delay="1668"/>
                                          </p:stCondLst>
                                        </p:cTn>
                                        <p:tgtEl>
                                          <p:spTgt spid="3">
                                            <p:txEl>
                                              <p:pRg st="4" end="4"/>
                                            </p:txEl>
                                          </p:spTgt>
                                        </p:tgtEl>
                                      </p:cBhvr>
                                      <p:to x="100000" y="100000"/>
                                    </p:animScale>
                                    <p:animScale>
                                      <p:cBhvr>
                                        <p:cTn id="73" dur="26">
                                          <p:stCondLst>
                                            <p:cond delay="1808"/>
                                          </p:stCondLst>
                                        </p:cTn>
                                        <p:tgtEl>
                                          <p:spTgt spid="3">
                                            <p:txEl>
                                              <p:pRg st="4" end="4"/>
                                            </p:txEl>
                                          </p:spTgt>
                                        </p:tgtEl>
                                      </p:cBhvr>
                                      <p:to x="100000" y="95000"/>
                                    </p:animScale>
                                    <p:animScale>
                                      <p:cBhvr>
                                        <p:cTn id="74" dur="166" decel="50000">
                                          <p:stCondLst>
                                            <p:cond delay="1834"/>
                                          </p:stCondLst>
                                        </p:cTn>
                                        <p:tgtEl>
                                          <p:spTgt spid="3">
                                            <p:txEl>
                                              <p:pRg st="4" end="4"/>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8" presetClass="emph" presetSubtype="0" fill="hold" grpId="2" nodeType="clickEffect">
                                  <p:stCondLst>
                                    <p:cond delay="0"/>
                                  </p:stCondLst>
                                  <p:childTnLst>
                                    <p:animRot by="21600000">
                                      <p:cBhvr>
                                        <p:cTn id="78" dur="2000" fill="hold"/>
                                        <p:tgtEl>
                                          <p:spTgt spid="3">
                                            <p:txEl>
                                              <p:pRg st="1" end="1"/>
                                            </p:txEl>
                                          </p:spTgt>
                                        </p:tgtEl>
                                        <p:attrNameLst>
                                          <p:attrName>r</p:attrName>
                                        </p:attrNameLst>
                                      </p:cBhvr>
                                    </p:animRot>
                                  </p:childTnLst>
                                </p:cTn>
                              </p:par>
                            </p:childTnLst>
                          </p:cTn>
                        </p:par>
                      </p:childTnLst>
                    </p:cTn>
                  </p:par>
                  <p:par>
                    <p:cTn id="79" fill="hold">
                      <p:stCondLst>
                        <p:cond delay="indefinite"/>
                      </p:stCondLst>
                      <p:childTnLst>
                        <p:par>
                          <p:cTn id="80" fill="hold">
                            <p:stCondLst>
                              <p:cond delay="0"/>
                            </p:stCondLst>
                            <p:childTnLst>
                              <p:par>
                                <p:cTn id="81" presetID="8" presetClass="emph" presetSubtype="0" fill="hold" grpId="2" nodeType="clickEffect">
                                  <p:stCondLst>
                                    <p:cond delay="0"/>
                                  </p:stCondLst>
                                  <p:childTnLst>
                                    <p:animRot by="21600000">
                                      <p:cBhvr>
                                        <p:cTn id="82" dur="2000" fill="hold"/>
                                        <p:tgtEl>
                                          <p:spTgt spid="3">
                                            <p:txEl>
                                              <p:pRg st="2" end="2"/>
                                            </p:txEl>
                                          </p:spTgt>
                                        </p:tgtEl>
                                        <p:attrNameLst>
                                          <p:attrName>r</p:attrName>
                                        </p:attrNameLst>
                                      </p:cBhvr>
                                    </p:animRot>
                                  </p:childTnLst>
                                </p:cTn>
                              </p:par>
                            </p:childTnLst>
                          </p:cTn>
                        </p:par>
                      </p:childTnLst>
                    </p:cTn>
                  </p:par>
                  <p:par>
                    <p:cTn id="83" fill="hold">
                      <p:stCondLst>
                        <p:cond delay="indefinite"/>
                      </p:stCondLst>
                      <p:childTnLst>
                        <p:par>
                          <p:cTn id="84" fill="hold">
                            <p:stCondLst>
                              <p:cond delay="0"/>
                            </p:stCondLst>
                            <p:childTnLst>
                              <p:par>
                                <p:cTn id="85" presetID="8" presetClass="emph" presetSubtype="0" fill="hold" grpId="2" nodeType="clickEffect">
                                  <p:stCondLst>
                                    <p:cond delay="0"/>
                                  </p:stCondLst>
                                  <p:childTnLst>
                                    <p:animRot by="21600000">
                                      <p:cBhvr>
                                        <p:cTn id="86" dur="2000" fill="hold"/>
                                        <p:tgtEl>
                                          <p:spTgt spid="3">
                                            <p:txEl>
                                              <p:pRg st="3" end="3"/>
                                            </p:txEl>
                                          </p:spTgt>
                                        </p:tgtEl>
                                        <p:attrNameLst>
                                          <p:attrName>r</p:attrName>
                                        </p:attrNameLst>
                                      </p:cBhvr>
                                    </p:animRot>
                                  </p:childTnLst>
                                </p:cTn>
                              </p:par>
                            </p:childTnLst>
                          </p:cTn>
                        </p:par>
                      </p:childTnLst>
                    </p:cTn>
                  </p:par>
                  <p:par>
                    <p:cTn id="87" fill="hold">
                      <p:stCondLst>
                        <p:cond delay="indefinite"/>
                      </p:stCondLst>
                      <p:childTnLst>
                        <p:par>
                          <p:cTn id="88" fill="hold">
                            <p:stCondLst>
                              <p:cond delay="0"/>
                            </p:stCondLst>
                            <p:childTnLst>
                              <p:par>
                                <p:cTn id="89" presetID="8" presetClass="emph" presetSubtype="0" fill="hold" grpId="2" nodeType="clickEffect">
                                  <p:stCondLst>
                                    <p:cond delay="0"/>
                                  </p:stCondLst>
                                  <p:childTnLst>
                                    <p:animRot by="21600000">
                                      <p:cBhvr>
                                        <p:cTn id="90" dur="2000" fill="hold"/>
                                        <p:tgtEl>
                                          <p:spTgt spid="3">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seq concurrent="1" nextAc="seek">
              <p:cTn id="91" restart="whenNotActive" fill="hold" evtFilter="cancelBubble" nodeType="interactiveSeq">
                <p:stCondLst>
                  <p:cond evt="onClick" delay="0">
                    <p:tgtEl>
                      <p:spTgt spid="2"/>
                    </p:tgtEl>
                  </p:cond>
                </p:stCondLst>
                <p:endSync evt="end" delay="0">
                  <p:rtn val="all"/>
                </p:endSync>
                <p:childTnLst>
                  <p:par>
                    <p:cTn id="92" fill="hold">
                      <p:stCondLst>
                        <p:cond delay="0"/>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3">
                                            <p:txEl>
                                              <p:pRg st="1" end="1"/>
                                            </p:txEl>
                                          </p:spTgt>
                                        </p:tgtEl>
                                        <p:attrNameLst>
                                          <p:attrName>style.visibility</p:attrName>
                                        </p:attrNameLst>
                                      </p:cBhvr>
                                      <p:to>
                                        <p:strVal val="visible"/>
                                      </p:to>
                                    </p:set>
                                    <p:animEffect transition="in" filter="wipe(left)">
                                      <p:cBhvr>
                                        <p:cTn id="96" dur="500"/>
                                        <p:tgtEl>
                                          <p:spTgt spid="3">
                                            <p:txEl>
                                              <p:pRg st="1" end="1"/>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3">
                                            <p:txEl>
                                              <p:pRg st="2" end="2"/>
                                            </p:txEl>
                                          </p:spTgt>
                                        </p:tgtEl>
                                        <p:attrNameLst>
                                          <p:attrName>style.visibility</p:attrName>
                                        </p:attrNameLst>
                                      </p:cBhvr>
                                      <p:to>
                                        <p:strVal val="visible"/>
                                      </p:to>
                                    </p:set>
                                    <p:animEffect transition="in" filter="wipe(left)">
                                      <p:cBhvr>
                                        <p:cTn id="101" dur="500"/>
                                        <p:tgtEl>
                                          <p:spTgt spid="3">
                                            <p:txEl>
                                              <p:pRg st="2" end="2"/>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3">
                                            <p:txEl>
                                              <p:pRg st="3" end="3"/>
                                            </p:txEl>
                                          </p:spTgt>
                                        </p:tgtEl>
                                        <p:attrNameLst>
                                          <p:attrName>style.visibility</p:attrName>
                                        </p:attrNameLst>
                                      </p:cBhvr>
                                      <p:to>
                                        <p:strVal val="visible"/>
                                      </p:to>
                                    </p:set>
                                    <p:animEffect transition="in" filter="wipe(left)">
                                      <p:cBhvr>
                                        <p:cTn id="106" dur="500"/>
                                        <p:tgtEl>
                                          <p:spTgt spid="3">
                                            <p:txEl>
                                              <p:pRg st="3" end="3"/>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3">
                                            <p:txEl>
                                              <p:pRg st="4" end="4"/>
                                            </p:txEl>
                                          </p:spTgt>
                                        </p:tgtEl>
                                        <p:attrNameLst>
                                          <p:attrName>style.visibility</p:attrName>
                                        </p:attrNameLst>
                                      </p:cBhvr>
                                      <p:to>
                                        <p:strVal val="visible"/>
                                      </p:to>
                                    </p:set>
                                    <p:animEffect transition="in" filter="wipe(left)">
                                      <p:cBhvr>
                                        <p:cTn id="111" dur="500"/>
                                        <p:tgtEl>
                                          <p:spTgt spid="3">
                                            <p:txEl>
                                              <p:pRg st="4" end="4"/>
                                            </p:txEl>
                                          </p:spTgt>
                                        </p:tgtEl>
                                      </p:cBhvr>
                                    </p:animEffect>
                                  </p:childTnLst>
                                </p:cTn>
                              </p:par>
                            </p:childTnLst>
                          </p:cTn>
                        </p:par>
                      </p:childTnLst>
                    </p:cTn>
                  </p:par>
                </p:childTnLst>
              </p:cTn>
              <p:nextCondLst>
                <p:cond evt="onClick" delay="0">
                  <p:tgtEl>
                    <p:spTgt spid="2"/>
                  </p:tgtEl>
                </p:cond>
              </p:nextCondLst>
            </p:seq>
          </p:childTnLst>
        </p:cTn>
      </p:par>
    </p:tnLst>
    <p:bldLst>
      <p:bldP spid="3" grpId="0" build="p"/>
      <p:bldP spid="3" grpId="1" build="p"/>
      <p:bldP spid="3" grpId="2"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02CB9-458C-40B7-BBAD-608266408F15}"/>
              </a:ext>
            </a:extLst>
          </p:cNvPr>
          <p:cNvSpPr>
            <a:spLocks noGrp="1"/>
          </p:cNvSpPr>
          <p:nvPr>
            <p:ph type="title"/>
          </p:nvPr>
        </p:nvSpPr>
        <p:spPr>
          <a:xfrm>
            <a:off x="838200" y="365760"/>
            <a:ext cx="10515600" cy="680615"/>
          </a:xfrm>
        </p:spPr>
        <p:txBody>
          <a:bodyPr>
            <a:normAutofit fontScale="90000"/>
          </a:bodyPr>
          <a:lstStyle/>
          <a:p>
            <a:r>
              <a:rPr lang="en-US" sz="4400" dirty="0">
                <a:latin typeface="Montserrat" panose="00000500000000000000" pitchFamily="2" charset="0"/>
              </a:rPr>
              <a:t>K8’s Features</a:t>
            </a:r>
            <a:r>
              <a:rPr lang="en-US" dirty="0"/>
              <a:t>:</a:t>
            </a:r>
          </a:p>
        </p:txBody>
      </p:sp>
      <p:sp>
        <p:nvSpPr>
          <p:cNvPr id="3" name="Content Placeholder 2">
            <a:extLst>
              <a:ext uri="{FF2B5EF4-FFF2-40B4-BE49-F238E27FC236}">
                <a16:creationId xmlns:a16="http://schemas.microsoft.com/office/drawing/2014/main" id="{FAE6C30B-1EA4-4421-B134-0F155EE8BCED}"/>
              </a:ext>
            </a:extLst>
          </p:cNvPr>
          <p:cNvSpPr>
            <a:spLocks noGrp="1"/>
          </p:cNvSpPr>
          <p:nvPr>
            <p:ph idx="1"/>
          </p:nvPr>
        </p:nvSpPr>
        <p:spPr>
          <a:xfrm>
            <a:off x="838200" y="1046375"/>
            <a:ext cx="10515600" cy="5373279"/>
          </a:xfrm>
        </p:spPr>
        <p:txBody>
          <a:bodyPr>
            <a:normAutofit fontScale="77500" lnSpcReduction="20000"/>
          </a:bodyPr>
          <a:lstStyle/>
          <a:p>
            <a:endParaRPr lang="en-US" sz="1500" dirty="0">
              <a:latin typeface="Montserrat" panose="00000500000000000000" pitchFamily="2" charset="0"/>
            </a:endParaRPr>
          </a:p>
          <a:p>
            <a:r>
              <a:rPr lang="en-US" sz="1900" b="1" dirty="0">
                <a:latin typeface="Montserrat" panose="00000500000000000000" pitchFamily="2" charset="0"/>
              </a:rPr>
              <a:t>Self-Healing:</a:t>
            </a:r>
            <a:r>
              <a:rPr lang="en-US" sz="1500" dirty="0">
                <a:latin typeface="Montserrat" panose="00000500000000000000" pitchFamily="2" charset="0"/>
              </a:rPr>
              <a:t> </a:t>
            </a:r>
            <a:r>
              <a:rPr lang="en-US" sz="1800" dirty="0">
                <a:latin typeface="Montserrat" panose="00000500000000000000" pitchFamily="2" charset="0"/>
              </a:rPr>
              <a:t>It restarts container that failed or kills the container that do not respond to container health check endpoint. It always maintains user defined number of replicas</a:t>
            </a:r>
          </a:p>
          <a:p>
            <a:endParaRPr lang="en-US" sz="1500" dirty="0">
              <a:latin typeface="Montserrat" panose="00000500000000000000" pitchFamily="2" charset="0"/>
            </a:endParaRPr>
          </a:p>
          <a:p>
            <a:r>
              <a:rPr lang="en-US" sz="1500" dirty="0">
                <a:latin typeface="Montserrat" panose="00000500000000000000" pitchFamily="2" charset="0"/>
              </a:rPr>
              <a:t> </a:t>
            </a:r>
            <a:r>
              <a:rPr lang="en-US" sz="1900" b="1" dirty="0">
                <a:latin typeface="Montserrat" panose="00000500000000000000" pitchFamily="2" charset="0"/>
              </a:rPr>
              <a:t>Secret and configuration management: </a:t>
            </a:r>
            <a:r>
              <a:rPr lang="en-US" sz="1800" dirty="0">
                <a:latin typeface="Montserrat" panose="00000500000000000000" pitchFamily="2" charset="0"/>
              </a:rPr>
              <a:t>It maintains an application-level configuration and secrets in a separate location. So, it can be modified without re-building and deploying container</a:t>
            </a:r>
          </a:p>
          <a:p>
            <a:endParaRPr lang="en-US" sz="1500" dirty="0">
              <a:latin typeface="Montserrat" panose="00000500000000000000" pitchFamily="2" charset="0"/>
            </a:endParaRPr>
          </a:p>
          <a:p>
            <a:r>
              <a:rPr lang="en-US" sz="1900" b="1" dirty="0">
                <a:latin typeface="Montserrat" panose="00000500000000000000" pitchFamily="2" charset="0"/>
              </a:rPr>
              <a:t>Horizontal scaling: </a:t>
            </a:r>
            <a:r>
              <a:rPr lang="en-US" sz="1800" dirty="0">
                <a:latin typeface="Montserrat" panose="00000500000000000000" pitchFamily="2" charset="0"/>
              </a:rPr>
              <a:t>It is easy to scale-up/down containers with a simple command or automatically based on CPU usage.</a:t>
            </a:r>
          </a:p>
          <a:p>
            <a:endParaRPr lang="en-US" sz="1800" dirty="0">
              <a:latin typeface="Montserrat" panose="00000500000000000000" pitchFamily="2" charset="0"/>
            </a:endParaRPr>
          </a:p>
          <a:p>
            <a:r>
              <a:rPr lang="en-US" sz="1500" dirty="0">
                <a:latin typeface="Montserrat" panose="00000500000000000000" pitchFamily="2" charset="0"/>
              </a:rPr>
              <a:t> </a:t>
            </a:r>
            <a:r>
              <a:rPr lang="en-US" sz="1900" b="1" dirty="0">
                <a:latin typeface="Montserrat" panose="00000500000000000000" pitchFamily="2" charset="0"/>
              </a:rPr>
              <a:t>Automatic bin packing: </a:t>
            </a:r>
            <a:r>
              <a:rPr lang="en-US" sz="1800" dirty="0">
                <a:latin typeface="Montserrat" panose="00000500000000000000" pitchFamily="2" charset="0"/>
              </a:rPr>
              <a:t>It automatically places containers into the required Worker nodes based on specified CPU/Memory</a:t>
            </a:r>
            <a:r>
              <a:rPr lang="en-US" sz="1500" dirty="0">
                <a:latin typeface="Montserrat" panose="00000500000000000000" pitchFamily="2" charset="0"/>
              </a:rPr>
              <a:t>.</a:t>
            </a:r>
          </a:p>
          <a:p>
            <a:endParaRPr lang="en-US" sz="1500" dirty="0">
              <a:latin typeface="Montserrat" panose="00000500000000000000" pitchFamily="2" charset="0"/>
            </a:endParaRPr>
          </a:p>
          <a:p>
            <a:r>
              <a:rPr lang="en-US" sz="1900" b="1" dirty="0">
                <a:latin typeface="Montserrat" panose="00000500000000000000" pitchFamily="2" charset="0"/>
              </a:rPr>
              <a:t>Storage orchestration: </a:t>
            </a:r>
            <a:r>
              <a:rPr lang="en-US" sz="1900" dirty="0">
                <a:latin typeface="Montserrat" panose="00000500000000000000" pitchFamily="2" charset="0"/>
              </a:rPr>
              <a:t>It allows to mount a local storage or cloud providers</a:t>
            </a:r>
          </a:p>
          <a:p>
            <a:endParaRPr lang="en-US" sz="1500" dirty="0">
              <a:latin typeface="Montserrat" panose="00000500000000000000" pitchFamily="2" charset="0"/>
            </a:endParaRPr>
          </a:p>
          <a:p>
            <a:r>
              <a:rPr lang="en-US" sz="1900" b="1" dirty="0">
                <a:latin typeface="Montserrat" panose="00000500000000000000" pitchFamily="2" charset="0"/>
              </a:rPr>
              <a:t>Automated rollouts and rollbacks: </a:t>
            </a:r>
            <a:r>
              <a:rPr lang="en-US" sz="1900" dirty="0">
                <a:latin typeface="Montserrat" panose="00000500000000000000" pitchFamily="2" charset="0"/>
              </a:rPr>
              <a:t>It allows to rollout new application changes by spinning up new container without killing existing container until proper health check verified. It will rollback automatically if new container does not respond to user defined health check.</a:t>
            </a:r>
          </a:p>
          <a:p>
            <a:endParaRPr lang="en-US" sz="1900" dirty="0">
              <a:latin typeface="Montserrat" panose="00000500000000000000" pitchFamily="2" charset="0"/>
            </a:endParaRPr>
          </a:p>
          <a:p>
            <a:r>
              <a:rPr lang="en-US" sz="1900" b="1" dirty="0">
                <a:latin typeface="Montserrat" panose="00000500000000000000" pitchFamily="2" charset="0"/>
              </a:rPr>
              <a:t>Service discovery and Load balancing: </a:t>
            </a:r>
            <a:r>
              <a:rPr lang="en-US" sz="1900" dirty="0">
                <a:latin typeface="Montserrat" panose="00000500000000000000" pitchFamily="2" charset="0"/>
              </a:rPr>
              <a:t>It does by using Labels and Selectors associated with PODs and Services and can load-balance across them.</a:t>
            </a:r>
          </a:p>
        </p:txBody>
      </p:sp>
    </p:spTree>
    <p:extLst>
      <p:ext uri="{BB962C8B-B14F-4D97-AF65-F5344CB8AC3E}">
        <p14:creationId xmlns:p14="http://schemas.microsoft.com/office/powerpoint/2010/main" val="1872507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5679D2-E408-4834-972B-AB41F8542A1F}"/>
              </a:ext>
            </a:extLst>
          </p:cNvPr>
          <p:cNvPicPr>
            <a:picLocks noChangeAspect="1"/>
          </p:cNvPicPr>
          <p:nvPr/>
        </p:nvPicPr>
        <p:blipFill>
          <a:blip r:embed="rId2"/>
          <a:stretch>
            <a:fillRect/>
          </a:stretch>
        </p:blipFill>
        <p:spPr>
          <a:xfrm>
            <a:off x="538480" y="558800"/>
            <a:ext cx="11104880" cy="5750560"/>
          </a:xfrm>
          <a:prstGeom prst="rect">
            <a:avLst/>
          </a:prstGeom>
        </p:spPr>
      </p:pic>
    </p:spTree>
    <p:extLst>
      <p:ext uri="{BB962C8B-B14F-4D97-AF65-F5344CB8AC3E}">
        <p14:creationId xmlns:p14="http://schemas.microsoft.com/office/powerpoint/2010/main" val="2823314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FEDC6D-4FEC-ECBB-3C9A-8C75C18D447A}"/>
              </a:ext>
            </a:extLst>
          </p:cNvPr>
          <p:cNvPicPr>
            <a:picLocks noChangeAspect="1"/>
          </p:cNvPicPr>
          <p:nvPr/>
        </p:nvPicPr>
        <p:blipFill>
          <a:blip r:embed="rId2"/>
          <a:stretch>
            <a:fillRect/>
          </a:stretch>
        </p:blipFill>
        <p:spPr>
          <a:xfrm>
            <a:off x="1085850" y="276225"/>
            <a:ext cx="10020300" cy="6305550"/>
          </a:xfrm>
          <a:prstGeom prst="rect">
            <a:avLst/>
          </a:prstGeom>
        </p:spPr>
      </p:pic>
    </p:spTree>
    <p:extLst>
      <p:ext uri="{BB962C8B-B14F-4D97-AF65-F5344CB8AC3E}">
        <p14:creationId xmlns:p14="http://schemas.microsoft.com/office/powerpoint/2010/main" val="3512210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02CB9-458C-40B7-BBAD-608266408F15}"/>
              </a:ext>
            </a:extLst>
          </p:cNvPr>
          <p:cNvSpPr>
            <a:spLocks noGrp="1"/>
          </p:cNvSpPr>
          <p:nvPr>
            <p:ph type="title"/>
          </p:nvPr>
        </p:nvSpPr>
        <p:spPr>
          <a:xfrm>
            <a:off x="838200" y="318626"/>
            <a:ext cx="10515600" cy="1010553"/>
          </a:xfrm>
        </p:spPr>
        <p:txBody>
          <a:bodyPr/>
          <a:lstStyle/>
          <a:p>
            <a:r>
              <a:rPr lang="en-US" dirty="0"/>
              <a:t>Control Plane or Master:</a:t>
            </a:r>
          </a:p>
        </p:txBody>
      </p:sp>
      <p:sp>
        <p:nvSpPr>
          <p:cNvPr id="3" name="Content Placeholder 2">
            <a:extLst>
              <a:ext uri="{FF2B5EF4-FFF2-40B4-BE49-F238E27FC236}">
                <a16:creationId xmlns:a16="http://schemas.microsoft.com/office/drawing/2014/main" id="{FAE6C30B-1EA4-4421-B134-0F155EE8BCED}"/>
              </a:ext>
            </a:extLst>
          </p:cNvPr>
          <p:cNvSpPr>
            <a:spLocks noGrp="1"/>
          </p:cNvSpPr>
          <p:nvPr>
            <p:ph idx="1"/>
          </p:nvPr>
        </p:nvSpPr>
        <p:spPr>
          <a:xfrm>
            <a:off x="838200" y="1480008"/>
            <a:ext cx="10515600" cy="4665205"/>
          </a:xfrm>
        </p:spPr>
        <p:txBody>
          <a:bodyPr>
            <a:normAutofit fontScale="85000" lnSpcReduction="20000"/>
          </a:bodyPr>
          <a:lstStyle/>
          <a:p>
            <a:pPr algn="l">
              <a:buFont typeface="Arial" panose="020B0604020202020204" pitchFamily="34" charset="0"/>
              <a:buChar char="•"/>
            </a:pPr>
            <a:endParaRPr lang="en-US" b="1" i="0" dirty="0">
              <a:effectLst/>
              <a:latin typeface="Montserrat" panose="00000500000000000000" pitchFamily="2" charset="0"/>
            </a:endParaRPr>
          </a:p>
          <a:p>
            <a:pPr algn="l">
              <a:buFont typeface="Arial" panose="020B0604020202020204" pitchFamily="34" charset="0"/>
              <a:buChar char="•"/>
            </a:pPr>
            <a:r>
              <a:rPr lang="en-US" b="1" i="0" dirty="0" err="1">
                <a:effectLst/>
                <a:latin typeface="Montserrat" panose="00000500000000000000" pitchFamily="2" charset="0"/>
              </a:rPr>
              <a:t>Kube-Episerver</a:t>
            </a:r>
            <a:r>
              <a:rPr lang="en-US" b="1" i="0" dirty="0">
                <a:effectLst/>
                <a:latin typeface="Montserrat" panose="00000500000000000000" pitchFamily="2" charset="0"/>
              </a:rPr>
              <a:t>:</a:t>
            </a:r>
            <a:r>
              <a:rPr lang="en-US" b="0" i="0" dirty="0">
                <a:effectLst/>
                <a:latin typeface="Montserrat" panose="00000500000000000000" pitchFamily="2" charset="0"/>
              </a:rPr>
              <a:t> A central management component that treats all REST requests. Runs all of the administrative tasks on the master node</a:t>
            </a:r>
            <a:br>
              <a:rPr lang="en-US" b="0" i="0" dirty="0">
                <a:effectLst/>
                <a:latin typeface="Montserrat" panose="00000500000000000000" pitchFamily="2" charset="0"/>
              </a:rPr>
            </a:br>
            <a:endParaRPr lang="en-US" b="0" i="0" dirty="0">
              <a:effectLst/>
              <a:latin typeface="Montserrat" panose="00000500000000000000" pitchFamily="2" charset="0"/>
            </a:endParaRPr>
          </a:p>
          <a:p>
            <a:pPr algn="l">
              <a:buFont typeface="Arial" panose="020B0604020202020204" pitchFamily="34" charset="0"/>
              <a:buChar char="•"/>
            </a:pPr>
            <a:r>
              <a:rPr lang="en-US" b="1" i="0" dirty="0" err="1">
                <a:effectLst/>
                <a:latin typeface="Montserrat" panose="00000500000000000000" pitchFamily="2" charset="0"/>
              </a:rPr>
              <a:t>Etcd</a:t>
            </a:r>
            <a:r>
              <a:rPr lang="en-US" b="1" i="0" dirty="0">
                <a:effectLst/>
                <a:latin typeface="Montserrat" panose="00000500000000000000" pitchFamily="2" charset="0"/>
              </a:rPr>
              <a:t> storage:</a:t>
            </a:r>
            <a:r>
              <a:rPr lang="en-US" b="0" i="0" dirty="0">
                <a:effectLst/>
                <a:latin typeface="Montserrat" panose="00000500000000000000" pitchFamily="2" charset="0"/>
              </a:rPr>
              <a:t> A distributed key-value storage that stores the Kubernetes cluster data. i.e. The cluster state.</a:t>
            </a:r>
            <a:br>
              <a:rPr lang="en-US" b="0" i="0" dirty="0">
                <a:effectLst/>
                <a:latin typeface="Montserrat" panose="00000500000000000000" pitchFamily="2" charset="0"/>
              </a:rPr>
            </a:br>
            <a:endParaRPr lang="en-US" b="0" i="0" dirty="0">
              <a:effectLst/>
              <a:latin typeface="Montserrat" panose="00000500000000000000" pitchFamily="2" charset="0"/>
            </a:endParaRPr>
          </a:p>
          <a:p>
            <a:pPr algn="l">
              <a:buFont typeface="Arial" panose="020B0604020202020204" pitchFamily="34" charset="0"/>
              <a:buChar char="•"/>
            </a:pPr>
            <a:r>
              <a:rPr lang="en-US" b="1" i="0" dirty="0" err="1">
                <a:effectLst/>
                <a:latin typeface="Montserrat" panose="00000500000000000000" pitchFamily="2" charset="0"/>
              </a:rPr>
              <a:t>Kube</a:t>
            </a:r>
            <a:r>
              <a:rPr lang="en-US" b="1" i="0" dirty="0">
                <a:effectLst/>
                <a:latin typeface="Montserrat" panose="00000500000000000000" pitchFamily="2" charset="0"/>
              </a:rPr>
              <a:t>-controller-manager:</a:t>
            </a:r>
            <a:r>
              <a:rPr lang="en-US" b="0" i="0" dirty="0">
                <a:effectLst/>
                <a:latin typeface="Montserrat" panose="00000500000000000000" pitchFamily="2" charset="0"/>
              </a:rPr>
              <a:t> Runs many distinct controller processes in the background. Control loops that regulate the Kubernetes clusters state.</a:t>
            </a:r>
            <a:br>
              <a:rPr lang="en-US" b="0" i="0" dirty="0">
                <a:effectLst/>
                <a:latin typeface="Montserrat" panose="00000500000000000000" pitchFamily="2" charset="0"/>
              </a:rPr>
            </a:br>
            <a:endParaRPr lang="en-US" b="0" i="0" dirty="0">
              <a:effectLst/>
              <a:latin typeface="Montserrat" panose="00000500000000000000" pitchFamily="2" charset="0"/>
            </a:endParaRPr>
          </a:p>
          <a:p>
            <a:pPr algn="l">
              <a:buFont typeface="Arial" panose="020B0604020202020204" pitchFamily="34" charset="0"/>
              <a:buChar char="•"/>
            </a:pPr>
            <a:r>
              <a:rPr lang="en-US" b="1" i="0" dirty="0">
                <a:effectLst/>
                <a:latin typeface="Montserrat" panose="00000500000000000000" pitchFamily="2" charset="0"/>
              </a:rPr>
              <a:t>Cloud-controller-manager:</a:t>
            </a:r>
            <a:r>
              <a:rPr lang="en-US" b="0" i="0" dirty="0">
                <a:effectLst/>
                <a:latin typeface="Montserrat" panose="00000500000000000000" pitchFamily="2" charset="0"/>
              </a:rPr>
              <a:t> Manages controller processes on the underlying cloud provider.</a:t>
            </a:r>
            <a:br>
              <a:rPr lang="en-US" b="0" i="0" dirty="0">
                <a:effectLst/>
                <a:latin typeface="Montserrat" panose="00000500000000000000" pitchFamily="2" charset="0"/>
              </a:rPr>
            </a:br>
            <a:endParaRPr lang="en-US" b="0" i="0" dirty="0">
              <a:effectLst/>
              <a:latin typeface="Montserrat" panose="00000500000000000000" pitchFamily="2" charset="0"/>
            </a:endParaRPr>
          </a:p>
          <a:p>
            <a:pPr algn="l">
              <a:buFont typeface="Arial" panose="020B0604020202020204" pitchFamily="34" charset="0"/>
              <a:buChar char="•"/>
            </a:pPr>
            <a:r>
              <a:rPr lang="en-US" b="1" i="0" dirty="0" err="1">
                <a:effectLst/>
                <a:latin typeface="Montserrat" panose="00000500000000000000" pitchFamily="2" charset="0"/>
              </a:rPr>
              <a:t>Kube</a:t>
            </a:r>
            <a:r>
              <a:rPr lang="en-US" b="1" i="0" dirty="0">
                <a:effectLst/>
                <a:latin typeface="Montserrat" panose="00000500000000000000" pitchFamily="2" charset="0"/>
              </a:rPr>
              <a:t>-scheduler:</a:t>
            </a:r>
            <a:r>
              <a:rPr lang="en-US" b="0" i="0" dirty="0">
                <a:effectLst/>
                <a:latin typeface="Montserrat" panose="00000500000000000000" pitchFamily="2" charset="0"/>
              </a:rPr>
              <a:t> Schedules the work between many worker nodes. Schedules the pods on the various nodes based on resource utilization.</a:t>
            </a:r>
            <a:br>
              <a:rPr lang="en-US" b="0" i="0" dirty="0">
                <a:effectLst/>
                <a:latin typeface="Montserrat" panose="00000500000000000000" pitchFamily="2" charset="0"/>
              </a:rPr>
            </a:br>
            <a:endParaRPr lang="en-US" b="0" i="0" dirty="0">
              <a:effectLst/>
              <a:latin typeface="Montserrat" panose="00000500000000000000" pitchFamily="2" charset="0"/>
            </a:endParaRPr>
          </a:p>
          <a:p>
            <a:pPr algn="l">
              <a:buFont typeface="Arial" panose="020B0604020202020204" pitchFamily="34" charset="0"/>
              <a:buChar char="•"/>
            </a:pPr>
            <a:r>
              <a:rPr lang="en-US" b="1" i="0" dirty="0">
                <a:effectLst/>
                <a:latin typeface="Montserrat" panose="00000500000000000000" pitchFamily="2" charset="0"/>
              </a:rPr>
              <a:t>DNS server:</a:t>
            </a:r>
            <a:r>
              <a:rPr lang="en-US" b="0" i="0" dirty="0">
                <a:effectLst/>
                <a:latin typeface="Montserrat" panose="00000500000000000000" pitchFamily="2" charset="0"/>
              </a:rPr>
              <a:t> Configures the individual containers using the DNS and schedules the DNS Pod on the cluster.</a:t>
            </a:r>
          </a:p>
        </p:txBody>
      </p:sp>
    </p:spTree>
    <p:extLst>
      <p:ext uri="{BB962C8B-B14F-4D97-AF65-F5344CB8AC3E}">
        <p14:creationId xmlns:p14="http://schemas.microsoft.com/office/powerpoint/2010/main" val="3333927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02CB9-458C-40B7-BBAD-608266408F15}"/>
              </a:ext>
            </a:extLst>
          </p:cNvPr>
          <p:cNvSpPr>
            <a:spLocks noGrp="1"/>
          </p:cNvSpPr>
          <p:nvPr>
            <p:ph type="title"/>
          </p:nvPr>
        </p:nvSpPr>
        <p:spPr>
          <a:xfrm>
            <a:off x="838200" y="318626"/>
            <a:ext cx="10515600" cy="1325563"/>
          </a:xfrm>
        </p:spPr>
        <p:txBody>
          <a:bodyPr/>
          <a:lstStyle/>
          <a:p>
            <a:r>
              <a:rPr lang="en-US" dirty="0"/>
              <a:t>Worker Nodes:</a:t>
            </a:r>
          </a:p>
        </p:txBody>
      </p:sp>
      <p:sp>
        <p:nvSpPr>
          <p:cNvPr id="3" name="Content Placeholder 2">
            <a:extLst>
              <a:ext uri="{FF2B5EF4-FFF2-40B4-BE49-F238E27FC236}">
                <a16:creationId xmlns:a16="http://schemas.microsoft.com/office/drawing/2014/main" id="{FAE6C30B-1EA4-4421-B134-0F155EE8BCED}"/>
              </a:ext>
            </a:extLst>
          </p:cNvPr>
          <p:cNvSpPr>
            <a:spLocks noGrp="1"/>
          </p:cNvSpPr>
          <p:nvPr>
            <p:ph idx="1"/>
          </p:nvPr>
        </p:nvSpPr>
        <p:spPr/>
        <p:txBody>
          <a:bodyPr>
            <a:normAutofit/>
          </a:bodyPr>
          <a:lstStyle/>
          <a:p>
            <a:pPr algn="l">
              <a:buFont typeface="Arial" panose="020B0604020202020204" pitchFamily="34" charset="0"/>
              <a:buChar char="•"/>
            </a:pPr>
            <a:r>
              <a:rPr lang="en-US" sz="1500" b="1" dirty="0" err="1">
                <a:latin typeface="Montserrat" panose="00000500000000000000" pitchFamily="2" charset="0"/>
              </a:rPr>
              <a:t>Kubelet</a:t>
            </a:r>
            <a:r>
              <a:rPr lang="en-US" sz="1500" b="1" dirty="0">
                <a:latin typeface="Montserrat" panose="00000500000000000000" pitchFamily="2" charset="0"/>
              </a:rPr>
              <a:t>: </a:t>
            </a:r>
          </a:p>
          <a:p>
            <a:pPr marL="0" indent="0" algn="l">
              <a:buNone/>
            </a:pPr>
            <a:r>
              <a:rPr lang="en-US" sz="1500" b="1" dirty="0">
                <a:latin typeface="Montserrat" panose="00000500000000000000" pitchFamily="2" charset="0"/>
              </a:rPr>
              <a:t>	An agent on each node that checks the containers running in the pods. </a:t>
            </a:r>
            <a:r>
              <a:rPr lang="en-US" sz="900" b="0" i="0" dirty="0">
                <a:solidFill>
                  <a:srgbClr val="222222"/>
                </a:solidFill>
                <a:effectLst/>
                <a:latin typeface="Calibri" panose="020F0502020204030204" pitchFamily="34" charset="0"/>
              </a:rPr>
              <a:t> </a:t>
            </a:r>
            <a:r>
              <a:rPr lang="en-US" sz="1500" b="1" dirty="0">
                <a:latin typeface="Montserrat" panose="00000500000000000000" pitchFamily="2" charset="0"/>
              </a:rPr>
              <a:t>it Receives the pod specifications from API server and interact with the container runtime to perform start/stop of the container, mount pod volume and secrets. </a:t>
            </a:r>
          </a:p>
          <a:p>
            <a:pPr marL="0" indent="0" algn="l">
              <a:buNone/>
            </a:pPr>
            <a:r>
              <a:rPr lang="en-US" sz="1500" b="1" dirty="0">
                <a:latin typeface="Montserrat" panose="00000500000000000000" pitchFamily="2" charset="0"/>
              </a:rPr>
              <a:t>    	It monitors the state of the pods by using heartbeat messages and transmit data to master node API    server.</a:t>
            </a:r>
          </a:p>
          <a:p>
            <a:pPr algn="l">
              <a:buFont typeface="Arial" panose="020B0604020202020204" pitchFamily="34" charset="0"/>
              <a:buChar char="•"/>
            </a:pPr>
            <a:r>
              <a:rPr lang="en-US" sz="1500" b="1" dirty="0">
                <a:latin typeface="Montserrat" panose="00000500000000000000" pitchFamily="2" charset="0"/>
              </a:rPr>
              <a:t> </a:t>
            </a:r>
            <a:r>
              <a:rPr lang="en-US" sz="1500" b="1" dirty="0" err="1">
                <a:latin typeface="Montserrat" panose="00000500000000000000" pitchFamily="2" charset="0"/>
              </a:rPr>
              <a:t>Kube</a:t>
            </a:r>
            <a:r>
              <a:rPr lang="en-US" sz="1500" b="1" dirty="0">
                <a:latin typeface="Montserrat" panose="00000500000000000000" pitchFamily="2" charset="0"/>
              </a:rPr>
              <a:t>-proxy: A network proxy that contains all the rules of nodes in a cluster.</a:t>
            </a:r>
          </a:p>
          <a:p>
            <a:pPr algn="l">
              <a:buFont typeface="Arial" panose="020B0604020202020204" pitchFamily="34" charset="0"/>
              <a:buChar char="•"/>
            </a:pPr>
            <a:r>
              <a:rPr lang="en-US" sz="1500" b="1" dirty="0">
                <a:latin typeface="Montserrat" panose="00000500000000000000" pitchFamily="2" charset="0"/>
              </a:rPr>
              <a:t>Container runtime: It is the software needs to be installed in each worker node to run the containers i.e. Docker, containerd etc.</a:t>
            </a:r>
          </a:p>
          <a:p>
            <a:pPr algn="l">
              <a:buFont typeface="Arial" panose="020B0604020202020204" pitchFamily="34" charset="0"/>
              <a:buChar char="•"/>
            </a:pPr>
            <a:r>
              <a:rPr lang="en-US" sz="1500" b="1" dirty="0">
                <a:latin typeface="Montserrat" panose="00000500000000000000" pitchFamily="2" charset="0"/>
              </a:rPr>
              <a:t> Pod: It is the place where single or multiple containers run together. </a:t>
            </a:r>
          </a:p>
        </p:txBody>
      </p:sp>
    </p:spTree>
    <p:extLst>
      <p:ext uri="{BB962C8B-B14F-4D97-AF65-F5344CB8AC3E}">
        <p14:creationId xmlns:p14="http://schemas.microsoft.com/office/powerpoint/2010/main" val="3774516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e the source image">
            <a:extLst>
              <a:ext uri="{FF2B5EF4-FFF2-40B4-BE49-F238E27FC236}">
                <a16:creationId xmlns:a16="http://schemas.microsoft.com/office/drawing/2014/main" id="{A745AEB6-FF29-43BB-AF5F-9DB866DD427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788" r="2" b="2"/>
          <a:stretch/>
        </p:blipFill>
        <p:spPr bwMode="auto">
          <a:xfrm>
            <a:off x="411973" y="546754"/>
            <a:ext cx="11365006" cy="6193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6666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F6681E6FADEF4D858AB5280312972F" ma:contentTypeVersion="10" ma:contentTypeDescription="Create a new document." ma:contentTypeScope="" ma:versionID="f85d705cd96c1398d5ac488c6427cd66">
  <xsd:schema xmlns:xsd="http://www.w3.org/2001/XMLSchema" xmlns:xs="http://www.w3.org/2001/XMLSchema" xmlns:p="http://schemas.microsoft.com/office/2006/metadata/properties" xmlns:ns3="d7357217-e6c2-4210-896d-a165d35fcd04" xmlns:ns4="eee60c34-6eb2-47b7-97df-a31f3cdcdc00" targetNamespace="http://schemas.microsoft.com/office/2006/metadata/properties" ma:root="true" ma:fieldsID="990b48416214a19f9db23d0057801953" ns3:_="" ns4:_="">
    <xsd:import namespace="d7357217-e6c2-4210-896d-a165d35fcd04"/>
    <xsd:import namespace="eee60c34-6eb2-47b7-97df-a31f3cdcdc00"/>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357217-e6c2-4210-896d-a165d35fcd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ee60c34-6eb2-47b7-97df-a31f3cdcdc00"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3E092D6-176B-4069-AC67-92E52D6537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7357217-e6c2-4210-896d-a165d35fcd04"/>
    <ds:schemaRef ds:uri="eee60c34-6eb2-47b7-97df-a31f3cdcdc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81BBF3-D9FA-4F3A-BBDC-8B85B6654763}">
  <ds:schemaRefs>
    <ds:schemaRef ds:uri="http://schemas.microsoft.com/sharepoint/v3/contenttype/forms"/>
  </ds:schemaRefs>
</ds:datastoreItem>
</file>

<file path=customXml/itemProps3.xml><?xml version="1.0" encoding="utf-8"?>
<ds:datastoreItem xmlns:ds="http://schemas.openxmlformats.org/officeDocument/2006/customXml" ds:itemID="{1D9C9C60-9498-4A90-AE28-231F60F02410}">
  <ds:schemaRefs>
    <ds:schemaRef ds:uri="http://schemas.microsoft.com/office/2006/documentManagement/types"/>
    <ds:schemaRef ds:uri="http://purl.org/dc/terms/"/>
    <ds:schemaRef ds:uri="d7357217-e6c2-4210-896d-a165d35fcd04"/>
    <ds:schemaRef ds:uri="http://purl.org/dc/dcmitype/"/>
    <ds:schemaRef ds:uri="http://schemas.microsoft.com/office/infopath/2007/PartnerControls"/>
    <ds:schemaRef ds:uri="eee60c34-6eb2-47b7-97df-a31f3cdcdc00"/>
    <ds:schemaRef ds:uri="http://purl.org/dc/elements/1.1/"/>
    <ds:schemaRef ds:uri="http://schemas.microsoft.com/office/2006/metadata/properti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Ion</Template>
  <TotalTime>709</TotalTime>
  <Words>856</Words>
  <Application>Microsoft Office PowerPoint</Application>
  <PresentationFormat>Widescreen</PresentationFormat>
  <Paragraphs>84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Montserrat</vt:lpstr>
      <vt:lpstr>open sans</vt:lpstr>
      <vt:lpstr>Wingdings 3</vt:lpstr>
      <vt:lpstr>Ion</vt:lpstr>
      <vt:lpstr>PowerPoint Presentation</vt:lpstr>
      <vt:lpstr>Topics</vt:lpstr>
      <vt:lpstr>Introduction:</vt:lpstr>
      <vt:lpstr>K8’s Features:</vt:lpstr>
      <vt:lpstr>PowerPoint Presentation</vt:lpstr>
      <vt:lpstr>PowerPoint Presentation</vt:lpstr>
      <vt:lpstr>Control Plane or Master:</vt:lpstr>
      <vt:lpstr>Worker Nodes:</vt:lpstr>
      <vt:lpstr>PowerPoint Presentation</vt:lpstr>
      <vt:lpstr>Components in K8’s</vt:lpstr>
      <vt:lpstr>Deployments:</vt:lpstr>
      <vt:lpstr>PowerPoint Presentation</vt:lpstr>
      <vt:lpstr>Deployments(cont.….)</vt:lpstr>
      <vt:lpstr>Deployments commands: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Muppuri, Malleswaraiah</dc:creator>
  <cp:lastModifiedBy>Mallesh M</cp:lastModifiedBy>
  <cp:revision>8</cp:revision>
  <dcterms:created xsi:type="dcterms:W3CDTF">2022-01-27T04:17:41Z</dcterms:created>
  <dcterms:modified xsi:type="dcterms:W3CDTF">2024-01-29T03:44:30Z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0x01010006F6681E6FADEF4D858AB5280312972F</vt:lpwstr>
  </property>
</Properties>
</file>