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matic SC"/>
      <p:regular r:id="rId22"/>
      <p:bold r:id="rId23"/>
    </p:embeddedFont>
    <p:embeddedFont>
      <p:font typeface="Source Code Pr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maticSC-regular.fntdata"/><Relationship Id="rId21" Type="http://schemas.openxmlformats.org/officeDocument/2006/relationships/slide" Target="slides/slide16.xml"/><Relationship Id="rId24" Type="http://schemas.openxmlformats.org/officeDocument/2006/relationships/font" Target="fonts/SourceCodePro-regular.fntdata"/><Relationship Id="rId23" Type="http://schemas.openxmlformats.org/officeDocument/2006/relationships/font" Target="fonts/AmaticS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italic.fntdata"/><Relationship Id="rId25" Type="http://schemas.openxmlformats.org/officeDocument/2006/relationships/font" Target="fonts/SourceCodePro-bold.fntdata"/><Relationship Id="rId27"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517edd2781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517edd2781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517edd2781_0_1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517edd2781_0_1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517edd2781_0_1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517edd2781_0_1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517edd2781_0_1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517edd2781_0_1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517edd2781_0_1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517edd2781_0_1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517edd2781_0_1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517edd2781_0_1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517edd2781_0_1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517edd2781_0_1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486ef4cb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486ef4cb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17edd2781_0_1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17edd2781_0_1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517edd2781_0_1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517edd2781_0_1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517edd2781_0_1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517edd2781_0_1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517edd2781_0_1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517edd2781_0_1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517edd2781_0_1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517edd2781_0_1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517edd2781_0_1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517edd2781_0_1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517edd2781_0_1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517edd2781_0_1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0000"/>
              <a:t>BEAT</a:t>
            </a:r>
            <a:r>
              <a:rPr lang="en"/>
              <a:t> </a:t>
            </a:r>
            <a:r>
              <a:rPr i="1" lang="en" sz="5000"/>
              <a:t>project</a:t>
            </a:r>
            <a:endParaRPr i="1" sz="5000"/>
          </a:p>
        </p:txBody>
      </p:sp>
      <p:sp>
        <p:nvSpPr>
          <p:cNvPr id="57" name="Google Shape;57;p13"/>
          <p:cNvSpPr txBox="1"/>
          <p:nvPr>
            <p:ph idx="1" type="subTitle"/>
          </p:nvPr>
        </p:nvSpPr>
        <p:spPr>
          <a:xfrm>
            <a:off x="824000" y="3934950"/>
            <a:ext cx="4255500" cy="695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K3 - Substrate - Nhóm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idx="1" type="body"/>
          </p:nvPr>
        </p:nvSpPr>
        <p:spPr>
          <a:xfrm>
            <a:off x="444500" y="1228675"/>
            <a:ext cx="80505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Room luyện tập là phòng do cá nhân tạo ra hoặc do hệ thống . </a:t>
            </a:r>
            <a:endParaRPr>
              <a:solidFill>
                <a:schemeClr val="accent1"/>
              </a:solidFill>
            </a:endParaRPr>
          </a:p>
          <a:p>
            <a:pPr indent="0" lvl="0" marL="0" rtl="0" algn="l">
              <a:spcBef>
                <a:spcPts val="1200"/>
              </a:spcBef>
              <a:spcAft>
                <a:spcPts val="0"/>
              </a:spcAft>
              <a:buNone/>
            </a:pPr>
            <a:r>
              <a:rPr lang="en">
                <a:solidFill>
                  <a:schemeClr val="accent1"/>
                </a:solidFill>
              </a:rPr>
              <a:t>Những người tham gia room luyện tập sẽ cạnh tranh với những người còn lại . Ai lười luyện tập , không đạt được mục tiêu đề ra sẽ mất token về tay người luyện tập chăm chỉ </a:t>
            </a:r>
            <a:endParaRPr>
              <a:solidFill>
                <a:schemeClr val="accent1"/>
              </a:solidFill>
            </a:endParaRPr>
          </a:p>
          <a:p>
            <a:pPr indent="0" lvl="0" marL="0" rtl="0" algn="l">
              <a:spcBef>
                <a:spcPts val="1200"/>
              </a:spcBef>
              <a:spcAft>
                <a:spcPts val="0"/>
              </a:spcAft>
              <a:buNone/>
            </a:pPr>
            <a:r>
              <a:rPr lang="en">
                <a:solidFill>
                  <a:schemeClr val="accent1"/>
                </a:solidFill>
              </a:rPr>
              <a:t>=&gt; Thúc đẩy tạo tính cạnh tranh </a:t>
            </a:r>
            <a:endParaRPr>
              <a:solidFill>
                <a:schemeClr val="accent1"/>
              </a:solidFill>
            </a:endParaRPr>
          </a:p>
          <a:p>
            <a:pPr indent="0" lvl="0" marL="0" rtl="0" algn="l">
              <a:spcBef>
                <a:spcPts val="1200"/>
              </a:spcBef>
              <a:spcAft>
                <a:spcPts val="1200"/>
              </a:spcAft>
              <a:buNone/>
            </a:pPr>
            <a:r>
              <a:rPr lang="en">
                <a:solidFill>
                  <a:schemeClr val="accent1"/>
                </a:solidFill>
              </a:rPr>
              <a:t>=&gt; Tạo động lực</a:t>
            </a:r>
            <a:endParaRPr>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idx="1" type="body"/>
          </p:nvPr>
        </p:nvSpPr>
        <p:spPr>
          <a:xfrm>
            <a:off x="311700" y="331600"/>
            <a:ext cx="8520600" cy="423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u="sng">
                <a:solidFill>
                  <a:schemeClr val="accent1"/>
                </a:solidFill>
              </a:rPr>
              <a:t>Ví dụ : </a:t>
            </a:r>
            <a:endParaRPr b="1" sz="1400" u="sng">
              <a:solidFill>
                <a:schemeClr val="accent1"/>
              </a:solidFill>
            </a:endParaRPr>
          </a:p>
          <a:p>
            <a:pPr indent="0" lvl="0" marL="0" rtl="0" algn="l">
              <a:spcBef>
                <a:spcPts val="1200"/>
              </a:spcBef>
              <a:spcAft>
                <a:spcPts val="0"/>
              </a:spcAft>
              <a:buNone/>
            </a:pPr>
            <a:r>
              <a:rPr lang="en" sz="1400">
                <a:solidFill>
                  <a:schemeClr val="accent1"/>
                </a:solidFill>
              </a:rPr>
              <a:t>Có 5 người sử dụng : </a:t>
            </a:r>
            <a:endParaRPr sz="1400">
              <a:solidFill>
                <a:schemeClr val="accent1"/>
              </a:solidFill>
            </a:endParaRPr>
          </a:p>
          <a:p>
            <a:pPr indent="0" lvl="0" marL="0" rtl="0" algn="l">
              <a:spcBef>
                <a:spcPts val="1200"/>
              </a:spcBef>
              <a:spcAft>
                <a:spcPts val="0"/>
              </a:spcAft>
              <a:buNone/>
            </a:pPr>
            <a:r>
              <a:rPr lang="en" sz="1400">
                <a:solidFill>
                  <a:schemeClr val="accent1"/>
                </a:solidFill>
              </a:rPr>
              <a:t>A, B tham gia room không cược BEAT room 1 </a:t>
            </a:r>
            <a:endParaRPr sz="1400">
              <a:solidFill>
                <a:schemeClr val="accent1"/>
              </a:solidFill>
            </a:endParaRPr>
          </a:p>
          <a:p>
            <a:pPr indent="0" lvl="0" marL="0" rtl="0" algn="l">
              <a:spcBef>
                <a:spcPts val="1200"/>
              </a:spcBef>
              <a:spcAft>
                <a:spcPts val="0"/>
              </a:spcAft>
              <a:buNone/>
            </a:pPr>
            <a:r>
              <a:rPr lang="en" sz="1400">
                <a:solidFill>
                  <a:schemeClr val="accent1"/>
                </a:solidFill>
              </a:rPr>
              <a:t>C, D, E tham gia room cược BEAT room 2 ( ví dụ mỗi người cược 10 BEAT ) </a:t>
            </a:r>
            <a:endParaRPr sz="1400">
              <a:solidFill>
                <a:schemeClr val="accent1"/>
              </a:solidFill>
            </a:endParaRPr>
          </a:p>
          <a:p>
            <a:pPr indent="0" lvl="0" marL="0" rtl="0" algn="l">
              <a:spcBef>
                <a:spcPts val="1200"/>
              </a:spcBef>
              <a:spcAft>
                <a:spcPts val="0"/>
              </a:spcAft>
              <a:buNone/>
            </a:pPr>
            <a:r>
              <a:t/>
            </a:r>
            <a:endParaRPr sz="1400">
              <a:solidFill>
                <a:schemeClr val="accent1"/>
              </a:solidFill>
            </a:endParaRPr>
          </a:p>
          <a:p>
            <a:pPr indent="0" lvl="0" marL="0" rtl="0" algn="l">
              <a:spcBef>
                <a:spcPts val="1200"/>
              </a:spcBef>
              <a:spcAft>
                <a:spcPts val="1200"/>
              </a:spcAft>
              <a:buNone/>
            </a:pPr>
            <a:r>
              <a:rPr lang="en" sz="1400">
                <a:solidFill>
                  <a:schemeClr val="accent1"/>
                </a:solidFill>
              </a:rPr>
              <a:t>Như đã nói ở trên : ví dụ trong chu kỳ luyện tập này sẽ có 1000 token GIFT được phát hành . room 1 ( được 150 token ) room 2 ( được 850 token ) - đây là minh họa cho trường hợp có 1 room cược BEAT , trong trường hợp hợp thực tế khi nhiều room sẽ chia theo tỉ lệ BEAT đặt cược . Sau đó ví dụ room 2 , C, D ,E tập luyện đều cuối chu kỳ sẽ nhận lại toàn bộ token BEAT . Nếu tập không đều thì token ngày không tập đó sẽ chia đều cho những người luyện tập đầy đủ </a:t>
            </a:r>
            <a:endParaRPr sz="1400">
              <a:solidFill>
                <a:schemeClr val="accen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idx="1" type="body"/>
          </p:nvPr>
        </p:nvSpPr>
        <p:spPr>
          <a:xfrm>
            <a:off x="278200" y="687313"/>
            <a:ext cx="5269200" cy="402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Hệ thống sử dụng một chỉ số sinh tồn của cơ thể đó là NHỊP TIM . Hệ thống sẽ tự động phân tích nhịp tim trước là trong tập luyện có sự thay đổi để đảm bảo người dùng </a:t>
            </a:r>
            <a:r>
              <a:rPr b="1" lang="en">
                <a:solidFill>
                  <a:srgbClr val="FF0000"/>
                </a:solidFill>
              </a:rPr>
              <a:t>THẬT SỰ LUYỆN TẬP</a:t>
            </a:r>
            <a:r>
              <a:rPr lang="en">
                <a:solidFill>
                  <a:schemeClr val="accent1"/>
                </a:solidFill>
              </a:rPr>
              <a:t> .</a:t>
            </a:r>
            <a:endParaRPr>
              <a:solidFill>
                <a:schemeClr val="accent1"/>
              </a:solidFill>
            </a:endParaRPr>
          </a:p>
          <a:p>
            <a:pPr indent="0" lvl="0" marL="0" rtl="0" algn="l">
              <a:spcBef>
                <a:spcPts val="1200"/>
              </a:spcBef>
              <a:spcAft>
                <a:spcPts val="1200"/>
              </a:spcAft>
              <a:buNone/>
            </a:pPr>
            <a:r>
              <a:rPr lang="en">
                <a:solidFill>
                  <a:schemeClr val="accent1"/>
                </a:solidFill>
              </a:rPr>
              <a:t>Thiết bị chỉ cần 1 vòng tay , đồng hồ thông minh , … rất dễ tiếp cận , giá thành rẻ , …</a:t>
            </a:r>
            <a:endParaRPr>
              <a:solidFill>
                <a:schemeClr val="accent1"/>
              </a:solidFill>
            </a:endParaRPr>
          </a:p>
        </p:txBody>
      </p:sp>
      <p:pic>
        <p:nvPicPr>
          <p:cNvPr id="125" name="Google Shape;125;p24"/>
          <p:cNvPicPr preferRelativeResize="0"/>
          <p:nvPr/>
        </p:nvPicPr>
        <p:blipFill>
          <a:blip r:embed="rId3">
            <a:alphaModFix/>
          </a:blip>
          <a:stretch>
            <a:fillRect/>
          </a:stretch>
        </p:blipFill>
        <p:spPr>
          <a:xfrm>
            <a:off x="5580900" y="127000"/>
            <a:ext cx="1456975" cy="1456975"/>
          </a:xfrm>
          <a:prstGeom prst="rect">
            <a:avLst/>
          </a:prstGeom>
          <a:noFill/>
          <a:ln>
            <a:noFill/>
          </a:ln>
        </p:spPr>
      </p:pic>
      <p:pic>
        <p:nvPicPr>
          <p:cNvPr id="126" name="Google Shape;126;p24"/>
          <p:cNvPicPr preferRelativeResize="0"/>
          <p:nvPr/>
        </p:nvPicPr>
        <p:blipFill>
          <a:blip r:embed="rId4">
            <a:alphaModFix/>
          </a:blip>
          <a:stretch>
            <a:fillRect/>
          </a:stretch>
        </p:blipFill>
        <p:spPr>
          <a:xfrm>
            <a:off x="6523925" y="1583975"/>
            <a:ext cx="2455599" cy="2232375"/>
          </a:xfrm>
          <a:prstGeom prst="rect">
            <a:avLst/>
          </a:prstGeom>
          <a:noFill/>
          <a:ln>
            <a:noFill/>
          </a:ln>
        </p:spPr>
      </p:pic>
      <p:pic>
        <p:nvPicPr>
          <p:cNvPr id="127" name="Google Shape;127;p24"/>
          <p:cNvPicPr preferRelativeResize="0"/>
          <p:nvPr/>
        </p:nvPicPr>
        <p:blipFill>
          <a:blip r:embed="rId5">
            <a:alphaModFix/>
          </a:blip>
          <a:stretch>
            <a:fillRect/>
          </a:stretch>
        </p:blipFill>
        <p:spPr>
          <a:xfrm>
            <a:off x="5547388" y="3499550"/>
            <a:ext cx="1524000" cy="1524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giá trị sử dụng của 2 token </a:t>
            </a:r>
            <a:endParaRPr/>
          </a:p>
        </p:txBody>
      </p:sp>
      <p:sp>
        <p:nvSpPr>
          <p:cNvPr id="133" name="Google Shape;133;p2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BEAT </a:t>
            </a:r>
            <a:endParaRPr>
              <a:solidFill>
                <a:schemeClr val="accent1"/>
              </a:solidFill>
            </a:endParaRPr>
          </a:p>
          <a:p>
            <a:pPr indent="0" lvl="0" marL="0" rtl="0" algn="l">
              <a:spcBef>
                <a:spcPts val="1200"/>
              </a:spcBef>
              <a:spcAft>
                <a:spcPts val="0"/>
              </a:spcAft>
              <a:buNone/>
            </a:pPr>
            <a:r>
              <a:rPr lang="en">
                <a:solidFill>
                  <a:schemeClr val="accent1"/>
                </a:solidFill>
              </a:rPr>
              <a:t>+ Dùng để tham gia room tập luyện </a:t>
            </a:r>
            <a:endParaRPr>
              <a:solidFill>
                <a:schemeClr val="accent1"/>
              </a:solidFill>
            </a:endParaRPr>
          </a:p>
          <a:p>
            <a:pPr indent="0" lvl="0" marL="0" rtl="0" algn="l">
              <a:spcBef>
                <a:spcPts val="1200"/>
              </a:spcBef>
              <a:spcAft>
                <a:spcPts val="0"/>
              </a:spcAft>
              <a:buNone/>
            </a:pPr>
            <a:r>
              <a:rPr lang="en">
                <a:solidFill>
                  <a:schemeClr val="accent1"/>
                </a:solidFill>
              </a:rPr>
              <a:t>+ Trao đổi, giao dịch</a:t>
            </a:r>
            <a:endParaRPr>
              <a:solidFill>
                <a:schemeClr val="accent1"/>
              </a:solidFill>
            </a:endParaRPr>
          </a:p>
          <a:p>
            <a:pPr indent="0" lvl="0" marL="0" rtl="0" algn="l">
              <a:spcBef>
                <a:spcPts val="1200"/>
              </a:spcBef>
              <a:spcAft>
                <a:spcPts val="0"/>
              </a:spcAft>
              <a:buNone/>
            </a:pPr>
            <a:r>
              <a:rPr lang="en">
                <a:solidFill>
                  <a:schemeClr val="accent1"/>
                </a:solidFill>
              </a:rPr>
              <a:t>GIFT </a:t>
            </a:r>
            <a:endParaRPr>
              <a:solidFill>
                <a:schemeClr val="accent1"/>
              </a:solidFill>
            </a:endParaRPr>
          </a:p>
          <a:p>
            <a:pPr indent="0" lvl="0" marL="0" rtl="0" algn="l">
              <a:spcBef>
                <a:spcPts val="1200"/>
              </a:spcBef>
              <a:spcAft>
                <a:spcPts val="0"/>
              </a:spcAft>
              <a:buNone/>
            </a:pPr>
            <a:r>
              <a:rPr lang="en">
                <a:solidFill>
                  <a:schemeClr val="accent1"/>
                </a:solidFill>
              </a:rPr>
              <a:t>+ Token này sẽ được dùng để mua </a:t>
            </a:r>
            <a:r>
              <a:rPr b="1" lang="en" u="sng">
                <a:solidFill>
                  <a:schemeClr val="accent1"/>
                </a:solidFill>
              </a:rPr>
              <a:t>NFT</a:t>
            </a:r>
            <a:r>
              <a:rPr lang="en">
                <a:solidFill>
                  <a:schemeClr val="accent1"/>
                </a:solidFill>
              </a:rPr>
              <a:t> giảm giá , voucher , … trên chợ BEAT </a:t>
            </a:r>
            <a:endParaRPr>
              <a:solidFill>
                <a:schemeClr val="accent1"/>
              </a:solidFill>
            </a:endParaRPr>
          </a:p>
          <a:p>
            <a:pPr indent="0" lvl="0" marL="0" rtl="0" algn="l">
              <a:spcBef>
                <a:spcPts val="1200"/>
              </a:spcBef>
              <a:spcAft>
                <a:spcPts val="1200"/>
              </a:spcAft>
              <a:buNone/>
            </a:pPr>
            <a:r>
              <a:rPr lang="en">
                <a:solidFill>
                  <a:schemeClr val="accent1"/>
                </a:solidFill>
              </a:rPr>
              <a:t>+ Trao đổi, giao dịch </a:t>
            </a:r>
            <a:endParaRPr>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ứng dụng vào cuộc sống </a:t>
            </a:r>
            <a:endParaRPr/>
          </a:p>
        </p:txBody>
      </p:sp>
      <p:sp>
        <p:nvSpPr>
          <p:cNvPr id="139" name="Google Shape;139;p26"/>
          <p:cNvSpPr txBox="1"/>
          <p:nvPr>
            <p:ph idx="1" type="body"/>
          </p:nvPr>
        </p:nvSpPr>
        <p:spPr>
          <a:xfrm>
            <a:off x="311700" y="1665100"/>
            <a:ext cx="8520600" cy="290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u="sng">
                <a:solidFill>
                  <a:schemeClr val="accent1"/>
                </a:solidFill>
              </a:rPr>
              <a:t>Minh họa 1: </a:t>
            </a:r>
            <a:endParaRPr b="1" sz="1300" u="sng">
              <a:solidFill>
                <a:schemeClr val="accent1"/>
              </a:solidFill>
            </a:endParaRPr>
          </a:p>
          <a:p>
            <a:pPr indent="0" lvl="0" marL="0" rtl="0" algn="l">
              <a:spcBef>
                <a:spcPts val="1200"/>
              </a:spcBef>
              <a:spcAft>
                <a:spcPts val="0"/>
              </a:spcAft>
              <a:buNone/>
            </a:pPr>
            <a:r>
              <a:rPr lang="en" sz="1300">
                <a:solidFill>
                  <a:schemeClr val="accent1"/>
                </a:solidFill>
              </a:rPr>
              <a:t>Chợ BEAT là gì ? </a:t>
            </a:r>
            <a:endParaRPr sz="1300">
              <a:solidFill>
                <a:schemeClr val="accent1"/>
              </a:solidFill>
            </a:endParaRPr>
          </a:p>
          <a:p>
            <a:pPr indent="0" lvl="0" marL="0" rtl="0" algn="l">
              <a:spcBef>
                <a:spcPts val="1200"/>
              </a:spcBef>
              <a:spcAft>
                <a:spcPts val="0"/>
              </a:spcAft>
              <a:buNone/>
            </a:pPr>
            <a:r>
              <a:rPr lang="en" sz="1300">
                <a:solidFill>
                  <a:schemeClr val="accent1"/>
                </a:solidFill>
              </a:rPr>
              <a:t>Đây là nơi các cửa hàng , các nhà buôn bán mua token BEAT và GIFT để được phép phát hành các phiếu giảm giá - dưới dạng NFT , voucher , … của họ . </a:t>
            </a:r>
            <a:endParaRPr sz="1300">
              <a:solidFill>
                <a:schemeClr val="accent1"/>
              </a:solidFill>
            </a:endParaRPr>
          </a:p>
          <a:p>
            <a:pPr indent="0" lvl="0" marL="0" rtl="0" algn="l">
              <a:spcBef>
                <a:spcPts val="1200"/>
              </a:spcBef>
              <a:spcAft>
                <a:spcPts val="1200"/>
              </a:spcAft>
              <a:buNone/>
            </a:pPr>
            <a:r>
              <a:rPr lang="en" sz="1300">
                <a:solidFill>
                  <a:schemeClr val="accent1"/>
                </a:solidFill>
              </a:rPr>
              <a:t>Ví dụ : Nhãn hàng A muốn phát hành 1000 voucher giảm 10% cho cửa hàng của họ Phí : 10 BEAT Bán ra 1000 voucher Giá 100 GIFT Điều kiện phát hành giá voucher bán ra &lt; phí BEAT sử dụng</a:t>
            </a:r>
            <a:endParaRPr sz="1300">
              <a:solidFill>
                <a:schemeClr val="accent1"/>
              </a:solidFill>
            </a:endParaRPr>
          </a:p>
        </p:txBody>
      </p:sp>
      <p:pic>
        <p:nvPicPr>
          <p:cNvPr id="140" name="Google Shape;140;p26"/>
          <p:cNvPicPr preferRelativeResize="0"/>
          <p:nvPr/>
        </p:nvPicPr>
        <p:blipFill>
          <a:blip r:embed="rId3">
            <a:alphaModFix/>
          </a:blip>
          <a:stretch>
            <a:fillRect/>
          </a:stretch>
        </p:blipFill>
        <p:spPr>
          <a:xfrm>
            <a:off x="6011700" y="584200"/>
            <a:ext cx="2071275" cy="1687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123572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u="sng">
                <a:solidFill>
                  <a:schemeClr val="accent1"/>
                </a:solidFill>
              </a:rPr>
              <a:t>Minh họa 2: </a:t>
            </a:r>
            <a:endParaRPr sz="1300">
              <a:solidFill>
                <a:schemeClr val="accent1"/>
              </a:solidFill>
            </a:endParaRPr>
          </a:p>
          <a:p>
            <a:pPr indent="0" lvl="0" marL="0" rtl="0" algn="l">
              <a:spcBef>
                <a:spcPts val="1200"/>
              </a:spcBef>
              <a:spcAft>
                <a:spcPts val="0"/>
              </a:spcAft>
              <a:buNone/>
            </a:pPr>
            <a:r>
              <a:rPr lang="en" sz="1300">
                <a:solidFill>
                  <a:schemeClr val="accent1"/>
                </a:solidFill>
              </a:rPr>
              <a:t>MEETING ? Đây là nơi cho người dùng đặt token của mình để bầu cho nơi tham dự . </a:t>
            </a:r>
            <a:endParaRPr sz="1300">
              <a:solidFill>
                <a:schemeClr val="accent1"/>
              </a:solidFill>
            </a:endParaRPr>
          </a:p>
          <a:p>
            <a:pPr indent="0" lvl="0" marL="0" rtl="0" algn="l">
              <a:spcBef>
                <a:spcPts val="1200"/>
              </a:spcBef>
              <a:spcAft>
                <a:spcPts val="0"/>
              </a:spcAft>
              <a:buNone/>
            </a:pPr>
            <a:r>
              <a:rPr lang="en" sz="1300">
                <a:solidFill>
                  <a:schemeClr val="accent1"/>
                </a:solidFill>
              </a:rPr>
              <a:t>Ví dụ 1: GFS muốn tổ chức một buổi meeting về BLOCKCHAIN Phí : 200 GIFT - 5 BEAT ( Do nhà tổ chức quyết định : 30% thuộc về nhà tổ chức - 1% thuộc về TEAM duy trì mạng lưới - 69% burn ) </a:t>
            </a:r>
            <a:endParaRPr sz="1300">
              <a:solidFill>
                <a:schemeClr val="accent1"/>
              </a:solidFill>
            </a:endParaRPr>
          </a:p>
          <a:p>
            <a:pPr indent="0" lvl="0" marL="0" rtl="0" algn="l">
              <a:spcBef>
                <a:spcPts val="1200"/>
              </a:spcBef>
              <a:spcAft>
                <a:spcPts val="1200"/>
              </a:spcAft>
              <a:buNone/>
            </a:pPr>
            <a:r>
              <a:rPr lang="en" sz="1300">
                <a:solidFill>
                  <a:schemeClr val="accent1"/>
                </a:solidFill>
              </a:rPr>
              <a:t>Nơi tổ chức : HCM HN Đà Nẵng Mọi người sẽ dùng GIFT token để vote , chọn ra nơi tổ chức</a:t>
            </a:r>
            <a:endParaRPr sz="1300">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bài toán đặt ra cho team </a:t>
            </a:r>
            <a:endParaRPr/>
          </a:p>
        </p:txBody>
      </p:sp>
      <p:sp>
        <p:nvSpPr>
          <p:cNvPr id="151" name="Google Shape;151;p2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Tạo nên một ứng dụng tập luyện .</a:t>
            </a:r>
            <a:endParaRPr>
              <a:solidFill>
                <a:schemeClr val="accent1"/>
              </a:solidFill>
            </a:endParaRPr>
          </a:p>
          <a:p>
            <a:pPr indent="-342900" lvl="0" marL="914400" rtl="0" algn="l">
              <a:spcBef>
                <a:spcPts val="1200"/>
              </a:spcBef>
              <a:spcAft>
                <a:spcPts val="0"/>
              </a:spcAft>
              <a:buClr>
                <a:schemeClr val="accent1"/>
              </a:buClr>
              <a:buSzPts val="1800"/>
              <a:buChar char="+"/>
            </a:pPr>
            <a:r>
              <a:rPr lang="en">
                <a:solidFill>
                  <a:schemeClr val="accent1"/>
                </a:solidFill>
              </a:rPr>
              <a:t>Tích hợp ví lưu trữ , giao dịch token</a:t>
            </a:r>
            <a:endParaRPr>
              <a:solidFill>
                <a:schemeClr val="accent1"/>
              </a:solidFill>
            </a:endParaRPr>
          </a:p>
          <a:p>
            <a:pPr indent="-342900" lvl="0" marL="914400" rtl="0" algn="l">
              <a:spcBef>
                <a:spcPts val="0"/>
              </a:spcBef>
              <a:spcAft>
                <a:spcPts val="0"/>
              </a:spcAft>
              <a:buClr>
                <a:schemeClr val="accent1"/>
              </a:buClr>
              <a:buSzPts val="1800"/>
              <a:buChar char="+"/>
            </a:pPr>
            <a:r>
              <a:rPr lang="en">
                <a:solidFill>
                  <a:schemeClr val="accent1"/>
                </a:solidFill>
              </a:rPr>
              <a:t>Tích hợp dữ liệu nhịp tim lấy từ smart-watch</a:t>
            </a:r>
            <a:endParaRPr>
              <a:solidFill>
                <a:schemeClr val="accent1"/>
              </a:solidFill>
            </a:endParaRPr>
          </a:p>
          <a:p>
            <a:pPr indent="-342900" lvl="0" marL="914400" rtl="0" algn="l">
              <a:spcBef>
                <a:spcPts val="0"/>
              </a:spcBef>
              <a:spcAft>
                <a:spcPts val="0"/>
              </a:spcAft>
              <a:buClr>
                <a:schemeClr val="accent1"/>
              </a:buClr>
              <a:buSzPts val="1800"/>
              <a:buChar char="+"/>
            </a:pPr>
            <a:r>
              <a:rPr lang="en">
                <a:solidFill>
                  <a:schemeClr val="accent1"/>
                </a:solidFill>
              </a:rPr>
              <a:t>Tích hợp mạng xã hội cho cộng đồng BEAT </a:t>
            </a:r>
            <a:endParaRPr>
              <a:solidFill>
                <a:schemeClr val="accent1"/>
              </a:solidFill>
            </a:endParaRPr>
          </a:p>
          <a:p>
            <a:pPr indent="-342900" lvl="0" marL="914400" rtl="0" algn="l">
              <a:spcBef>
                <a:spcPts val="0"/>
              </a:spcBef>
              <a:spcAft>
                <a:spcPts val="0"/>
              </a:spcAft>
              <a:buClr>
                <a:schemeClr val="accent1"/>
              </a:buClr>
              <a:buSzPts val="1800"/>
              <a:buChar char="+"/>
            </a:pPr>
            <a:r>
              <a:rPr lang="en">
                <a:solidFill>
                  <a:schemeClr val="accent1"/>
                </a:solidFill>
              </a:rPr>
              <a:t>Tích hợp chợ buôn bán - trao đổi các NFT </a:t>
            </a:r>
            <a:endParaRPr>
              <a:solidFill>
                <a:schemeClr val="accent1"/>
              </a:solidFill>
            </a:endParaRPr>
          </a:p>
          <a:p>
            <a:pPr indent="-342900" lvl="0" marL="914400" rtl="0" algn="l">
              <a:spcBef>
                <a:spcPts val="0"/>
              </a:spcBef>
              <a:spcAft>
                <a:spcPts val="0"/>
              </a:spcAft>
              <a:buClr>
                <a:schemeClr val="accent1"/>
              </a:buClr>
              <a:buSzPts val="1800"/>
              <a:buChar char="+"/>
            </a:pPr>
            <a:r>
              <a:rPr lang="en">
                <a:solidFill>
                  <a:schemeClr val="accent1"/>
                </a:solidFill>
              </a:rPr>
              <a:t>Có cơ chế mint ra các NFT phù hợp nhu cầu  </a:t>
            </a:r>
            <a:endParaRPr>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tại sao lại chọn đề tài dự án ?</a:t>
            </a:r>
            <a:endParaRPr/>
          </a:p>
        </p:txBody>
      </p:sp>
      <p:sp>
        <p:nvSpPr>
          <p:cNvPr id="63" name="Google Shape;63;p14"/>
          <p:cNvSpPr txBox="1"/>
          <p:nvPr>
            <p:ph idx="1" type="body"/>
          </p:nvPr>
        </p:nvSpPr>
        <p:spPr>
          <a:xfrm>
            <a:off x="1303800" y="1418175"/>
            <a:ext cx="7030500" cy="311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 </a:t>
            </a:r>
            <a:r>
              <a:rPr lang="en"/>
              <a:t>Mong muốn cải thiện sức khỏe cho mọi người </a:t>
            </a:r>
            <a:endParaRPr/>
          </a:p>
          <a:p>
            <a:pPr indent="457200" lvl="0" marL="0" rtl="0" algn="l">
              <a:spcBef>
                <a:spcPts val="1200"/>
              </a:spcBef>
              <a:spcAft>
                <a:spcPts val="1200"/>
              </a:spcAft>
              <a:buNone/>
            </a:pPr>
            <a:r>
              <a:rPr lang="en"/>
              <a:t>Với sự phát triển của khoa học kỹ thuật , lối sống hiện đại , thói quen ít vận động kéo theo nguy cơ tiềm ẩn các bệnh tật đặc biệt là các bệnh không lây nhiễm ngày càng trẻ hóa làm ảnh hưởng đến chất lượng sống như béo phì , tăng huyết áp, đái tháo đường, ung thư, …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tại sao lại chọn đề tài dự án ?</a:t>
            </a:r>
            <a:endParaRPr/>
          </a:p>
          <a:p>
            <a:pPr indent="0" lvl="0" marL="0" rtl="0" algn="l">
              <a:spcBef>
                <a:spcPts val="0"/>
              </a:spcBef>
              <a:spcAft>
                <a:spcPts val="0"/>
              </a:spcAft>
              <a:buNone/>
            </a:pPr>
            <a:r>
              <a:t/>
            </a:r>
            <a:endParaRPr/>
          </a:p>
        </p:txBody>
      </p:sp>
      <p:sp>
        <p:nvSpPr>
          <p:cNvPr id="69" name="Google Shape;69;p15"/>
          <p:cNvSpPr txBox="1"/>
          <p:nvPr>
            <p:ph idx="1" type="body"/>
          </p:nvPr>
        </p:nvSpPr>
        <p:spPr>
          <a:xfrm>
            <a:off x="783175" y="1228675"/>
            <a:ext cx="80490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a:t>
            </a:r>
            <a:r>
              <a:rPr lang="en"/>
              <a:t> - Dễ tiếp cận </a:t>
            </a:r>
            <a:endParaRPr/>
          </a:p>
          <a:p>
            <a:pPr indent="0" lvl="0" marL="0" rtl="0" algn="l">
              <a:spcBef>
                <a:spcPts val="1200"/>
              </a:spcBef>
              <a:spcAft>
                <a:spcPts val="1200"/>
              </a:spcAft>
              <a:buNone/>
            </a:pPr>
            <a:r>
              <a:rPr lang="en"/>
              <a:t>	Hầu như ai cũng có thể tham gia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BEAT project</a:t>
            </a:r>
            <a:endParaRPr/>
          </a:p>
          <a:p>
            <a:pPr indent="0" lvl="0" marL="0" rtl="0" algn="l">
              <a:spcBef>
                <a:spcPts val="0"/>
              </a:spcBef>
              <a:spcAft>
                <a:spcPts val="0"/>
              </a:spcAft>
              <a:buNone/>
            </a:pPr>
            <a:r>
              <a:t/>
            </a:r>
            <a:endParaRPr/>
          </a:p>
        </p:txBody>
      </p:sp>
      <p:sp>
        <p:nvSpPr>
          <p:cNvPr id="75" name="Google Shape;75;p16"/>
          <p:cNvSpPr txBox="1"/>
          <p:nvPr>
            <p:ph idx="1" type="body"/>
          </p:nvPr>
        </p:nvSpPr>
        <p:spPr>
          <a:xfrm>
            <a:off x="783175" y="1228675"/>
            <a:ext cx="80490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Ý TƯỞNG : </a:t>
            </a:r>
            <a:endParaRPr b="1" u="sng"/>
          </a:p>
          <a:p>
            <a:pPr indent="-342900" lvl="0" marL="457200" rtl="0" algn="l">
              <a:spcBef>
                <a:spcPts val="1200"/>
              </a:spcBef>
              <a:spcAft>
                <a:spcPts val="0"/>
              </a:spcAft>
              <a:buSzPts val="1800"/>
              <a:buChar char="-"/>
            </a:pPr>
            <a:r>
              <a:rPr lang="en"/>
              <a:t>Tạo ra một ứng dụng tập luyện tại nhà có áp dụng công nghệ blockchain </a:t>
            </a:r>
            <a:endParaRPr/>
          </a:p>
          <a:p>
            <a:pPr indent="-342900" lvl="0" marL="457200" rtl="0" algn="l">
              <a:spcBef>
                <a:spcPts val="0"/>
              </a:spcBef>
              <a:spcAft>
                <a:spcPts val="0"/>
              </a:spcAft>
              <a:buSzPts val="1800"/>
              <a:buChar char="-"/>
            </a:pPr>
            <a:r>
              <a:rPr lang="en"/>
              <a:t>Sử dụng nhịp tim làm công cụ đo lường , kiểm tra </a:t>
            </a:r>
            <a:endParaRPr/>
          </a:p>
          <a:p>
            <a:pPr indent="-342900" lvl="0" marL="457200" rtl="0" algn="l">
              <a:spcBef>
                <a:spcPts val="0"/>
              </a:spcBef>
              <a:spcAft>
                <a:spcPts val="0"/>
              </a:spcAft>
              <a:buSzPts val="1800"/>
              <a:buChar char="-"/>
            </a:pPr>
            <a:r>
              <a:rPr lang="en"/>
              <a:t>Tạo ra một mạng xã hội dành cho luyện tập</a:t>
            </a:r>
            <a:endParaRPr/>
          </a:p>
          <a:p>
            <a:pPr indent="-342900" lvl="0" marL="457200" rtl="0" algn="l">
              <a:spcBef>
                <a:spcPts val="0"/>
              </a:spcBef>
              <a:spcAft>
                <a:spcPts val="0"/>
              </a:spcAft>
              <a:buSzPts val="1800"/>
              <a:buChar char="-"/>
            </a:pPr>
            <a:r>
              <a:rPr lang="en"/>
              <a:t>Tạo ra một trang trao đổi NFT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BEAT project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1" name="Google Shape;81;p17"/>
          <p:cNvSpPr txBox="1"/>
          <p:nvPr>
            <p:ph idx="1" type="body"/>
          </p:nvPr>
        </p:nvSpPr>
        <p:spPr>
          <a:xfrm>
            <a:off x="719675" y="1158125"/>
            <a:ext cx="80490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457200" lvl="0" marL="0" rtl="0" algn="l">
              <a:spcBef>
                <a:spcPts val="1200"/>
              </a:spcBef>
              <a:spcAft>
                <a:spcPts val="0"/>
              </a:spcAft>
              <a:buNone/>
            </a:pPr>
            <a:r>
              <a:rPr lang="en"/>
              <a:t>Tạo một ứng dụng tập luyện </a:t>
            </a:r>
            <a:endParaRPr/>
          </a:p>
          <a:p>
            <a:pPr indent="0" lvl="0" marL="0" rtl="0" algn="l">
              <a:spcBef>
                <a:spcPts val="1200"/>
              </a:spcBef>
              <a:spcAft>
                <a:spcPts val="0"/>
              </a:spcAft>
              <a:buNone/>
            </a:pPr>
            <a:r>
              <a:rPr lang="en"/>
              <a:t>trên điện thoại </a:t>
            </a:r>
            <a:endParaRPr/>
          </a:p>
          <a:p>
            <a:pPr indent="457200" lvl="0" marL="0" rtl="0" algn="l">
              <a:spcBef>
                <a:spcPts val="1200"/>
              </a:spcBef>
              <a:spcAft>
                <a:spcPts val="0"/>
              </a:spcAft>
              <a:buNone/>
            </a:pPr>
            <a:r>
              <a:rPr lang="en"/>
              <a:t>Tích hợp 1 ví hỗ trợ lưu trữ các</a:t>
            </a:r>
            <a:endParaRPr/>
          </a:p>
          <a:p>
            <a:pPr indent="0" lvl="0" marL="0" rtl="0" algn="l">
              <a:spcBef>
                <a:spcPts val="1200"/>
              </a:spcBef>
              <a:spcAft>
                <a:spcPts val="0"/>
              </a:spcAft>
              <a:buNone/>
            </a:pPr>
            <a:r>
              <a:rPr lang="en"/>
              <a:t>token của dự án</a:t>
            </a:r>
            <a:endParaRPr/>
          </a:p>
          <a:p>
            <a:pPr indent="0" lvl="0" marL="0" rtl="0" algn="l">
              <a:spcBef>
                <a:spcPts val="1200"/>
              </a:spcBef>
              <a:spcAft>
                <a:spcPts val="1200"/>
              </a:spcAft>
              <a:buNone/>
            </a:pPr>
            <a:r>
              <a:t/>
            </a:r>
            <a:endParaRPr/>
          </a:p>
        </p:txBody>
      </p:sp>
      <p:pic>
        <p:nvPicPr>
          <p:cNvPr id="82" name="Google Shape;82;p17"/>
          <p:cNvPicPr preferRelativeResize="0"/>
          <p:nvPr/>
        </p:nvPicPr>
        <p:blipFill>
          <a:blip r:embed="rId3">
            <a:alphaModFix/>
          </a:blip>
          <a:stretch>
            <a:fillRect/>
          </a:stretch>
        </p:blipFill>
        <p:spPr>
          <a:xfrm>
            <a:off x="5528050" y="364712"/>
            <a:ext cx="2762225" cy="44140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BEAT project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8" name="Google Shape;88;p18"/>
          <p:cNvSpPr txBox="1"/>
          <p:nvPr>
            <p:ph idx="1" type="body"/>
          </p:nvPr>
        </p:nvSpPr>
        <p:spPr>
          <a:xfrm>
            <a:off x="740850" y="1158125"/>
            <a:ext cx="80490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Sử dụng 2 đồng token chính trong dự án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624400" y="1830675"/>
            <a:ext cx="2677575" cy="2667650"/>
          </a:xfrm>
          <a:prstGeom prst="rect">
            <a:avLst/>
          </a:prstGeom>
          <a:noFill/>
          <a:ln>
            <a:noFill/>
          </a:ln>
        </p:spPr>
      </p:pic>
      <p:pic>
        <p:nvPicPr>
          <p:cNvPr id="90" name="Google Shape;90;p18"/>
          <p:cNvPicPr preferRelativeResize="0"/>
          <p:nvPr/>
        </p:nvPicPr>
        <p:blipFill>
          <a:blip r:embed="rId4">
            <a:alphaModFix/>
          </a:blip>
          <a:stretch>
            <a:fillRect/>
          </a:stretch>
        </p:blipFill>
        <p:spPr>
          <a:xfrm>
            <a:off x="4989000" y="1830679"/>
            <a:ext cx="2677575" cy="266764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Token beatcoin</a:t>
            </a:r>
            <a:endParaRPr/>
          </a:p>
          <a:p>
            <a:pPr indent="0" lvl="0" marL="0" rtl="0" algn="l">
              <a:spcBef>
                <a:spcPts val="0"/>
              </a:spcBef>
              <a:spcAft>
                <a:spcPts val="0"/>
              </a:spcAft>
              <a:buNone/>
            </a:pPr>
            <a:r>
              <a:t/>
            </a:r>
            <a:endParaRPr/>
          </a:p>
        </p:txBody>
      </p:sp>
      <p:sp>
        <p:nvSpPr>
          <p:cNvPr id="96" name="Google Shape;96;p19"/>
          <p:cNvSpPr txBox="1"/>
          <p:nvPr>
            <p:ph idx="1" type="body"/>
          </p:nvPr>
        </p:nvSpPr>
        <p:spPr>
          <a:xfrm>
            <a:off x="3760600" y="508000"/>
            <a:ext cx="5029200" cy="42897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solidFill>
                  <a:schemeClr val="accent1"/>
                </a:solidFill>
              </a:rPr>
              <a:t>100.000.000 token </a:t>
            </a:r>
            <a:endParaRPr>
              <a:solidFill>
                <a:schemeClr val="accent1"/>
              </a:solidFill>
            </a:endParaRPr>
          </a:p>
          <a:p>
            <a:pPr indent="0" lvl="0" marL="0" rtl="0" algn="l">
              <a:spcBef>
                <a:spcPts val="1200"/>
              </a:spcBef>
              <a:spcAft>
                <a:spcPts val="0"/>
              </a:spcAft>
              <a:buNone/>
            </a:pPr>
            <a:r>
              <a:rPr lang="en">
                <a:solidFill>
                  <a:schemeClr val="accent1"/>
                </a:solidFill>
              </a:rPr>
              <a:t>+ Team 10% : Khóa 2 năm , trả dần 5 năm </a:t>
            </a:r>
            <a:endParaRPr>
              <a:solidFill>
                <a:schemeClr val="accent1"/>
              </a:solidFill>
            </a:endParaRPr>
          </a:p>
          <a:p>
            <a:pPr indent="0" lvl="0" marL="0" rtl="0" algn="l">
              <a:spcBef>
                <a:spcPts val="1200"/>
              </a:spcBef>
              <a:spcAft>
                <a:spcPts val="0"/>
              </a:spcAft>
              <a:buNone/>
            </a:pPr>
            <a:r>
              <a:rPr lang="en">
                <a:solidFill>
                  <a:schemeClr val="accent1"/>
                </a:solidFill>
              </a:rPr>
              <a:t>+ Private 20% : Khóa 1 năm , trả dần 1 năm </a:t>
            </a:r>
            <a:endParaRPr>
              <a:solidFill>
                <a:schemeClr val="accent1"/>
              </a:solidFill>
            </a:endParaRPr>
          </a:p>
          <a:p>
            <a:pPr indent="0" lvl="0" marL="0" rtl="0" algn="l">
              <a:spcBef>
                <a:spcPts val="1200"/>
              </a:spcBef>
              <a:spcAft>
                <a:spcPts val="0"/>
              </a:spcAft>
              <a:buNone/>
            </a:pPr>
            <a:r>
              <a:rPr lang="en">
                <a:solidFill>
                  <a:schemeClr val="accent1"/>
                </a:solidFill>
              </a:rPr>
              <a:t>+ 10% : Thanh khoản </a:t>
            </a:r>
            <a:endParaRPr>
              <a:solidFill>
                <a:schemeClr val="accent1"/>
              </a:solidFill>
            </a:endParaRPr>
          </a:p>
          <a:p>
            <a:pPr indent="0" lvl="0" marL="0" rtl="0" algn="l">
              <a:spcBef>
                <a:spcPts val="1200"/>
              </a:spcBef>
              <a:spcAft>
                <a:spcPts val="0"/>
              </a:spcAft>
              <a:buNone/>
            </a:pPr>
            <a:r>
              <a:rPr lang="en">
                <a:solidFill>
                  <a:schemeClr val="accent1"/>
                </a:solidFill>
              </a:rPr>
              <a:t>+ 10% : Qũy thưởng hoạt động cho người dùng </a:t>
            </a:r>
            <a:endParaRPr>
              <a:solidFill>
                <a:schemeClr val="accent1"/>
              </a:solidFill>
            </a:endParaRPr>
          </a:p>
          <a:p>
            <a:pPr indent="0" lvl="0" marL="0" rtl="0" algn="l">
              <a:spcBef>
                <a:spcPts val="1200"/>
              </a:spcBef>
              <a:spcAft>
                <a:spcPts val="0"/>
              </a:spcAft>
              <a:buNone/>
            </a:pPr>
            <a:r>
              <a:rPr lang="en">
                <a:solidFill>
                  <a:schemeClr val="accent1"/>
                </a:solidFill>
              </a:rPr>
              <a:t>+ 50% còn lại được mining từ Staking GIFT token giảm dần theo thời gian </a:t>
            </a:r>
            <a:endParaRPr>
              <a:solidFill>
                <a:schemeClr val="accent1"/>
              </a:solidFill>
            </a:endParaRPr>
          </a:p>
          <a:p>
            <a:pPr indent="0" lvl="0" marL="457200" rtl="0" algn="l">
              <a:spcBef>
                <a:spcPts val="1200"/>
              </a:spcBef>
              <a:spcAft>
                <a:spcPts val="0"/>
              </a:spcAft>
              <a:buNone/>
            </a:pPr>
            <a:r>
              <a:rPr lang="en">
                <a:solidFill>
                  <a:schemeClr val="accent1"/>
                </a:solidFill>
              </a:rPr>
              <a:t>- 50% được mining từ năm đầu tiên - 25% năm thứ 2 </a:t>
            </a:r>
            <a:endParaRPr>
              <a:solidFill>
                <a:schemeClr val="accent1"/>
              </a:solidFill>
            </a:endParaRPr>
          </a:p>
          <a:p>
            <a:pPr indent="0" lvl="0" marL="457200" rtl="0" algn="l">
              <a:spcBef>
                <a:spcPts val="1200"/>
              </a:spcBef>
              <a:spcAft>
                <a:spcPts val="1200"/>
              </a:spcAft>
              <a:buNone/>
            </a:pPr>
            <a:r>
              <a:rPr lang="en">
                <a:solidFill>
                  <a:schemeClr val="accent1"/>
                </a:solidFill>
              </a:rPr>
              <a:t>- ………………………</a:t>
            </a:r>
            <a:endParaRPr>
              <a:solidFill>
                <a:schemeClr val="accent1"/>
              </a:solidFill>
            </a:endParaRPr>
          </a:p>
        </p:txBody>
      </p:sp>
      <p:pic>
        <p:nvPicPr>
          <p:cNvPr id="97" name="Google Shape;97;p19"/>
          <p:cNvPicPr preferRelativeResize="0"/>
          <p:nvPr/>
        </p:nvPicPr>
        <p:blipFill>
          <a:blip r:embed="rId3">
            <a:alphaModFix/>
          </a:blip>
          <a:stretch>
            <a:fillRect/>
          </a:stretch>
        </p:blipFill>
        <p:spPr>
          <a:xfrm>
            <a:off x="560900" y="1237925"/>
            <a:ext cx="2677575" cy="2667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token giftcoin</a:t>
            </a:r>
            <a:endParaRPr/>
          </a:p>
          <a:p>
            <a:pPr indent="0" lvl="0" marL="0" rtl="0" algn="l">
              <a:spcBef>
                <a:spcPts val="0"/>
              </a:spcBef>
              <a:spcAft>
                <a:spcPts val="0"/>
              </a:spcAft>
              <a:buNone/>
            </a:pPr>
            <a:r>
              <a:t/>
            </a:r>
            <a:endParaRPr/>
          </a:p>
        </p:txBody>
      </p:sp>
      <p:sp>
        <p:nvSpPr>
          <p:cNvPr id="103" name="Google Shape;103;p20"/>
          <p:cNvSpPr txBox="1"/>
          <p:nvPr>
            <p:ph idx="1" type="body"/>
          </p:nvPr>
        </p:nvSpPr>
        <p:spPr>
          <a:xfrm>
            <a:off x="3753525" y="967175"/>
            <a:ext cx="5029500" cy="372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1"/>
                </a:solidFill>
              </a:rPr>
              <a:t>100.000.000 token </a:t>
            </a:r>
            <a:endParaRPr sz="1500">
              <a:solidFill>
                <a:schemeClr val="accent1"/>
              </a:solidFill>
            </a:endParaRPr>
          </a:p>
          <a:p>
            <a:pPr indent="0" lvl="0" marL="0" rtl="0" algn="l">
              <a:spcBef>
                <a:spcPts val="1200"/>
              </a:spcBef>
              <a:spcAft>
                <a:spcPts val="0"/>
              </a:spcAft>
              <a:buNone/>
            </a:pPr>
            <a:r>
              <a:rPr lang="en" sz="1500">
                <a:solidFill>
                  <a:schemeClr val="accent1"/>
                </a:solidFill>
              </a:rPr>
              <a:t>+ Được mining ra trong phòng luyện tập khi TẬP LUYỆN </a:t>
            </a:r>
            <a:endParaRPr sz="1500">
              <a:solidFill>
                <a:schemeClr val="accent1"/>
              </a:solidFill>
            </a:endParaRPr>
          </a:p>
          <a:p>
            <a:pPr indent="0" lvl="0" marL="0" rtl="0" algn="l">
              <a:spcBef>
                <a:spcPts val="1200"/>
              </a:spcBef>
              <a:spcAft>
                <a:spcPts val="0"/>
              </a:spcAft>
              <a:buNone/>
            </a:pPr>
            <a:r>
              <a:rPr lang="en" sz="1500">
                <a:solidFill>
                  <a:schemeClr val="accent1"/>
                </a:solidFill>
              </a:rPr>
              <a:t>+ Số lượng mining ra theo nguyên tắc công bằng , giảm dần theo thời gian để tạo giá trị trong dài hạn , là lợi thế tốt hơn cho người dùng sớm </a:t>
            </a:r>
            <a:endParaRPr sz="1500">
              <a:solidFill>
                <a:schemeClr val="accent1"/>
              </a:solidFill>
            </a:endParaRPr>
          </a:p>
          <a:p>
            <a:pPr indent="0" lvl="0" marL="0" rtl="0" algn="l">
              <a:spcBef>
                <a:spcPts val="1200"/>
              </a:spcBef>
              <a:spcAft>
                <a:spcPts val="0"/>
              </a:spcAft>
              <a:buNone/>
            </a:pPr>
            <a:r>
              <a:rPr lang="en" sz="1500">
                <a:solidFill>
                  <a:schemeClr val="accent1"/>
                </a:solidFill>
              </a:rPr>
              <a:t>+ 	Năm 1 : Max mining 50.000.000 </a:t>
            </a:r>
            <a:endParaRPr sz="1500">
              <a:solidFill>
                <a:schemeClr val="accent1"/>
              </a:solidFill>
            </a:endParaRPr>
          </a:p>
          <a:p>
            <a:pPr indent="457200" lvl="0" marL="0" rtl="0" algn="l">
              <a:spcBef>
                <a:spcPts val="1200"/>
              </a:spcBef>
              <a:spcAft>
                <a:spcPts val="0"/>
              </a:spcAft>
              <a:buNone/>
            </a:pPr>
            <a:r>
              <a:rPr lang="en" sz="1500">
                <a:solidFill>
                  <a:schemeClr val="accent1"/>
                </a:solidFill>
              </a:rPr>
              <a:t>Năm 2 : Max mining 25.000.000 </a:t>
            </a:r>
            <a:endParaRPr sz="1500">
              <a:solidFill>
                <a:schemeClr val="accent1"/>
              </a:solidFill>
            </a:endParaRPr>
          </a:p>
          <a:p>
            <a:pPr indent="0" lvl="0" marL="457200" rtl="0" algn="l">
              <a:spcBef>
                <a:spcPts val="1200"/>
              </a:spcBef>
              <a:spcAft>
                <a:spcPts val="0"/>
              </a:spcAft>
              <a:buNone/>
            </a:pPr>
            <a:r>
              <a:rPr lang="en" sz="1500">
                <a:solidFill>
                  <a:schemeClr val="accent1"/>
                </a:solidFill>
              </a:rPr>
              <a:t>Năm 3 : Max mining 12.500.000 ……………………………………………………</a:t>
            </a:r>
            <a:endParaRPr sz="1500">
              <a:solidFill>
                <a:schemeClr val="accent1"/>
              </a:solidFill>
            </a:endParaRPr>
          </a:p>
          <a:p>
            <a:pPr indent="0" lvl="0" marL="0" rtl="0" algn="l">
              <a:spcBef>
                <a:spcPts val="1200"/>
              </a:spcBef>
              <a:spcAft>
                <a:spcPts val="1200"/>
              </a:spcAft>
              <a:buNone/>
            </a:pPr>
            <a:r>
              <a:t/>
            </a:r>
            <a:endParaRPr sz="1500">
              <a:solidFill>
                <a:schemeClr val="accent1"/>
              </a:solidFill>
            </a:endParaRPr>
          </a:p>
        </p:txBody>
      </p:sp>
      <p:pic>
        <p:nvPicPr>
          <p:cNvPr id="104" name="Google Shape;104;p20"/>
          <p:cNvPicPr preferRelativeResize="0"/>
          <p:nvPr/>
        </p:nvPicPr>
        <p:blipFill>
          <a:blip r:embed="rId3">
            <a:alphaModFix/>
          </a:blip>
          <a:stretch>
            <a:fillRect/>
          </a:stretch>
        </p:blipFill>
        <p:spPr>
          <a:xfrm>
            <a:off x="311700" y="1494404"/>
            <a:ext cx="2677575" cy="266764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Bất cứ ai cũng có thể tham gia ứng dụng Beat . </a:t>
            </a:r>
            <a:endParaRPr>
              <a:solidFill>
                <a:schemeClr val="accent1"/>
              </a:solidFill>
            </a:endParaRPr>
          </a:p>
          <a:p>
            <a:pPr indent="0" lvl="0" marL="0" rtl="0" algn="l">
              <a:spcBef>
                <a:spcPts val="1200"/>
              </a:spcBef>
              <a:spcAft>
                <a:spcPts val="0"/>
              </a:spcAft>
              <a:buNone/>
            </a:pPr>
            <a:r>
              <a:rPr lang="en">
                <a:solidFill>
                  <a:schemeClr val="accent1"/>
                </a:solidFill>
              </a:rPr>
              <a:t>Có sự </a:t>
            </a:r>
            <a:r>
              <a:rPr b="1" lang="en">
                <a:solidFill>
                  <a:schemeClr val="accent1"/>
                </a:solidFill>
              </a:rPr>
              <a:t>khác biệt</a:t>
            </a:r>
            <a:r>
              <a:rPr lang="en">
                <a:solidFill>
                  <a:schemeClr val="accent1"/>
                </a:solidFill>
              </a:rPr>
              <a:t> ở đây là số token thưởng được mining ra trong khi luyện tập sẽ được chia theo tỷ lệ </a:t>
            </a:r>
            <a:endParaRPr>
              <a:solidFill>
                <a:schemeClr val="accent1"/>
              </a:solidFill>
            </a:endParaRPr>
          </a:p>
          <a:p>
            <a:pPr indent="457200" lvl="0" marL="0" rtl="0" algn="l">
              <a:spcBef>
                <a:spcPts val="1200"/>
              </a:spcBef>
              <a:spcAft>
                <a:spcPts val="0"/>
              </a:spcAft>
              <a:buNone/>
            </a:pPr>
            <a:r>
              <a:rPr lang="en">
                <a:solidFill>
                  <a:schemeClr val="accent1"/>
                </a:solidFill>
              </a:rPr>
              <a:t>+ Room luyện tập thông thường - 15% </a:t>
            </a:r>
            <a:endParaRPr>
              <a:solidFill>
                <a:schemeClr val="accent1"/>
              </a:solidFill>
            </a:endParaRPr>
          </a:p>
          <a:p>
            <a:pPr indent="457200" lvl="0" marL="0" rtl="0" algn="l">
              <a:spcBef>
                <a:spcPts val="1200"/>
              </a:spcBef>
              <a:spcAft>
                <a:spcPts val="0"/>
              </a:spcAft>
              <a:buNone/>
            </a:pPr>
            <a:r>
              <a:rPr lang="en">
                <a:solidFill>
                  <a:schemeClr val="accent1"/>
                </a:solidFill>
              </a:rPr>
              <a:t>+ Room luyện tập có đặt cược BEAT token - 85%</a:t>
            </a:r>
            <a:endParaRPr>
              <a:solidFill>
                <a:schemeClr val="accent1"/>
              </a:solidFill>
            </a:endParaRPr>
          </a:p>
          <a:p>
            <a:pPr indent="457200" lvl="0" marL="0" rtl="0" algn="l">
              <a:spcBef>
                <a:spcPts val="1200"/>
              </a:spcBef>
              <a:spcAft>
                <a:spcPts val="1200"/>
              </a:spcAft>
              <a:buNone/>
            </a:pPr>
            <a:r>
              <a:t/>
            </a:r>
            <a:endParaRPr>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