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4" r:id="rId1"/>
  </p:sldMasterIdLst>
  <p:notesMasterIdLst>
    <p:notesMasterId r:id="rId16"/>
  </p:notesMasterIdLst>
  <p:sldIdLst>
    <p:sldId id="256" r:id="rId2"/>
    <p:sldId id="257" r:id="rId3"/>
    <p:sldId id="258" r:id="rId4"/>
    <p:sldId id="272" r:id="rId5"/>
    <p:sldId id="264" r:id="rId6"/>
    <p:sldId id="273" r:id="rId7"/>
    <p:sldId id="278" r:id="rId8"/>
    <p:sldId id="274" r:id="rId9"/>
    <p:sldId id="275" r:id="rId10"/>
    <p:sldId id="276" r:id="rId11"/>
    <p:sldId id="266" r:id="rId12"/>
    <p:sldId id="277" r:id="rId13"/>
    <p:sldId id="271"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73" d="100"/>
          <a:sy n="73" d="100"/>
        </p:scale>
        <p:origin x="99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3D4E3-C9B8-458C-BA83-7B0499130F17}" type="datetimeFigureOut">
              <a:rPr lang="en-IN" smtClean="0"/>
              <a:t>18-09-2022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E48E8-061D-4863-B438-FAE933153A7E}" type="slidenum">
              <a:rPr lang="en-IN" smtClean="0"/>
              <a:t>‹#›</a:t>
            </a:fld>
            <a:endParaRPr lang="en-IN"/>
          </a:p>
        </p:txBody>
      </p:sp>
    </p:spTree>
    <p:extLst>
      <p:ext uri="{BB962C8B-B14F-4D97-AF65-F5344CB8AC3E}">
        <p14:creationId xmlns:p14="http://schemas.microsoft.com/office/powerpoint/2010/main" val="377819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BE48E8-061D-4863-B438-FAE933153A7E}" type="slidenum">
              <a:rPr lang="en-IN" smtClean="0"/>
              <a:t>3</a:t>
            </a:fld>
            <a:endParaRPr lang="en-IN"/>
          </a:p>
        </p:txBody>
      </p:sp>
    </p:spTree>
    <p:extLst>
      <p:ext uri="{BB962C8B-B14F-4D97-AF65-F5344CB8AC3E}">
        <p14:creationId xmlns:p14="http://schemas.microsoft.com/office/powerpoint/2010/main" val="308987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4138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9730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6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6365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859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Sep 12, 2022</a:t>
            </a:r>
          </a:p>
        </p:txBody>
      </p:sp>
      <p:sp>
        <p:nvSpPr>
          <p:cNvPr id="6" name="Footer Placeholder 5"/>
          <p:cNvSpPr>
            <a:spLocks noGrp="1"/>
          </p:cNvSpPr>
          <p:nvPr>
            <p:ph type="ftr" sz="quarter" idx="11"/>
          </p:nvPr>
        </p:nvSpPr>
        <p:spPr/>
        <p:txBody>
          <a:bodyPr/>
          <a:lstStyle/>
          <a:p>
            <a:r>
              <a:rPr lang="en-US"/>
              <a:t>Heart disease prediction using ML - Batch 6A</a:t>
            </a:r>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364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 12, 2022</a:t>
            </a:r>
          </a:p>
        </p:txBody>
      </p:sp>
      <p:sp>
        <p:nvSpPr>
          <p:cNvPr id="8" name="Footer Placeholder 7"/>
          <p:cNvSpPr>
            <a:spLocks noGrp="1"/>
          </p:cNvSpPr>
          <p:nvPr>
            <p:ph type="ftr" sz="quarter" idx="11"/>
          </p:nvPr>
        </p:nvSpPr>
        <p:spPr/>
        <p:txBody>
          <a:bodyPr/>
          <a:lstStyle/>
          <a:p>
            <a:r>
              <a:rPr lang="en-US"/>
              <a:t>Heart disease prediction using ML - Batch 6A</a:t>
            </a:r>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412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Sep 12, 2022</a:t>
            </a:r>
          </a:p>
        </p:txBody>
      </p:sp>
      <p:sp>
        <p:nvSpPr>
          <p:cNvPr id="4" name="Footer Placeholder 3"/>
          <p:cNvSpPr>
            <a:spLocks noGrp="1"/>
          </p:cNvSpPr>
          <p:nvPr>
            <p:ph type="ftr" sz="quarter" idx="11"/>
          </p:nvPr>
        </p:nvSpPr>
        <p:spPr/>
        <p:txBody>
          <a:bodyPr/>
          <a:lstStyle/>
          <a:p>
            <a:r>
              <a:rPr lang="en-US"/>
              <a:t>Heart disease prediction using ML - Batch 6A</a:t>
            </a:r>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907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Sep 12, 2022</a:t>
            </a:r>
          </a:p>
        </p:txBody>
      </p:sp>
      <p:sp>
        <p:nvSpPr>
          <p:cNvPr id="3" name="Footer Placeholder 2"/>
          <p:cNvSpPr>
            <a:spLocks noGrp="1"/>
          </p:cNvSpPr>
          <p:nvPr>
            <p:ph type="ftr" sz="quarter" idx="11"/>
          </p:nvPr>
        </p:nvSpPr>
        <p:spPr/>
        <p:txBody>
          <a:bodyPr/>
          <a:lstStyle/>
          <a:p>
            <a:r>
              <a:rPr lang="en-US"/>
              <a:t>Heart disease prediction using ML - Batch 6A</a:t>
            </a:r>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1053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 12, 2022</a:t>
            </a:r>
          </a:p>
        </p:txBody>
      </p:sp>
      <p:sp>
        <p:nvSpPr>
          <p:cNvPr id="6" name="Footer Placeholder 5"/>
          <p:cNvSpPr>
            <a:spLocks noGrp="1"/>
          </p:cNvSpPr>
          <p:nvPr>
            <p:ph type="ftr" sz="quarter" idx="11"/>
          </p:nvPr>
        </p:nvSpPr>
        <p:spPr/>
        <p:txBody>
          <a:bodyPr/>
          <a:lstStyle/>
          <a:p>
            <a:r>
              <a:rPr lang="en-US"/>
              <a:t>Heart disease prediction using ML - Batch 6A</a:t>
            </a:r>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2620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 12, 2022</a:t>
            </a:r>
          </a:p>
        </p:txBody>
      </p:sp>
      <p:sp>
        <p:nvSpPr>
          <p:cNvPr id="6" name="Footer Placeholder 5"/>
          <p:cNvSpPr>
            <a:spLocks noGrp="1"/>
          </p:cNvSpPr>
          <p:nvPr>
            <p:ph type="ftr" sz="quarter" idx="11"/>
          </p:nvPr>
        </p:nvSpPr>
        <p:spPr/>
        <p:txBody>
          <a:bodyPr/>
          <a:lstStyle/>
          <a:p>
            <a:r>
              <a:rPr lang="en-US"/>
              <a:t>Heart disease prediction using ML - Batch 6A</a:t>
            </a:r>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4648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Sep 12, 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Heart disease prediction using ML - Batch 6A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29627453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topics/computer-science/machine-learn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art background">
            <a:extLst>
              <a:ext uri="{FF2B5EF4-FFF2-40B4-BE49-F238E27FC236}">
                <a16:creationId xmlns:a16="http://schemas.microsoft.com/office/drawing/2014/main" id="{FBFD39A1-60E2-6DE4-A6C2-F4F81401034D}"/>
              </a:ext>
            </a:extLst>
          </p:cNvPr>
          <p:cNvPicPr>
            <a:picLocks noChangeAspect="1"/>
          </p:cNvPicPr>
          <p:nvPr/>
        </p:nvPicPr>
        <p:blipFill rotWithShape="1">
          <a:blip r:embed="rId2">
            <a:duotone>
              <a:prstClr val="black"/>
              <a:schemeClr val="bg1">
                <a:tint val="45000"/>
                <a:satMod val="400000"/>
              </a:schemeClr>
            </a:duotone>
            <a:alphaModFix amt="10000"/>
          </a:blip>
          <a:srcRect t="442"/>
          <a:stretch/>
        </p:blipFill>
        <p:spPr>
          <a:xfrm>
            <a:off x="20" y="-1"/>
            <a:ext cx="12191980" cy="6858000"/>
          </a:xfrm>
          <a:prstGeom prst="rect">
            <a:avLst/>
          </a:prstGeom>
        </p:spPr>
      </p:pic>
      <p:sp>
        <p:nvSpPr>
          <p:cNvPr id="2" name="Title 1">
            <a:extLst>
              <a:ext uri="{FF2B5EF4-FFF2-40B4-BE49-F238E27FC236}">
                <a16:creationId xmlns:a16="http://schemas.microsoft.com/office/drawing/2014/main" id="{309BEC00-9D07-8464-0B6E-5A0F83C03896}"/>
              </a:ext>
            </a:extLst>
          </p:cNvPr>
          <p:cNvSpPr>
            <a:spLocks noGrp="1"/>
          </p:cNvSpPr>
          <p:nvPr>
            <p:ph type="ctrTitle"/>
          </p:nvPr>
        </p:nvSpPr>
        <p:spPr>
          <a:xfrm>
            <a:off x="177107" y="558851"/>
            <a:ext cx="11837786" cy="1984428"/>
          </a:xfrm>
        </p:spPr>
        <p:txBody>
          <a:bodyPr vert="horz" lIns="91440" tIns="45720" rIns="91440" bIns="45720" rtlCol="0" anchor="b">
            <a:noAutofit/>
          </a:bodyPr>
          <a:lstStyle/>
          <a:p>
            <a:r>
              <a:rPr lang="en-US" sz="4000" dirty="0">
                <a:solidFill>
                  <a:schemeClr val="tx2"/>
                </a:solidFill>
                <a:latin typeface="Times New Roman" panose="02020603050405020304" pitchFamily="18" charset="0"/>
                <a:cs typeface="Times New Roman" panose="02020603050405020304" pitchFamily="18" charset="0"/>
              </a:rPr>
              <a:t>HEART DISEASE PREDICTION</a:t>
            </a:r>
            <a:br>
              <a:rPr lang="en-US" sz="4000" dirty="0">
                <a:solidFill>
                  <a:schemeClr val="tx2"/>
                </a:solidFill>
                <a:latin typeface="Times New Roman" panose="02020603050405020304" pitchFamily="18" charset="0"/>
                <a:cs typeface="Times New Roman" panose="02020603050405020304" pitchFamily="18" charset="0"/>
              </a:rPr>
            </a:br>
            <a:r>
              <a:rPr lang="en-US" sz="4000" dirty="0">
                <a:solidFill>
                  <a:schemeClr val="tx2"/>
                </a:solidFill>
                <a:latin typeface="Times New Roman" panose="02020603050405020304" pitchFamily="18" charset="0"/>
                <a:cs typeface="Times New Roman" panose="02020603050405020304" pitchFamily="18" charset="0"/>
              </a:rPr>
              <a:t>USING MACHINE LEARNING</a:t>
            </a:r>
          </a:p>
        </p:txBody>
      </p:sp>
      <p:sp>
        <p:nvSpPr>
          <p:cNvPr id="3" name="Subtitle 2">
            <a:extLst>
              <a:ext uri="{FF2B5EF4-FFF2-40B4-BE49-F238E27FC236}">
                <a16:creationId xmlns:a16="http://schemas.microsoft.com/office/drawing/2014/main" id="{0839D185-71CA-EFB3-1DD4-982E5D93C386}"/>
              </a:ext>
            </a:extLst>
          </p:cNvPr>
          <p:cNvSpPr>
            <a:spLocks noGrp="1"/>
          </p:cNvSpPr>
          <p:nvPr>
            <p:ph type="subTitle" idx="1"/>
          </p:nvPr>
        </p:nvSpPr>
        <p:spPr>
          <a:xfrm>
            <a:off x="732567" y="4067745"/>
            <a:ext cx="10530318" cy="1949813"/>
          </a:xfrm>
        </p:spPr>
        <p:txBody>
          <a:bodyPr vert="horz" lIns="91440" tIns="45720" rIns="91440" bIns="45720" rtlCol="0" anchor="t">
            <a:normAutofit/>
          </a:bodyPr>
          <a:lstStyle/>
          <a:p>
            <a:pPr algn="l"/>
            <a:r>
              <a:rPr lang="en-US" sz="2200" dirty="0">
                <a:solidFill>
                  <a:schemeClr val="tx2"/>
                </a:solidFill>
                <a:latin typeface="Times New Roman" panose="02020603050405020304" pitchFamily="18" charset="0"/>
                <a:cs typeface="Times New Roman" panose="02020603050405020304" pitchFamily="18" charset="0"/>
              </a:rPr>
              <a:t>Guided by</a:t>
            </a:r>
          </a:p>
          <a:p>
            <a:pPr algn="l"/>
            <a:r>
              <a:rPr lang="en-US" sz="2200" dirty="0">
                <a:solidFill>
                  <a:schemeClr val="tx2"/>
                </a:solidFill>
                <a:latin typeface="Times New Roman" panose="02020603050405020304" pitchFamily="18" charset="0"/>
                <a:cs typeface="Times New Roman" panose="02020603050405020304" pitchFamily="18" charset="0"/>
              </a:rPr>
              <a:t>SHAIK MABASHA, M Tech</a:t>
            </a:r>
          </a:p>
          <a:p>
            <a:pPr algn="l"/>
            <a:r>
              <a:rPr lang="en-US" sz="2200" dirty="0">
                <a:solidFill>
                  <a:schemeClr val="tx2"/>
                </a:solidFill>
                <a:latin typeface="Times New Roman" panose="02020603050405020304" pitchFamily="18" charset="0"/>
                <a:cs typeface="Times New Roman" panose="02020603050405020304" pitchFamily="18" charset="0"/>
              </a:rPr>
              <a:t>Asst Professor, IT Department</a:t>
            </a:r>
          </a:p>
        </p:txBody>
      </p:sp>
      <p:sp>
        <p:nvSpPr>
          <p:cNvPr id="5" name="Subtitle 2">
            <a:extLst>
              <a:ext uri="{FF2B5EF4-FFF2-40B4-BE49-F238E27FC236}">
                <a16:creationId xmlns:a16="http://schemas.microsoft.com/office/drawing/2014/main" id="{1BC4A298-E84A-D0D1-2285-595927A46A4C}"/>
              </a:ext>
            </a:extLst>
          </p:cNvPr>
          <p:cNvSpPr txBox="1">
            <a:spLocks/>
          </p:cNvSpPr>
          <p:nvPr/>
        </p:nvSpPr>
        <p:spPr>
          <a:xfrm>
            <a:off x="6602624" y="3584938"/>
            <a:ext cx="5074022" cy="2080138"/>
          </a:xfrm>
          <a:prstGeom prst="rect">
            <a:avLst/>
          </a:prstGeom>
          <a:effectLst>
            <a:outerShdw blurRad="38100" dist="12700" dir="2700000" algn="tl" rotWithShape="0">
              <a:prstClr val="black">
                <a:alpha val="40000"/>
              </a:prstClr>
            </a:outerShdw>
          </a:effectLst>
        </p:spPr>
        <p:txBody>
          <a:bodyPr vert="horz" lIns="91440" tIns="45720" rIns="91440" bIns="45720" rtlCol="0" anchor="t">
            <a:noAutofit/>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a:solidFill>
                  <a:schemeClr val="tx1"/>
                </a:solidFill>
                <a:latin typeface="Times New Roman" panose="02020603050405020304" pitchFamily="18" charset="0"/>
                <a:cs typeface="Times New Roman" panose="02020603050405020304" pitchFamily="18" charset="0"/>
              </a:rPr>
              <a:t>Batch - A6</a:t>
            </a:r>
          </a:p>
          <a:p>
            <a:pPr algn="l"/>
            <a:r>
              <a:rPr lang="en-IN" sz="1600" dirty="0">
                <a:solidFill>
                  <a:schemeClr val="tx1"/>
                </a:solidFill>
                <a:latin typeface="Times New Roman" panose="02020603050405020304" pitchFamily="18" charset="0"/>
                <a:cs typeface="Times New Roman" panose="02020603050405020304" pitchFamily="18" charset="0"/>
              </a:rPr>
              <a:t>       D NAGA PHANINDRA         Y19AIT428</a:t>
            </a:r>
          </a:p>
          <a:p>
            <a:pPr algn="l"/>
            <a:r>
              <a:rPr lang="en-IN" sz="1600" dirty="0">
                <a:solidFill>
                  <a:schemeClr val="tx1"/>
                </a:solidFill>
                <a:latin typeface="Times New Roman" panose="02020603050405020304" pitchFamily="18" charset="0"/>
                <a:cs typeface="Times New Roman" panose="02020603050405020304" pitchFamily="18" charset="0"/>
              </a:rPr>
              <a:t>       G RAMYA	                    Y19AIT441</a:t>
            </a:r>
          </a:p>
          <a:p>
            <a:pPr algn="l"/>
            <a:r>
              <a:rPr lang="en-IN" sz="1600" dirty="0">
                <a:solidFill>
                  <a:schemeClr val="tx1"/>
                </a:solidFill>
                <a:latin typeface="Times New Roman" panose="02020603050405020304" pitchFamily="18" charset="0"/>
                <a:cs typeface="Times New Roman" panose="02020603050405020304" pitchFamily="18" charset="0"/>
              </a:rPr>
              <a:t>       A LAKSHMI PRASANNA     Y19AIT403</a:t>
            </a:r>
          </a:p>
          <a:p>
            <a:pPr algn="l"/>
            <a:r>
              <a:rPr lang="en-IN" sz="1600" dirty="0">
                <a:solidFill>
                  <a:schemeClr val="tx1"/>
                </a:solidFill>
                <a:latin typeface="Times New Roman" panose="02020603050405020304" pitchFamily="18" charset="0"/>
                <a:cs typeface="Times New Roman" panose="02020603050405020304" pitchFamily="18" charset="0"/>
              </a:rPr>
              <a:t>       D BEAULA RANI 	  Y19AIT425</a:t>
            </a:r>
          </a:p>
          <a:p>
            <a:pPr algn="l"/>
            <a:r>
              <a:rPr lang="en-IN" sz="16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1206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D7FF4D8-B503-5C34-0DAD-EBEDCA42806A}"/>
              </a:ext>
            </a:extLst>
          </p:cNvPr>
          <p:cNvSpPr>
            <a:spLocks noGrp="1"/>
          </p:cNvSpPr>
          <p:nvPr>
            <p:ph type="title"/>
          </p:nvPr>
        </p:nvSpPr>
        <p:spPr>
          <a:xfrm>
            <a:off x="677334" y="998370"/>
            <a:ext cx="5418666" cy="882869"/>
          </a:xfrm>
        </p:spPr>
        <p:txBody>
          <a:bodyPr anchor="t">
            <a:normAutofit/>
          </a:bodyPr>
          <a:lstStyle/>
          <a:p>
            <a:r>
              <a:rPr lang="en-IN" sz="1800" b="1" dirty="0">
                <a:solidFill>
                  <a:schemeClr val="tx1"/>
                </a:solidFill>
                <a:latin typeface="Times New Roman" panose="02020603050405020304" pitchFamily="18" charset="0"/>
                <a:cs typeface="Times New Roman" panose="02020603050405020304" pitchFamily="18" charset="0"/>
              </a:rPr>
              <a:t>ARTIFICIAL NEURAL NETWORK(ANN)</a:t>
            </a:r>
          </a:p>
        </p:txBody>
      </p:sp>
      <p:sp>
        <p:nvSpPr>
          <p:cNvPr id="8" name="Content Placeholder 2">
            <a:extLst>
              <a:ext uri="{FF2B5EF4-FFF2-40B4-BE49-F238E27FC236}">
                <a16:creationId xmlns:a16="http://schemas.microsoft.com/office/drawing/2014/main" id="{8584EF36-14DC-8EED-56D0-0EFB3F32777D}"/>
              </a:ext>
            </a:extLst>
          </p:cNvPr>
          <p:cNvSpPr>
            <a:spLocks noGrp="1"/>
          </p:cNvSpPr>
          <p:nvPr>
            <p:ph idx="1"/>
          </p:nvPr>
        </p:nvSpPr>
        <p:spPr>
          <a:xfrm>
            <a:off x="5045068" y="2159331"/>
            <a:ext cx="5823823" cy="3119251"/>
          </a:xfrm>
        </p:spPr>
        <p:txBody>
          <a:bodyPr>
            <a:normAutofit/>
          </a:bodyPr>
          <a:lstStyle/>
          <a:p>
            <a:pPr marL="0" indent="0" algn="just">
              <a:lnSpc>
                <a:spcPct val="90000"/>
              </a:lnSpc>
              <a:buNone/>
            </a:pPr>
            <a:r>
              <a:rPr lang="en-US" sz="1400" dirty="0">
                <a:latin typeface="Times New Roman" panose="02020603050405020304" pitchFamily="18" charset="0"/>
                <a:cs typeface="Times New Roman" panose="02020603050405020304" pitchFamily="18" charset="0"/>
              </a:rPr>
              <a:t>	These are used to model/simulate the distribution, functions, or mappings among variables as modules of a dynamic system associated with a learning rule or a learning algorithm. The modules here simulate neurons in the nervous system and hence ANN collectively refers to the neuron simulators and their synapse of these modules in different layers.</a:t>
            </a:r>
          </a:p>
          <a:p>
            <a:pPr marL="0" indent="0" algn="just">
              <a:lnSpc>
                <a:spcPct val="90000"/>
              </a:lnSpc>
              <a:buNone/>
            </a:pPr>
            <a:r>
              <a:rPr lang="en-US" sz="1400" dirty="0">
                <a:latin typeface="Times New Roman" panose="02020603050405020304" pitchFamily="18" charset="0"/>
                <a:cs typeface="Times New Roman" panose="02020603050405020304" pitchFamily="18" charset="0"/>
              </a:rPr>
              <a:t>	Neural Network is built by stacking together multiple neurons in layers to produce a final output. The first layer is the input layer and the last is the output layer. All the layers in between are called hidden layers. Each neuron has an activation function. Some of the popular Activation functions are Sigmoid, ReLU, tanh, etc. The parameters of the network are the weights and biases of each layer. The goal of the neural network is to learn the network parameters such that the predicted outcome is the same as the ground truth. Back-propagation along the loss function is used to learn </a:t>
            </a:r>
            <a:r>
              <a:rPr lang="en-IN" sz="1400" dirty="0">
                <a:latin typeface="Times New Roman" panose="02020603050405020304" pitchFamily="18" charset="0"/>
                <a:cs typeface="Times New Roman" panose="02020603050405020304" pitchFamily="18" charset="0"/>
              </a:rPr>
              <a:t>the network parameters.</a:t>
            </a:r>
          </a:p>
        </p:txBody>
      </p:sp>
      <p:sp>
        <p:nvSpPr>
          <p:cNvPr id="9" name="Date Placeholder 3">
            <a:extLst>
              <a:ext uri="{FF2B5EF4-FFF2-40B4-BE49-F238E27FC236}">
                <a16:creationId xmlns:a16="http://schemas.microsoft.com/office/drawing/2014/main" id="{08317F6B-B754-9BB6-72D5-95CD4AA32757}"/>
              </a:ext>
            </a:extLst>
          </p:cNvPr>
          <p:cNvSpPr>
            <a:spLocks noGrp="1"/>
          </p:cNvSpPr>
          <p:nvPr>
            <p:ph type="dt" sz="half" idx="10"/>
          </p:nvPr>
        </p:nvSpPr>
        <p:spPr>
          <a:xfrm>
            <a:off x="1072188" y="6356350"/>
            <a:ext cx="1437917" cy="365125"/>
          </a:xfrm>
        </p:spPr>
        <p:txBody>
          <a:bodyPr>
            <a:normAutofit/>
          </a:bodyPr>
          <a:lstStyle/>
          <a:p>
            <a:pPr>
              <a:spcAft>
                <a:spcPts val="600"/>
              </a:spcAft>
            </a:pPr>
            <a:r>
              <a:rPr lang="en-US" dirty="0"/>
              <a:t>Sep 12, 2022</a:t>
            </a:r>
          </a:p>
        </p:txBody>
      </p:sp>
      <p:sp>
        <p:nvSpPr>
          <p:cNvPr id="10" name="Footer Placeholder 4">
            <a:extLst>
              <a:ext uri="{FF2B5EF4-FFF2-40B4-BE49-F238E27FC236}">
                <a16:creationId xmlns:a16="http://schemas.microsoft.com/office/drawing/2014/main" id="{2B2DC1C6-1BFC-90A4-C26F-7FAF5BF500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Heart disease prediction using ML - Batch 6A</a:t>
            </a:r>
          </a:p>
        </p:txBody>
      </p:sp>
      <p:sp>
        <p:nvSpPr>
          <p:cNvPr id="11" name="Slide Number Placeholder 5">
            <a:extLst>
              <a:ext uri="{FF2B5EF4-FFF2-40B4-BE49-F238E27FC236}">
                <a16:creationId xmlns:a16="http://schemas.microsoft.com/office/drawing/2014/main" id="{01D2AF28-6EF1-B62B-B00E-DF07A341E6AA}"/>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10</a:t>
            </a:fld>
            <a:endParaRPr lang="en-US"/>
          </a:p>
        </p:txBody>
      </p:sp>
      <p:pic>
        <p:nvPicPr>
          <p:cNvPr id="12" name="Picture 11">
            <a:extLst>
              <a:ext uri="{FF2B5EF4-FFF2-40B4-BE49-F238E27FC236}">
                <a16:creationId xmlns:a16="http://schemas.microsoft.com/office/drawing/2014/main" id="{49758EBF-D53E-4CDC-E373-184AEFF72954}"/>
              </a:ext>
            </a:extLst>
          </p:cNvPr>
          <p:cNvPicPr>
            <a:picLocks noChangeAspect="1"/>
          </p:cNvPicPr>
          <p:nvPr/>
        </p:nvPicPr>
        <p:blipFill>
          <a:blip r:embed="rId2"/>
          <a:stretch>
            <a:fillRect/>
          </a:stretch>
        </p:blipFill>
        <p:spPr>
          <a:xfrm>
            <a:off x="799814" y="2159331"/>
            <a:ext cx="3854481" cy="3603939"/>
          </a:xfrm>
          <a:prstGeom prst="rect">
            <a:avLst/>
          </a:prstGeom>
        </p:spPr>
      </p:pic>
    </p:spTree>
    <p:extLst>
      <p:ext uri="{BB962C8B-B14F-4D97-AF65-F5344CB8AC3E}">
        <p14:creationId xmlns:p14="http://schemas.microsoft.com/office/powerpoint/2010/main" val="361615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with medium confidence">
            <a:extLst>
              <a:ext uri="{FF2B5EF4-FFF2-40B4-BE49-F238E27FC236}">
                <a16:creationId xmlns:a16="http://schemas.microsoft.com/office/drawing/2014/main" id="{CE1187BE-63A0-1CF5-32EE-40FF28C495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8267" y="451513"/>
            <a:ext cx="6226399" cy="5591175"/>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FD4014A2-7E3D-D07A-64F3-39C1EA6C4BF5}"/>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A2CFB93D-32BE-6971-BE02-765712BE7B4F}"/>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9C22044A-5204-8160-A738-6443D99CD0BC}"/>
              </a:ext>
            </a:extLst>
          </p:cNvPr>
          <p:cNvSpPr>
            <a:spLocks noGrp="1"/>
          </p:cNvSpPr>
          <p:nvPr>
            <p:ph type="sldNum" sz="quarter" idx="12"/>
          </p:nvPr>
        </p:nvSpPr>
        <p:spPr/>
        <p:txBody>
          <a:bodyPr/>
          <a:lstStyle/>
          <a:p>
            <a:fld id="{19590046-DA73-4BBF-84B5-C08E6F75191A}" type="slidenum">
              <a:rPr lang="en-US" smtClean="0"/>
              <a:t>11</a:t>
            </a:fld>
            <a:endParaRPr lang="en-US"/>
          </a:p>
        </p:txBody>
      </p:sp>
      <p:sp>
        <p:nvSpPr>
          <p:cNvPr id="10" name="TextBox 9">
            <a:extLst>
              <a:ext uri="{FF2B5EF4-FFF2-40B4-BE49-F238E27FC236}">
                <a16:creationId xmlns:a16="http://schemas.microsoft.com/office/drawing/2014/main" id="{F468972B-EFC7-B716-0872-0EEBF6629F1D}"/>
              </a:ext>
            </a:extLst>
          </p:cNvPr>
          <p:cNvSpPr txBox="1"/>
          <p:nvPr/>
        </p:nvSpPr>
        <p:spPr>
          <a:xfrm>
            <a:off x="677334" y="1480402"/>
            <a:ext cx="4216784" cy="4185761"/>
          </a:xfrm>
          <a:prstGeom prst="rect">
            <a:avLst/>
          </a:prstGeom>
          <a:noFill/>
        </p:spPr>
        <p:txBody>
          <a:bodyPr wrap="square" rtlCol="0">
            <a:spAutoFit/>
          </a:bodyPr>
          <a:lstStyle/>
          <a:p>
            <a:pPr>
              <a:buClr>
                <a:srgbClr val="00B050"/>
              </a:buClr>
            </a:pPr>
            <a:endParaRPr lang="en-US" sz="14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Cleveland heart dataset from the UCI </a:t>
            </a:r>
            <a:r>
              <a:rPr lang="en-US" sz="1400" u="sng" dirty="0">
                <a:latin typeface="Times New Roman" panose="02020603050405020304" pitchFamily="18" charset="0"/>
                <a:cs typeface="Times New Roman" panose="02020603050405020304" pitchFamily="18" charset="0"/>
                <a:hlinkClick r:id="rId3" tooltip="Learn more about machine learning from ScienceDirect's AI-generated Topic Pages">
                  <a:extLst>
                    <a:ext uri="{A12FA001-AC4F-418D-AE19-62706E023703}">
                      <ahyp:hlinkClr xmlns:ahyp="http://schemas.microsoft.com/office/drawing/2018/hyperlinkcolor" val="tx"/>
                    </a:ext>
                  </a:extLst>
                </a:hlinkClick>
              </a:rPr>
              <a:t>M</a:t>
            </a:r>
            <a:r>
              <a:rPr lang="en-US" sz="1400" b="0" i="0" u="sng" dirty="0">
                <a:effectLst/>
                <a:latin typeface="Times New Roman" panose="02020603050405020304" pitchFamily="18" charset="0"/>
                <a:cs typeface="Times New Roman" panose="02020603050405020304" pitchFamily="18" charset="0"/>
                <a:hlinkClick r:id="rId3" tooltip="Learn more about machine learning from ScienceDirect's AI-generated Topic Pages">
                  <a:extLst>
                    <a:ext uri="{A12FA001-AC4F-418D-AE19-62706E023703}">
                      <ahyp:hlinkClr xmlns:ahyp="http://schemas.microsoft.com/office/drawing/2018/hyperlinkcolor" val="tx"/>
                    </a:ext>
                  </a:extLst>
                </a:hlinkClick>
              </a:rPr>
              <a:t>achine</a:t>
            </a:r>
            <a:r>
              <a:rPr lang="en-US" sz="1400" b="0" i="0" dirty="0">
                <a:effectLst/>
                <a:latin typeface="Times New Roman" panose="02020603050405020304" pitchFamily="18" charset="0"/>
                <a:cs typeface="Times New Roman" panose="02020603050405020304" pitchFamily="18" charset="0"/>
                <a:hlinkClick r:id="rId3" tooltip="Learn more about machine learning from ScienceDirect's AI-generated Topic Pages">
                  <a:extLst>
                    <a:ext uri="{A12FA001-AC4F-418D-AE19-62706E023703}">
                      <ahyp:hlinkClr xmlns:ahyp="http://schemas.microsoft.com/office/drawing/2018/hyperlinkcolor" val="tx"/>
                    </a:ext>
                  </a:extLst>
                </a:hlinkClick>
              </a:rPr>
              <a:t> learning</a:t>
            </a:r>
            <a:r>
              <a:rPr lang="en-US" sz="1400" b="0" i="0" dirty="0">
                <a:effectLst/>
                <a:latin typeface="Times New Roman" panose="02020603050405020304" pitchFamily="18" charset="0"/>
                <a:cs typeface="Times New Roman" panose="02020603050405020304" pitchFamily="18" charset="0"/>
              </a:rPr>
              <a:t> repository has been used for the experiments. </a:t>
            </a: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b="0" i="0" dirty="0">
              <a:effectLst/>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dataset consists of 14 attributes and </a:t>
            </a:r>
            <a:r>
              <a:rPr lang="en-US" sz="1400" dirty="0">
                <a:latin typeface="Times New Roman" panose="02020603050405020304" pitchFamily="18" charset="0"/>
                <a:cs typeface="Times New Roman" panose="02020603050405020304" pitchFamily="18" charset="0"/>
              </a:rPr>
              <a:t>1052 records</a:t>
            </a:r>
            <a:r>
              <a:rPr lang="en-US" sz="1400" b="0" i="0" dirty="0">
                <a:effectLst/>
                <a:latin typeface="Times New Roman" panose="02020603050405020304" pitchFamily="18" charset="0"/>
                <a:cs typeface="Times New Roman" panose="02020603050405020304" pitchFamily="18" charset="0"/>
              </a:rPr>
              <a:t>. </a:t>
            </a: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b="0" i="0" dirty="0">
              <a:effectLst/>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There are 8 categorical attributes and 6 numeric attributes. </a:t>
            </a: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b="0" i="0" dirty="0">
              <a:effectLst/>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description of the dataset is shown in the table.</a:t>
            </a:r>
            <a:endParaRPr lang="en-IN" sz="1400" dirty="0">
              <a:latin typeface="Times New Roman" panose="02020603050405020304" pitchFamily="18" charset="0"/>
              <a:cs typeface="Times New Roman" panose="02020603050405020304" pitchFamily="18" charset="0"/>
            </a:endParaRPr>
          </a:p>
          <a:p>
            <a:pPr>
              <a:buClr>
                <a:srgbClr val="00B050"/>
              </a:buClr>
            </a:pP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8A3E90-4D92-2C7C-B713-7DE2B24BB32E}"/>
              </a:ext>
            </a:extLst>
          </p:cNvPr>
          <p:cNvSpPr txBox="1"/>
          <p:nvPr/>
        </p:nvSpPr>
        <p:spPr>
          <a:xfrm>
            <a:off x="677335" y="557072"/>
            <a:ext cx="2013314" cy="369332"/>
          </a:xfrm>
          <a:prstGeom prst="rect">
            <a:avLst/>
          </a:prstGeom>
          <a:noFill/>
        </p:spPr>
        <p:txBody>
          <a:bodyPr wrap="square" rtlCol="0">
            <a:spAutoFit/>
          </a:bodyPr>
          <a:lstStyle/>
          <a:p>
            <a:r>
              <a:rPr lang="en-IN" b="1" dirty="0">
                <a:solidFill>
                  <a:schemeClr val="tx1">
                    <a:lumMod val="95000"/>
                  </a:schemeClr>
                </a:solidFill>
                <a:latin typeface="Times New Roman" panose="02020603050405020304" pitchFamily="18" charset="0"/>
                <a:cs typeface="Times New Roman" panose="02020603050405020304" pitchFamily="18" charset="0"/>
              </a:rPr>
              <a:t>Cleveland dataset</a:t>
            </a:r>
          </a:p>
        </p:txBody>
      </p:sp>
    </p:spTree>
    <p:extLst>
      <p:ext uri="{BB962C8B-B14F-4D97-AF65-F5344CB8AC3E}">
        <p14:creationId xmlns:p14="http://schemas.microsoft.com/office/powerpoint/2010/main" val="364653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CD0535-6025-8AC6-17FA-AA58A56108B9}"/>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4E1348C9-13F7-7BE4-DA5B-0C4EA08D2005}"/>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A7A00161-3BE8-901D-6327-0718A898E843}"/>
              </a:ext>
            </a:extLst>
          </p:cNvPr>
          <p:cNvSpPr>
            <a:spLocks noGrp="1"/>
          </p:cNvSpPr>
          <p:nvPr>
            <p:ph type="sldNum" sz="quarter" idx="12"/>
          </p:nvPr>
        </p:nvSpPr>
        <p:spPr/>
        <p:txBody>
          <a:bodyPr/>
          <a:lstStyle/>
          <a:p>
            <a:fld id="{19590046-DA73-4BBF-84B5-C08E6F75191A}" type="slidenum">
              <a:rPr lang="en-US" smtClean="0"/>
              <a:t>12</a:t>
            </a:fld>
            <a:endParaRPr lang="en-US"/>
          </a:p>
        </p:txBody>
      </p:sp>
      <p:pic>
        <p:nvPicPr>
          <p:cNvPr id="10" name="Picture 9">
            <a:extLst>
              <a:ext uri="{FF2B5EF4-FFF2-40B4-BE49-F238E27FC236}">
                <a16:creationId xmlns:a16="http://schemas.microsoft.com/office/drawing/2014/main" id="{9D1D9960-DC77-6AFC-DF31-9D5F2950C8E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101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34D4-8D33-6E62-BC2D-600EF2CBF407}"/>
              </a:ext>
            </a:extLst>
          </p:cNvPr>
          <p:cNvSpPr>
            <a:spLocks noGrp="1"/>
          </p:cNvSpPr>
          <p:nvPr>
            <p:ph type="title"/>
          </p:nvPr>
        </p:nvSpPr>
        <p:spPr>
          <a:xfrm>
            <a:off x="930147" y="451512"/>
            <a:ext cx="3008008" cy="767687"/>
          </a:xfrm>
        </p:spPr>
        <p:txBody>
          <a:bodyPr>
            <a:normAutofit/>
          </a:bodyPr>
          <a:lstStyle/>
          <a:p>
            <a:r>
              <a:rPr lang="en-IN" sz="1800" b="1" u="sng" dirty="0">
                <a:solidFill>
                  <a:schemeClr val="tx1"/>
                </a:solidFill>
                <a:latin typeface="Times New Roman" panose="02020603050405020304" pitchFamily="18" charset="0"/>
                <a:cs typeface="Times New Roman" panose="02020603050405020304" pitchFamily="18" charset="0"/>
              </a:rPr>
              <a:t>Feature </a:t>
            </a:r>
            <a:r>
              <a:rPr lang="en-IN" sz="1800" b="1" u="sng" dirty="0">
                <a:latin typeface="Times New Roman" panose="02020603050405020304" pitchFamily="18" charset="0"/>
                <a:cs typeface="Times New Roman" panose="02020603050405020304" pitchFamily="18" charset="0"/>
              </a:rPr>
              <a:t>Importance Graph</a:t>
            </a:r>
            <a:endParaRPr lang="en-IN" sz="1800" b="1" u="sng"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FC8177B3-A273-EB16-0D55-C2331AFC3E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147" y="1103971"/>
            <a:ext cx="10816447" cy="4788443"/>
          </a:xfrm>
        </p:spPr>
      </p:pic>
      <p:sp>
        <p:nvSpPr>
          <p:cNvPr id="4" name="Date Placeholder 3">
            <a:extLst>
              <a:ext uri="{FF2B5EF4-FFF2-40B4-BE49-F238E27FC236}">
                <a16:creationId xmlns:a16="http://schemas.microsoft.com/office/drawing/2014/main" id="{080809AD-B277-CFFD-60EB-9086DE38F412}"/>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BE7171EB-A912-52DC-7E87-CF262D65D149}"/>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86654681-A966-937B-E825-0ECBDF3A0035}"/>
              </a:ext>
            </a:extLst>
          </p:cNvPr>
          <p:cNvSpPr>
            <a:spLocks noGrp="1"/>
          </p:cNvSpPr>
          <p:nvPr>
            <p:ph type="sldNum" sz="quarter" idx="12"/>
          </p:nvPr>
        </p:nvSpPr>
        <p:spPr/>
        <p:txBody>
          <a:bodyPr/>
          <a:lstStyle/>
          <a:p>
            <a:fld id="{19590046-DA73-4BBF-84B5-C08E6F75191A}" type="slidenum">
              <a:rPr lang="en-US" smtClean="0"/>
              <a:t>13</a:t>
            </a:fld>
            <a:endParaRPr lang="en-US"/>
          </a:p>
        </p:txBody>
      </p:sp>
    </p:spTree>
    <p:extLst>
      <p:ext uri="{BB962C8B-B14F-4D97-AF65-F5344CB8AC3E}">
        <p14:creationId xmlns:p14="http://schemas.microsoft.com/office/powerpoint/2010/main" val="185982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687ED-F8E3-E896-A2CD-9D851F1FD77A}"/>
              </a:ext>
            </a:extLst>
          </p:cNvPr>
          <p:cNvSpPr>
            <a:spLocks noGrp="1"/>
          </p:cNvSpPr>
          <p:nvPr>
            <p:ph idx="1"/>
          </p:nvPr>
        </p:nvSpPr>
        <p:spPr>
          <a:xfrm>
            <a:off x="743607" y="2953406"/>
            <a:ext cx="10515600" cy="2950287"/>
          </a:xfrm>
        </p:spPr>
        <p:txBody>
          <a:bodyPr>
            <a:normAutofit/>
          </a:bodyPr>
          <a:lstStyle/>
          <a:p>
            <a:pPr marL="0" indent="0" algn="ctr">
              <a:buNone/>
            </a:pPr>
            <a:r>
              <a:rPr lang="en-IN" sz="3500" dirty="0">
                <a:latin typeface="Times New Roman" panose="02020603050405020304" pitchFamily="18" charset="0"/>
                <a:cs typeface="Times New Roman" panose="02020603050405020304" pitchFamily="18" charset="0"/>
              </a:rPr>
              <a:t>THANK YOU</a:t>
            </a:r>
          </a:p>
          <a:p>
            <a:pPr marL="0" indent="0" algn="ctr">
              <a:buNone/>
            </a:pPr>
            <a:endParaRPr lang="en-IN" sz="3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37FCEA-8E28-3B8D-B1BE-2EFEED01C945}"/>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EF2AADF1-B4D0-9E44-F48C-24C7C653D113}"/>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F99C67C7-9365-C409-036C-A603896BE7C4}"/>
              </a:ext>
            </a:extLst>
          </p:cNvPr>
          <p:cNvSpPr>
            <a:spLocks noGrp="1"/>
          </p:cNvSpPr>
          <p:nvPr>
            <p:ph type="sldNum" sz="quarter" idx="12"/>
          </p:nvPr>
        </p:nvSpPr>
        <p:spPr/>
        <p:txBody>
          <a:bodyPr/>
          <a:lstStyle/>
          <a:p>
            <a:fld id="{19590046-DA73-4BBF-84B5-C08E6F75191A}" type="slidenum">
              <a:rPr lang="en-US" smtClean="0"/>
              <a:t>14</a:t>
            </a:fld>
            <a:endParaRPr lang="en-US"/>
          </a:p>
        </p:txBody>
      </p:sp>
    </p:spTree>
    <p:extLst>
      <p:ext uri="{BB962C8B-B14F-4D97-AF65-F5344CB8AC3E}">
        <p14:creationId xmlns:p14="http://schemas.microsoft.com/office/powerpoint/2010/main" val="13366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CEF3-C606-5DFE-4DE2-4930415923ED}"/>
              </a:ext>
            </a:extLst>
          </p:cNvPr>
          <p:cNvSpPr>
            <a:spLocks noGrp="1"/>
          </p:cNvSpPr>
          <p:nvPr>
            <p:ph type="title"/>
          </p:nvPr>
        </p:nvSpPr>
        <p:spPr>
          <a:xfrm>
            <a:off x="677334" y="555801"/>
            <a:ext cx="10134600" cy="1324215"/>
          </a:xfrm>
        </p:spPr>
        <p:txBody>
          <a:bodyPr>
            <a:normAutofit/>
          </a:bodyPr>
          <a:lstStyle/>
          <a:p>
            <a:r>
              <a:rPr lang="en-IN" sz="1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88BE0FC-9892-A378-4472-6093DFA29F40}"/>
              </a:ext>
            </a:extLst>
          </p:cNvPr>
          <p:cNvSpPr>
            <a:spLocks noGrp="1"/>
          </p:cNvSpPr>
          <p:nvPr>
            <p:ph idx="1"/>
          </p:nvPr>
        </p:nvSpPr>
        <p:spPr>
          <a:xfrm>
            <a:off x="1299503" y="1689249"/>
            <a:ext cx="8551079" cy="4347869"/>
          </a:xfrm>
        </p:spPr>
        <p:txBody>
          <a:bodyPr>
            <a:normAutofit/>
          </a:bodyPr>
          <a:lstStyle/>
          <a:p>
            <a:pPr marL="0" lv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Heart-related diseases or cardiovascular diseases (CVDs) are the major reason for a huge number of deaths in the last few decades.</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Many researchers, in recent times, have been using several machine learning techniques to help the health care industry and professionals in the diagnosis of heart-related diseases.</a:t>
            </a:r>
            <a:r>
              <a:rPr lang="en-GB"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the data mining and machine learning techniques are used to predict heart diseases, such as Random Forest, and Support Vector Machine (SVM), Artificial Neural Network (ANN)</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main objective of this research project is to predict a patient’s heart disease using machine learning algorithms.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9054E00-01BF-9134-4AB9-A6D3C9DB92FE}"/>
              </a:ext>
            </a:extLst>
          </p:cNvPr>
          <p:cNvSpPr>
            <a:spLocks noGrp="1"/>
          </p:cNvSpPr>
          <p:nvPr>
            <p:ph type="dt" sz="half" idx="10"/>
          </p:nvPr>
        </p:nvSpPr>
        <p:spPr/>
        <p:txBody>
          <a:bodyPr/>
          <a:lstStyle/>
          <a:p>
            <a:r>
              <a:rPr lang="en-US" dirty="0"/>
              <a:t>Sep 12, 2022</a:t>
            </a:r>
          </a:p>
        </p:txBody>
      </p:sp>
      <p:sp>
        <p:nvSpPr>
          <p:cNvPr id="6" name="Footer Placeholder 5">
            <a:extLst>
              <a:ext uri="{FF2B5EF4-FFF2-40B4-BE49-F238E27FC236}">
                <a16:creationId xmlns:a16="http://schemas.microsoft.com/office/drawing/2014/main" id="{58EF1A79-2742-69C3-0D64-93723C545EF9}"/>
              </a:ext>
            </a:extLst>
          </p:cNvPr>
          <p:cNvSpPr>
            <a:spLocks noGrp="1"/>
          </p:cNvSpPr>
          <p:nvPr>
            <p:ph type="ftr" sz="quarter" idx="11"/>
          </p:nvPr>
        </p:nvSpPr>
        <p:spPr/>
        <p:txBody>
          <a:bodyPr/>
          <a:lstStyle/>
          <a:p>
            <a:r>
              <a:rPr lang="en-US" dirty="0"/>
              <a:t>Heart disease prediction using ML - Batch 6A</a:t>
            </a:r>
          </a:p>
        </p:txBody>
      </p:sp>
      <p:sp>
        <p:nvSpPr>
          <p:cNvPr id="7" name="Slide Number Placeholder 6">
            <a:extLst>
              <a:ext uri="{FF2B5EF4-FFF2-40B4-BE49-F238E27FC236}">
                <a16:creationId xmlns:a16="http://schemas.microsoft.com/office/drawing/2014/main" id="{A087322D-88F0-CA98-EABB-E47A88BEA035}"/>
              </a:ext>
            </a:extLst>
          </p:cNvPr>
          <p:cNvSpPr>
            <a:spLocks noGrp="1"/>
          </p:cNvSpPr>
          <p:nvPr>
            <p:ph type="sldNum" sz="quarter" idx="12"/>
          </p:nvPr>
        </p:nvSpPr>
        <p:spPr/>
        <p:txBody>
          <a:bodyPr/>
          <a:lstStyle/>
          <a:p>
            <a:fld id="{19590046-DA73-4BBF-84B5-C08E6F75191A}" type="slidenum">
              <a:rPr lang="en-US" smtClean="0"/>
              <a:t>2</a:t>
            </a:fld>
            <a:endParaRPr lang="en-US" dirty="0"/>
          </a:p>
        </p:txBody>
      </p:sp>
    </p:spTree>
    <p:extLst>
      <p:ext uri="{BB962C8B-B14F-4D97-AF65-F5344CB8AC3E}">
        <p14:creationId xmlns:p14="http://schemas.microsoft.com/office/powerpoint/2010/main" val="64113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7C99-F6AF-3FF0-09C7-C488846001CA}"/>
              </a:ext>
            </a:extLst>
          </p:cNvPr>
          <p:cNvSpPr>
            <a:spLocks noGrp="1"/>
          </p:cNvSpPr>
          <p:nvPr>
            <p:ph type="title"/>
          </p:nvPr>
        </p:nvSpPr>
        <p:spPr>
          <a:xfrm>
            <a:off x="588818" y="457097"/>
            <a:ext cx="8596668" cy="1320800"/>
          </a:xfrm>
        </p:spPr>
        <p:txBody>
          <a:bodyPr>
            <a:normAutofit/>
          </a:bodyPr>
          <a:lstStyle/>
          <a:p>
            <a:r>
              <a:rPr lang="en-IN" sz="1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F996C7A-AE5B-7200-233A-D1365D1B4768}"/>
              </a:ext>
            </a:extLst>
          </p:cNvPr>
          <p:cNvSpPr>
            <a:spLocks noGrp="1"/>
          </p:cNvSpPr>
          <p:nvPr>
            <p:ph idx="1"/>
          </p:nvPr>
        </p:nvSpPr>
        <p:spPr>
          <a:xfrm>
            <a:off x="1461808" y="1363635"/>
            <a:ext cx="8833314" cy="4589997"/>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Heart is an important organ of the human body. It pumps blood to every part of our anatomy.</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Changes in lifestyle, work-related stress, and bad food habits contribute to the increase in the rate of several heart-related diseases.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Heart diseases killed 1.7 million Indians in 2016, according to the 2016 Global Burden of Disease Report, released on September 15, 2017.</a:t>
            </a:r>
          </a:p>
          <a:p>
            <a:pPr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According to World Health Organization, heart-related diseases are responsible for taking 17.7 million lives every year, 31% of all global deaths.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Estimates made by the World Health Organization (WHO), suggest that India has lost up to $237 billion, from 2005- 2015, due to heart-related diseases.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Medical organizations, all around the world, collect data on various health-related issues, and the data is very massive and noisy, which is too hard for analyzing with human brains, and can be easily explored using various machine learning techniques.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ML offers an opportunity to improve accuracy by exploiting complex interactions between risk factors.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Thus, these algorithms have become very useful, in recent times, to predict the presence or absence of heart-related diseases accurately.</a:t>
            </a:r>
          </a:p>
          <a:p>
            <a:pPr>
              <a:buFont typeface="Wingdings" panose="05000000000000000000" pitchFamily="2" charset="2"/>
              <a:buChar char="v"/>
            </a:pP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D1ED3AC-B61A-1783-16E0-A13A8F5177F7}"/>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5CC1F5D0-D7F8-AD67-12C9-48D955ECAFDF}"/>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3EDC0928-43BE-1E9D-58E4-5E46823D5764}"/>
              </a:ext>
            </a:extLst>
          </p:cNvPr>
          <p:cNvSpPr>
            <a:spLocks noGrp="1"/>
          </p:cNvSpPr>
          <p:nvPr>
            <p:ph type="sldNum" sz="quarter" idx="12"/>
          </p:nvPr>
        </p:nvSpPr>
        <p:spPr/>
        <p:txBody>
          <a:bodyPr/>
          <a:lstStyle/>
          <a:p>
            <a:fld id="{19590046-DA73-4BBF-84B5-C08E6F75191A}" type="slidenum">
              <a:rPr lang="en-US" smtClean="0"/>
              <a:t>3</a:t>
            </a:fld>
            <a:endParaRPr lang="en-US"/>
          </a:p>
        </p:txBody>
      </p:sp>
    </p:spTree>
    <p:extLst>
      <p:ext uri="{BB962C8B-B14F-4D97-AF65-F5344CB8AC3E}">
        <p14:creationId xmlns:p14="http://schemas.microsoft.com/office/powerpoint/2010/main" val="3120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2C9CD4-A91D-326C-3E2F-05C82070CD07}"/>
              </a:ext>
            </a:extLst>
          </p:cNvPr>
          <p:cNvSpPr>
            <a:spLocks noGrp="1"/>
          </p:cNvSpPr>
          <p:nvPr>
            <p:ph type="title"/>
          </p:nvPr>
        </p:nvSpPr>
        <p:spPr>
          <a:xfrm>
            <a:off x="335664" y="451513"/>
            <a:ext cx="8596668" cy="773972"/>
          </a:xfrm>
        </p:spPr>
        <p:txBody>
          <a:bodyPr anchor="t">
            <a:normAutofit/>
          </a:bodyPr>
          <a:lstStyle/>
          <a:p>
            <a:r>
              <a:rPr lang="en-IN" sz="1800" b="1" dirty="0">
                <a:latin typeface="Times New Roman" panose="02020603050405020304" pitchFamily="18" charset="0"/>
                <a:cs typeface="Times New Roman" panose="02020603050405020304" pitchFamily="18" charset="0"/>
              </a:rPr>
              <a:t>EXISTING SYSTEM</a:t>
            </a:r>
          </a:p>
        </p:txBody>
      </p:sp>
      <p:sp>
        <p:nvSpPr>
          <p:cNvPr id="8" name="Content Placeholder 2">
            <a:extLst>
              <a:ext uri="{FF2B5EF4-FFF2-40B4-BE49-F238E27FC236}">
                <a16:creationId xmlns:a16="http://schemas.microsoft.com/office/drawing/2014/main" id="{85F7A71D-DA43-9963-A7F8-59BF8DBC1719}"/>
              </a:ext>
            </a:extLst>
          </p:cNvPr>
          <p:cNvSpPr>
            <a:spLocks noGrp="1"/>
          </p:cNvSpPr>
          <p:nvPr>
            <p:ph idx="1"/>
          </p:nvPr>
        </p:nvSpPr>
        <p:spPr>
          <a:xfrm>
            <a:off x="677335" y="1470581"/>
            <a:ext cx="8665890" cy="4570782"/>
          </a:xfrm>
        </p:spPr>
        <p:txBody>
          <a:bodyPr>
            <a:normAutofit/>
          </a:bodyPr>
          <a:lstStyle/>
          <a:p>
            <a:pPr algn="just">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Chalabeyene and others recommended Prediction and Analysis of the occurrence of Heart Disease Using Data Mining Techniques. </a:t>
            </a:r>
          </a:p>
          <a:p>
            <a:pPr lvl="1"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Dataset is computed using WEKA software.</a:t>
            </a:r>
          </a:p>
          <a:p>
            <a:pPr algn="just">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Senthilkumar Mohan et al, implemented hybrid machine learning for heart disease prediction. </a:t>
            </a:r>
          </a:p>
          <a:p>
            <a:pPr lvl="1"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Used dataset – Cleveland.</a:t>
            </a:r>
          </a:p>
          <a:p>
            <a:pPr lvl="1"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They have proposed their own Hybrid Random Forest Linear Method (HRFLM).</a:t>
            </a:r>
          </a:p>
          <a:p>
            <a:pPr algn="just">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Ali, Liaqat, et al, propose a system containing two models based on linear Support Vector Machine (SVM).</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Used dataset – Cleveland.</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They have obtained an improvement in accuracy over conventional SVM models by 3.3%. on of Random Forest (RF) and Linear method (LM).</a:t>
            </a:r>
          </a:p>
        </p:txBody>
      </p:sp>
      <p:sp>
        <p:nvSpPr>
          <p:cNvPr id="9" name="Date Placeholder 3">
            <a:extLst>
              <a:ext uri="{FF2B5EF4-FFF2-40B4-BE49-F238E27FC236}">
                <a16:creationId xmlns:a16="http://schemas.microsoft.com/office/drawing/2014/main" id="{8AA7C395-AA22-A6AC-18AC-3A7BBA80471B}"/>
              </a:ext>
            </a:extLst>
          </p:cNvPr>
          <p:cNvSpPr>
            <a:spLocks noGrp="1"/>
          </p:cNvSpPr>
          <p:nvPr>
            <p:ph type="dt" sz="half" idx="10"/>
          </p:nvPr>
        </p:nvSpPr>
        <p:spPr>
          <a:xfrm>
            <a:off x="919931" y="6356308"/>
            <a:ext cx="1440577" cy="365125"/>
          </a:xfrm>
        </p:spPr>
        <p:txBody>
          <a:bodyPr>
            <a:normAutofit/>
          </a:bodyPr>
          <a:lstStyle/>
          <a:p>
            <a:pPr>
              <a:spcAft>
                <a:spcPts val="600"/>
              </a:spcAft>
            </a:pPr>
            <a:r>
              <a:rPr lang="en-US" dirty="0"/>
              <a:t>Sep 12, 2022</a:t>
            </a:r>
          </a:p>
        </p:txBody>
      </p:sp>
      <p:sp>
        <p:nvSpPr>
          <p:cNvPr id="10" name="Footer Placeholder 4">
            <a:extLst>
              <a:ext uri="{FF2B5EF4-FFF2-40B4-BE49-F238E27FC236}">
                <a16:creationId xmlns:a16="http://schemas.microsoft.com/office/drawing/2014/main" id="{BA89BF93-56D5-6CA2-0DB6-1F47B3F92F36}"/>
              </a:ext>
            </a:extLst>
          </p:cNvPr>
          <p:cNvSpPr>
            <a:spLocks noGrp="1"/>
          </p:cNvSpPr>
          <p:nvPr>
            <p:ph type="ftr" sz="quarter" idx="11"/>
          </p:nvPr>
        </p:nvSpPr>
        <p:spPr>
          <a:xfrm>
            <a:off x="3581401" y="6391767"/>
            <a:ext cx="5528230" cy="365125"/>
          </a:xfrm>
        </p:spPr>
        <p:txBody>
          <a:bodyPr>
            <a:normAutofit/>
          </a:bodyPr>
          <a:lstStyle/>
          <a:p>
            <a:pPr>
              <a:spcAft>
                <a:spcPts val="600"/>
              </a:spcAft>
            </a:pPr>
            <a:r>
              <a:rPr lang="en-US" dirty="0"/>
              <a:t>Heart disease prediction using ML - Batch 6A</a:t>
            </a:r>
          </a:p>
        </p:txBody>
      </p:sp>
      <p:sp>
        <p:nvSpPr>
          <p:cNvPr id="11" name="Slide Number Placeholder 5">
            <a:extLst>
              <a:ext uri="{FF2B5EF4-FFF2-40B4-BE49-F238E27FC236}">
                <a16:creationId xmlns:a16="http://schemas.microsoft.com/office/drawing/2014/main" id="{E67DB3BB-3B93-E6DB-97FB-27A18AF305BA}"/>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4</a:t>
            </a:fld>
            <a:endParaRPr lang="en-US"/>
          </a:p>
        </p:txBody>
      </p:sp>
    </p:spTree>
    <p:extLst>
      <p:ext uri="{BB962C8B-B14F-4D97-AF65-F5344CB8AC3E}">
        <p14:creationId xmlns:p14="http://schemas.microsoft.com/office/powerpoint/2010/main" val="121743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28D88-6EE3-54A7-257E-2247C3B80D86}"/>
              </a:ext>
            </a:extLst>
          </p:cNvPr>
          <p:cNvSpPr>
            <a:spLocks noGrp="1"/>
          </p:cNvSpPr>
          <p:nvPr>
            <p:ph idx="1"/>
          </p:nvPr>
        </p:nvSpPr>
        <p:spPr>
          <a:xfrm>
            <a:off x="1090585" y="727671"/>
            <a:ext cx="8988835" cy="4640579"/>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Singh, Yeshvendra K. et al, deal with various supervised machine learning algorithms such as Random Forest, Support Vector Machine, Logistic Regression, Linear Regression, and Decision Tree with 3-fold, 5-fold, and 10-fold cross-validation techniques.</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Used dataset – Cleveland. </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Linear Regression - 83.82%</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Logistic regression - 83.83%</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Support Vector Machine - 79.12%</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Decision tree 79.54% </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Random forest - 85.81% </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2F9C8C5-F91A-673E-7619-4784C98793B8}"/>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25E23338-7252-67D6-6ED4-FCF067F48A5A}"/>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F6C0D703-9D95-DA7F-ACF9-6E0132C18AC8}"/>
              </a:ext>
            </a:extLst>
          </p:cNvPr>
          <p:cNvSpPr>
            <a:spLocks noGrp="1"/>
          </p:cNvSpPr>
          <p:nvPr>
            <p:ph type="sldNum" sz="quarter" idx="12"/>
          </p:nvPr>
        </p:nvSpPr>
        <p:spPr/>
        <p:txBody>
          <a:bodyPr/>
          <a:lstStyle/>
          <a:p>
            <a:fld id="{19590046-DA73-4BBF-84B5-C08E6F75191A}" type="slidenum">
              <a:rPr lang="en-US" smtClean="0"/>
              <a:t>5</a:t>
            </a:fld>
            <a:endParaRPr lang="en-US"/>
          </a:p>
        </p:txBody>
      </p:sp>
    </p:spTree>
    <p:extLst>
      <p:ext uri="{BB962C8B-B14F-4D97-AF65-F5344CB8AC3E}">
        <p14:creationId xmlns:p14="http://schemas.microsoft.com/office/powerpoint/2010/main" val="23380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8F419F2-BEA1-C9F9-3710-D6BD361832B0}"/>
              </a:ext>
            </a:extLst>
          </p:cNvPr>
          <p:cNvSpPr>
            <a:spLocks noGrp="1"/>
          </p:cNvSpPr>
          <p:nvPr>
            <p:ph type="title"/>
          </p:nvPr>
        </p:nvSpPr>
        <p:spPr>
          <a:xfrm>
            <a:off x="205994" y="345650"/>
            <a:ext cx="8596668" cy="1320800"/>
          </a:xfrm>
        </p:spPr>
        <p:txBody>
          <a:bodyPr anchor="t">
            <a:normAutofit/>
          </a:bodyPr>
          <a:lstStyle/>
          <a:p>
            <a:r>
              <a:rPr lang="en-IN" sz="1800" b="1" dirty="0">
                <a:latin typeface="Times New Roman" panose="02020603050405020304" pitchFamily="18" charset="0"/>
                <a:cs typeface="Times New Roman" panose="02020603050405020304" pitchFamily="18" charset="0"/>
              </a:rPr>
              <a:t>PROPOSED SYSTEM</a:t>
            </a:r>
          </a:p>
        </p:txBody>
      </p:sp>
      <p:sp>
        <p:nvSpPr>
          <p:cNvPr id="8" name="Content Placeholder 2">
            <a:extLst>
              <a:ext uri="{FF2B5EF4-FFF2-40B4-BE49-F238E27FC236}">
                <a16:creationId xmlns:a16="http://schemas.microsoft.com/office/drawing/2014/main" id="{1E779B3C-FEF8-E5EE-3C1E-906E6CEE43C9}"/>
              </a:ext>
            </a:extLst>
          </p:cNvPr>
          <p:cNvSpPr>
            <a:spLocks noGrp="1"/>
          </p:cNvSpPr>
          <p:nvPr>
            <p:ph idx="1"/>
          </p:nvPr>
        </p:nvSpPr>
        <p:spPr>
          <a:xfrm>
            <a:off x="1089507" y="1313905"/>
            <a:ext cx="8892693" cy="4421877"/>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project aims to know whether the patient has heart disease or not.</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records in the dataset are divided into the training set and test sets.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training set will be given to the model for training the model and the testing set will be given to test the model.</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Initially the data is preprocessed so it will be given to the models.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After preprocessing the data, t</a:t>
            </a:r>
            <a:r>
              <a:rPr lang="en-IN" sz="1600" dirty="0">
                <a:latin typeface="Times New Roman" panose="02020603050405020304" pitchFamily="18" charset="0"/>
                <a:cs typeface="Times New Roman" panose="02020603050405020304" pitchFamily="18" charset="0"/>
              </a:rPr>
              <a:t>he data classification technique namely support vector </a:t>
            </a:r>
            <a:r>
              <a:rPr lang="en-US" sz="1600" dirty="0">
                <a:latin typeface="Times New Roman" panose="02020603050405020304" pitchFamily="18" charset="0"/>
                <a:cs typeface="Times New Roman" panose="02020603050405020304" pitchFamily="18" charset="0"/>
              </a:rPr>
              <a:t>machine, artificial neural network, and random forest were applied </a:t>
            </a:r>
            <a:r>
              <a:rPr lang="en-IN" sz="1600" dirty="0">
                <a:latin typeface="Times New Roman" panose="02020603050405020304" pitchFamily="18" charset="0"/>
                <a:cs typeface="Times New Roman" panose="02020603050405020304" pitchFamily="18" charset="0"/>
              </a:rPr>
              <a:t>to predict whether the patient has heart disease or not.</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If the models predict that the patient has heart disease, then we recommend him/her take the necessary treatment.</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If the patient doesn’t have heart disease, then we will inform the patient about the results and recommend they take care of their health.</a:t>
            </a:r>
          </a:p>
        </p:txBody>
      </p:sp>
      <p:sp>
        <p:nvSpPr>
          <p:cNvPr id="9" name="Date Placeholder 3">
            <a:extLst>
              <a:ext uri="{FF2B5EF4-FFF2-40B4-BE49-F238E27FC236}">
                <a16:creationId xmlns:a16="http://schemas.microsoft.com/office/drawing/2014/main" id="{657D0D9A-9520-55BE-DA9B-A6FA73B76848}"/>
              </a:ext>
            </a:extLst>
          </p:cNvPr>
          <p:cNvSpPr>
            <a:spLocks noGrp="1"/>
          </p:cNvSpPr>
          <p:nvPr>
            <p:ph type="dt" sz="half" idx="10"/>
          </p:nvPr>
        </p:nvSpPr>
        <p:spPr>
          <a:xfrm>
            <a:off x="725825" y="6356350"/>
            <a:ext cx="1440577" cy="365125"/>
          </a:xfrm>
        </p:spPr>
        <p:txBody>
          <a:bodyPr>
            <a:normAutofit/>
          </a:bodyPr>
          <a:lstStyle/>
          <a:p>
            <a:pPr>
              <a:spcAft>
                <a:spcPts val="600"/>
              </a:spcAft>
            </a:pPr>
            <a:r>
              <a:rPr lang="en-US" dirty="0"/>
              <a:t>Sep 12, 2022</a:t>
            </a:r>
          </a:p>
        </p:txBody>
      </p:sp>
      <p:sp>
        <p:nvSpPr>
          <p:cNvPr id="10" name="Footer Placeholder 4">
            <a:extLst>
              <a:ext uri="{FF2B5EF4-FFF2-40B4-BE49-F238E27FC236}">
                <a16:creationId xmlns:a16="http://schemas.microsoft.com/office/drawing/2014/main" id="{FE033C4D-3CC8-1384-1189-1CC5CCF089FC}"/>
              </a:ext>
            </a:extLst>
          </p:cNvPr>
          <p:cNvSpPr>
            <a:spLocks noGrp="1"/>
          </p:cNvSpPr>
          <p:nvPr>
            <p:ph type="ftr" sz="quarter" idx="11"/>
          </p:nvPr>
        </p:nvSpPr>
        <p:spPr>
          <a:xfrm>
            <a:off x="3181542" y="6356350"/>
            <a:ext cx="5528230" cy="365125"/>
          </a:xfrm>
        </p:spPr>
        <p:txBody>
          <a:bodyPr>
            <a:normAutofit/>
          </a:bodyPr>
          <a:lstStyle/>
          <a:p>
            <a:pPr>
              <a:spcAft>
                <a:spcPts val="600"/>
              </a:spcAft>
            </a:pPr>
            <a:r>
              <a:rPr lang="en-US" dirty="0"/>
              <a:t>Heart disease prediction using ML - Batch 6A</a:t>
            </a:r>
          </a:p>
        </p:txBody>
      </p:sp>
      <p:sp>
        <p:nvSpPr>
          <p:cNvPr id="11" name="Slide Number Placeholder 5">
            <a:extLst>
              <a:ext uri="{FF2B5EF4-FFF2-40B4-BE49-F238E27FC236}">
                <a16:creationId xmlns:a16="http://schemas.microsoft.com/office/drawing/2014/main" id="{0945B918-DE3D-17FA-3CB6-8760F16F150A}"/>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6</a:t>
            </a:fld>
            <a:endParaRPr lang="en-US"/>
          </a:p>
        </p:txBody>
      </p:sp>
    </p:spTree>
    <p:extLst>
      <p:ext uri="{BB962C8B-B14F-4D97-AF65-F5344CB8AC3E}">
        <p14:creationId xmlns:p14="http://schemas.microsoft.com/office/powerpoint/2010/main" val="19208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203683-8C0A-65E6-4E1D-6F779616412A}"/>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FA9BD4D0-2910-7A7A-1323-5C9FBE53A41C}"/>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C8B369D6-07B9-DB9F-3641-D4F1682F866D}"/>
              </a:ext>
            </a:extLst>
          </p:cNvPr>
          <p:cNvSpPr>
            <a:spLocks noGrp="1"/>
          </p:cNvSpPr>
          <p:nvPr>
            <p:ph type="sldNum" sz="quarter" idx="12"/>
          </p:nvPr>
        </p:nvSpPr>
        <p:spPr/>
        <p:txBody>
          <a:bodyPr/>
          <a:lstStyle/>
          <a:p>
            <a:fld id="{19590046-DA73-4BBF-84B5-C08E6F75191A}" type="slidenum">
              <a:rPr lang="en-US" smtClean="0"/>
              <a:t>7</a:t>
            </a:fld>
            <a:endParaRPr lang="en-US"/>
          </a:p>
        </p:txBody>
      </p:sp>
      <p:pic>
        <p:nvPicPr>
          <p:cNvPr id="7" name="Content Placeholder 10">
            <a:extLst>
              <a:ext uri="{FF2B5EF4-FFF2-40B4-BE49-F238E27FC236}">
                <a16:creationId xmlns:a16="http://schemas.microsoft.com/office/drawing/2014/main" id="{143DF0F7-871C-4410-D3DD-49B9F38C6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227" y="697870"/>
            <a:ext cx="9327762" cy="51679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BEA195F0-8FB8-D639-63EA-0987D05340F7}"/>
              </a:ext>
            </a:extLst>
          </p:cNvPr>
          <p:cNvSpPr txBox="1"/>
          <p:nvPr/>
        </p:nvSpPr>
        <p:spPr>
          <a:xfrm>
            <a:off x="3383435" y="4663229"/>
            <a:ext cx="2176537" cy="369332"/>
          </a:xfrm>
          <a:prstGeom prst="rect">
            <a:avLst/>
          </a:prstGeom>
          <a:noFill/>
        </p:spPr>
        <p:txBody>
          <a:bodyPr wrap="square">
            <a:spAutoFit/>
          </a:bodyPr>
          <a:lstStyle/>
          <a:p>
            <a:r>
              <a:rPr lang="en-IN" b="1" u="sng" dirty="0">
                <a:solidFill>
                  <a:schemeClr val="tx2">
                    <a:lumMod val="10000"/>
                  </a:schemeClr>
                </a:solidFill>
              </a:rPr>
              <a:t>PROPOSED SYSTEM</a:t>
            </a:r>
          </a:p>
        </p:txBody>
      </p:sp>
    </p:spTree>
    <p:extLst>
      <p:ext uri="{BB962C8B-B14F-4D97-AF65-F5344CB8AC3E}">
        <p14:creationId xmlns:p14="http://schemas.microsoft.com/office/powerpoint/2010/main" val="23288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4853D03-6388-F14D-2729-B5B74B6949B7}"/>
              </a:ext>
            </a:extLst>
          </p:cNvPr>
          <p:cNvSpPr>
            <a:spLocks noGrp="1"/>
          </p:cNvSpPr>
          <p:nvPr>
            <p:ph type="title"/>
          </p:nvPr>
        </p:nvSpPr>
        <p:spPr>
          <a:xfrm>
            <a:off x="336331" y="324824"/>
            <a:ext cx="10515600" cy="1325563"/>
          </a:xfrm>
        </p:spPr>
        <p:txBody>
          <a:bodyPr anchor="t">
            <a:normAutofit/>
          </a:bodyPr>
          <a:lstStyle/>
          <a:p>
            <a:r>
              <a:rPr lang="en-IN" sz="1800" b="1" dirty="0">
                <a:latin typeface="Times New Roman" panose="02020603050405020304" pitchFamily="18" charset="0"/>
                <a:cs typeface="Times New Roman" panose="02020603050405020304" pitchFamily="18" charset="0"/>
              </a:rPr>
              <a:t>METHODOLOGY</a:t>
            </a:r>
          </a:p>
        </p:txBody>
      </p:sp>
      <p:sp>
        <p:nvSpPr>
          <p:cNvPr id="16" name="Content Placeholder 2">
            <a:extLst>
              <a:ext uri="{FF2B5EF4-FFF2-40B4-BE49-F238E27FC236}">
                <a16:creationId xmlns:a16="http://schemas.microsoft.com/office/drawing/2014/main" id="{5CB38D5F-0567-B5C6-9CCB-8DA5249F49F7}"/>
              </a:ext>
            </a:extLst>
          </p:cNvPr>
          <p:cNvSpPr>
            <a:spLocks noGrp="1"/>
          </p:cNvSpPr>
          <p:nvPr>
            <p:ph idx="1"/>
          </p:nvPr>
        </p:nvSpPr>
        <p:spPr>
          <a:xfrm>
            <a:off x="677334" y="2121071"/>
            <a:ext cx="5833435" cy="3491453"/>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Support Vector Machine(SVM)</a:t>
            </a:r>
          </a:p>
          <a:p>
            <a:pPr algn="just"/>
            <a:r>
              <a:rPr lang="en-IN" sz="1400" dirty="0">
                <a:latin typeface="Times New Roman" panose="02020603050405020304" pitchFamily="18" charset="0"/>
                <a:cs typeface="Times New Roman" panose="02020603050405020304" pitchFamily="18" charset="0"/>
              </a:rPr>
              <a:t>    </a:t>
            </a:r>
            <a:r>
              <a:rPr lang="en-US" sz="14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14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separate n-dimensional space into classes so that we can easily put the new data point in the correct category in the future. This best decision boundary is called a hyperplane.</a:t>
            </a:r>
          </a:p>
          <a:p>
            <a:pPr algn="just"/>
            <a:r>
              <a:rPr lang="en-US" sz="1400" b="0" i="0" dirty="0">
                <a:solidFill>
                  <a:srgbClr val="333333"/>
                </a:solidFill>
                <a:effectLst/>
                <a:latin typeface="Times New Roman" panose="02020603050405020304" pitchFamily="18" charset="0"/>
                <a:cs typeface="Times New Roman" panose="02020603050405020304" pitchFamily="18" charset="0"/>
              </a:rPr>
              <a:t>SVM chooses the extreme points/vectors that help in creating the hyperplane. These extreme cases are called support vectors, and hence algorithm is termed as Support Vector Machine. Consider the below diagram in which there are two different categories that are classified using a decision boundary or hyperplane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17" name="Date Placeholder 3">
            <a:extLst>
              <a:ext uri="{FF2B5EF4-FFF2-40B4-BE49-F238E27FC236}">
                <a16:creationId xmlns:a16="http://schemas.microsoft.com/office/drawing/2014/main" id="{C35094A5-4039-A4D4-2D46-B879483B9E32}"/>
              </a:ext>
            </a:extLst>
          </p:cNvPr>
          <p:cNvSpPr>
            <a:spLocks noGrp="1"/>
          </p:cNvSpPr>
          <p:nvPr>
            <p:ph type="dt" sz="half" idx="10"/>
          </p:nvPr>
        </p:nvSpPr>
        <p:spPr>
          <a:xfrm>
            <a:off x="677334" y="6353245"/>
            <a:ext cx="1425116" cy="365125"/>
          </a:xfrm>
        </p:spPr>
        <p:txBody>
          <a:bodyPr>
            <a:normAutofit/>
          </a:bodyPr>
          <a:lstStyle/>
          <a:p>
            <a:pPr>
              <a:spcAft>
                <a:spcPts val="600"/>
              </a:spcAft>
            </a:pPr>
            <a:r>
              <a:rPr lang="en-US" dirty="0"/>
              <a:t>Sep 12, 2022</a:t>
            </a:r>
          </a:p>
        </p:txBody>
      </p:sp>
      <p:sp>
        <p:nvSpPr>
          <p:cNvPr id="18" name="Footer Placeholder 4">
            <a:extLst>
              <a:ext uri="{FF2B5EF4-FFF2-40B4-BE49-F238E27FC236}">
                <a16:creationId xmlns:a16="http://schemas.microsoft.com/office/drawing/2014/main" id="{FD5A86B4-33CC-EB92-5B45-014BE3DB2E0F}"/>
              </a:ext>
            </a:extLst>
          </p:cNvPr>
          <p:cNvSpPr>
            <a:spLocks noGrp="1"/>
          </p:cNvSpPr>
          <p:nvPr>
            <p:ph type="ftr" sz="quarter" idx="11"/>
          </p:nvPr>
        </p:nvSpPr>
        <p:spPr>
          <a:xfrm>
            <a:off x="3332635" y="6353246"/>
            <a:ext cx="5526729" cy="365125"/>
          </a:xfrm>
        </p:spPr>
        <p:txBody>
          <a:bodyPr>
            <a:normAutofit/>
          </a:bodyPr>
          <a:lstStyle/>
          <a:p>
            <a:pPr>
              <a:spcAft>
                <a:spcPts val="600"/>
              </a:spcAft>
            </a:pPr>
            <a:r>
              <a:rPr lang="en-US" dirty="0"/>
              <a:t>Heart disease prediction using ML - Batch 6A</a:t>
            </a:r>
          </a:p>
        </p:txBody>
      </p:sp>
      <p:sp>
        <p:nvSpPr>
          <p:cNvPr id="19" name="Slide Number Placeholder 5">
            <a:extLst>
              <a:ext uri="{FF2B5EF4-FFF2-40B4-BE49-F238E27FC236}">
                <a16:creationId xmlns:a16="http://schemas.microsoft.com/office/drawing/2014/main" id="{BE619890-5884-6A01-4934-48553B9FE7DE}"/>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8</a:t>
            </a:fld>
            <a:endParaRPr lang="en-US"/>
          </a:p>
        </p:txBody>
      </p:sp>
      <p:pic>
        <p:nvPicPr>
          <p:cNvPr id="20" name="Picture 19" descr="Chart&#10;&#10;Description automatically generated">
            <a:extLst>
              <a:ext uri="{FF2B5EF4-FFF2-40B4-BE49-F238E27FC236}">
                <a16:creationId xmlns:a16="http://schemas.microsoft.com/office/drawing/2014/main" id="{1D407C06-76D8-062F-3370-D2AF2D2CE3AC}"/>
              </a:ext>
            </a:extLst>
          </p:cNvPr>
          <p:cNvPicPr>
            <a:picLocks noChangeAspect="1"/>
          </p:cNvPicPr>
          <p:nvPr/>
        </p:nvPicPr>
        <p:blipFill>
          <a:blip r:embed="rId2"/>
          <a:stretch>
            <a:fillRect/>
          </a:stretch>
        </p:blipFill>
        <p:spPr>
          <a:xfrm>
            <a:off x="6510769" y="1650387"/>
            <a:ext cx="4697190" cy="3569864"/>
          </a:xfrm>
          <a:prstGeom prst="rect">
            <a:avLst/>
          </a:prstGeom>
        </p:spPr>
      </p:pic>
    </p:spTree>
    <p:extLst>
      <p:ext uri="{BB962C8B-B14F-4D97-AF65-F5344CB8AC3E}">
        <p14:creationId xmlns:p14="http://schemas.microsoft.com/office/powerpoint/2010/main" val="192933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B0112F1-3796-867A-2C3E-00555E3C9726}"/>
              </a:ext>
            </a:extLst>
          </p:cNvPr>
          <p:cNvSpPr>
            <a:spLocks noGrp="1"/>
          </p:cNvSpPr>
          <p:nvPr>
            <p:ph idx="1"/>
          </p:nvPr>
        </p:nvSpPr>
        <p:spPr>
          <a:xfrm>
            <a:off x="677334" y="1990319"/>
            <a:ext cx="5124898" cy="1667281"/>
          </a:xfrm>
        </p:spPr>
        <p:txBody>
          <a:bodyPr>
            <a:normAutofit/>
          </a:bodyPr>
          <a:lstStyle/>
          <a:p>
            <a:pPr marL="0" indent="0" algn="just">
              <a:buNone/>
            </a:pPr>
            <a:r>
              <a:rPr lang="en-US"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 </a:t>
            </a:r>
            <a:r>
              <a:rPr lang="en-US" sz="1400" b="0" dirty="0">
                <a:effectLst/>
                <a:latin typeface="Times New Roman" panose="02020603050405020304" pitchFamily="18" charset="0"/>
                <a:cs typeface="Times New Roman" panose="02020603050405020304" pitchFamily="18" charset="0"/>
              </a:rPr>
              <a:t>Instead of relying on one decision tree, the random forest takes the prediction from each tree, and based on the majority votes of predictions, it predicts the final output. </a:t>
            </a:r>
            <a:r>
              <a:rPr lang="en-US" sz="1400" dirty="0">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8" name="Date Placeholder 3">
            <a:extLst>
              <a:ext uri="{FF2B5EF4-FFF2-40B4-BE49-F238E27FC236}">
                <a16:creationId xmlns:a16="http://schemas.microsoft.com/office/drawing/2014/main" id="{ADF113CE-94A7-0C03-F364-5C3C7F5AB598}"/>
              </a:ext>
            </a:extLst>
          </p:cNvPr>
          <p:cNvSpPr>
            <a:spLocks noGrp="1"/>
          </p:cNvSpPr>
          <p:nvPr>
            <p:ph type="dt" sz="half" idx="10"/>
          </p:nvPr>
        </p:nvSpPr>
        <p:spPr>
          <a:xfrm>
            <a:off x="677334" y="6356349"/>
            <a:ext cx="1446928" cy="365125"/>
          </a:xfrm>
        </p:spPr>
        <p:txBody>
          <a:bodyPr>
            <a:normAutofit/>
          </a:bodyPr>
          <a:lstStyle/>
          <a:p>
            <a:pPr>
              <a:spcAft>
                <a:spcPts val="600"/>
              </a:spcAft>
            </a:pPr>
            <a:r>
              <a:rPr lang="en-US" dirty="0"/>
              <a:t>Sep 12, 2022</a:t>
            </a:r>
          </a:p>
        </p:txBody>
      </p:sp>
      <p:sp>
        <p:nvSpPr>
          <p:cNvPr id="9" name="Footer Placeholder 4">
            <a:extLst>
              <a:ext uri="{FF2B5EF4-FFF2-40B4-BE49-F238E27FC236}">
                <a16:creationId xmlns:a16="http://schemas.microsoft.com/office/drawing/2014/main" id="{6CD45C30-9EC0-DC66-A285-B2B5DD4F984D}"/>
              </a:ext>
            </a:extLst>
          </p:cNvPr>
          <p:cNvSpPr>
            <a:spLocks noGrp="1"/>
          </p:cNvSpPr>
          <p:nvPr>
            <p:ph type="ftr" sz="quarter" idx="11"/>
          </p:nvPr>
        </p:nvSpPr>
        <p:spPr>
          <a:xfrm>
            <a:off x="3082885" y="6386222"/>
            <a:ext cx="5527715" cy="365125"/>
          </a:xfrm>
        </p:spPr>
        <p:txBody>
          <a:bodyPr>
            <a:normAutofit/>
          </a:bodyPr>
          <a:lstStyle/>
          <a:p>
            <a:pPr>
              <a:spcAft>
                <a:spcPts val="600"/>
              </a:spcAft>
            </a:pPr>
            <a:r>
              <a:rPr lang="en-US" dirty="0"/>
              <a:t>Heart disease prediction using ML - Batch 6A</a:t>
            </a:r>
          </a:p>
        </p:txBody>
      </p:sp>
      <p:sp>
        <p:nvSpPr>
          <p:cNvPr id="10" name="Slide Number Placeholder 5">
            <a:extLst>
              <a:ext uri="{FF2B5EF4-FFF2-40B4-BE49-F238E27FC236}">
                <a16:creationId xmlns:a16="http://schemas.microsoft.com/office/drawing/2014/main" id="{2A14F697-25EE-0A3E-EAA5-839B9F30B422}"/>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9</a:t>
            </a:fld>
            <a:endParaRPr lang="en-US"/>
          </a:p>
        </p:txBody>
      </p:sp>
      <p:pic>
        <p:nvPicPr>
          <p:cNvPr id="11" name="Picture 10" descr="Chart, radar chart&#10;&#10;Description automatically generated">
            <a:extLst>
              <a:ext uri="{FF2B5EF4-FFF2-40B4-BE49-F238E27FC236}">
                <a16:creationId xmlns:a16="http://schemas.microsoft.com/office/drawing/2014/main" id="{0B5FF016-FF8D-E970-79AD-2550F87408D1}"/>
              </a:ext>
            </a:extLst>
          </p:cNvPr>
          <p:cNvPicPr>
            <a:picLocks noChangeAspect="1"/>
          </p:cNvPicPr>
          <p:nvPr/>
        </p:nvPicPr>
        <p:blipFill>
          <a:blip r:embed="rId2"/>
          <a:stretch>
            <a:fillRect/>
          </a:stretch>
        </p:blipFill>
        <p:spPr>
          <a:xfrm>
            <a:off x="5802232" y="1526622"/>
            <a:ext cx="5576862" cy="4174197"/>
          </a:xfrm>
          <a:prstGeom prst="rect">
            <a:avLst/>
          </a:prstGeom>
        </p:spPr>
      </p:pic>
      <p:sp>
        <p:nvSpPr>
          <p:cNvPr id="12" name="TextBox 11">
            <a:extLst>
              <a:ext uri="{FF2B5EF4-FFF2-40B4-BE49-F238E27FC236}">
                <a16:creationId xmlns:a16="http://schemas.microsoft.com/office/drawing/2014/main" id="{3F27C986-B8F5-385C-5609-A667BC394818}"/>
              </a:ext>
            </a:extLst>
          </p:cNvPr>
          <p:cNvSpPr txBox="1"/>
          <p:nvPr/>
        </p:nvSpPr>
        <p:spPr>
          <a:xfrm>
            <a:off x="678352" y="1526622"/>
            <a:ext cx="4809066" cy="646331"/>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RANDOM FOREST</a:t>
            </a: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70190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794</TotalTime>
  <Words>1349</Words>
  <Application>Microsoft Office PowerPoint</Application>
  <PresentationFormat>Widescreen</PresentationFormat>
  <Paragraphs>113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HEART DISEASE PREDICTION USING MACHINE LEARNING</vt:lpstr>
      <vt:lpstr>ABSTRACT</vt:lpstr>
      <vt:lpstr>INTRODUCTION</vt:lpstr>
      <vt:lpstr>EXISTING SYSTEM</vt:lpstr>
      <vt:lpstr>PowerPoint Presentation</vt:lpstr>
      <vt:lpstr>PROPOSED SYSTEM</vt:lpstr>
      <vt:lpstr>PowerPoint Presentation</vt:lpstr>
      <vt:lpstr>METHODOLOGY</vt:lpstr>
      <vt:lpstr>PowerPoint Presentation</vt:lpstr>
      <vt:lpstr>ARTIFICIAL NEURAL NETWORK(ANN)</vt:lpstr>
      <vt:lpstr>PowerPoint Presentation</vt:lpstr>
      <vt:lpstr>PowerPoint Presentation</vt:lpstr>
      <vt:lpstr>Feature Importance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BAPATLA ENGINEERING COLLEGE</dc:title>
  <dc:creator>DASARI NAGA PHANINDRA</dc:creator>
  <cp:lastModifiedBy>DASARI NAGA PHANINDRA</cp:lastModifiedBy>
  <cp:revision>166</cp:revision>
  <dcterms:created xsi:type="dcterms:W3CDTF">2022-09-12T15:15:44Z</dcterms:created>
  <dcterms:modified xsi:type="dcterms:W3CDTF">2022-09-18T16:42:03Z</dcterms:modified>
</cp:coreProperties>
</file>