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4" r:id="rId1"/>
  </p:sldMasterIdLst>
  <p:notesMasterIdLst>
    <p:notesMasterId r:id="rId21"/>
  </p:notesMasterIdLst>
  <p:sldIdLst>
    <p:sldId id="256" r:id="rId2"/>
    <p:sldId id="257" r:id="rId3"/>
    <p:sldId id="258" r:id="rId4"/>
    <p:sldId id="272" r:id="rId5"/>
    <p:sldId id="264" r:id="rId6"/>
    <p:sldId id="273" r:id="rId7"/>
    <p:sldId id="278" r:id="rId8"/>
    <p:sldId id="266" r:id="rId9"/>
    <p:sldId id="277" r:id="rId10"/>
    <p:sldId id="280" r:id="rId11"/>
    <p:sldId id="274" r:id="rId12"/>
    <p:sldId id="275" r:id="rId13"/>
    <p:sldId id="285" r:id="rId14"/>
    <p:sldId id="287" r:id="rId15"/>
    <p:sldId id="286" r:id="rId16"/>
    <p:sldId id="289" r:id="rId17"/>
    <p:sldId id="288" r:id="rId18"/>
    <p:sldId id="282"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78" d="100"/>
          <a:sy n="78" d="100"/>
        </p:scale>
        <p:origin x="802"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3D4E3-C9B8-458C-BA83-7B0499130F17}" type="datetimeFigureOut">
              <a:rPr lang="en-IN" smtClean="0"/>
              <a:t>10-01-2023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E48E8-061D-4863-B438-FAE933153A7E}" type="slidenum">
              <a:rPr lang="en-IN" smtClean="0"/>
              <a:t>‹#›</a:t>
            </a:fld>
            <a:endParaRPr lang="en-IN"/>
          </a:p>
        </p:txBody>
      </p:sp>
    </p:spTree>
    <p:extLst>
      <p:ext uri="{BB962C8B-B14F-4D97-AF65-F5344CB8AC3E}">
        <p14:creationId xmlns:p14="http://schemas.microsoft.com/office/powerpoint/2010/main" val="377819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BE48E8-061D-4863-B438-FAE933153A7E}" type="slidenum">
              <a:rPr lang="en-IN" smtClean="0"/>
              <a:t>3</a:t>
            </a:fld>
            <a:endParaRPr lang="en-IN"/>
          </a:p>
        </p:txBody>
      </p:sp>
    </p:spTree>
    <p:extLst>
      <p:ext uri="{BB962C8B-B14F-4D97-AF65-F5344CB8AC3E}">
        <p14:creationId xmlns:p14="http://schemas.microsoft.com/office/powerpoint/2010/main" val="308987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BE48E8-061D-4863-B438-FAE933153A7E}" type="slidenum">
              <a:rPr lang="en-IN" smtClean="0"/>
              <a:t>8</a:t>
            </a:fld>
            <a:endParaRPr lang="en-IN"/>
          </a:p>
        </p:txBody>
      </p:sp>
    </p:spTree>
    <p:extLst>
      <p:ext uri="{BB962C8B-B14F-4D97-AF65-F5344CB8AC3E}">
        <p14:creationId xmlns:p14="http://schemas.microsoft.com/office/powerpoint/2010/main" val="249630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BE48E8-061D-4863-B438-FAE933153A7E}" type="slidenum">
              <a:rPr lang="en-IN" smtClean="0"/>
              <a:t>10</a:t>
            </a:fld>
            <a:endParaRPr lang="en-IN"/>
          </a:p>
        </p:txBody>
      </p:sp>
    </p:spTree>
    <p:extLst>
      <p:ext uri="{BB962C8B-B14F-4D97-AF65-F5344CB8AC3E}">
        <p14:creationId xmlns:p14="http://schemas.microsoft.com/office/powerpoint/2010/main" val="413810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4138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9730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06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6365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 12, 2022</a:t>
            </a:r>
          </a:p>
        </p:txBody>
      </p:sp>
      <p:sp>
        <p:nvSpPr>
          <p:cNvPr id="5" name="Footer Placeholder 4"/>
          <p:cNvSpPr>
            <a:spLocks noGrp="1"/>
          </p:cNvSpPr>
          <p:nvPr>
            <p:ph type="ftr" sz="quarter" idx="11"/>
          </p:nvPr>
        </p:nvSpPr>
        <p:spPr/>
        <p:txBody>
          <a:bodyPr/>
          <a:lstStyle/>
          <a:p>
            <a:r>
              <a:rPr lang="en-US"/>
              <a:t>Heart disease prediction using ML - Batch 6A</a:t>
            </a:r>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859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Sep 12, 2022</a:t>
            </a:r>
          </a:p>
        </p:txBody>
      </p:sp>
      <p:sp>
        <p:nvSpPr>
          <p:cNvPr id="6" name="Footer Placeholder 5"/>
          <p:cNvSpPr>
            <a:spLocks noGrp="1"/>
          </p:cNvSpPr>
          <p:nvPr>
            <p:ph type="ftr" sz="quarter" idx="11"/>
          </p:nvPr>
        </p:nvSpPr>
        <p:spPr/>
        <p:txBody>
          <a:bodyPr/>
          <a:lstStyle/>
          <a:p>
            <a:r>
              <a:rPr lang="en-US"/>
              <a:t>Heart disease prediction using ML - Batch 6A</a:t>
            </a:r>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1364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Sep 12, 2022</a:t>
            </a:r>
          </a:p>
        </p:txBody>
      </p:sp>
      <p:sp>
        <p:nvSpPr>
          <p:cNvPr id="8" name="Footer Placeholder 7"/>
          <p:cNvSpPr>
            <a:spLocks noGrp="1"/>
          </p:cNvSpPr>
          <p:nvPr>
            <p:ph type="ftr" sz="quarter" idx="11"/>
          </p:nvPr>
        </p:nvSpPr>
        <p:spPr/>
        <p:txBody>
          <a:bodyPr/>
          <a:lstStyle/>
          <a:p>
            <a:r>
              <a:rPr lang="en-US"/>
              <a:t>Heart disease prediction using ML - Batch 6A</a:t>
            </a:r>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5412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Sep 12, 2022</a:t>
            </a:r>
          </a:p>
        </p:txBody>
      </p:sp>
      <p:sp>
        <p:nvSpPr>
          <p:cNvPr id="4" name="Footer Placeholder 3"/>
          <p:cNvSpPr>
            <a:spLocks noGrp="1"/>
          </p:cNvSpPr>
          <p:nvPr>
            <p:ph type="ftr" sz="quarter" idx="11"/>
          </p:nvPr>
        </p:nvSpPr>
        <p:spPr/>
        <p:txBody>
          <a:bodyPr/>
          <a:lstStyle/>
          <a:p>
            <a:r>
              <a:rPr lang="en-US"/>
              <a:t>Heart disease prediction using ML - Batch 6A</a:t>
            </a:r>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907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Sep 12, 2022</a:t>
            </a:r>
          </a:p>
        </p:txBody>
      </p:sp>
      <p:sp>
        <p:nvSpPr>
          <p:cNvPr id="3" name="Footer Placeholder 2"/>
          <p:cNvSpPr>
            <a:spLocks noGrp="1"/>
          </p:cNvSpPr>
          <p:nvPr>
            <p:ph type="ftr" sz="quarter" idx="11"/>
          </p:nvPr>
        </p:nvSpPr>
        <p:spPr/>
        <p:txBody>
          <a:bodyPr/>
          <a:lstStyle/>
          <a:p>
            <a:r>
              <a:rPr lang="en-US"/>
              <a:t>Heart disease prediction using ML - Batch 6A</a:t>
            </a:r>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1053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 12, 2022</a:t>
            </a:r>
          </a:p>
        </p:txBody>
      </p:sp>
      <p:sp>
        <p:nvSpPr>
          <p:cNvPr id="6" name="Footer Placeholder 5"/>
          <p:cNvSpPr>
            <a:spLocks noGrp="1"/>
          </p:cNvSpPr>
          <p:nvPr>
            <p:ph type="ftr" sz="quarter" idx="11"/>
          </p:nvPr>
        </p:nvSpPr>
        <p:spPr/>
        <p:txBody>
          <a:bodyPr/>
          <a:lstStyle/>
          <a:p>
            <a:r>
              <a:rPr lang="en-US"/>
              <a:t>Heart disease prediction using ML - Batch 6A</a:t>
            </a:r>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2620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 12, 2022</a:t>
            </a:r>
          </a:p>
        </p:txBody>
      </p:sp>
      <p:sp>
        <p:nvSpPr>
          <p:cNvPr id="6" name="Footer Placeholder 5"/>
          <p:cNvSpPr>
            <a:spLocks noGrp="1"/>
          </p:cNvSpPr>
          <p:nvPr>
            <p:ph type="ftr" sz="quarter" idx="11"/>
          </p:nvPr>
        </p:nvSpPr>
        <p:spPr/>
        <p:txBody>
          <a:bodyPr/>
          <a:lstStyle/>
          <a:p>
            <a:r>
              <a:rPr lang="en-US"/>
              <a:t>Heart disease prediction using ML - Batch 6A</a:t>
            </a:r>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4648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Sep 12, 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Heart disease prediction using ML - Batch 6A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129627453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sciencedirect.com/topics/computer-science/machine-learn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ful art background">
            <a:extLst>
              <a:ext uri="{FF2B5EF4-FFF2-40B4-BE49-F238E27FC236}">
                <a16:creationId xmlns:a16="http://schemas.microsoft.com/office/drawing/2014/main" id="{FBFD39A1-60E2-6DE4-A6C2-F4F81401034D}"/>
              </a:ext>
            </a:extLst>
          </p:cNvPr>
          <p:cNvPicPr>
            <a:picLocks noChangeAspect="1"/>
          </p:cNvPicPr>
          <p:nvPr/>
        </p:nvPicPr>
        <p:blipFill rotWithShape="1">
          <a:blip r:embed="rId2">
            <a:duotone>
              <a:prstClr val="black"/>
              <a:schemeClr val="bg1">
                <a:tint val="45000"/>
                <a:satMod val="400000"/>
              </a:schemeClr>
            </a:duotone>
            <a:alphaModFix amt="10000"/>
          </a:blip>
          <a:srcRect t="442"/>
          <a:stretch/>
        </p:blipFill>
        <p:spPr>
          <a:xfrm>
            <a:off x="20" y="-1"/>
            <a:ext cx="12191980" cy="6858000"/>
          </a:xfrm>
          <a:prstGeom prst="rect">
            <a:avLst/>
          </a:prstGeom>
        </p:spPr>
      </p:pic>
      <p:sp>
        <p:nvSpPr>
          <p:cNvPr id="2" name="Title 1">
            <a:extLst>
              <a:ext uri="{FF2B5EF4-FFF2-40B4-BE49-F238E27FC236}">
                <a16:creationId xmlns:a16="http://schemas.microsoft.com/office/drawing/2014/main" id="{309BEC00-9D07-8464-0B6E-5A0F83C03896}"/>
              </a:ext>
            </a:extLst>
          </p:cNvPr>
          <p:cNvSpPr>
            <a:spLocks noGrp="1"/>
          </p:cNvSpPr>
          <p:nvPr>
            <p:ph type="ctrTitle"/>
          </p:nvPr>
        </p:nvSpPr>
        <p:spPr>
          <a:xfrm>
            <a:off x="177107" y="558851"/>
            <a:ext cx="11837786" cy="1984428"/>
          </a:xfrm>
        </p:spPr>
        <p:txBody>
          <a:bodyPr vert="horz" lIns="91440" tIns="45720" rIns="91440" bIns="45720" rtlCol="0" anchor="b">
            <a:noAutofit/>
          </a:bodyPr>
          <a:lstStyle/>
          <a:p>
            <a:r>
              <a:rPr lang="en-US" sz="4000" dirty="0">
                <a:solidFill>
                  <a:schemeClr val="tx2"/>
                </a:solidFill>
                <a:latin typeface="Times New Roman" panose="02020603050405020304" pitchFamily="18" charset="0"/>
                <a:cs typeface="Times New Roman" panose="02020603050405020304" pitchFamily="18" charset="0"/>
              </a:rPr>
              <a:t>HEART DISEASE PREDICTION</a:t>
            </a:r>
            <a:br>
              <a:rPr lang="en-US" sz="4000" dirty="0">
                <a:solidFill>
                  <a:schemeClr val="tx2"/>
                </a:solidFill>
                <a:latin typeface="Times New Roman" panose="02020603050405020304" pitchFamily="18" charset="0"/>
                <a:cs typeface="Times New Roman" panose="02020603050405020304" pitchFamily="18" charset="0"/>
              </a:rPr>
            </a:br>
            <a:r>
              <a:rPr lang="en-US" sz="4000" dirty="0">
                <a:solidFill>
                  <a:schemeClr val="tx2"/>
                </a:solidFill>
                <a:latin typeface="Times New Roman" panose="02020603050405020304" pitchFamily="18" charset="0"/>
                <a:cs typeface="Times New Roman" panose="02020603050405020304" pitchFamily="18" charset="0"/>
              </a:rPr>
              <a:t>USING MACHINE LEARNING</a:t>
            </a:r>
          </a:p>
        </p:txBody>
      </p:sp>
      <p:sp>
        <p:nvSpPr>
          <p:cNvPr id="3" name="Subtitle 2">
            <a:extLst>
              <a:ext uri="{FF2B5EF4-FFF2-40B4-BE49-F238E27FC236}">
                <a16:creationId xmlns:a16="http://schemas.microsoft.com/office/drawing/2014/main" id="{0839D185-71CA-EFB3-1DD4-982E5D93C386}"/>
              </a:ext>
            </a:extLst>
          </p:cNvPr>
          <p:cNvSpPr>
            <a:spLocks noGrp="1"/>
          </p:cNvSpPr>
          <p:nvPr>
            <p:ph type="subTitle" idx="1"/>
          </p:nvPr>
        </p:nvSpPr>
        <p:spPr>
          <a:xfrm>
            <a:off x="732567" y="4067745"/>
            <a:ext cx="10530318" cy="1949813"/>
          </a:xfrm>
        </p:spPr>
        <p:txBody>
          <a:bodyPr vert="horz" lIns="91440" tIns="45720" rIns="91440" bIns="45720" rtlCol="0" anchor="t">
            <a:normAutofit/>
          </a:bodyPr>
          <a:lstStyle/>
          <a:p>
            <a:pPr algn="l"/>
            <a:r>
              <a:rPr lang="en-US" sz="2200" dirty="0">
                <a:solidFill>
                  <a:schemeClr val="tx2"/>
                </a:solidFill>
                <a:latin typeface="Times New Roman" panose="02020603050405020304" pitchFamily="18" charset="0"/>
                <a:cs typeface="Times New Roman" panose="02020603050405020304" pitchFamily="18" charset="0"/>
              </a:rPr>
              <a:t>Guided by</a:t>
            </a:r>
          </a:p>
          <a:p>
            <a:pPr algn="l"/>
            <a:r>
              <a:rPr lang="en-US" sz="2200" dirty="0">
                <a:solidFill>
                  <a:schemeClr val="tx2"/>
                </a:solidFill>
                <a:latin typeface="Times New Roman" panose="02020603050405020304" pitchFamily="18" charset="0"/>
                <a:cs typeface="Times New Roman" panose="02020603050405020304" pitchFamily="18" charset="0"/>
              </a:rPr>
              <a:t>SHAIK MABASHA, M Tech</a:t>
            </a:r>
          </a:p>
          <a:p>
            <a:pPr algn="l"/>
            <a:r>
              <a:rPr lang="en-US" sz="2200" dirty="0">
                <a:solidFill>
                  <a:schemeClr val="tx2"/>
                </a:solidFill>
                <a:latin typeface="Times New Roman" panose="02020603050405020304" pitchFamily="18" charset="0"/>
                <a:cs typeface="Times New Roman" panose="02020603050405020304" pitchFamily="18" charset="0"/>
              </a:rPr>
              <a:t>Asst Professor, IT Department</a:t>
            </a:r>
          </a:p>
        </p:txBody>
      </p:sp>
      <p:sp>
        <p:nvSpPr>
          <p:cNvPr id="5" name="Subtitle 2">
            <a:extLst>
              <a:ext uri="{FF2B5EF4-FFF2-40B4-BE49-F238E27FC236}">
                <a16:creationId xmlns:a16="http://schemas.microsoft.com/office/drawing/2014/main" id="{1BC4A298-E84A-D0D1-2285-595927A46A4C}"/>
              </a:ext>
            </a:extLst>
          </p:cNvPr>
          <p:cNvSpPr txBox="1">
            <a:spLocks/>
          </p:cNvSpPr>
          <p:nvPr/>
        </p:nvSpPr>
        <p:spPr>
          <a:xfrm>
            <a:off x="6602624" y="3584938"/>
            <a:ext cx="5074022" cy="2080138"/>
          </a:xfrm>
          <a:prstGeom prst="rect">
            <a:avLst/>
          </a:prstGeom>
          <a:effectLst>
            <a:outerShdw blurRad="38100" dist="12700" dir="2700000" algn="tl" rotWithShape="0">
              <a:prstClr val="black">
                <a:alpha val="40000"/>
              </a:prstClr>
            </a:outerShdw>
          </a:effectLst>
        </p:spPr>
        <p:txBody>
          <a:bodyPr vert="horz" lIns="91440" tIns="45720" rIns="91440" bIns="45720" rtlCol="0" anchor="t">
            <a:noAutofit/>
          </a:bodyPr>
          <a:lstStyle>
            <a:lvl1pPr marL="0" indent="0" algn="ctr" defTabSz="914400" rtl="0" eaLnBrk="1" latinLnBrk="0" hangingPunct="1">
              <a:lnSpc>
                <a:spcPct val="100000"/>
              </a:lnSpc>
              <a:spcBef>
                <a:spcPts val="1000"/>
              </a:spcBef>
              <a:buFontTx/>
              <a:buNone/>
              <a:defRPr sz="20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SzPct val="85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FontTx/>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a:solidFill>
                  <a:schemeClr val="tx1"/>
                </a:solidFill>
                <a:latin typeface="Times New Roman" panose="02020603050405020304" pitchFamily="18" charset="0"/>
                <a:cs typeface="Times New Roman" panose="02020603050405020304" pitchFamily="18" charset="0"/>
              </a:rPr>
              <a:t>Batch - A6</a:t>
            </a:r>
          </a:p>
          <a:p>
            <a:pPr algn="l"/>
            <a:r>
              <a:rPr lang="en-IN" sz="1600" dirty="0">
                <a:solidFill>
                  <a:schemeClr val="tx1"/>
                </a:solidFill>
                <a:latin typeface="Times New Roman" panose="02020603050405020304" pitchFamily="18" charset="0"/>
                <a:cs typeface="Times New Roman" panose="02020603050405020304" pitchFamily="18" charset="0"/>
              </a:rPr>
              <a:t>       D NAGA PHANINDRA         Y19AIT428</a:t>
            </a:r>
          </a:p>
          <a:p>
            <a:pPr algn="l"/>
            <a:r>
              <a:rPr lang="en-IN" sz="1600" dirty="0">
                <a:solidFill>
                  <a:schemeClr val="tx1"/>
                </a:solidFill>
                <a:latin typeface="Times New Roman" panose="02020603050405020304" pitchFamily="18" charset="0"/>
                <a:cs typeface="Times New Roman" panose="02020603050405020304" pitchFamily="18" charset="0"/>
              </a:rPr>
              <a:t>       G RAMYA	                    Y19AIT441</a:t>
            </a:r>
          </a:p>
          <a:p>
            <a:pPr algn="l"/>
            <a:r>
              <a:rPr lang="en-IN" sz="1600" dirty="0">
                <a:solidFill>
                  <a:schemeClr val="tx1"/>
                </a:solidFill>
                <a:latin typeface="Times New Roman" panose="02020603050405020304" pitchFamily="18" charset="0"/>
                <a:cs typeface="Times New Roman" panose="02020603050405020304" pitchFamily="18" charset="0"/>
              </a:rPr>
              <a:t>       A LAKSHMI PRASANNA     Y19AIT403</a:t>
            </a:r>
          </a:p>
          <a:p>
            <a:pPr algn="l"/>
            <a:r>
              <a:rPr lang="en-IN" sz="1600" dirty="0">
                <a:solidFill>
                  <a:schemeClr val="tx1"/>
                </a:solidFill>
                <a:latin typeface="Times New Roman" panose="02020603050405020304" pitchFamily="18" charset="0"/>
                <a:cs typeface="Times New Roman" panose="02020603050405020304" pitchFamily="18" charset="0"/>
              </a:rPr>
              <a:t>       D BEAULA RANI 	  Y19AIT425</a:t>
            </a:r>
          </a:p>
          <a:p>
            <a:pPr algn="l"/>
            <a:r>
              <a:rPr lang="en-IN" sz="16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1206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D22ADD-F016-5956-5F17-892CF95E95E7}"/>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5D9C0E48-717F-5E61-C498-C4A07C87FA60}"/>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0BE7B04D-F224-EBBD-345E-0016D828A356}"/>
              </a:ext>
            </a:extLst>
          </p:cNvPr>
          <p:cNvSpPr>
            <a:spLocks noGrp="1"/>
          </p:cNvSpPr>
          <p:nvPr>
            <p:ph type="sldNum" sz="quarter" idx="12"/>
          </p:nvPr>
        </p:nvSpPr>
        <p:spPr/>
        <p:txBody>
          <a:bodyPr/>
          <a:lstStyle/>
          <a:p>
            <a:fld id="{19590046-DA73-4BBF-84B5-C08E6F75191A}" type="slidenum">
              <a:rPr lang="en-US" smtClean="0"/>
              <a:t>10</a:t>
            </a:fld>
            <a:endParaRPr lang="en-US"/>
          </a:p>
        </p:txBody>
      </p:sp>
      <p:sp>
        <p:nvSpPr>
          <p:cNvPr id="16" name="TextBox 15">
            <a:extLst>
              <a:ext uri="{FF2B5EF4-FFF2-40B4-BE49-F238E27FC236}">
                <a16:creationId xmlns:a16="http://schemas.microsoft.com/office/drawing/2014/main" id="{FE488353-DAC5-9F41-0CAB-FCE4C3F329B3}"/>
              </a:ext>
            </a:extLst>
          </p:cNvPr>
          <p:cNvSpPr txBox="1"/>
          <p:nvPr/>
        </p:nvSpPr>
        <p:spPr>
          <a:xfrm>
            <a:off x="393700" y="474345"/>
            <a:ext cx="4015740" cy="5909310"/>
          </a:xfrm>
          <a:prstGeom prst="rect">
            <a:avLst/>
          </a:prstGeom>
          <a:noFill/>
        </p:spPr>
        <p:txBody>
          <a:bodyPr wrap="square" rtlCol="0">
            <a:spAutoFit/>
          </a:bodyPr>
          <a:lstStyle/>
          <a:p>
            <a:pPr algn="just"/>
            <a:endParaRPr lang="en-IN" sz="1400"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WORKFLOW</a:t>
            </a: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 data values are collected from the dataset.</a:t>
            </a: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Check for the null values, if any exist then remove those null values.</a:t>
            </a: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If a column has more than 50% null values then remove that column.</a:t>
            </a: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We have used the Standardscaler method to minimize the numerical values.</a:t>
            </a: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Then we applied the one-hot encoding to categorical values.</a:t>
            </a: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Then convert them into a NumPy array in order to give to our model.</a:t>
            </a: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Then we pass the pre-processed data to our models and predict the output.</a:t>
            </a: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Based on the majority voting of the output we will specify whether the patient has heart disease or not.</a:t>
            </a:r>
          </a:p>
          <a:p>
            <a:pPr algn="just"/>
            <a:endParaRPr lang="en-IN"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endParaRPr lang="en-IN" dirty="0"/>
          </a:p>
        </p:txBody>
      </p:sp>
      <p:pic>
        <p:nvPicPr>
          <p:cNvPr id="3" name="Picture 2" descr="Diagram&#10;&#10;Description automatically generated">
            <a:extLst>
              <a:ext uri="{FF2B5EF4-FFF2-40B4-BE49-F238E27FC236}">
                <a16:creationId xmlns:a16="http://schemas.microsoft.com/office/drawing/2014/main" id="{4512A2DA-7F2E-1599-CAFB-F115C9C25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056" y="668100"/>
            <a:ext cx="6390891" cy="55217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8943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4853D03-6388-F14D-2729-B5B74B6949B7}"/>
              </a:ext>
            </a:extLst>
          </p:cNvPr>
          <p:cNvSpPr>
            <a:spLocks noGrp="1"/>
          </p:cNvSpPr>
          <p:nvPr>
            <p:ph type="title"/>
          </p:nvPr>
        </p:nvSpPr>
        <p:spPr>
          <a:xfrm>
            <a:off x="544876" y="974967"/>
            <a:ext cx="10515600" cy="1325563"/>
          </a:xfrm>
        </p:spPr>
        <p:txBody>
          <a:bodyPr anchor="t">
            <a:normAutofit/>
          </a:bodyPr>
          <a:lstStyle/>
          <a:p>
            <a:pPr>
              <a:lnSpc>
                <a:spcPct val="100000"/>
              </a:lnSpc>
            </a:pPr>
            <a:r>
              <a:rPr lang="en-IN" sz="1800" b="1" dirty="0">
                <a:latin typeface="Times New Roman" panose="02020603050405020304" pitchFamily="18" charset="0"/>
                <a:cs typeface="Times New Roman" panose="02020603050405020304" pitchFamily="18" charset="0"/>
              </a:rPr>
              <a:t>METHODOLOGY</a:t>
            </a:r>
          </a:p>
        </p:txBody>
      </p:sp>
      <p:sp>
        <p:nvSpPr>
          <p:cNvPr id="16" name="Content Placeholder 2">
            <a:extLst>
              <a:ext uri="{FF2B5EF4-FFF2-40B4-BE49-F238E27FC236}">
                <a16:creationId xmlns:a16="http://schemas.microsoft.com/office/drawing/2014/main" id="{5CB38D5F-0567-B5C6-9CCB-8DA5249F49F7}"/>
              </a:ext>
            </a:extLst>
          </p:cNvPr>
          <p:cNvSpPr>
            <a:spLocks noGrp="1"/>
          </p:cNvSpPr>
          <p:nvPr>
            <p:ph idx="1"/>
          </p:nvPr>
        </p:nvSpPr>
        <p:spPr>
          <a:xfrm>
            <a:off x="677334" y="2121071"/>
            <a:ext cx="5833435" cy="3491453"/>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Support Vector Machine(SVM)</a:t>
            </a:r>
          </a:p>
          <a:p>
            <a:pPr algn="just"/>
            <a:r>
              <a:rPr lang="en-IN" sz="1400" dirty="0">
                <a:latin typeface="Times New Roman" panose="02020603050405020304" pitchFamily="18" charset="0"/>
                <a:cs typeface="Times New Roman" panose="02020603050405020304" pitchFamily="18" charset="0"/>
              </a:rPr>
              <a:t>    </a:t>
            </a:r>
            <a:r>
              <a:rPr lang="en-US" sz="1400"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r>
              <a:rPr lang="en-US" sz="1400"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separate n-dimensional space into classes so that we can easily put the new data point in the correct category in the future. This best decision boundary is called a hyperplane.</a:t>
            </a:r>
          </a:p>
          <a:p>
            <a:pPr algn="just"/>
            <a:r>
              <a:rPr lang="en-US" sz="1400" b="0" i="0" dirty="0">
                <a:solidFill>
                  <a:srgbClr val="333333"/>
                </a:solidFill>
                <a:effectLst/>
                <a:latin typeface="Times New Roman" panose="02020603050405020304" pitchFamily="18" charset="0"/>
                <a:cs typeface="Times New Roman" panose="02020603050405020304" pitchFamily="18" charset="0"/>
              </a:rPr>
              <a:t>SVM chooses the extreme points/vectors that help in creating the hyperplane. These extreme cases are called support vectors, and hence algorithm is termed as Support Vector Machine. Consider the below diagram in which there are two different categories that are classified using a decision boundary or hyperplane</a:t>
            </a:r>
          </a:p>
          <a:p>
            <a:pPr marL="0" indent="0">
              <a:buNone/>
            </a:pPr>
            <a:endParaRPr lang="en-IN" dirty="0">
              <a:latin typeface="Times New Roman" panose="02020603050405020304" pitchFamily="18" charset="0"/>
              <a:cs typeface="Times New Roman" panose="02020603050405020304" pitchFamily="18" charset="0"/>
            </a:endParaRPr>
          </a:p>
        </p:txBody>
      </p:sp>
      <p:sp>
        <p:nvSpPr>
          <p:cNvPr id="17" name="Date Placeholder 3">
            <a:extLst>
              <a:ext uri="{FF2B5EF4-FFF2-40B4-BE49-F238E27FC236}">
                <a16:creationId xmlns:a16="http://schemas.microsoft.com/office/drawing/2014/main" id="{C35094A5-4039-A4D4-2D46-B879483B9E32}"/>
              </a:ext>
            </a:extLst>
          </p:cNvPr>
          <p:cNvSpPr>
            <a:spLocks noGrp="1"/>
          </p:cNvSpPr>
          <p:nvPr>
            <p:ph type="dt" sz="half" idx="10"/>
          </p:nvPr>
        </p:nvSpPr>
        <p:spPr>
          <a:xfrm>
            <a:off x="677334" y="6353245"/>
            <a:ext cx="1425116" cy="365125"/>
          </a:xfrm>
        </p:spPr>
        <p:txBody>
          <a:bodyPr>
            <a:normAutofit/>
          </a:bodyPr>
          <a:lstStyle/>
          <a:p>
            <a:pPr>
              <a:spcAft>
                <a:spcPts val="600"/>
              </a:spcAft>
            </a:pPr>
            <a:r>
              <a:rPr lang="en-US" dirty="0"/>
              <a:t>Sep 12, 2022</a:t>
            </a:r>
          </a:p>
        </p:txBody>
      </p:sp>
      <p:sp>
        <p:nvSpPr>
          <p:cNvPr id="18" name="Footer Placeholder 4">
            <a:extLst>
              <a:ext uri="{FF2B5EF4-FFF2-40B4-BE49-F238E27FC236}">
                <a16:creationId xmlns:a16="http://schemas.microsoft.com/office/drawing/2014/main" id="{FD5A86B4-33CC-EB92-5B45-014BE3DB2E0F}"/>
              </a:ext>
            </a:extLst>
          </p:cNvPr>
          <p:cNvSpPr>
            <a:spLocks noGrp="1"/>
          </p:cNvSpPr>
          <p:nvPr>
            <p:ph type="ftr" sz="quarter" idx="11"/>
          </p:nvPr>
        </p:nvSpPr>
        <p:spPr>
          <a:xfrm>
            <a:off x="3332635" y="6353246"/>
            <a:ext cx="5526729" cy="365125"/>
          </a:xfrm>
        </p:spPr>
        <p:txBody>
          <a:bodyPr>
            <a:normAutofit/>
          </a:bodyPr>
          <a:lstStyle/>
          <a:p>
            <a:pPr>
              <a:spcAft>
                <a:spcPts val="600"/>
              </a:spcAft>
            </a:pPr>
            <a:r>
              <a:rPr lang="en-US" dirty="0"/>
              <a:t>Heart disease prediction using ML - Batch 6A</a:t>
            </a:r>
          </a:p>
        </p:txBody>
      </p:sp>
      <p:sp>
        <p:nvSpPr>
          <p:cNvPr id="19" name="Slide Number Placeholder 5">
            <a:extLst>
              <a:ext uri="{FF2B5EF4-FFF2-40B4-BE49-F238E27FC236}">
                <a16:creationId xmlns:a16="http://schemas.microsoft.com/office/drawing/2014/main" id="{BE619890-5884-6A01-4934-48553B9FE7DE}"/>
              </a:ext>
            </a:extLst>
          </p:cNvPr>
          <p:cNvSpPr>
            <a:spLocks noGrp="1"/>
          </p:cNvSpPr>
          <p:nvPr>
            <p:ph type="sldNum" sz="quarter" idx="12"/>
          </p:nvPr>
        </p:nvSpPr>
        <p:spPr>
          <a:xfrm>
            <a:off x="8610600" y="6356350"/>
            <a:ext cx="2743200" cy="365125"/>
          </a:xfrm>
        </p:spPr>
        <p:txBody>
          <a:bodyPr>
            <a:normAutofit/>
          </a:bodyPr>
          <a:lstStyle/>
          <a:p>
            <a:pPr>
              <a:spcAft>
                <a:spcPts val="600"/>
              </a:spcAft>
            </a:pPr>
            <a:fld id="{19590046-DA73-4BBF-84B5-C08E6F75191A}" type="slidenum">
              <a:rPr lang="en-US" smtClean="0"/>
              <a:pPr>
                <a:spcAft>
                  <a:spcPts val="600"/>
                </a:spcAft>
              </a:pPr>
              <a:t>11</a:t>
            </a:fld>
            <a:endParaRPr lang="en-US"/>
          </a:p>
        </p:txBody>
      </p:sp>
      <p:pic>
        <p:nvPicPr>
          <p:cNvPr id="20" name="Picture 19" descr="Chart&#10;&#10;Description automatically generated">
            <a:extLst>
              <a:ext uri="{FF2B5EF4-FFF2-40B4-BE49-F238E27FC236}">
                <a16:creationId xmlns:a16="http://schemas.microsoft.com/office/drawing/2014/main" id="{1D407C06-76D8-062F-3370-D2AF2D2CE3AC}"/>
              </a:ext>
            </a:extLst>
          </p:cNvPr>
          <p:cNvPicPr>
            <a:picLocks noChangeAspect="1"/>
          </p:cNvPicPr>
          <p:nvPr/>
        </p:nvPicPr>
        <p:blipFill>
          <a:blip r:embed="rId2"/>
          <a:stretch>
            <a:fillRect/>
          </a:stretch>
        </p:blipFill>
        <p:spPr>
          <a:xfrm>
            <a:off x="6510769" y="1650387"/>
            <a:ext cx="4697190" cy="3569864"/>
          </a:xfrm>
          <a:prstGeom prst="rect">
            <a:avLst/>
          </a:prstGeom>
        </p:spPr>
      </p:pic>
    </p:spTree>
    <p:extLst>
      <p:ext uri="{BB962C8B-B14F-4D97-AF65-F5344CB8AC3E}">
        <p14:creationId xmlns:p14="http://schemas.microsoft.com/office/powerpoint/2010/main" val="192933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B0112F1-3796-867A-2C3E-00555E3C9726}"/>
              </a:ext>
            </a:extLst>
          </p:cNvPr>
          <p:cNvSpPr>
            <a:spLocks noGrp="1"/>
          </p:cNvSpPr>
          <p:nvPr>
            <p:ph idx="1"/>
          </p:nvPr>
        </p:nvSpPr>
        <p:spPr>
          <a:xfrm>
            <a:off x="677334" y="1990319"/>
            <a:ext cx="4809066" cy="2694729"/>
          </a:xfrm>
        </p:spPr>
        <p:txBody>
          <a:bodyPr>
            <a:normAutofit/>
          </a:bodyPr>
          <a:lstStyle/>
          <a:p>
            <a:pPr marL="0" indent="0" algn="just">
              <a:buNone/>
            </a:pPr>
            <a:r>
              <a:rPr lang="en-US"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Random Forest is a classifier that contains several decision trees on various subsets of the given dataset and takes the average to improve the predictive accuracy of that dataset. </a:t>
            </a:r>
            <a:r>
              <a:rPr lang="en-US" sz="1400" b="0" dirty="0">
                <a:effectLst/>
                <a:latin typeface="Times New Roman" panose="02020603050405020304" pitchFamily="18" charset="0"/>
                <a:cs typeface="Times New Roman" panose="02020603050405020304" pitchFamily="18" charset="0"/>
              </a:rPr>
              <a:t>Instead of relying on one decision tree, the random forest takes the prediction from each tree and based on the majority votes of predictions, it predicts the final output. </a:t>
            </a:r>
            <a:r>
              <a:rPr lang="en-US" sz="1400" dirty="0">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IN" sz="1400" dirty="0">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ADF113CE-94A7-0C03-F364-5C3C7F5AB598}"/>
              </a:ext>
            </a:extLst>
          </p:cNvPr>
          <p:cNvSpPr>
            <a:spLocks noGrp="1"/>
          </p:cNvSpPr>
          <p:nvPr>
            <p:ph type="dt" sz="half" idx="10"/>
          </p:nvPr>
        </p:nvSpPr>
        <p:spPr>
          <a:xfrm>
            <a:off x="677334" y="6356349"/>
            <a:ext cx="1446928" cy="365125"/>
          </a:xfrm>
        </p:spPr>
        <p:txBody>
          <a:bodyPr>
            <a:normAutofit/>
          </a:bodyPr>
          <a:lstStyle/>
          <a:p>
            <a:pPr>
              <a:spcAft>
                <a:spcPts val="600"/>
              </a:spcAft>
            </a:pPr>
            <a:r>
              <a:rPr lang="en-US" dirty="0"/>
              <a:t>Sep 12, 2022</a:t>
            </a:r>
          </a:p>
        </p:txBody>
      </p:sp>
      <p:sp>
        <p:nvSpPr>
          <p:cNvPr id="9" name="Footer Placeholder 4">
            <a:extLst>
              <a:ext uri="{FF2B5EF4-FFF2-40B4-BE49-F238E27FC236}">
                <a16:creationId xmlns:a16="http://schemas.microsoft.com/office/drawing/2014/main" id="{6CD45C30-9EC0-DC66-A285-B2B5DD4F984D}"/>
              </a:ext>
            </a:extLst>
          </p:cNvPr>
          <p:cNvSpPr>
            <a:spLocks noGrp="1"/>
          </p:cNvSpPr>
          <p:nvPr>
            <p:ph type="ftr" sz="quarter" idx="11"/>
          </p:nvPr>
        </p:nvSpPr>
        <p:spPr>
          <a:xfrm>
            <a:off x="3082885" y="6386222"/>
            <a:ext cx="5527715" cy="365125"/>
          </a:xfrm>
        </p:spPr>
        <p:txBody>
          <a:bodyPr>
            <a:normAutofit/>
          </a:bodyPr>
          <a:lstStyle/>
          <a:p>
            <a:pPr>
              <a:spcAft>
                <a:spcPts val="600"/>
              </a:spcAft>
            </a:pPr>
            <a:r>
              <a:rPr lang="en-US" dirty="0"/>
              <a:t>Heart disease prediction using ML - Batch 6A</a:t>
            </a:r>
          </a:p>
        </p:txBody>
      </p:sp>
      <p:sp>
        <p:nvSpPr>
          <p:cNvPr id="10" name="Slide Number Placeholder 5">
            <a:extLst>
              <a:ext uri="{FF2B5EF4-FFF2-40B4-BE49-F238E27FC236}">
                <a16:creationId xmlns:a16="http://schemas.microsoft.com/office/drawing/2014/main" id="{2A14F697-25EE-0A3E-EAA5-839B9F30B422}"/>
              </a:ext>
            </a:extLst>
          </p:cNvPr>
          <p:cNvSpPr>
            <a:spLocks noGrp="1"/>
          </p:cNvSpPr>
          <p:nvPr>
            <p:ph type="sldNum" sz="quarter" idx="12"/>
          </p:nvPr>
        </p:nvSpPr>
        <p:spPr>
          <a:xfrm>
            <a:off x="8610600" y="6356350"/>
            <a:ext cx="2743200" cy="365125"/>
          </a:xfrm>
        </p:spPr>
        <p:txBody>
          <a:bodyPr>
            <a:normAutofit/>
          </a:bodyPr>
          <a:lstStyle/>
          <a:p>
            <a:pPr>
              <a:spcAft>
                <a:spcPts val="600"/>
              </a:spcAft>
            </a:pPr>
            <a:fld id="{19590046-DA73-4BBF-84B5-C08E6F75191A}" type="slidenum">
              <a:rPr lang="en-US" smtClean="0"/>
              <a:pPr>
                <a:spcAft>
                  <a:spcPts val="600"/>
                </a:spcAft>
              </a:pPr>
              <a:t>12</a:t>
            </a:fld>
            <a:endParaRPr lang="en-US"/>
          </a:p>
        </p:txBody>
      </p:sp>
      <p:pic>
        <p:nvPicPr>
          <p:cNvPr id="11" name="Picture 10" descr="Chart, radar chart&#10;&#10;Description automatically generated">
            <a:extLst>
              <a:ext uri="{FF2B5EF4-FFF2-40B4-BE49-F238E27FC236}">
                <a16:creationId xmlns:a16="http://schemas.microsoft.com/office/drawing/2014/main" id="{0B5FF016-FF8D-E970-79AD-2550F87408D1}"/>
              </a:ext>
            </a:extLst>
          </p:cNvPr>
          <p:cNvPicPr>
            <a:picLocks noChangeAspect="1"/>
          </p:cNvPicPr>
          <p:nvPr/>
        </p:nvPicPr>
        <p:blipFill>
          <a:blip r:embed="rId2"/>
          <a:stretch>
            <a:fillRect/>
          </a:stretch>
        </p:blipFill>
        <p:spPr>
          <a:xfrm>
            <a:off x="5802232" y="1526622"/>
            <a:ext cx="5576862" cy="4174197"/>
          </a:xfrm>
          <a:prstGeom prst="rect">
            <a:avLst/>
          </a:prstGeom>
        </p:spPr>
      </p:pic>
      <p:sp>
        <p:nvSpPr>
          <p:cNvPr id="12" name="TextBox 11">
            <a:extLst>
              <a:ext uri="{FF2B5EF4-FFF2-40B4-BE49-F238E27FC236}">
                <a16:creationId xmlns:a16="http://schemas.microsoft.com/office/drawing/2014/main" id="{3F27C986-B8F5-385C-5609-A667BC394818}"/>
              </a:ext>
            </a:extLst>
          </p:cNvPr>
          <p:cNvSpPr txBox="1"/>
          <p:nvPr/>
        </p:nvSpPr>
        <p:spPr>
          <a:xfrm>
            <a:off x="678352" y="1526622"/>
            <a:ext cx="4809066" cy="646331"/>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RANDOM FOREST</a:t>
            </a:r>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701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C98C-443E-EEFA-B936-778B026FF500}"/>
              </a:ext>
            </a:extLst>
          </p:cNvPr>
          <p:cNvSpPr>
            <a:spLocks noGrp="1"/>
          </p:cNvSpPr>
          <p:nvPr>
            <p:ph type="title"/>
          </p:nvPr>
        </p:nvSpPr>
        <p:spPr>
          <a:xfrm>
            <a:off x="838200" y="544512"/>
            <a:ext cx="10095271" cy="890998"/>
          </a:xfrm>
        </p:spPr>
        <p:txBody>
          <a:bodyPr>
            <a:normAutofit/>
          </a:bodyPr>
          <a:lstStyle/>
          <a:p>
            <a:r>
              <a:rPr lang="en-IN" sz="1900" b="1" dirty="0">
                <a:latin typeface="Times New Roman" panose="02020603050405020304" pitchFamily="18" charset="0"/>
                <a:cs typeface="Times New Roman" panose="02020603050405020304" pitchFamily="18" charset="0"/>
              </a:rPr>
              <a:t>TabNet</a:t>
            </a:r>
          </a:p>
        </p:txBody>
      </p:sp>
      <p:sp>
        <p:nvSpPr>
          <p:cNvPr id="3" name="Content Placeholder 2">
            <a:extLst>
              <a:ext uri="{FF2B5EF4-FFF2-40B4-BE49-F238E27FC236}">
                <a16:creationId xmlns:a16="http://schemas.microsoft.com/office/drawing/2014/main" id="{B939A2DB-669A-D39D-4CF6-41D06F1A85C2}"/>
              </a:ext>
            </a:extLst>
          </p:cNvPr>
          <p:cNvSpPr>
            <a:spLocks noGrp="1"/>
          </p:cNvSpPr>
          <p:nvPr>
            <p:ph idx="1"/>
          </p:nvPr>
        </p:nvSpPr>
        <p:spPr>
          <a:xfrm>
            <a:off x="838200" y="1435510"/>
            <a:ext cx="9918290" cy="4741453"/>
          </a:xfrm>
        </p:spPr>
        <p:txBody>
          <a:bodyPr/>
          <a:lstStyle/>
          <a:p>
            <a:pPr marL="0" indent="0" algn="just">
              <a:buNone/>
            </a:pPr>
            <a:r>
              <a:rPr lang="en-US" sz="1600" b="0" i="0" dirty="0">
                <a:solidFill>
                  <a:srgbClr val="292929"/>
                </a:solidFill>
                <a:effectLst/>
                <a:latin typeface="Times New Roman" panose="02020603050405020304" pitchFamily="18" charset="0"/>
                <a:cs typeface="Times New Roman" panose="02020603050405020304" pitchFamily="18" charset="0"/>
              </a:rPr>
              <a:t>          TabNet mimics the behavior of decision trees using the idea of Sequential Attention. Simplistically speaking, you can think of it as a multi-step neural network that applies two key operations at each step:</a:t>
            </a:r>
          </a:p>
          <a:p>
            <a:pPr algn="just">
              <a:buFont typeface="+mj-lt"/>
              <a:buAutoNum type="arabicPeriod"/>
            </a:pPr>
            <a:r>
              <a:rPr lang="en-US" sz="1600" b="0" i="0" dirty="0">
                <a:solidFill>
                  <a:srgbClr val="292929"/>
                </a:solidFill>
                <a:effectLst/>
                <a:latin typeface="Times New Roman" panose="02020603050405020304" pitchFamily="18" charset="0"/>
                <a:cs typeface="Times New Roman" panose="02020603050405020304" pitchFamily="18" charset="0"/>
              </a:rPr>
              <a:t>An Attentive Transformer selects the most important features to process at the next step.</a:t>
            </a:r>
          </a:p>
          <a:p>
            <a:pPr algn="just">
              <a:buFont typeface="+mj-lt"/>
              <a:buAutoNum type="arabicPeriod"/>
            </a:pPr>
            <a:r>
              <a:rPr lang="en-US" sz="1600" b="0" i="0" dirty="0">
                <a:solidFill>
                  <a:srgbClr val="292929"/>
                </a:solidFill>
                <a:effectLst/>
                <a:latin typeface="Times New Roman" panose="02020603050405020304" pitchFamily="18" charset="0"/>
                <a:cs typeface="Times New Roman" panose="02020603050405020304" pitchFamily="18" charset="0"/>
              </a:rPr>
              <a:t>A Feature Transformer processes the features into a more useful representation.</a:t>
            </a:r>
          </a:p>
          <a:p>
            <a:pPr marL="0" indent="0" algn="just">
              <a:buNone/>
            </a:pPr>
            <a:r>
              <a:rPr lang="en-US" sz="1600" b="0" i="0" dirty="0">
                <a:solidFill>
                  <a:srgbClr val="292929"/>
                </a:solidFill>
                <a:effectLst/>
                <a:latin typeface="Times New Roman" panose="02020603050405020304" pitchFamily="18" charset="0"/>
                <a:cs typeface="Times New Roman" panose="02020603050405020304" pitchFamily="18" charset="0"/>
              </a:rPr>
              <a:t>The output of the Feature Transformer is later used in the prediction. Using both the Attentive and Feature transformers, TabNet is able to simulate the decision-making process of tree-based models.</a:t>
            </a:r>
          </a:p>
          <a:p>
            <a:pPr marL="0" indent="0" algn="l">
              <a:buNone/>
            </a:pPr>
            <a:endParaRPr lang="en-US" sz="1600"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US" sz="1600" b="1" dirty="0">
                <a:solidFill>
                  <a:srgbClr val="292929"/>
                </a:solidFill>
                <a:effectLst/>
                <a:latin typeface="Times New Roman" panose="02020603050405020304" pitchFamily="18" charset="0"/>
                <a:cs typeface="Times New Roman" panose="02020603050405020304" pitchFamily="18" charset="0"/>
              </a:rPr>
              <a:t>Feature Blocks :</a:t>
            </a:r>
          </a:p>
          <a:p>
            <a:pPr marL="0" indent="0" algn="just">
              <a:buNone/>
            </a:pPr>
            <a:r>
              <a:rPr lang="en-US" sz="1600" b="0" i="0" dirty="0">
                <a:solidFill>
                  <a:srgbClr val="292929"/>
                </a:solidFill>
                <a:effectLst/>
                <a:latin typeface="Times New Roman" panose="02020603050405020304" pitchFamily="18" charset="0"/>
                <a:cs typeface="Times New Roman" panose="02020603050405020304" pitchFamily="18" charset="0"/>
              </a:rPr>
              <a:t>      Feature Blocks consist of sequentially applied Fully-Connected</a:t>
            </a:r>
          </a:p>
          <a:p>
            <a:pPr marL="0" indent="0" algn="just">
              <a:buNone/>
            </a:pPr>
            <a:r>
              <a:rPr lang="en-US" sz="1600" b="0" i="0" dirty="0">
                <a:solidFill>
                  <a:srgbClr val="292929"/>
                </a:solidFill>
                <a:effectLst/>
                <a:latin typeface="Times New Roman" panose="02020603050405020304" pitchFamily="18" charset="0"/>
                <a:cs typeface="Times New Roman" panose="02020603050405020304" pitchFamily="18" charset="0"/>
              </a:rPr>
              <a:t>(FC) (or Dense) layers and Batch Normalization   (BN). In addition,</a:t>
            </a:r>
          </a:p>
          <a:p>
            <a:pPr marL="0" indent="0" algn="just">
              <a:buNone/>
            </a:pPr>
            <a:r>
              <a:rPr lang="en-US" sz="1600" b="0" i="0" dirty="0">
                <a:solidFill>
                  <a:srgbClr val="292929"/>
                </a:solidFill>
                <a:effectLst/>
                <a:latin typeface="Times New Roman" panose="02020603050405020304" pitchFamily="18" charset="0"/>
                <a:cs typeface="Times New Roman" panose="02020603050405020304" pitchFamily="18" charset="0"/>
              </a:rPr>
              <a:t>for Feature Transformers the output gets passed through the GLU</a:t>
            </a:r>
            <a:endParaRPr lang="en-US" sz="1600" dirty="0">
              <a:solidFill>
                <a:srgbClr val="292929"/>
              </a:solidFill>
              <a:latin typeface="Times New Roman" panose="02020603050405020304" pitchFamily="18" charset="0"/>
              <a:cs typeface="Times New Roman" panose="02020603050405020304" pitchFamily="18" charset="0"/>
            </a:endParaRPr>
          </a:p>
          <a:p>
            <a:pPr marL="0" indent="0" algn="just">
              <a:buNone/>
            </a:pPr>
            <a:r>
              <a:rPr lang="en-US" sz="1600" b="0" i="0" dirty="0">
                <a:solidFill>
                  <a:srgbClr val="292929"/>
                </a:solidFill>
                <a:effectLst/>
                <a:latin typeface="Times New Roman" panose="02020603050405020304" pitchFamily="18" charset="0"/>
                <a:cs typeface="Times New Roman" panose="02020603050405020304" pitchFamily="18" charset="0"/>
              </a:rPr>
              <a:t>activation layer.</a:t>
            </a:r>
          </a:p>
          <a:p>
            <a:endParaRPr lang="en-IN" dirty="0"/>
          </a:p>
        </p:txBody>
      </p:sp>
      <p:sp>
        <p:nvSpPr>
          <p:cNvPr id="4" name="Date Placeholder 3">
            <a:extLst>
              <a:ext uri="{FF2B5EF4-FFF2-40B4-BE49-F238E27FC236}">
                <a16:creationId xmlns:a16="http://schemas.microsoft.com/office/drawing/2014/main" id="{9E13DCC8-A8F5-43A9-C26F-E1C4DAA7AEE6}"/>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00F8717E-B4EA-F51D-D127-3B877D9519F0}"/>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189C8B7A-A92B-DFC0-782F-0C7DD349AF4D}"/>
              </a:ext>
            </a:extLst>
          </p:cNvPr>
          <p:cNvSpPr>
            <a:spLocks noGrp="1"/>
          </p:cNvSpPr>
          <p:nvPr>
            <p:ph type="sldNum" sz="quarter" idx="12"/>
          </p:nvPr>
        </p:nvSpPr>
        <p:spPr/>
        <p:txBody>
          <a:bodyPr/>
          <a:lstStyle/>
          <a:p>
            <a:fld id="{19590046-DA73-4BBF-84B5-C08E6F75191A}" type="slidenum">
              <a:rPr lang="en-US" smtClean="0"/>
              <a:t>13</a:t>
            </a:fld>
            <a:endParaRPr lang="en-US"/>
          </a:p>
        </p:txBody>
      </p:sp>
      <p:pic>
        <p:nvPicPr>
          <p:cNvPr id="8" name="Picture 7">
            <a:extLst>
              <a:ext uri="{FF2B5EF4-FFF2-40B4-BE49-F238E27FC236}">
                <a16:creationId xmlns:a16="http://schemas.microsoft.com/office/drawing/2014/main" id="{0289DF89-931D-B253-4FE0-891F2204E386}"/>
              </a:ext>
            </a:extLst>
          </p:cNvPr>
          <p:cNvPicPr>
            <a:picLocks noChangeAspect="1"/>
          </p:cNvPicPr>
          <p:nvPr/>
        </p:nvPicPr>
        <p:blipFill>
          <a:blip r:embed="rId2"/>
          <a:stretch>
            <a:fillRect/>
          </a:stretch>
        </p:blipFill>
        <p:spPr>
          <a:xfrm>
            <a:off x="6980554" y="3223252"/>
            <a:ext cx="2573051" cy="2505693"/>
          </a:xfrm>
          <a:prstGeom prst="rect">
            <a:avLst/>
          </a:prstGeom>
        </p:spPr>
      </p:pic>
    </p:spTree>
    <p:extLst>
      <p:ext uri="{BB962C8B-B14F-4D97-AF65-F5344CB8AC3E}">
        <p14:creationId xmlns:p14="http://schemas.microsoft.com/office/powerpoint/2010/main" val="398847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D39F8E-ADF2-BDFA-7F7D-1898F35109D1}"/>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649F0619-DE65-93F0-5D4F-9F59D945CBA4}"/>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E35D5F40-0F20-7CE4-CA4A-4A597254E3D7}"/>
              </a:ext>
            </a:extLst>
          </p:cNvPr>
          <p:cNvSpPr>
            <a:spLocks noGrp="1"/>
          </p:cNvSpPr>
          <p:nvPr>
            <p:ph type="sldNum" sz="quarter" idx="12"/>
          </p:nvPr>
        </p:nvSpPr>
        <p:spPr/>
        <p:txBody>
          <a:bodyPr/>
          <a:lstStyle/>
          <a:p>
            <a:fld id="{19590046-DA73-4BBF-84B5-C08E6F75191A}" type="slidenum">
              <a:rPr lang="en-US" smtClean="0"/>
              <a:t>14</a:t>
            </a:fld>
            <a:endParaRPr lang="en-US"/>
          </a:p>
        </p:txBody>
      </p:sp>
      <p:sp>
        <p:nvSpPr>
          <p:cNvPr id="7" name="Content Placeholder 6">
            <a:extLst>
              <a:ext uri="{FF2B5EF4-FFF2-40B4-BE49-F238E27FC236}">
                <a16:creationId xmlns:a16="http://schemas.microsoft.com/office/drawing/2014/main" id="{B2000391-53CE-5521-E05E-D6C8B9E76112}"/>
              </a:ext>
            </a:extLst>
          </p:cNvPr>
          <p:cNvSpPr txBox="1">
            <a:spLocks noGrp="1"/>
          </p:cNvSpPr>
          <p:nvPr>
            <p:ph idx="1"/>
          </p:nvPr>
        </p:nvSpPr>
        <p:spPr>
          <a:xfrm>
            <a:off x="4236474" y="5660206"/>
            <a:ext cx="3719052" cy="341632"/>
          </a:xfrm>
          <a:prstGeom prst="rect">
            <a:avLst/>
          </a:prstGeom>
          <a:noFill/>
        </p:spPr>
        <p:txBody>
          <a:bodyPr wrap="square" rtlCol="0">
            <a:spAutoFit/>
          </a:bodyPr>
          <a:lstStyle/>
          <a:p>
            <a:pPr marL="0" indent="0">
              <a:buNone/>
            </a:pPr>
            <a:r>
              <a:rPr lang="en-IN" sz="1800" dirty="0">
                <a:latin typeface="Times New Roman" panose="02020603050405020304" pitchFamily="18" charset="0"/>
                <a:cs typeface="Times New Roman" panose="02020603050405020304" pitchFamily="18" charset="0"/>
              </a:rPr>
              <a:t>Figure: Structure of TabNet algorithm</a:t>
            </a:r>
          </a:p>
        </p:txBody>
      </p:sp>
      <p:pic>
        <p:nvPicPr>
          <p:cNvPr id="9" name="Picture 8" descr="Diagram&#10;&#10;Description automatically generated">
            <a:extLst>
              <a:ext uri="{FF2B5EF4-FFF2-40B4-BE49-F238E27FC236}">
                <a16:creationId xmlns:a16="http://schemas.microsoft.com/office/drawing/2014/main" id="{2818A089-D689-1F61-D39C-0A77BFBA6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592" y="444135"/>
            <a:ext cx="9134816" cy="5038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475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6FD4-A5A7-8BAB-B8ED-609FA3AF74DA}"/>
              </a:ext>
            </a:extLst>
          </p:cNvPr>
          <p:cNvSpPr>
            <a:spLocks noGrp="1"/>
          </p:cNvSpPr>
          <p:nvPr>
            <p:ph type="title"/>
          </p:nvPr>
        </p:nvSpPr>
        <p:spPr>
          <a:xfrm>
            <a:off x="1696720" y="3764280"/>
            <a:ext cx="8310879" cy="2097499"/>
          </a:xfrm>
        </p:spPr>
        <p:txBody>
          <a:bodyPr>
            <a:normAutofit/>
          </a:bodyPr>
          <a:lstStyle/>
          <a:p>
            <a:pPr algn="just"/>
            <a:r>
              <a:rPr lang="en-US" sz="1600" dirty="0">
                <a:latin typeface="Times New Roman" panose="02020603050405020304" pitchFamily="18" charset="0"/>
                <a:cs typeface="Times New Roman" panose="02020603050405020304" pitchFamily="18" charset="0"/>
              </a:rPr>
              <a:t>            We can see that the Feature transformer layer consists of two parts. The parameters of the first half of the layer are shared,  which means that they are jointly trained on all steps; while the second half is not shared and is trained separately on each step. For each step, the input is the same features, so we can use the same layer to do the common part of the feature calculation, and then use different layers to do the feature part of each step.	</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DB70E68-FBF4-1B8C-7FC7-D4A574F58360}"/>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3D21AC2E-D039-C319-C78A-92291049CF55}"/>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291585C5-7BB9-6A89-F32C-FB95DB3346F2}"/>
              </a:ext>
            </a:extLst>
          </p:cNvPr>
          <p:cNvSpPr>
            <a:spLocks noGrp="1"/>
          </p:cNvSpPr>
          <p:nvPr>
            <p:ph type="sldNum" sz="quarter" idx="12"/>
          </p:nvPr>
        </p:nvSpPr>
        <p:spPr/>
        <p:txBody>
          <a:bodyPr/>
          <a:lstStyle/>
          <a:p>
            <a:fld id="{19590046-DA73-4BBF-84B5-C08E6F75191A}" type="slidenum">
              <a:rPr lang="en-US" smtClean="0"/>
              <a:t>15</a:t>
            </a:fld>
            <a:endParaRPr lang="en-US"/>
          </a:p>
        </p:txBody>
      </p:sp>
      <p:sp>
        <p:nvSpPr>
          <p:cNvPr id="9" name="TextBox 8">
            <a:extLst>
              <a:ext uri="{FF2B5EF4-FFF2-40B4-BE49-F238E27FC236}">
                <a16:creationId xmlns:a16="http://schemas.microsoft.com/office/drawing/2014/main" id="{956519C3-985F-E458-C309-356F61F77FED}"/>
              </a:ext>
            </a:extLst>
          </p:cNvPr>
          <p:cNvSpPr txBox="1"/>
          <p:nvPr/>
        </p:nvSpPr>
        <p:spPr>
          <a:xfrm>
            <a:off x="3403108" y="3193141"/>
            <a:ext cx="4847304" cy="369332"/>
          </a:xfrm>
          <a:prstGeom prst="rect">
            <a:avLst/>
          </a:prstGeom>
          <a:noFill/>
        </p:spPr>
        <p:txBody>
          <a:bodyPr wrap="square" rtlCol="0">
            <a:spAutoFit/>
          </a:bodyPr>
          <a:lstStyle/>
          <a:p>
            <a:r>
              <a:rPr lang="en-IN" dirty="0"/>
              <a:t>Figure: Structure of the Feature Transformer layer</a:t>
            </a:r>
          </a:p>
        </p:txBody>
      </p:sp>
      <p:pic>
        <p:nvPicPr>
          <p:cNvPr id="15" name="Content Placeholder 14" descr="Diagram, schematic&#10;&#10;Description automatically generated">
            <a:extLst>
              <a:ext uri="{FF2B5EF4-FFF2-40B4-BE49-F238E27FC236}">
                <a16:creationId xmlns:a16="http://schemas.microsoft.com/office/drawing/2014/main" id="{F468C639-149D-87F5-9AD8-AAACB0E510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948" y="304801"/>
            <a:ext cx="8642390" cy="2788920"/>
          </a:xfrm>
        </p:spPr>
      </p:pic>
    </p:spTree>
    <p:extLst>
      <p:ext uri="{BB962C8B-B14F-4D97-AF65-F5344CB8AC3E}">
        <p14:creationId xmlns:p14="http://schemas.microsoft.com/office/powerpoint/2010/main" val="383963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79E41-2937-BF1B-4D2A-6489F780F474}"/>
              </a:ext>
            </a:extLst>
          </p:cNvPr>
          <p:cNvSpPr>
            <a:spLocks noGrp="1"/>
          </p:cNvSpPr>
          <p:nvPr>
            <p:ph idx="1"/>
          </p:nvPr>
        </p:nvSpPr>
        <p:spPr>
          <a:xfrm>
            <a:off x="675640" y="243841"/>
            <a:ext cx="10515600" cy="6112510"/>
          </a:xfrm>
        </p:spPr>
        <p:txBody>
          <a:bodyPr>
            <a:normAutofit/>
          </a:bodyPr>
          <a:lstStyle/>
          <a:p>
            <a:pPr marL="0" indent="0" algn="l" fontAlgn="base">
              <a:buNone/>
            </a:pPr>
            <a:endParaRPr lang="en-US" sz="1600" b="1" i="0" dirty="0">
              <a:effectLst/>
              <a:latin typeface="Times New Roman" panose="02020603050405020304" pitchFamily="18" charset="0"/>
              <a:cs typeface="Times New Roman" panose="02020603050405020304" pitchFamily="18" charset="0"/>
            </a:endParaRPr>
          </a:p>
          <a:p>
            <a:pPr marL="0" indent="0" algn="l" fontAlgn="base">
              <a:buNone/>
            </a:pPr>
            <a:endParaRPr lang="en-US" sz="1600" b="1" dirty="0">
              <a:latin typeface="Times New Roman" panose="02020603050405020304" pitchFamily="18" charset="0"/>
              <a:cs typeface="Times New Roman" panose="02020603050405020304" pitchFamily="18" charset="0"/>
            </a:endParaRPr>
          </a:p>
          <a:p>
            <a:pPr marL="0" indent="0" algn="l" fontAlgn="base">
              <a:buNone/>
            </a:pPr>
            <a:endParaRPr lang="en-US" sz="1600" b="1" i="0" dirty="0">
              <a:effectLst/>
              <a:latin typeface="Times New Roman" panose="02020603050405020304" pitchFamily="18" charset="0"/>
              <a:cs typeface="Times New Roman" panose="02020603050405020304" pitchFamily="18" charset="0"/>
            </a:endParaRPr>
          </a:p>
          <a:p>
            <a:pPr marL="0" indent="0" algn="l" fontAlgn="base">
              <a:buNone/>
            </a:pPr>
            <a:endParaRPr lang="en-US" sz="1600" b="1" i="0" dirty="0">
              <a:effectLst/>
              <a:latin typeface="Times New Roman" panose="02020603050405020304" pitchFamily="18" charset="0"/>
              <a:cs typeface="Times New Roman" panose="02020603050405020304" pitchFamily="18" charset="0"/>
            </a:endParaRPr>
          </a:p>
          <a:p>
            <a:pPr marL="0" indent="0" algn="l" fontAlgn="base">
              <a:buNone/>
            </a:pPr>
            <a:endParaRPr lang="en-US" sz="1600" b="1" dirty="0">
              <a:latin typeface="Times New Roman" panose="02020603050405020304" pitchFamily="18" charset="0"/>
              <a:cs typeface="Times New Roman" panose="02020603050405020304" pitchFamily="18" charset="0"/>
            </a:endParaRPr>
          </a:p>
          <a:p>
            <a:pPr marL="0" indent="0" algn="l" fontAlgn="base">
              <a:buNone/>
            </a:pPr>
            <a:endParaRPr lang="en-US" sz="1600" b="1" i="0" dirty="0">
              <a:effectLst/>
              <a:latin typeface="Times New Roman" panose="02020603050405020304" pitchFamily="18" charset="0"/>
              <a:cs typeface="Times New Roman" panose="02020603050405020304" pitchFamily="18" charset="0"/>
            </a:endParaRPr>
          </a:p>
          <a:p>
            <a:pPr marL="0" indent="0" algn="l" fontAlgn="base">
              <a:buNone/>
            </a:pPr>
            <a:endParaRPr lang="en-US" sz="1600" b="1" dirty="0">
              <a:latin typeface="Times New Roman" panose="02020603050405020304" pitchFamily="18" charset="0"/>
              <a:cs typeface="Times New Roman" panose="02020603050405020304" pitchFamily="18" charset="0"/>
            </a:endParaRPr>
          </a:p>
          <a:p>
            <a:pPr marL="0" indent="0" algn="l" fontAlgn="base">
              <a:buNone/>
            </a:pPr>
            <a:endParaRPr lang="en-US" sz="1600" b="1" dirty="0">
              <a:latin typeface="Times New Roman" panose="02020603050405020304" pitchFamily="18" charset="0"/>
              <a:cs typeface="Times New Roman" panose="02020603050405020304" pitchFamily="18" charset="0"/>
            </a:endParaRPr>
          </a:p>
          <a:p>
            <a:pPr marL="0" indent="0" algn="l" fontAlgn="base">
              <a:buNone/>
            </a:pPr>
            <a:endParaRPr lang="en-US" sz="1600" b="1" dirty="0">
              <a:latin typeface="Times New Roman" panose="02020603050405020304" pitchFamily="18" charset="0"/>
              <a:cs typeface="Times New Roman" panose="02020603050405020304" pitchFamily="18" charset="0"/>
            </a:endParaRPr>
          </a:p>
          <a:p>
            <a:pPr marL="0" indent="0" algn="l" fontAlgn="base">
              <a:buNone/>
            </a:pPr>
            <a:r>
              <a:rPr lang="en-US" sz="1600" b="1" i="0" dirty="0">
                <a:effectLst/>
                <a:latin typeface="Times New Roman" panose="02020603050405020304" pitchFamily="18" charset="0"/>
                <a:cs typeface="Times New Roman" panose="02020603050405020304" pitchFamily="18" charset="0"/>
              </a:rPr>
              <a:t>Attentive Transformer:</a:t>
            </a:r>
          </a:p>
          <a:p>
            <a:pPr marL="0" indent="0" algn="l" fontAlgn="base">
              <a:buNone/>
            </a:pPr>
            <a:r>
              <a:rPr lang="en-US" sz="1600" b="1" dirty="0">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An attentive transformer consists of a fully connected (FC) layer, a BatchNorm layer, and Prior scales layer, and a Sparsemax layer. After passing through the fully connected layer and Batch normalization layer, it receives input and passes through the prior scales layer.</a:t>
            </a:r>
          </a:p>
          <a:p>
            <a:pPr marL="742950" lvl="1" indent="-285750" algn="l" fontAlgn="base">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This prior scale layer aggregates how much each feature has been used before the current decision step.</a:t>
            </a:r>
          </a:p>
          <a:p>
            <a:pPr marL="742950" lvl="1" indent="-285750" algn="l" fontAlgn="base">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Sparsemax layer: It is used for normalization of the coefficient (similar to softmax)</a:t>
            </a:r>
            <a:r>
              <a:rPr lang="en-US" sz="1600" b="1" i="0" dirty="0">
                <a:effectLst/>
                <a:latin typeface="Times New Roman" panose="02020603050405020304" pitchFamily="18" charset="0"/>
                <a:cs typeface="Times New Roman" panose="02020603050405020304" pitchFamily="18" charset="0"/>
              </a:rPr>
              <a:t> </a:t>
            </a:r>
          </a:p>
          <a:p>
            <a:pPr marL="0" indent="0">
              <a:buNone/>
            </a:pPr>
            <a:r>
              <a:rPr lang="en-US" sz="1600" i="0" dirty="0">
                <a:effectLst/>
                <a:latin typeface="Times New Roman" panose="02020603050405020304" pitchFamily="18" charset="0"/>
                <a:cs typeface="Times New Roman" panose="02020603050405020304" pitchFamily="18" charset="0"/>
              </a:rPr>
              <a:t>Attention Mask:</a:t>
            </a:r>
          </a:p>
          <a:p>
            <a:pPr marL="0" indent="0">
              <a:buNone/>
            </a:pPr>
            <a:r>
              <a:rPr lang="en-US" sz="1600" b="1"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 The output from the attentive transformer step is then fed into the attention mask, which helps identify the selected features.</a:t>
            </a:r>
          </a:p>
        </p:txBody>
      </p:sp>
      <p:sp>
        <p:nvSpPr>
          <p:cNvPr id="4" name="Date Placeholder 3">
            <a:extLst>
              <a:ext uri="{FF2B5EF4-FFF2-40B4-BE49-F238E27FC236}">
                <a16:creationId xmlns:a16="http://schemas.microsoft.com/office/drawing/2014/main" id="{E89F89E1-67E2-5753-3D9A-5776F1FF48CB}"/>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3006A7D6-13E7-9680-5D74-2C03F8F9563D}"/>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C1712C34-9595-E62B-2985-D7903FCCD259}"/>
              </a:ext>
            </a:extLst>
          </p:cNvPr>
          <p:cNvSpPr>
            <a:spLocks noGrp="1"/>
          </p:cNvSpPr>
          <p:nvPr>
            <p:ph type="sldNum" sz="quarter" idx="12"/>
          </p:nvPr>
        </p:nvSpPr>
        <p:spPr/>
        <p:txBody>
          <a:bodyPr/>
          <a:lstStyle/>
          <a:p>
            <a:fld id="{19590046-DA73-4BBF-84B5-C08E6F75191A}" type="slidenum">
              <a:rPr lang="en-US" smtClean="0"/>
              <a:t>16</a:t>
            </a:fld>
            <a:endParaRPr lang="en-US"/>
          </a:p>
        </p:txBody>
      </p:sp>
      <p:sp>
        <p:nvSpPr>
          <p:cNvPr id="8" name="TextBox 7">
            <a:extLst>
              <a:ext uri="{FF2B5EF4-FFF2-40B4-BE49-F238E27FC236}">
                <a16:creationId xmlns:a16="http://schemas.microsoft.com/office/drawing/2014/main" id="{CDDFB15B-E5DC-43A8-4EAD-29222B4F64AC}"/>
              </a:ext>
            </a:extLst>
          </p:cNvPr>
          <p:cNvSpPr txBox="1"/>
          <p:nvPr/>
        </p:nvSpPr>
        <p:spPr>
          <a:xfrm>
            <a:off x="4038600" y="2773885"/>
            <a:ext cx="3581401" cy="369332"/>
          </a:xfrm>
          <a:prstGeom prst="rect">
            <a:avLst/>
          </a:prstGeom>
          <a:noFill/>
        </p:spPr>
        <p:txBody>
          <a:bodyPr wrap="square" rtlCol="0">
            <a:spAutoFit/>
          </a:bodyPr>
          <a:lstStyle/>
          <a:p>
            <a:r>
              <a:rPr lang="en-IN" dirty="0"/>
              <a:t>Figure: Attentive Transformer layer</a:t>
            </a:r>
          </a:p>
        </p:txBody>
      </p:sp>
      <p:pic>
        <p:nvPicPr>
          <p:cNvPr id="10" name="Picture 9">
            <a:extLst>
              <a:ext uri="{FF2B5EF4-FFF2-40B4-BE49-F238E27FC236}">
                <a16:creationId xmlns:a16="http://schemas.microsoft.com/office/drawing/2014/main" id="{BA8A4BC5-D936-2311-AA82-3E45CA708917}"/>
              </a:ext>
            </a:extLst>
          </p:cNvPr>
          <p:cNvPicPr>
            <a:picLocks noChangeAspect="1"/>
          </p:cNvPicPr>
          <p:nvPr/>
        </p:nvPicPr>
        <p:blipFill>
          <a:blip r:embed="rId2"/>
          <a:stretch>
            <a:fillRect/>
          </a:stretch>
        </p:blipFill>
        <p:spPr>
          <a:xfrm>
            <a:off x="4216768" y="182245"/>
            <a:ext cx="3225064" cy="2530059"/>
          </a:xfrm>
          <a:prstGeom prst="rect">
            <a:avLst/>
          </a:prstGeom>
        </p:spPr>
      </p:pic>
    </p:spTree>
    <p:extLst>
      <p:ext uri="{BB962C8B-B14F-4D97-AF65-F5344CB8AC3E}">
        <p14:creationId xmlns:p14="http://schemas.microsoft.com/office/powerpoint/2010/main" val="128188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8A9D-3C13-FA8B-AA75-070120469E4E}"/>
              </a:ext>
            </a:extLst>
          </p:cNvPr>
          <p:cNvSpPr>
            <a:spLocks noGrp="1"/>
          </p:cNvSpPr>
          <p:nvPr>
            <p:ph type="title"/>
          </p:nvPr>
        </p:nvSpPr>
        <p:spPr>
          <a:xfrm>
            <a:off x="838200" y="681037"/>
            <a:ext cx="10515600" cy="1040888"/>
          </a:xfrm>
        </p:spPr>
        <p:txBody>
          <a:bodyPr>
            <a:normAutofit/>
          </a:bodyPr>
          <a:lstStyle/>
          <a:p>
            <a:r>
              <a:rPr lang="en-IN" sz="1800" b="1" dirty="0">
                <a:latin typeface="Times New Roman" panose="02020603050405020304" pitchFamily="18" charset="0"/>
                <a:cs typeface="Times New Roman" panose="02020603050405020304" pitchFamily="18" charset="0"/>
              </a:rPr>
              <a:t>Performance</a:t>
            </a:r>
          </a:p>
        </p:txBody>
      </p:sp>
      <p:sp>
        <p:nvSpPr>
          <p:cNvPr id="4" name="Date Placeholder 3">
            <a:extLst>
              <a:ext uri="{FF2B5EF4-FFF2-40B4-BE49-F238E27FC236}">
                <a16:creationId xmlns:a16="http://schemas.microsoft.com/office/drawing/2014/main" id="{201ABC9A-4205-B5F9-852E-018FB5CD9ECC}"/>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DCE32FA5-342C-73EC-9A4E-706947C945BE}"/>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45F59FA2-7B5D-3FFB-C5D6-83BD2C93B3EB}"/>
              </a:ext>
            </a:extLst>
          </p:cNvPr>
          <p:cNvSpPr>
            <a:spLocks noGrp="1"/>
          </p:cNvSpPr>
          <p:nvPr>
            <p:ph type="sldNum" sz="quarter" idx="12"/>
          </p:nvPr>
        </p:nvSpPr>
        <p:spPr/>
        <p:txBody>
          <a:bodyPr/>
          <a:lstStyle/>
          <a:p>
            <a:fld id="{19590046-DA73-4BBF-84B5-C08E6F75191A}" type="slidenum">
              <a:rPr lang="en-US" smtClean="0"/>
              <a:t>17</a:t>
            </a:fld>
            <a:endParaRPr lang="en-US"/>
          </a:p>
        </p:txBody>
      </p:sp>
      <p:graphicFrame>
        <p:nvGraphicFramePr>
          <p:cNvPr id="10" name="Table 10">
            <a:extLst>
              <a:ext uri="{FF2B5EF4-FFF2-40B4-BE49-F238E27FC236}">
                <a16:creationId xmlns:a16="http://schemas.microsoft.com/office/drawing/2014/main" id="{2BF6B703-DE34-F378-A4AE-4D5DCA566E76}"/>
              </a:ext>
            </a:extLst>
          </p:cNvPr>
          <p:cNvGraphicFramePr>
            <a:graphicFrameLocks noGrp="1"/>
          </p:cNvGraphicFramePr>
          <p:nvPr>
            <p:ph idx="1"/>
            <p:extLst>
              <p:ext uri="{D42A27DB-BD31-4B8C-83A1-F6EECF244321}">
                <p14:modId xmlns:p14="http://schemas.microsoft.com/office/powerpoint/2010/main" val="2921586507"/>
              </p:ext>
            </p:extLst>
          </p:nvPr>
        </p:nvGraphicFramePr>
        <p:xfrm>
          <a:off x="838200" y="1530658"/>
          <a:ext cx="7315200" cy="14833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239594331"/>
                    </a:ext>
                  </a:extLst>
                </a:gridCol>
                <a:gridCol w="3657600">
                  <a:extLst>
                    <a:ext uri="{9D8B030D-6E8A-4147-A177-3AD203B41FA5}">
                      <a16:colId xmlns:a16="http://schemas.microsoft.com/office/drawing/2014/main" val="4100208597"/>
                    </a:ext>
                  </a:extLst>
                </a:gridCol>
              </a:tblGrid>
              <a:tr h="370840">
                <a:tc>
                  <a:txBody>
                    <a:bodyPr/>
                    <a:lstStyle/>
                    <a:p>
                      <a:pPr algn="ctr"/>
                      <a:r>
                        <a:rPr lang="en-IN" dirty="0"/>
                        <a:t>Model Name</a:t>
                      </a:r>
                    </a:p>
                  </a:txBody>
                  <a:tcPr/>
                </a:tc>
                <a:tc>
                  <a:txBody>
                    <a:bodyPr/>
                    <a:lstStyle/>
                    <a:p>
                      <a:pPr algn="ctr"/>
                      <a:r>
                        <a:rPr lang="en-IN" dirty="0"/>
                        <a:t>Accuracy</a:t>
                      </a:r>
                    </a:p>
                  </a:txBody>
                  <a:tcPr/>
                </a:tc>
                <a:extLst>
                  <a:ext uri="{0D108BD9-81ED-4DB2-BD59-A6C34878D82A}">
                    <a16:rowId xmlns:a16="http://schemas.microsoft.com/office/drawing/2014/main" val="3666212426"/>
                  </a:ext>
                </a:extLst>
              </a:tr>
              <a:tr h="370840">
                <a:tc>
                  <a:txBody>
                    <a:bodyPr/>
                    <a:lstStyle/>
                    <a:p>
                      <a:pPr algn="ctr"/>
                      <a:r>
                        <a:rPr lang="en-IN" dirty="0"/>
                        <a:t>Support Vector Machine</a:t>
                      </a:r>
                    </a:p>
                  </a:txBody>
                  <a:tcPr/>
                </a:tc>
                <a:tc>
                  <a:txBody>
                    <a:bodyPr/>
                    <a:lstStyle/>
                    <a:p>
                      <a:pPr algn="ctr"/>
                      <a:r>
                        <a:rPr lang="en-US" dirty="0"/>
                        <a:t>84.91 %</a:t>
                      </a:r>
                      <a:endParaRPr lang="en-IN" dirty="0"/>
                    </a:p>
                  </a:txBody>
                  <a:tcPr/>
                </a:tc>
                <a:extLst>
                  <a:ext uri="{0D108BD9-81ED-4DB2-BD59-A6C34878D82A}">
                    <a16:rowId xmlns:a16="http://schemas.microsoft.com/office/drawing/2014/main" val="870485057"/>
                  </a:ext>
                </a:extLst>
              </a:tr>
              <a:tr h="370840">
                <a:tc>
                  <a:txBody>
                    <a:bodyPr/>
                    <a:lstStyle/>
                    <a:p>
                      <a:pPr algn="ctr"/>
                      <a:r>
                        <a:rPr lang="en-IN" dirty="0"/>
                        <a:t>Random forest</a:t>
                      </a:r>
                    </a:p>
                  </a:txBody>
                  <a:tcPr/>
                </a:tc>
                <a:tc>
                  <a:txBody>
                    <a:bodyPr/>
                    <a:lstStyle/>
                    <a:p>
                      <a:pPr algn="ctr"/>
                      <a:r>
                        <a:rPr lang="en-IN" dirty="0"/>
                        <a:t>92.45 %</a:t>
                      </a:r>
                    </a:p>
                  </a:txBody>
                  <a:tcPr/>
                </a:tc>
                <a:extLst>
                  <a:ext uri="{0D108BD9-81ED-4DB2-BD59-A6C34878D82A}">
                    <a16:rowId xmlns:a16="http://schemas.microsoft.com/office/drawing/2014/main" val="3708553943"/>
                  </a:ext>
                </a:extLst>
              </a:tr>
              <a:tr h="370840">
                <a:tc>
                  <a:txBody>
                    <a:bodyPr/>
                    <a:lstStyle/>
                    <a:p>
                      <a:pPr algn="ctr"/>
                      <a:r>
                        <a:rPr lang="en-IN" dirty="0"/>
                        <a:t>TabNet</a:t>
                      </a:r>
                    </a:p>
                  </a:txBody>
                  <a:tcPr/>
                </a:tc>
                <a:tc>
                  <a:txBody>
                    <a:bodyPr/>
                    <a:lstStyle/>
                    <a:p>
                      <a:pPr algn="ctr"/>
                      <a:r>
                        <a:rPr lang="en-IN" dirty="0"/>
                        <a:t>86.79 %</a:t>
                      </a:r>
                    </a:p>
                  </a:txBody>
                  <a:tcPr/>
                </a:tc>
                <a:extLst>
                  <a:ext uri="{0D108BD9-81ED-4DB2-BD59-A6C34878D82A}">
                    <a16:rowId xmlns:a16="http://schemas.microsoft.com/office/drawing/2014/main" val="4173564173"/>
                  </a:ext>
                </a:extLst>
              </a:tr>
            </a:tbl>
          </a:graphicData>
        </a:graphic>
      </p:graphicFrame>
      <p:sp>
        <p:nvSpPr>
          <p:cNvPr id="11" name="TextBox 10">
            <a:extLst>
              <a:ext uri="{FF2B5EF4-FFF2-40B4-BE49-F238E27FC236}">
                <a16:creationId xmlns:a16="http://schemas.microsoft.com/office/drawing/2014/main" id="{9596DD7D-3521-7E0A-6422-826D2E0E1289}"/>
              </a:ext>
            </a:extLst>
          </p:cNvPr>
          <p:cNvSpPr txBox="1"/>
          <p:nvPr/>
        </p:nvSpPr>
        <p:spPr>
          <a:xfrm>
            <a:off x="766916" y="3223649"/>
            <a:ext cx="10382865" cy="2523768"/>
          </a:xfrm>
          <a:prstGeom prst="rect">
            <a:avLst/>
          </a:prstGeom>
          <a:noFill/>
        </p:spPr>
        <p:txBody>
          <a:bodyPr wrap="square" rtlCol="0">
            <a:spAutoFit/>
          </a:bodyPr>
          <a:lstStyle/>
          <a:p>
            <a:pPr algn="just"/>
            <a:r>
              <a:rPr lang="en-IN" dirty="0"/>
              <a:t>	</a:t>
            </a:r>
            <a:r>
              <a:rPr lang="en-IN" sz="1600" dirty="0"/>
              <a:t>The Random forest got the highest accuracy of 92.45% among all the used models,  the TabNet got the 2</a:t>
            </a:r>
            <a:r>
              <a:rPr lang="en-IN" sz="1600" baseline="30000" dirty="0"/>
              <a:t>nd</a:t>
            </a:r>
            <a:r>
              <a:rPr lang="en-IN" sz="1600" dirty="0"/>
              <a:t> place with a maximum of 90.15% accuracy and a minimum of 86.79% accuracy, and finally, the support vector machine got an accuracy of 84.91%.</a:t>
            </a:r>
          </a:p>
          <a:p>
            <a:pPr algn="just"/>
            <a:endParaRPr lang="en-IN" dirty="0"/>
          </a:p>
          <a:p>
            <a:pPr algn="just"/>
            <a:r>
              <a:rPr lang="en-IN" b="1" dirty="0">
                <a:latin typeface="Times New Roman" panose="02020603050405020304" pitchFamily="18" charset="0"/>
                <a:cs typeface="Times New Roman" panose="02020603050405020304" pitchFamily="18" charset="0"/>
              </a:rPr>
              <a:t>Conclusion</a:t>
            </a:r>
          </a:p>
          <a:p>
            <a:pPr algn="just"/>
            <a:endParaRPr lang="en-IN" dirty="0"/>
          </a:p>
          <a:p>
            <a:pPr algn="just"/>
            <a:r>
              <a:rPr lang="en-IN" dirty="0"/>
              <a:t>	</a:t>
            </a:r>
            <a:r>
              <a:rPr lang="en-IN" sz="1600" dirty="0"/>
              <a:t>The final output will be decided by applying the majority voting on the three models. If any of the models predict that the patient had heart disease then the output will be positive(have the heart disease) else the output will be negative(doesn’t have heart disease).</a:t>
            </a:r>
          </a:p>
        </p:txBody>
      </p:sp>
    </p:spTree>
    <p:extLst>
      <p:ext uri="{BB962C8B-B14F-4D97-AF65-F5344CB8AC3E}">
        <p14:creationId xmlns:p14="http://schemas.microsoft.com/office/powerpoint/2010/main" val="2142341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EE66-684A-1464-260A-28E1ADBCA42F}"/>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Requirements</a:t>
            </a:r>
            <a:endParaRPr lang="en-IN" sz="2000" dirty="0"/>
          </a:p>
        </p:txBody>
      </p:sp>
      <p:sp>
        <p:nvSpPr>
          <p:cNvPr id="3" name="Content Placeholder 2">
            <a:extLst>
              <a:ext uri="{FF2B5EF4-FFF2-40B4-BE49-F238E27FC236}">
                <a16:creationId xmlns:a16="http://schemas.microsoft.com/office/drawing/2014/main" id="{C16444CF-C50E-3753-2A4A-A1A8D47D4102}"/>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Software Requirements:</a:t>
            </a:r>
          </a:p>
          <a:p>
            <a:pPr marL="0" indent="0">
              <a:buNone/>
            </a:pPr>
            <a:r>
              <a:rPr lang="en-US" sz="2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Operating System: Windows 7 and above</a:t>
            </a:r>
          </a:p>
          <a:p>
            <a:pPr marL="0" indent="0">
              <a:buNone/>
            </a:pPr>
            <a:r>
              <a:rPr lang="en-US" sz="1600" dirty="0">
                <a:latin typeface="Times New Roman" panose="02020603050405020304" pitchFamily="18" charset="0"/>
                <a:cs typeface="Times New Roman" panose="02020603050405020304" pitchFamily="18" charset="0"/>
              </a:rPr>
              <a:t>	Languages: Python 3.9 &amp; above</a:t>
            </a:r>
          </a:p>
          <a:p>
            <a:pPr marL="0" indent="0">
              <a:buNone/>
            </a:pPr>
            <a:r>
              <a:rPr lang="en-US" sz="1600" dirty="0">
                <a:latin typeface="Times New Roman" panose="02020603050405020304" pitchFamily="18" charset="0"/>
                <a:cs typeface="Times New Roman" panose="02020603050405020304" pitchFamily="18" charset="0"/>
              </a:rPr>
              <a:t>	IDE : Anaconda Navigator</a:t>
            </a:r>
          </a:p>
          <a:p>
            <a:pPr marL="0" indent="0">
              <a:buNone/>
            </a:pPr>
            <a:r>
              <a:rPr lang="en-US" sz="1800" b="1" dirty="0">
                <a:latin typeface="Times New Roman" panose="02020603050405020304" pitchFamily="18" charset="0"/>
                <a:cs typeface="Times New Roman" panose="02020603050405020304" pitchFamily="18" charset="0"/>
              </a:rPr>
              <a:t>Hardware Requirements:</a:t>
            </a:r>
            <a:endParaRPr lang="en-US" sz="1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Processor: 32 or 64-bit, i3 and above dual-core processor in Windows/ Unix Machine.</a:t>
            </a:r>
          </a:p>
          <a:p>
            <a:pPr marL="0" indent="0">
              <a:buNone/>
            </a:pPr>
            <a:r>
              <a:rPr lang="en-US" sz="1600" dirty="0">
                <a:latin typeface="Times New Roman" panose="02020603050405020304" pitchFamily="18" charset="0"/>
                <a:cs typeface="Times New Roman" panose="02020603050405020304" pitchFamily="18" charset="0"/>
              </a:rPr>
              <a:t>	Ram: 4GB and Above</a:t>
            </a:r>
          </a:p>
          <a:p>
            <a:pPr marL="0" indent="0">
              <a:buNone/>
            </a:pPr>
            <a:r>
              <a:rPr lang="en-US" sz="1600" dirty="0">
                <a:latin typeface="Times New Roman" panose="02020603050405020304" pitchFamily="18" charset="0"/>
                <a:cs typeface="Times New Roman" panose="02020603050405020304" pitchFamily="18" charset="0"/>
              </a:rPr>
              <a:t>	Disk Space: Minimum 10 GB disk space for Anaconda</a:t>
            </a:r>
          </a:p>
        </p:txBody>
      </p:sp>
      <p:sp>
        <p:nvSpPr>
          <p:cNvPr id="4" name="Date Placeholder 3">
            <a:extLst>
              <a:ext uri="{FF2B5EF4-FFF2-40B4-BE49-F238E27FC236}">
                <a16:creationId xmlns:a16="http://schemas.microsoft.com/office/drawing/2014/main" id="{E364D1B0-F621-E1D9-473E-90FDF3CED014}"/>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5763FEA9-A502-E49A-192D-B74848BD101C}"/>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4565E1E7-9342-3733-BAED-B273F77401A9}"/>
              </a:ext>
            </a:extLst>
          </p:cNvPr>
          <p:cNvSpPr>
            <a:spLocks noGrp="1"/>
          </p:cNvSpPr>
          <p:nvPr>
            <p:ph type="sldNum" sz="quarter" idx="12"/>
          </p:nvPr>
        </p:nvSpPr>
        <p:spPr/>
        <p:txBody>
          <a:bodyPr/>
          <a:lstStyle/>
          <a:p>
            <a:fld id="{19590046-DA73-4BBF-84B5-C08E6F75191A}" type="slidenum">
              <a:rPr lang="en-US" smtClean="0"/>
              <a:t>18</a:t>
            </a:fld>
            <a:endParaRPr lang="en-US"/>
          </a:p>
        </p:txBody>
      </p:sp>
    </p:spTree>
    <p:extLst>
      <p:ext uri="{BB962C8B-B14F-4D97-AF65-F5344CB8AC3E}">
        <p14:creationId xmlns:p14="http://schemas.microsoft.com/office/powerpoint/2010/main" val="974895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687ED-F8E3-E896-A2CD-9D851F1FD77A}"/>
              </a:ext>
            </a:extLst>
          </p:cNvPr>
          <p:cNvSpPr>
            <a:spLocks noGrp="1"/>
          </p:cNvSpPr>
          <p:nvPr>
            <p:ph idx="1"/>
          </p:nvPr>
        </p:nvSpPr>
        <p:spPr>
          <a:xfrm>
            <a:off x="743607" y="2953406"/>
            <a:ext cx="10515600" cy="2950287"/>
          </a:xfrm>
        </p:spPr>
        <p:txBody>
          <a:bodyPr>
            <a:normAutofit/>
          </a:bodyPr>
          <a:lstStyle/>
          <a:p>
            <a:pPr marL="0" indent="0" algn="ctr">
              <a:buNone/>
            </a:pPr>
            <a:r>
              <a:rPr lang="en-IN" sz="3500" dirty="0">
                <a:latin typeface="Times New Roman" panose="02020603050405020304" pitchFamily="18" charset="0"/>
                <a:cs typeface="Times New Roman" panose="02020603050405020304" pitchFamily="18" charset="0"/>
              </a:rPr>
              <a:t>THANK YOU</a:t>
            </a:r>
          </a:p>
          <a:p>
            <a:pPr marL="0" indent="0" algn="ctr">
              <a:buNone/>
            </a:pPr>
            <a:endParaRPr lang="en-IN" sz="3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37FCEA-8E28-3B8D-B1BE-2EFEED01C945}"/>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EF2AADF1-B4D0-9E44-F48C-24C7C653D113}"/>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F99C67C7-9365-C409-036C-A603896BE7C4}"/>
              </a:ext>
            </a:extLst>
          </p:cNvPr>
          <p:cNvSpPr>
            <a:spLocks noGrp="1"/>
          </p:cNvSpPr>
          <p:nvPr>
            <p:ph type="sldNum" sz="quarter" idx="12"/>
          </p:nvPr>
        </p:nvSpPr>
        <p:spPr/>
        <p:txBody>
          <a:bodyPr/>
          <a:lstStyle/>
          <a:p>
            <a:fld id="{19590046-DA73-4BBF-84B5-C08E6F75191A}" type="slidenum">
              <a:rPr lang="en-US" smtClean="0"/>
              <a:t>19</a:t>
            </a:fld>
            <a:endParaRPr lang="en-US"/>
          </a:p>
        </p:txBody>
      </p:sp>
    </p:spTree>
    <p:extLst>
      <p:ext uri="{BB962C8B-B14F-4D97-AF65-F5344CB8AC3E}">
        <p14:creationId xmlns:p14="http://schemas.microsoft.com/office/powerpoint/2010/main" val="13366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CEF3-C606-5DFE-4DE2-4930415923ED}"/>
              </a:ext>
            </a:extLst>
          </p:cNvPr>
          <p:cNvSpPr>
            <a:spLocks noGrp="1"/>
          </p:cNvSpPr>
          <p:nvPr>
            <p:ph type="title"/>
          </p:nvPr>
        </p:nvSpPr>
        <p:spPr>
          <a:xfrm>
            <a:off x="677334" y="555801"/>
            <a:ext cx="10134600" cy="1324215"/>
          </a:xfrm>
        </p:spPr>
        <p:txBody>
          <a:bodyPr>
            <a:normAutofit/>
          </a:bodyPr>
          <a:lstStyle/>
          <a:p>
            <a:r>
              <a:rPr lang="en-IN" sz="18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88BE0FC-9892-A378-4472-6093DFA29F40}"/>
              </a:ext>
            </a:extLst>
          </p:cNvPr>
          <p:cNvSpPr>
            <a:spLocks noGrp="1"/>
          </p:cNvSpPr>
          <p:nvPr>
            <p:ph idx="1"/>
          </p:nvPr>
        </p:nvSpPr>
        <p:spPr>
          <a:xfrm>
            <a:off x="1299503" y="1689249"/>
            <a:ext cx="8551079" cy="4347869"/>
          </a:xfrm>
        </p:spPr>
        <p:txBody>
          <a:bodyPr>
            <a:normAutofit/>
          </a:bodyPr>
          <a:lstStyle/>
          <a:p>
            <a:pPr marL="0" lvl="0" indent="0" algn="just">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Heart-related diseases or cardiovascular diseases (CVDs) are the major reason for a huge number of deaths in the last few decades.</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Many researchers, in recent times, have been using several machine learning techniques to help the health care industry and professionals in the diagnosis of heart-related diseases.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of the data mining and machine learning techniques such as Random Forest, and Support Vector Machine (SVM), Neural Network are used to predict heart diseases</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main objective of this research project is to predict a patient’s heart disease using machine learning algorithms.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9054E00-01BF-9134-4AB9-A6D3C9DB92FE}"/>
              </a:ext>
            </a:extLst>
          </p:cNvPr>
          <p:cNvSpPr>
            <a:spLocks noGrp="1"/>
          </p:cNvSpPr>
          <p:nvPr>
            <p:ph type="dt" sz="half" idx="10"/>
          </p:nvPr>
        </p:nvSpPr>
        <p:spPr/>
        <p:txBody>
          <a:bodyPr/>
          <a:lstStyle/>
          <a:p>
            <a:r>
              <a:rPr lang="en-US" dirty="0"/>
              <a:t>Sep 12, 2022</a:t>
            </a:r>
          </a:p>
        </p:txBody>
      </p:sp>
      <p:sp>
        <p:nvSpPr>
          <p:cNvPr id="6" name="Footer Placeholder 5">
            <a:extLst>
              <a:ext uri="{FF2B5EF4-FFF2-40B4-BE49-F238E27FC236}">
                <a16:creationId xmlns:a16="http://schemas.microsoft.com/office/drawing/2014/main" id="{58EF1A79-2742-69C3-0D64-93723C545EF9}"/>
              </a:ext>
            </a:extLst>
          </p:cNvPr>
          <p:cNvSpPr>
            <a:spLocks noGrp="1"/>
          </p:cNvSpPr>
          <p:nvPr>
            <p:ph type="ftr" sz="quarter" idx="11"/>
          </p:nvPr>
        </p:nvSpPr>
        <p:spPr/>
        <p:txBody>
          <a:bodyPr/>
          <a:lstStyle/>
          <a:p>
            <a:r>
              <a:rPr lang="en-US" dirty="0"/>
              <a:t>Heart disease prediction using ML - Batch 6A</a:t>
            </a:r>
          </a:p>
        </p:txBody>
      </p:sp>
      <p:sp>
        <p:nvSpPr>
          <p:cNvPr id="7" name="Slide Number Placeholder 6">
            <a:extLst>
              <a:ext uri="{FF2B5EF4-FFF2-40B4-BE49-F238E27FC236}">
                <a16:creationId xmlns:a16="http://schemas.microsoft.com/office/drawing/2014/main" id="{A087322D-88F0-CA98-EABB-E47A88BEA035}"/>
              </a:ext>
            </a:extLst>
          </p:cNvPr>
          <p:cNvSpPr>
            <a:spLocks noGrp="1"/>
          </p:cNvSpPr>
          <p:nvPr>
            <p:ph type="sldNum" sz="quarter" idx="12"/>
          </p:nvPr>
        </p:nvSpPr>
        <p:spPr/>
        <p:txBody>
          <a:bodyPr/>
          <a:lstStyle/>
          <a:p>
            <a:fld id="{19590046-DA73-4BBF-84B5-C08E6F75191A}" type="slidenum">
              <a:rPr lang="en-US" smtClean="0"/>
              <a:t>2</a:t>
            </a:fld>
            <a:endParaRPr lang="en-US" dirty="0"/>
          </a:p>
        </p:txBody>
      </p:sp>
    </p:spTree>
    <p:extLst>
      <p:ext uri="{BB962C8B-B14F-4D97-AF65-F5344CB8AC3E}">
        <p14:creationId xmlns:p14="http://schemas.microsoft.com/office/powerpoint/2010/main" val="64113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7C99-F6AF-3FF0-09C7-C488846001CA}"/>
              </a:ext>
            </a:extLst>
          </p:cNvPr>
          <p:cNvSpPr>
            <a:spLocks noGrp="1"/>
          </p:cNvSpPr>
          <p:nvPr>
            <p:ph type="title"/>
          </p:nvPr>
        </p:nvSpPr>
        <p:spPr>
          <a:xfrm>
            <a:off x="588818" y="457097"/>
            <a:ext cx="8596668" cy="1320800"/>
          </a:xfrm>
        </p:spPr>
        <p:txBody>
          <a:bodyPr>
            <a:normAutofit/>
          </a:bodyPr>
          <a:lstStyle/>
          <a:p>
            <a:r>
              <a:rPr lang="en-IN" sz="1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F996C7A-AE5B-7200-233A-D1365D1B4768}"/>
              </a:ext>
            </a:extLst>
          </p:cNvPr>
          <p:cNvSpPr>
            <a:spLocks noGrp="1"/>
          </p:cNvSpPr>
          <p:nvPr>
            <p:ph idx="1"/>
          </p:nvPr>
        </p:nvSpPr>
        <p:spPr>
          <a:xfrm>
            <a:off x="1461808" y="1363635"/>
            <a:ext cx="8833314" cy="4589997"/>
          </a:xfrm>
        </p:spPr>
        <p:txBody>
          <a:bodyPr>
            <a:norm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Heart is an important organ of the human body. It pumps blood to every part of our anatomy.</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Changes in lifestyle, work-related stress, and bad food habits contribute to the increase in the rate of several heart-related diseases.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Heart diseases killed 1.7 million Indians in 2016, according to the 2016 Global Burden of Disease Report, released on September 15, 2017.</a:t>
            </a:r>
          </a:p>
          <a:p>
            <a:pPr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According to World Health Organization, heart-related diseases are responsible for taking 17.7 million lives every year, 31% of all global deaths. </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Estimates made by the World Health Organization (WHO), suggest that India has lost up to $237 billion, from 2005- 2015, due to heart-related diseases.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Medical organizations, all around the world, collect data on various health-related issues, and the data is very massive and noisy, which is too hard for analyzing with human brains, and can be easily explored using various machine learning techniques.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ML offers an opportunity to improve accuracy by exploiting complex interactions between risk factors.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Thus, these algorithms have become very useful, in recent times, to predict the presence or absence of heart-related diseases accurately.</a:t>
            </a:r>
          </a:p>
          <a:p>
            <a:pPr>
              <a:buFont typeface="Wingdings" panose="05000000000000000000" pitchFamily="2" charset="2"/>
              <a:buChar char="v"/>
            </a:pP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D1ED3AC-B61A-1783-16E0-A13A8F5177F7}"/>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5CC1F5D0-D7F8-AD67-12C9-48D955ECAFDF}"/>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3EDC0928-43BE-1E9D-58E4-5E46823D5764}"/>
              </a:ext>
            </a:extLst>
          </p:cNvPr>
          <p:cNvSpPr>
            <a:spLocks noGrp="1"/>
          </p:cNvSpPr>
          <p:nvPr>
            <p:ph type="sldNum" sz="quarter" idx="12"/>
          </p:nvPr>
        </p:nvSpPr>
        <p:spPr/>
        <p:txBody>
          <a:bodyPr/>
          <a:lstStyle/>
          <a:p>
            <a:fld id="{19590046-DA73-4BBF-84B5-C08E6F75191A}" type="slidenum">
              <a:rPr lang="en-US" smtClean="0"/>
              <a:t>3</a:t>
            </a:fld>
            <a:endParaRPr lang="en-US"/>
          </a:p>
        </p:txBody>
      </p:sp>
    </p:spTree>
    <p:extLst>
      <p:ext uri="{BB962C8B-B14F-4D97-AF65-F5344CB8AC3E}">
        <p14:creationId xmlns:p14="http://schemas.microsoft.com/office/powerpoint/2010/main" val="3120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2C9CD4-A91D-326C-3E2F-05C82070CD07}"/>
              </a:ext>
            </a:extLst>
          </p:cNvPr>
          <p:cNvSpPr>
            <a:spLocks noGrp="1"/>
          </p:cNvSpPr>
          <p:nvPr>
            <p:ph type="title"/>
          </p:nvPr>
        </p:nvSpPr>
        <p:spPr>
          <a:xfrm>
            <a:off x="335664" y="451513"/>
            <a:ext cx="8596668" cy="773972"/>
          </a:xfrm>
        </p:spPr>
        <p:txBody>
          <a:bodyPr anchor="t">
            <a:normAutofit/>
          </a:bodyPr>
          <a:lstStyle/>
          <a:p>
            <a:r>
              <a:rPr lang="en-IN" sz="1800" b="1" dirty="0">
                <a:latin typeface="Times New Roman" panose="02020603050405020304" pitchFamily="18" charset="0"/>
                <a:cs typeface="Times New Roman" panose="02020603050405020304" pitchFamily="18" charset="0"/>
              </a:rPr>
              <a:t>EXISTING SYSTEM</a:t>
            </a:r>
          </a:p>
        </p:txBody>
      </p:sp>
      <p:sp>
        <p:nvSpPr>
          <p:cNvPr id="8" name="Content Placeholder 2">
            <a:extLst>
              <a:ext uri="{FF2B5EF4-FFF2-40B4-BE49-F238E27FC236}">
                <a16:creationId xmlns:a16="http://schemas.microsoft.com/office/drawing/2014/main" id="{85F7A71D-DA43-9963-A7F8-59BF8DBC1719}"/>
              </a:ext>
            </a:extLst>
          </p:cNvPr>
          <p:cNvSpPr>
            <a:spLocks noGrp="1"/>
          </p:cNvSpPr>
          <p:nvPr>
            <p:ph idx="1"/>
          </p:nvPr>
        </p:nvSpPr>
        <p:spPr>
          <a:xfrm>
            <a:off x="677335" y="1470581"/>
            <a:ext cx="8665890" cy="4570782"/>
          </a:xfrm>
        </p:spPr>
        <p:txBody>
          <a:bodyPr>
            <a:normAutofit/>
          </a:bodyPr>
          <a:lstStyle/>
          <a:p>
            <a:pPr algn="just">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Chalabeyene and others recommended Prediction and Analysis of the occurrence of Heart Disease Using Data Mining Techniques. </a:t>
            </a:r>
          </a:p>
          <a:p>
            <a:pPr lvl="1"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Dataset is computed using WEKA software.</a:t>
            </a:r>
          </a:p>
          <a:p>
            <a:pPr algn="just">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Senthilkumar Mohan et al, implemented hybrid machine learning for heart disease prediction. </a:t>
            </a:r>
          </a:p>
          <a:p>
            <a:pPr lvl="1"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Used dataset – Cleveland.</a:t>
            </a:r>
          </a:p>
          <a:p>
            <a:pPr lvl="1"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They have proposed their own Hybrid Random Forest Linear Method (HRFLM).</a:t>
            </a:r>
          </a:p>
          <a:p>
            <a:pPr algn="just">
              <a:buFont typeface="Wingdings" panose="05000000000000000000" pitchFamily="2" charset="2"/>
              <a:buChar char="v"/>
            </a:pPr>
            <a:r>
              <a:rPr lang="en-US" sz="1600" dirty="0">
                <a:solidFill>
                  <a:schemeClr val="tx1"/>
                </a:solidFill>
                <a:latin typeface="Times New Roman" panose="02020603050405020304" pitchFamily="18" charset="0"/>
                <a:cs typeface="Times New Roman" panose="02020603050405020304" pitchFamily="18" charset="0"/>
              </a:rPr>
              <a:t>Ali, Liaqat, et al, propose a system containing two models based on linear Support Vector Machine (SVM).</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Used dataset – Cleveland.</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They have obtained an improvement in accuracy over conventional SVM models by 3.3%. on of Random Forest (RF) and Linear method (LM).</a:t>
            </a:r>
          </a:p>
        </p:txBody>
      </p:sp>
      <p:sp>
        <p:nvSpPr>
          <p:cNvPr id="9" name="Date Placeholder 3">
            <a:extLst>
              <a:ext uri="{FF2B5EF4-FFF2-40B4-BE49-F238E27FC236}">
                <a16:creationId xmlns:a16="http://schemas.microsoft.com/office/drawing/2014/main" id="{8AA7C395-AA22-A6AC-18AC-3A7BBA80471B}"/>
              </a:ext>
            </a:extLst>
          </p:cNvPr>
          <p:cNvSpPr>
            <a:spLocks noGrp="1"/>
          </p:cNvSpPr>
          <p:nvPr>
            <p:ph type="dt" sz="half" idx="10"/>
          </p:nvPr>
        </p:nvSpPr>
        <p:spPr>
          <a:xfrm>
            <a:off x="919931" y="6356308"/>
            <a:ext cx="1440577" cy="365125"/>
          </a:xfrm>
        </p:spPr>
        <p:txBody>
          <a:bodyPr>
            <a:normAutofit/>
          </a:bodyPr>
          <a:lstStyle/>
          <a:p>
            <a:pPr>
              <a:spcAft>
                <a:spcPts val="600"/>
              </a:spcAft>
            </a:pPr>
            <a:r>
              <a:rPr lang="en-US" dirty="0"/>
              <a:t>Sep 12, 2022</a:t>
            </a:r>
          </a:p>
        </p:txBody>
      </p:sp>
      <p:sp>
        <p:nvSpPr>
          <p:cNvPr id="10" name="Footer Placeholder 4">
            <a:extLst>
              <a:ext uri="{FF2B5EF4-FFF2-40B4-BE49-F238E27FC236}">
                <a16:creationId xmlns:a16="http://schemas.microsoft.com/office/drawing/2014/main" id="{BA89BF93-56D5-6CA2-0DB6-1F47B3F92F36}"/>
              </a:ext>
            </a:extLst>
          </p:cNvPr>
          <p:cNvSpPr>
            <a:spLocks noGrp="1"/>
          </p:cNvSpPr>
          <p:nvPr>
            <p:ph type="ftr" sz="quarter" idx="11"/>
          </p:nvPr>
        </p:nvSpPr>
        <p:spPr>
          <a:xfrm>
            <a:off x="3581401" y="6391767"/>
            <a:ext cx="5528230" cy="365125"/>
          </a:xfrm>
        </p:spPr>
        <p:txBody>
          <a:bodyPr>
            <a:normAutofit/>
          </a:bodyPr>
          <a:lstStyle/>
          <a:p>
            <a:pPr>
              <a:spcAft>
                <a:spcPts val="600"/>
              </a:spcAft>
            </a:pPr>
            <a:r>
              <a:rPr lang="en-US" dirty="0"/>
              <a:t>Heart disease prediction using ML - Batch 6A</a:t>
            </a:r>
          </a:p>
        </p:txBody>
      </p:sp>
      <p:sp>
        <p:nvSpPr>
          <p:cNvPr id="11" name="Slide Number Placeholder 5">
            <a:extLst>
              <a:ext uri="{FF2B5EF4-FFF2-40B4-BE49-F238E27FC236}">
                <a16:creationId xmlns:a16="http://schemas.microsoft.com/office/drawing/2014/main" id="{E67DB3BB-3B93-E6DB-97FB-27A18AF305BA}"/>
              </a:ext>
            </a:extLst>
          </p:cNvPr>
          <p:cNvSpPr>
            <a:spLocks noGrp="1"/>
          </p:cNvSpPr>
          <p:nvPr>
            <p:ph type="sldNum" sz="quarter" idx="12"/>
          </p:nvPr>
        </p:nvSpPr>
        <p:spPr>
          <a:xfrm>
            <a:off x="8610600" y="6356350"/>
            <a:ext cx="2743200" cy="365125"/>
          </a:xfrm>
        </p:spPr>
        <p:txBody>
          <a:bodyPr>
            <a:normAutofit/>
          </a:bodyPr>
          <a:lstStyle/>
          <a:p>
            <a:pPr>
              <a:spcAft>
                <a:spcPts val="600"/>
              </a:spcAft>
            </a:pPr>
            <a:fld id="{19590046-DA73-4BBF-84B5-C08E6F75191A}" type="slidenum">
              <a:rPr lang="en-US" smtClean="0"/>
              <a:pPr>
                <a:spcAft>
                  <a:spcPts val="600"/>
                </a:spcAft>
              </a:pPr>
              <a:t>4</a:t>
            </a:fld>
            <a:endParaRPr lang="en-US"/>
          </a:p>
        </p:txBody>
      </p:sp>
    </p:spTree>
    <p:extLst>
      <p:ext uri="{BB962C8B-B14F-4D97-AF65-F5344CB8AC3E}">
        <p14:creationId xmlns:p14="http://schemas.microsoft.com/office/powerpoint/2010/main" val="121743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28D88-6EE3-54A7-257E-2247C3B80D86}"/>
              </a:ext>
            </a:extLst>
          </p:cNvPr>
          <p:cNvSpPr>
            <a:spLocks noGrp="1"/>
          </p:cNvSpPr>
          <p:nvPr>
            <p:ph idx="1"/>
          </p:nvPr>
        </p:nvSpPr>
        <p:spPr>
          <a:xfrm>
            <a:off x="1090585" y="727671"/>
            <a:ext cx="8988835" cy="4640579"/>
          </a:xfrm>
        </p:spPr>
        <p:txBody>
          <a:bodyPr>
            <a:norm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Singh, Yeshvendra K. et al, deal with various supervised machine learning algorithms such as Random Forest, Support Vector Machine, Logistic Regression, Linear Regression, and Decision Tree with 3-fold, 5-fold, and 10-fold cross-validation techniques.</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Used dataset – Cleveland. </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Linear Regression - 83.82%</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Logistic regression - 83.83%</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Support Vector Machine - 79.12%</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Decision tree 79.54% </a:t>
            </a:r>
          </a:p>
          <a:p>
            <a:pPr lvl="1"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Random forest - 85.81% </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2F9C8C5-F91A-673E-7619-4784C98793B8}"/>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25E23338-7252-67D6-6ED4-FCF067F48A5A}"/>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F6C0D703-9D95-DA7F-ACF9-6E0132C18AC8}"/>
              </a:ext>
            </a:extLst>
          </p:cNvPr>
          <p:cNvSpPr>
            <a:spLocks noGrp="1"/>
          </p:cNvSpPr>
          <p:nvPr>
            <p:ph type="sldNum" sz="quarter" idx="12"/>
          </p:nvPr>
        </p:nvSpPr>
        <p:spPr/>
        <p:txBody>
          <a:bodyPr/>
          <a:lstStyle/>
          <a:p>
            <a:fld id="{19590046-DA73-4BBF-84B5-C08E6F75191A}" type="slidenum">
              <a:rPr lang="en-US" smtClean="0"/>
              <a:t>5</a:t>
            </a:fld>
            <a:endParaRPr lang="en-US"/>
          </a:p>
        </p:txBody>
      </p:sp>
    </p:spTree>
    <p:extLst>
      <p:ext uri="{BB962C8B-B14F-4D97-AF65-F5344CB8AC3E}">
        <p14:creationId xmlns:p14="http://schemas.microsoft.com/office/powerpoint/2010/main" val="233804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8F419F2-BEA1-C9F9-3710-D6BD361832B0}"/>
              </a:ext>
            </a:extLst>
          </p:cNvPr>
          <p:cNvSpPr>
            <a:spLocks noGrp="1"/>
          </p:cNvSpPr>
          <p:nvPr>
            <p:ph type="title"/>
          </p:nvPr>
        </p:nvSpPr>
        <p:spPr>
          <a:xfrm>
            <a:off x="205994" y="345650"/>
            <a:ext cx="8596668" cy="1320800"/>
          </a:xfrm>
        </p:spPr>
        <p:txBody>
          <a:bodyPr anchor="t">
            <a:normAutofit/>
          </a:bodyPr>
          <a:lstStyle/>
          <a:p>
            <a:r>
              <a:rPr lang="en-IN" sz="1800" b="1" dirty="0">
                <a:latin typeface="Times New Roman" panose="02020603050405020304" pitchFamily="18" charset="0"/>
                <a:cs typeface="Times New Roman" panose="02020603050405020304" pitchFamily="18" charset="0"/>
              </a:rPr>
              <a:t>PROPOSED SYSTEM</a:t>
            </a:r>
          </a:p>
        </p:txBody>
      </p:sp>
      <p:sp>
        <p:nvSpPr>
          <p:cNvPr id="8" name="Content Placeholder 2">
            <a:extLst>
              <a:ext uri="{FF2B5EF4-FFF2-40B4-BE49-F238E27FC236}">
                <a16:creationId xmlns:a16="http://schemas.microsoft.com/office/drawing/2014/main" id="{1E779B3C-FEF8-E5EE-3C1E-906E6CEE43C9}"/>
              </a:ext>
            </a:extLst>
          </p:cNvPr>
          <p:cNvSpPr>
            <a:spLocks noGrp="1"/>
          </p:cNvSpPr>
          <p:nvPr>
            <p:ph idx="1"/>
          </p:nvPr>
        </p:nvSpPr>
        <p:spPr>
          <a:xfrm>
            <a:off x="1089507" y="1313905"/>
            <a:ext cx="8892693" cy="4421877"/>
          </a:xfrm>
        </p:spPr>
        <p:txBody>
          <a:bodyPr>
            <a:norm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project aims to know whether the patient has heart disease or not.</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records in the dataset are divided into the training set and test sets.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training set will be given to the model for training the model and the testing set will be given to test the model.</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Initially the data is preprocessed so it will be given to the models.</a:t>
            </a:r>
          </a:p>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After preprocessing the data, t</a:t>
            </a:r>
            <a:r>
              <a:rPr lang="en-IN" sz="1600" dirty="0">
                <a:latin typeface="Times New Roman" panose="02020603050405020304" pitchFamily="18" charset="0"/>
                <a:cs typeface="Times New Roman" panose="02020603050405020304" pitchFamily="18" charset="0"/>
              </a:rPr>
              <a:t>he data classification technique namely support vector </a:t>
            </a:r>
            <a:r>
              <a:rPr lang="en-US" sz="1600" dirty="0">
                <a:latin typeface="Times New Roman" panose="02020603050405020304" pitchFamily="18" charset="0"/>
                <a:cs typeface="Times New Roman" panose="02020603050405020304" pitchFamily="18" charset="0"/>
              </a:rPr>
              <a:t>machine, artificial neural network, and random forest were applied </a:t>
            </a:r>
            <a:r>
              <a:rPr lang="en-IN" sz="1600" dirty="0">
                <a:latin typeface="Times New Roman" panose="02020603050405020304" pitchFamily="18" charset="0"/>
                <a:cs typeface="Times New Roman" panose="02020603050405020304" pitchFamily="18" charset="0"/>
              </a:rPr>
              <a:t>to predict whether the patient has heart disease or not.</a:t>
            </a:r>
          </a:p>
          <a:p>
            <a:pPr algn="just">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If the models predict that the patient has heart disease, then we recommend him/her take the necessary treatment.</a:t>
            </a:r>
          </a:p>
          <a:p>
            <a:pPr algn="just">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If the patient doesn’t have heart disease, then we will inform the patient about the results and recommend they take care of their health.</a:t>
            </a:r>
          </a:p>
        </p:txBody>
      </p:sp>
      <p:sp>
        <p:nvSpPr>
          <p:cNvPr id="9" name="Date Placeholder 3">
            <a:extLst>
              <a:ext uri="{FF2B5EF4-FFF2-40B4-BE49-F238E27FC236}">
                <a16:creationId xmlns:a16="http://schemas.microsoft.com/office/drawing/2014/main" id="{657D0D9A-9520-55BE-DA9B-A6FA73B76848}"/>
              </a:ext>
            </a:extLst>
          </p:cNvPr>
          <p:cNvSpPr>
            <a:spLocks noGrp="1"/>
          </p:cNvSpPr>
          <p:nvPr>
            <p:ph type="dt" sz="half" idx="10"/>
          </p:nvPr>
        </p:nvSpPr>
        <p:spPr>
          <a:xfrm>
            <a:off x="725825" y="6356350"/>
            <a:ext cx="1440577" cy="365125"/>
          </a:xfrm>
        </p:spPr>
        <p:txBody>
          <a:bodyPr>
            <a:normAutofit/>
          </a:bodyPr>
          <a:lstStyle/>
          <a:p>
            <a:pPr>
              <a:spcAft>
                <a:spcPts val="600"/>
              </a:spcAft>
            </a:pPr>
            <a:r>
              <a:rPr lang="en-US" dirty="0"/>
              <a:t>Sep 12, 2022</a:t>
            </a:r>
          </a:p>
        </p:txBody>
      </p:sp>
      <p:sp>
        <p:nvSpPr>
          <p:cNvPr id="10" name="Footer Placeholder 4">
            <a:extLst>
              <a:ext uri="{FF2B5EF4-FFF2-40B4-BE49-F238E27FC236}">
                <a16:creationId xmlns:a16="http://schemas.microsoft.com/office/drawing/2014/main" id="{FE033C4D-3CC8-1384-1189-1CC5CCF089FC}"/>
              </a:ext>
            </a:extLst>
          </p:cNvPr>
          <p:cNvSpPr>
            <a:spLocks noGrp="1"/>
          </p:cNvSpPr>
          <p:nvPr>
            <p:ph type="ftr" sz="quarter" idx="11"/>
          </p:nvPr>
        </p:nvSpPr>
        <p:spPr>
          <a:xfrm>
            <a:off x="3181542" y="6356350"/>
            <a:ext cx="5528230" cy="365125"/>
          </a:xfrm>
        </p:spPr>
        <p:txBody>
          <a:bodyPr>
            <a:normAutofit/>
          </a:bodyPr>
          <a:lstStyle/>
          <a:p>
            <a:pPr>
              <a:spcAft>
                <a:spcPts val="600"/>
              </a:spcAft>
            </a:pPr>
            <a:r>
              <a:rPr lang="en-US" dirty="0"/>
              <a:t>Heart disease prediction using ML - Batch 6A</a:t>
            </a:r>
          </a:p>
        </p:txBody>
      </p:sp>
      <p:sp>
        <p:nvSpPr>
          <p:cNvPr id="11" name="Slide Number Placeholder 5">
            <a:extLst>
              <a:ext uri="{FF2B5EF4-FFF2-40B4-BE49-F238E27FC236}">
                <a16:creationId xmlns:a16="http://schemas.microsoft.com/office/drawing/2014/main" id="{0945B918-DE3D-17FA-3CB6-8760F16F150A}"/>
              </a:ext>
            </a:extLst>
          </p:cNvPr>
          <p:cNvSpPr>
            <a:spLocks noGrp="1"/>
          </p:cNvSpPr>
          <p:nvPr>
            <p:ph type="sldNum" sz="quarter" idx="12"/>
          </p:nvPr>
        </p:nvSpPr>
        <p:spPr>
          <a:xfrm>
            <a:off x="8610600" y="6356350"/>
            <a:ext cx="2743200" cy="365125"/>
          </a:xfrm>
        </p:spPr>
        <p:txBody>
          <a:bodyPr>
            <a:normAutofit/>
          </a:bodyPr>
          <a:lstStyle/>
          <a:p>
            <a:pPr>
              <a:spcAft>
                <a:spcPts val="600"/>
              </a:spcAft>
            </a:pPr>
            <a:fld id="{19590046-DA73-4BBF-84B5-C08E6F75191A}" type="slidenum">
              <a:rPr lang="en-US" smtClean="0"/>
              <a:pPr>
                <a:spcAft>
                  <a:spcPts val="600"/>
                </a:spcAft>
              </a:pPr>
              <a:t>6</a:t>
            </a:fld>
            <a:endParaRPr lang="en-US"/>
          </a:p>
        </p:txBody>
      </p:sp>
    </p:spTree>
    <p:extLst>
      <p:ext uri="{BB962C8B-B14F-4D97-AF65-F5344CB8AC3E}">
        <p14:creationId xmlns:p14="http://schemas.microsoft.com/office/powerpoint/2010/main" val="19208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203683-8C0A-65E6-4E1D-6F779616412A}"/>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FA9BD4D0-2910-7A7A-1323-5C9FBE53A41C}"/>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C8B369D6-07B9-DB9F-3641-D4F1682F866D}"/>
              </a:ext>
            </a:extLst>
          </p:cNvPr>
          <p:cNvSpPr>
            <a:spLocks noGrp="1"/>
          </p:cNvSpPr>
          <p:nvPr>
            <p:ph type="sldNum" sz="quarter" idx="12"/>
          </p:nvPr>
        </p:nvSpPr>
        <p:spPr/>
        <p:txBody>
          <a:bodyPr/>
          <a:lstStyle/>
          <a:p>
            <a:fld id="{19590046-DA73-4BBF-84B5-C08E6F75191A}" type="slidenum">
              <a:rPr lang="en-US" smtClean="0"/>
              <a:t>7</a:t>
            </a:fld>
            <a:endParaRPr lang="en-US"/>
          </a:p>
        </p:txBody>
      </p:sp>
      <p:pic>
        <p:nvPicPr>
          <p:cNvPr id="10" name="Picture 9">
            <a:extLst>
              <a:ext uri="{FF2B5EF4-FFF2-40B4-BE49-F238E27FC236}">
                <a16:creationId xmlns:a16="http://schemas.microsoft.com/office/drawing/2014/main" id="{E1177A7B-A050-6565-0E7E-6BDF83C05BE7}"/>
              </a:ext>
            </a:extLst>
          </p:cNvPr>
          <p:cNvPicPr>
            <a:picLocks noChangeAspect="1"/>
          </p:cNvPicPr>
          <p:nvPr/>
        </p:nvPicPr>
        <p:blipFill>
          <a:blip r:embed="rId2"/>
          <a:stretch>
            <a:fillRect/>
          </a:stretch>
        </p:blipFill>
        <p:spPr>
          <a:xfrm>
            <a:off x="1759044" y="452936"/>
            <a:ext cx="8673912" cy="53494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E4B50229-FCF2-C2B1-106F-ABFC63B05877}"/>
              </a:ext>
            </a:extLst>
          </p:cNvPr>
          <p:cNvSpPr txBox="1"/>
          <p:nvPr/>
        </p:nvSpPr>
        <p:spPr>
          <a:xfrm>
            <a:off x="4244406" y="4552581"/>
            <a:ext cx="2176537" cy="369332"/>
          </a:xfrm>
          <a:prstGeom prst="rect">
            <a:avLst/>
          </a:prstGeom>
          <a:noFill/>
        </p:spPr>
        <p:txBody>
          <a:bodyPr wrap="square">
            <a:spAutoFit/>
          </a:bodyPr>
          <a:lstStyle/>
          <a:p>
            <a:r>
              <a:rPr lang="en-IN" b="1" u="sng" dirty="0">
                <a:solidFill>
                  <a:schemeClr val="tx2">
                    <a:lumMod val="10000"/>
                  </a:schemeClr>
                </a:solidFill>
              </a:rPr>
              <a:t>PROPOSED SYSTEM</a:t>
            </a:r>
          </a:p>
        </p:txBody>
      </p:sp>
    </p:spTree>
    <p:extLst>
      <p:ext uri="{BB962C8B-B14F-4D97-AF65-F5344CB8AC3E}">
        <p14:creationId xmlns:p14="http://schemas.microsoft.com/office/powerpoint/2010/main" val="232887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with medium confidence">
            <a:extLst>
              <a:ext uri="{FF2B5EF4-FFF2-40B4-BE49-F238E27FC236}">
                <a16:creationId xmlns:a16="http://schemas.microsoft.com/office/drawing/2014/main" id="{CE1187BE-63A0-1CF5-32EE-40FF28C495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8267" y="451513"/>
            <a:ext cx="6226399" cy="5591175"/>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FD4014A2-7E3D-D07A-64F3-39C1EA6C4BF5}"/>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A2CFB93D-32BE-6971-BE02-765712BE7B4F}"/>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9C22044A-5204-8160-A738-6443D99CD0BC}"/>
              </a:ext>
            </a:extLst>
          </p:cNvPr>
          <p:cNvSpPr>
            <a:spLocks noGrp="1"/>
          </p:cNvSpPr>
          <p:nvPr>
            <p:ph type="sldNum" sz="quarter" idx="12"/>
          </p:nvPr>
        </p:nvSpPr>
        <p:spPr/>
        <p:txBody>
          <a:bodyPr/>
          <a:lstStyle/>
          <a:p>
            <a:fld id="{19590046-DA73-4BBF-84B5-C08E6F75191A}" type="slidenum">
              <a:rPr lang="en-US" smtClean="0"/>
              <a:t>8</a:t>
            </a:fld>
            <a:endParaRPr lang="en-US"/>
          </a:p>
        </p:txBody>
      </p:sp>
      <p:sp>
        <p:nvSpPr>
          <p:cNvPr id="10" name="TextBox 9">
            <a:extLst>
              <a:ext uri="{FF2B5EF4-FFF2-40B4-BE49-F238E27FC236}">
                <a16:creationId xmlns:a16="http://schemas.microsoft.com/office/drawing/2014/main" id="{F468972B-EFC7-B716-0872-0EEBF6629F1D}"/>
              </a:ext>
            </a:extLst>
          </p:cNvPr>
          <p:cNvSpPr txBox="1"/>
          <p:nvPr/>
        </p:nvSpPr>
        <p:spPr>
          <a:xfrm>
            <a:off x="677334" y="1240066"/>
            <a:ext cx="4216784" cy="4832092"/>
          </a:xfrm>
          <a:prstGeom prst="rect">
            <a:avLst/>
          </a:prstGeom>
          <a:noFill/>
        </p:spPr>
        <p:txBody>
          <a:bodyPr wrap="square" rtlCol="0">
            <a:spAutoFit/>
          </a:bodyPr>
          <a:lstStyle/>
          <a:p>
            <a:pPr>
              <a:buClr>
                <a:srgbClr val="00B050"/>
              </a:buClr>
            </a:pPr>
            <a:endParaRPr lang="en-US" sz="14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 Cleveland heart dataset from the UCI </a:t>
            </a:r>
            <a:r>
              <a:rPr lang="en-US" sz="1400" u="sng" dirty="0">
                <a:latin typeface="Times New Roman" panose="02020603050405020304" pitchFamily="18" charset="0"/>
                <a:cs typeface="Times New Roman" panose="02020603050405020304" pitchFamily="18" charset="0"/>
                <a:hlinkClick r:id="rId4" tooltip="Learn more about machine learning from ScienceDirect's AI-generated Topic Pages">
                  <a:extLst>
                    <a:ext uri="{A12FA001-AC4F-418D-AE19-62706E023703}">
                      <ahyp:hlinkClr xmlns:ahyp="http://schemas.microsoft.com/office/drawing/2018/hyperlinkcolor" val="tx"/>
                    </a:ext>
                  </a:extLst>
                </a:hlinkClick>
              </a:rPr>
              <a:t>M</a:t>
            </a:r>
            <a:r>
              <a:rPr lang="en-US" sz="1400" b="0" i="0" u="sng" dirty="0">
                <a:effectLst/>
                <a:latin typeface="Times New Roman" panose="02020603050405020304" pitchFamily="18" charset="0"/>
                <a:cs typeface="Times New Roman" panose="02020603050405020304" pitchFamily="18" charset="0"/>
                <a:hlinkClick r:id="rId4" tooltip="Learn more about machine learning from ScienceDirect's AI-generated Topic Pages">
                  <a:extLst>
                    <a:ext uri="{A12FA001-AC4F-418D-AE19-62706E023703}">
                      <ahyp:hlinkClr xmlns:ahyp="http://schemas.microsoft.com/office/drawing/2018/hyperlinkcolor" val="tx"/>
                    </a:ext>
                  </a:extLst>
                </a:hlinkClick>
              </a:rPr>
              <a:t>achine</a:t>
            </a:r>
            <a:r>
              <a:rPr lang="en-US" sz="1400" b="0" i="0" dirty="0">
                <a:effectLst/>
                <a:latin typeface="Times New Roman" panose="02020603050405020304" pitchFamily="18" charset="0"/>
                <a:cs typeface="Times New Roman" panose="02020603050405020304" pitchFamily="18" charset="0"/>
                <a:hlinkClick r:id="rId4" tooltip="Learn more about machine learning from ScienceDirect's AI-generated Topic Pages">
                  <a:extLst>
                    <a:ext uri="{A12FA001-AC4F-418D-AE19-62706E023703}">
                      <ahyp:hlinkClr xmlns:ahyp="http://schemas.microsoft.com/office/drawing/2018/hyperlinkcolor" val="tx"/>
                    </a:ext>
                  </a:extLst>
                </a:hlinkClick>
              </a:rPr>
              <a:t> learning</a:t>
            </a:r>
            <a:r>
              <a:rPr lang="en-US" sz="1400" b="0" i="0" dirty="0">
                <a:effectLst/>
                <a:latin typeface="Times New Roman" panose="02020603050405020304" pitchFamily="18" charset="0"/>
                <a:cs typeface="Times New Roman" panose="02020603050405020304" pitchFamily="18" charset="0"/>
              </a:rPr>
              <a:t> repository has been used for the experiments. </a:t>
            </a:r>
          </a:p>
          <a:p>
            <a:pPr marL="285750" indent="-285750">
              <a:buClr>
                <a:srgbClr val="00B050"/>
              </a:buClr>
              <a:buFont typeface="Wingdings" panose="05000000000000000000" pitchFamily="2" charset="2"/>
              <a:buChar char="v"/>
            </a:pPr>
            <a:endParaRPr lang="en-US" sz="1400" b="0" i="0" dirty="0">
              <a:effectLst/>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Initially we have taken 295 records dataset.</a:t>
            </a: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Then changed to the dataset consists of 14 attributes and </a:t>
            </a:r>
            <a:r>
              <a:rPr lang="en-US" sz="1400" dirty="0">
                <a:latin typeface="Times New Roman" panose="02020603050405020304" pitchFamily="18" charset="0"/>
                <a:cs typeface="Times New Roman" panose="02020603050405020304" pitchFamily="18" charset="0"/>
              </a:rPr>
              <a:t>1052 records</a:t>
            </a:r>
            <a:r>
              <a:rPr lang="en-US" sz="1400" b="0" i="0" dirty="0">
                <a:effectLst/>
                <a:latin typeface="Times New Roman" panose="02020603050405020304" pitchFamily="18" charset="0"/>
                <a:cs typeface="Times New Roman" panose="02020603050405020304" pitchFamily="18" charset="0"/>
              </a:rPr>
              <a:t>. </a:t>
            </a: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a:buClr>
                <a:srgbClr val="00B050"/>
              </a:buClr>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There are </a:t>
            </a:r>
            <a:r>
              <a:rPr lang="en-US" sz="1400" dirty="0">
                <a:latin typeface="Times New Roman" panose="02020603050405020304" pitchFamily="18" charset="0"/>
                <a:cs typeface="Times New Roman" panose="02020603050405020304" pitchFamily="18" charset="0"/>
              </a:rPr>
              <a:t>8</a:t>
            </a:r>
            <a:r>
              <a:rPr lang="en-US" sz="1400" b="0" i="0" dirty="0">
                <a:effectLst/>
                <a:latin typeface="Times New Roman" panose="02020603050405020304" pitchFamily="18" charset="0"/>
                <a:cs typeface="Times New Roman" panose="02020603050405020304" pitchFamily="18" charset="0"/>
              </a:rPr>
              <a:t> categorical attributes and 6 numeric attributes. </a:t>
            </a: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a:buClr>
                <a:srgbClr val="00B050"/>
              </a:buClr>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b="0" i="0" dirty="0">
                <a:effectLst/>
                <a:latin typeface="Times New Roman" panose="02020603050405020304" pitchFamily="18" charset="0"/>
                <a:cs typeface="Times New Roman" panose="02020603050405020304" pitchFamily="18" charset="0"/>
              </a:rPr>
              <a:t>The description of the dataset is shown in the table.</a:t>
            </a:r>
          </a:p>
          <a:p>
            <a:pPr marL="285750" indent="-285750">
              <a:buClr>
                <a:srgbClr val="00B050"/>
              </a:buClr>
              <a:buFont typeface="Wingdings" panose="05000000000000000000" pitchFamily="2" charset="2"/>
              <a:buChar char="v"/>
            </a:pPr>
            <a:endParaRPr lang="en-US" sz="1400" b="0" i="0" dirty="0">
              <a:effectLst/>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Clr>
                <a:srgbClr val="00B050"/>
              </a:buCl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URL of the dataset: https://www.kaggle.com/datasets/johnsmith88/heart-disease-dataset</a:t>
            </a:r>
            <a:endParaRPr lang="en-IN" sz="1400" dirty="0">
              <a:latin typeface="Times New Roman" panose="02020603050405020304" pitchFamily="18" charset="0"/>
              <a:cs typeface="Times New Roman" panose="02020603050405020304" pitchFamily="18" charset="0"/>
            </a:endParaRPr>
          </a:p>
          <a:p>
            <a:pPr>
              <a:buClr>
                <a:srgbClr val="00B050"/>
              </a:buClr>
            </a:pP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48A3E90-4D92-2C7C-B713-7DE2B24BB32E}"/>
              </a:ext>
            </a:extLst>
          </p:cNvPr>
          <p:cNvSpPr txBox="1"/>
          <p:nvPr/>
        </p:nvSpPr>
        <p:spPr>
          <a:xfrm>
            <a:off x="677335" y="557072"/>
            <a:ext cx="2013314" cy="369332"/>
          </a:xfrm>
          <a:prstGeom prst="rect">
            <a:avLst/>
          </a:prstGeom>
          <a:noFill/>
        </p:spPr>
        <p:txBody>
          <a:bodyPr wrap="square" rtlCol="0">
            <a:spAutoFit/>
          </a:bodyPr>
          <a:lstStyle/>
          <a:p>
            <a:r>
              <a:rPr lang="en-IN" b="1" dirty="0">
                <a:solidFill>
                  <a:schemeClr val="tx1">
                    <a:lumMod val="95000"/>
                  </a:schemeClr>
                </a:solidFill>
                <a:latin typeface="Times New Roman" panose="02020603050405020304" pitchFamily="18" charset="0"/>
                <a:cs typeface="Times New Roman" panose="02020603050405020304" pitchFamily="18" charset="0"/>
              </a:rPr>
              <a:t>Cleveland dataset</a:t>
            </a:r>
          </a:p>
        </p:txBody>
      </p:sp>
    </p:spTree>
    <p:extLst>
      <p:ext uri="{BB962C8B-B14F-4D97-AF65-F5344CB8AC3E}">
        <p14:creationId xmlns:p14="http://schemas.microsoft.com/office/powerpoint/2010/main" val="364653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CD0535-6025-8AC6-17FA-AA58A56108B9}"/>
              </a:ext>
            </a:extLst>
          </p:cNvPr>
          <p:cNvSpPr>
            <a:spLocks noGrp="1"/>
          </p:cNvSpPr>
          <p:nvPr>
            <p:ph type="dt" sz="half" idx="10"/>
          </p:nvPr>
        </p:nvSpPr>
        <p:spPr/>
        <p:txBody>
          <a:bodyPr/>
          <a:lstStyle/>
          <a:p>
            <a:r>
              <a:rPr lang="en-US"/>
              <a:t>Sep 12, 2022</a:t>
            </a:r>
          </a:p>
        </p:txBody>
      </p:sp>
      <p:sp>
        <p:nvSpPr>
          <p:cNvPr id="5" name="Footer Placeholder 4">
            <a:extLst>
              <a:ext uri="{FF2B5EF4-FFF2-40B4-BE49-F238E27FC236}">
                <a16:creationId xmlns:a16="http://schemas.microsoft.com/office/drawing/2014/main" id="{4E1348C9-13F7-7BE4-DA5B-0C4EA08D2005}"/>
              </a:ext>
            </a:extLst>
          </p:cNvPr>
          <p:cNvSpPr>
            <a:spLocks noGrp="1"/>
          </p:cNvSpPr>
          <p:nvPr>
            <p:ph type="ftr" sz="quarter" idx="11"/>
          </p:nvPr>
        </p:nvSpPr>
        <p:spPr/>
        <p:txBody>
          <a:bodyPr/>
          <a:lstStyle/>
          <a:p>
            <a:r>
              <a:rPr lang="en-US"/>
              <a:t>Heart disease prediction using ML - Batch 6A</a:t>
            </a:r>
          </a:p>
        </p:txBody>
      </p:sp>
      <p:sp>
        <p:nvSpPr>
          <p:cNvPr id="6" name="Slide Number Placeholder 5">
            <a:extLst>
              <a:ext uri="{FF2B5EF4-FFF2-40B4-BE49-F238E27FC236}">
                <a16:creationId xmlns:a16="http://schemas.microsoft.com/office/drawing/2014/main" id="{A7A00161-3BE8-901D-6327-0718A898E843}"/>
              </a:ext>
            </a:extLst>
          </p:cNvPr>
          <p:cNvSpPr>
            <a:spLocks noGrp="1"/>
          </p:cNvSpPr>
          <p:nvPr>
            <p:ph type="sldNum" sz="quarter" idx="12"/>
          </p:nvPr>
        </p:nvSpPr>
        <p:spPr/>
        <p:txBody>
          <a:bodyPr/>
          <a:lstStyle/>
          <a:p>
            <a:fld id="{19590046-DA73-4BBF-84B5-C08E6F75191A}" type="slidenum">
              <a:rPr lang="en-US" smtClean="0"/>
              <a:t>9</a:t>
            </a:fld>
            <a:endParaRPr lang="en-US"/>
          </a:p>
        </p:txBody>
      </p:sp>
      <p:pic>
        <p:nvPicPr>
          <p:cNvPr id="10" name="Picture 9">
            <a:extLst>
              <a:ext uri="{FF2B5EF4-FFF2-40B4-BE49-F238E27FC236}">
                <a16:creationId xmlns:a16="http://schemas.microsoft.com/office/drawing/2014/main" id="{9D1D9960-DC77-6AFC-DF31-9D5F2950C8E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11016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1649</TotalTime>
  <Words>1914</Words>
  <Application>Microsoft Office PowerPoint</Application>
  <PresentationFormat>Widescreen</PresentationFormat>
  <Paragraphs>193</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HEART DISEASE PREDICTION USING MACHINE LEARNING</vt:lpstr>
      <vt:lpstr>ABSTRACT</vt:lpstr>
      <vt:lpstr>INTRODUCTION</vt:lpstr>
      <vt:lpstr>EXISTING SYSTEM</vt:lpstr>
      <vt:lpstr>PowerPoint Presentation</vt:lpstr>
      <vt:lpstr>PROPOSED SYSTEM</vt:lpstr>
      <vt:lpstr>PowerPoint Presentation</vt:lpstr>
      <vt:lpstr>PowerPoint Presentation</vt:lpstr>
      <vt:lpstr>PowerPoint Presentation</vt:lpstr>
      <vt:lpstr>PowerPoint Presentation</vt:lpstr>
      <vt:lpstr>METHODOLOGY</vt:lpstr>
      <vt:lpstr>PowerPoint Presentation</vt:lpstr>
      <vt:lpstr>TabNet</vt:lpstr>
      <vt:lpstr>PowerPoint Presentation</vt:lpstr>
      <vt:lpstr>            We can see that the Feature transformer layer consists of two parts. The parameters of the first half of the layer are shared,  which means that they are jointly trained on all steps; while the second half is not shared and is trained separately on each step. For each step, the input is the same features, so we can use the same layer to do the common part of the feature calculation, and then use different layers to do the feature part of each step. </vt:lpstr>
      <vt:lpstr>PowerPoint Presentation</vt:lpstr>
      <vt:lpstr>Performance</vt:lpstr>
      <vt:lpstr>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BAPATLA ENGINEERING COLLEGE</dc:title>
  <dc:creator>DASARI NAGA PHANINDRA</dc:creator>
  <cp:lastModifiedBy>DASARI NAGA PHANINDRA</cp:lastModifiedBy>
  <cp:revision>241</cp:revision>
  <dcterms:created xsi:type="dcterms:W3CDTF">2022-09-12T15:15:44Z</dcterms:created>
  <dcterms:modified xsi:type="dcterms:W3CDTF">2023-01-10T04:59:24Z</dcterms:modified>
</cp:coreProperties>
</file>