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6" r:id="rId38"/>
    <p:sldId id="292" r:id="rId39"/>
    <p:sldId id="291" r:id="rId40"/>
    <p:sldId id="293" r:id="rId41"/>
    <p:sldId id="297" r:id="rId42"/>
    <p:sldId id="298" r:id="rId43"/>
    <p:sldId id="299" r:id="rId44"/>
    <p:sldId id="300" r:id="rId45"/>
    <p:sldId id="301" r:id="rId46"/>
    <p:sldId id="302" r:id="rId47"/>
    <p:sldId id="305" r:id="rId48"/>
    <p:sldId id="303" r:id="rId49"/>
    <p:sldId id="304" r:id="rId50"/>
    <p:sldId id="306" r:id="rId51"/>
    <p:sldId id="307" r:id="rId52"/>
    <p:sldId id="308" r:id="rId53"/>
    <p:sldId id="309" r:id="rId54"/>
    <p:sldId id="310" r:id="rId55"/>
    <p:sldId id="31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62" r:id="rId80"/>
    <p:sldId id="355" r:id="rId81"/>
    <p:sldId id="356" r:id="rId82"/>
    <p:sldId id="357" r:id="rId83"/>
    <p:sldId id="358" r:id="rId84"/>
    <p:sldId id="359" r:id="rId85"/>
    <p:sldId id="360" r:id="rId86"/>
    <p:sldId id="361" r:id="rId87"/>
    <p:sldId id="312" r:id="rId88"/>
    <p:sldId id="313" r:id="rId89"/>
    <p:sldId id="314" r:id="rId90"/>
    <p:sldId id="320" r:id="rId91"/>
    <p:sldId id="321" r:id="rId92"/>
    <p:sldId id="322" r:id="rId93"/>
    <p:sldId id="323" r:id="rId94"/>
    <p:sldId id="324" r:id="rId95"/>
    <p:sldId id="325" r:id="rId96"/>
    <p:sldId id="326" r:id="rId97"/>
    <p:sldId id="315" r:id="rId98"/>
    <p:sldId id="329" r:id="rId99"/>
    <p:sldId id="327" r:id="rId100"/>
    <p:sldId id="316" r:id="rId101"/>
    <p:sldId id="328" r:id="rId102"/>
    <p:sldId id="317" r:id="rId103"/>
    <p:sldId id="318" r:id="rId104"/>
    <p:sldId id="319" r:id="rId105"/>
    <p:sldId id="330" r:id="rId106"/>
    <p:sldId id="331"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8C4F33-00CE-41B8-86EC-246BFE4CA8BA}" v="74" dt="2024-11-19T03:57:03.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005" autoAdjust="0"/>
  </p:normalViewPr>
  <p:slideViewPr>
    <p:cSldViewPr snapToGrid="0">
      <p:cViewPr>
        <p:scale>
          <a:sx n="50" d="100"/>
          <a:sy n="50" d="100"/>
        </p:scale>
        <p:origin x="1284" y="4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14747-522C-4E05-A8F9-6945D8B3CB53}"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4D5B3-C86F-43FC-9CEA-B13007AAADD6}" type="slidenum">
              <a:rPr lang="en-IN" smtClean="0"/>
              <a:t>‹#›</a:t>
            </a:fld>
            <a:endParaRPr lang="en-IN"/>
          </a:p>
        </p:txBody>
      </p:sp>
    </p:spTree>
    <p:extLst>
      <p:ext uri="{BB962C8B-B14F-4D97-AF65-F5344CB8AC3E}">
        <p14:creationId xmlns:p14="http://schemas.microsoft.com/office/powerpoint/2010/main" val="217099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sana.com/resources/effectively-manage-team-workload"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4C4D5B3-C86F-43FC-9CEA-B13007AAADD6}" type="slidenum">
              <a:rPr lang="en-IN" smtClean="0"/>
              <a:t>1</a:t>
            </a:fld>
            <a:endParaRPr lang="en-IN"/>
          </a:p>
        </p:txBody>
      </p:sp>
    </p:spTree>
    <p:extLst>
      <p:ext uri="{BB962C8B-B14F-4D97-AF65-F5344CB8AC3E}">
        <p14:creationId xmlns:p14="http://schemas.microsoft.com/office/powerpoint/2010/main" val="275904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beginning development, there are precise, reliable, and thoroughly documented requirements available.</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During development, very little adjustments or expansions to the project’s scope are anticipated.</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Ideal for more manageable projects with a clear development path and little complexity.</a:t>
            </a:r>
          </a:p>
          <a:p>
            <a:endParaRPr lang="en-IN" dirty="0"/>
          </a:p>
          <a:p>
            <a:r>
              <a:rPr lang="en-US" dirty="0"/>
              <a:t>Projects that are predictable, low-risk, and able to be addressed early in the development life cycle are those that have known, controllable risks</a:t>
            </a:r>
          </a:p>
          <a:p>
            <a:endParaRPr lang="en-US" dirty="0"/>
          </a:p>
          <a:p>
            <a:r>
              <a:rPr lang="en-US" dirty="0"/>
              <a:t>Circumstances in which paperwork is of utmost importance and stringent regulatory compliance is required</a:t>
            </a:r>
          </a:p>
          <a:p>
            <a:endParaRPr lang="en-US" dirty="0"/>
          </a:p>
          <a:p>
            <a:r>
              <a:rPr lang="en-US" dirty="0"/>
              <a:t>This situation describes the client’s preference for a linear and sequential approach to project development</a:t>
            </a:r>
          </a:p>
          <a:p>
            <a:endParaRPr lang="en-US" dirty="0"/>
          </a:p>
          <a:p>
            <a:r>
              <a:rPr lang="en-US" dirty="0"/>
              <a:t>Projects with limited resources can benefit from a set-up strategy, which enables targeted resource allocation.</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18</a:t>
            </a:fld>
            <a:endParaRPr lang="en-IN"/>
          </a:p>
        </p:txBody>
      </p:sp>
    </p:spTree>
    <p:extLst>
      <p:ext uri="{BB962C8B-B14F-4D97-AF65-F5344CB8AC3E}">
        <p14:creationId xmlns:p14="http://schemas.microsoft.com/office/powerpoint/2010/main" val="213544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Large-scale Software Development Projects</a:t>
            </a:r>
            <a:r>
              <a:rPr lang="en-US" dirty="0"/>
              <a:t>: The Waterfall Model is often used for large-scale software development projects, where a structured and sequential approach is necessary to ensure that the project is completed on time and within budget.</a:t>
            </a:r>
          </a:p>
          <a:p>
            <a:r>
              <a:rPr lang="en-US" b="1" dirty="0"/>
              <a:t>Safety-Critical Systems</a:t>
            </a:r>
            <a:r>
              <a:rPr lang="en-US" dirty="0"/>
              <a:t>: The Waterfall Model is often used in the development of safety-critical systems, such as aerospace or medical systems, where the consequences of errors or defects can be severe.</a:t>
            </a:r>
          </a:p>
          <a:p>
            <a:r>
              <a:rPr lang="en-US" b="1" dirty="0"/>
              <a:t>Government and Defense Projects</a:t>
            </a:r>
            <a:r>
              <a:rPr lang="en-US" dirty="0"/>
              <a:t>: The Waterfall Model is also commonly used in government and defense projects, where a rigorous and structured approach is necessary to ensure that the project meets all requirements and is delivered on time.</a:t>
            </a:r>
          </a:p>
          <a:p>
            <a:r>
              <a:rPr lang="en-US" b="1" dirty="0"/>
              <a:t>Projects with well-defined Requirements</a:t>
            </a:r>
            <a:r>
              <a:rPr lang="en-US" dirty="0"/>
              <a:t>: The Waterfall Model is best suited for projects with well-defined requirements, as the sequential nature of the model requires a clear understanding of the project objectives and scope.</a:t>
            </a:r>
          </a:p>
          <a:p>
            <a:r>
              <a:rPr lang="en-US" b="1" dirty="0"/>
              <a:t>Projects with Stable Requirements</a:t>
            </a:r>
            <a:r>
              <a:rPr lang="en-US" dirty="0"/>
              <a:t>: The Waterfall Model is also well-suited for projects with stable requirements, as the linear nature of the model does not allow for changes to be made once a phase has been completed.</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19</a:t>
            </a:fld>
            <a:endParaRPr lang="en-IN"/>
          </a:p>
        </p:txBody>
      </p:sp>
    </p:spTree>
    <p:extLst>
      <p:ext uri="{BB962C8B-B14F-4D97-AF65-F5344CB8AC3E}">
        <p14:creationId xmlns:p14="http://schemas.microsoft.com/office/powerpoint/2010/main" val="3878065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20</a:t>
            </a:fld>
            <a:endParaRPr lang="en-IN"/>
          </a:p>
        </p:txBody>
      </p:sp>
    </p:spTree>
    <p:extLst>
      <p:ext uri="{BB962C8B-B14F-4D97-AF65-F5344CB8AC3E}">
        <p14:creationId xmlns:p14="http://schemas.microsoft.com/office/powerpoint/2010/main" val="24466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Verification Phases:</a:t>
            </a:r>
          </a:p>
          <a:p>
            <a:r>
              <a:rPr lang="en-US" dirty="0"/>
              <a:t>It involves a static analysis technique (review) done without executing code. It is the process of evaluation of the product development phase to find whether specified requirements are met.</a:t>
            </a:r>
          </a:p>
          <a:p>
            <a:endParaRPr lang="en-US" dirty="0"/>
          </a:p>
          <a:p>
            <a:r>
              <a:rPr lang="en-US" dirty="0"/>
              <a:t>There are several Verification phases in the V-Model:</a:t>
            </a:r>
          </a:p>
          <a:p>
            <a:endParaRPr lang="en-US" dirty="0"/>
          </a:p>
          <a:p>
            <a:r>
              <a:rPr lang="en-US" dirty="0"/>
              <a:t>Business Requirement Analysis:</a:t>
            </a:r>
          </a:p>
          <a:p>
            <a:endParaRPr lang="en-US" dirty="0"/>
          </a:p>
          <a:p>
            <a:r>
              <a:rPr lang="en-US" dirty="0"/>
              <a:t>This is the first step of the designation of the development cycle where product requirement needs to be cured from the customer’s perspective. in these phases include proper communication with the customer to understand the requirements of the customers. these are the very important activities that need to be handled properly, as most of the time customers do not know exactly what they want, and they are not sure about it at that time then we use an acceptance test design planning which is done at the time of business requirement it will be used as an input for acceptance testing.</a:t>
            </a:r>
          </a:p>
          <a:p>
            <a:endParaRPr lang="en-US" dirty="0"/>
          </a:p>
          <a:p>
            <a:r>
              <a:rPr lang="en-US" dirty="0"/>
              <a:t>System Design:</a:t>
            </a:r>
          </a:p>
          <a:p>
            <a:endParaRPr lang="en-US" dirty="0"/>
          </a:p>
          <a:p>
            <a:r>
              <a:rPr lang="en-US" dirty="0"/>
              <a:t>Design of the system will start when the overall we are clear with the product requirements, and then need to design the system completely. This understanding will be at the beginning of complete under the product development process. these will be beneficial for the future execution of test cases.</a:t>
            </a:r>
          </a:p>
          <a:p>
            <a:endParaRPr lang="en-US" dirty="0"/>
          </a:p>
          <a:p>
            <a:r>
              <a:rPr lang="en-US" dirty="0"/>
              <a:t>Architectural Design:</a:t>
            </a:r>
          </a:p>
          <a:p>
            <a:endParaRPr lang="en-US" dirty="0"/>
          </a:p>
          <a:p>
            <a:r>
              <a:rPr lang="en-US" dirty="0"/>
              <a:t>In this stage, architectural specifications are comprehended and designed. Usually, several technical approaches are put out, and the ultimate choice is made after considering both the technical and financial viability. The system architecture is further divided into modules that each handle a distinct function. Another name for this is High-Level Design (HLD).</a:t>
            </a:r>
          </a:p>
          <a:p>
            <a:endParaRPr lang="en-US" dirty="0"/>
          </a:p>
          <a:p>
            <a:r>
              <a:rPr lang="en-US" dirty="0"/>
              <a:t>At this point, the exchange of data and communication between the internal modules and external systems are well understood and defined. During this phase, integration tests can be created and documented using the information provided.</a:t>
            </a:r>
          </a:p>
          <a:p>
            <a:endParaRPr lang="en-US" dirty="0"/>
          </a:p>
          <a:p>
            <a:r>
              <a:rPr lang="en-US" dirty="0"/>
              <a:t>Module Design:</a:t>
            </a:r>
          </a:p>
          <a:p>
            <a:endParaRPr lang="en-US" dirty="0"/>
          </a:p>
          <a:p>
            <a:r>
              <a:rPr lang="en-US" dirty="0"/>
              <a:t>This phase, known as Low-Level Design (LLD), specifies the comprehensive internal design for every system module. Compatibility between the design and other external systems as well as other modules in the system architecture is crucial. Unit tests are a crucial component of any development process since they assist in identifying and eradicating the majority of mistakes and flaws at an early stage. Based on the internal module designs, these unit tests may now be created.</a:t>
            </a:r>
          </a:p>
          <a:p>
            <a:endParaRPr lang="en-US" dirty="0"/>
          </a:p>
          <a:p>
            <a:r>
              <a:rPr lang="en-US" dirty="0"/>
              <a:t>Coding Phase:</a:t>
            </a:r>
          </a:p>
          <a:p>
            <a:endParaRPr lang="en-US" dirty="0"/>
          </a:p>
          <a:p>
            <a:r>
              <a:rPr lang="en-US" dirty="0"/>
              <a:t>The Coding step involves writing the code for the system modules that were created during the Design phase. The system and architectural requirements are used to determine which programming language is most appropriate.</a:t>
            </a:r>
          </a:p>
          <a:p>
            <a:endParaRPr lang="en-US" dirty="0"/>
          </a:p>
          <a:p>
            <a:r>
              <a:rPr lang="en-US" dirty="0"/>
              <a:t>The coding standards and principles are followed when performing the coding. Before the final build is checked into the repository, the code undergoes many code reviews and is optimized for optimal performance.</a:t>
            </a:r>
          </a:p>
          <a:p>
            <a:endParaRPr lang="en-US" dirty="0"/>
          </a:p>
          <a:p>
            <a:r>
              <a:rPr lang="en-US" dirty="0"/>
              <a:t>Validation Phases:</a:t>
            </a:r>
          </a:p>
          <a:p>
            <a:r>
              <a:rPr lang="en-US" dirty="0"/>
              <a:t>It involves dynamic analysis techniques (functional, and non-functional), and testing done by executing code. Validation is the process of evaluating the software after the completion of the development phase to determine whether the software meets the customer’s expectations and requirements. </a:t>
            </a:r>
          </a:p>
          <a:p>
            <a:endParaRPr lang="en-US" dirty="0"/>
          </a:p>
          <a:p>
            <a:r>
              <a:rPr lang="en-US" dirty="0"/>
              <a:t>So, V-Model contains Verification phases on one side of the Validation phases on the other side. The verification and Validation phases are joined by the coding phase in a V-shape. Thus, it is called V-Model. </a:t>
            </a:r>
          </a:p>
          <a:p>
            <a:r>
              <a:rPr lang="en-US" dirty="0"/>
              <a:t>There are several Validation phases in the V-Model:</a:t>
            </a:r>
          </a:p>
          <a:p>
            <a:endParaRPr lang="en-US" dirty="0"/>
          </a:p>
          <a:p>
            <a:r>
              <a:rPr lang="en-US" dirty="0"/>
              <a:t>Unit Testing:</a:t>
            </a:r>
          </a:p>
          <a:p>
            <a:endParaRPr lang="en-US" dirty="0"/>
          </a:p>
          <a:p>
            <a:r>
              <a:rPr lang="en-US" dirty="0"/>
              <a:t>Unit Test Plans are developed during the module design phase. These Unit Test Plans are executed to eliminate bugs in code or unit level.</a:t>
            </a:r>
          </a:p>
          <a:p>
            <a:endParaRPr lang="en-US" dirty="0"/>
          </a:p>
          <a:p>
            <a:r>
              <a:rPr lang="en-US" dirty="0"/>
              <a:t>Integration testing:</a:t>
            </a:r>
          </a:p>
          <a:p>
            <a:endParaRPr lang="en-US" dirty="0"/>
          </a:p>
          <a:p>
            <a:r>
              <a:rPr lang="en-US" dirty="0"/>
              <a:t>After completion of unit testing Integration testing is performed. In integration testing, the modules are integrated and the system is tested. Integration testing is performed in the Architecture design phase. This test verifies the communication of modules among themselves.</a:t>
            </a:r>
          </a:p>
          <a:p>
            <a:endParaRPr lang="en-US" dirty="0"/>
          </a:p>
          <a:p>
            <a:r>
              <a:rPr lang="en-US" dirty="0"/>
              <a:t>System Testing:</a:t>
            </a:r>
          </a:p>
          <a:p>
            <a:endParaRPr lang="en-US" dirty="0"/>
          </a:p>
          <a:p>
            <a:r>
              <a:rPr lang="en-US" dirty="0"/>
              <a:t>System testing tests the complete application with its functionality, inter-dependency, and communication. It tests the functional and non-functional requirements of the developed application.</a:t>
            </a:r>
          </a:p>
          <a:p>
            <a:endParaRPr lang="en-US" dirty="0"/>
          </a:p>
          <a:p>
            <a:r>
              <a:rPr lang="en-US" dirty="0"/>
              <a:t>User Acceptance Testing (UAT):</a:t>
            </a:r>
          </a:p>
          <a:p>
            <a:endParaRPr lang="en-US" dirty="0"/>
          </a:p>
          <a:p>
            <a:r>
              <a:rPr lang="en-US" dirty="0"/>
              <a:t>UAT is performed in a user environment that resembles the production environment. UAT verifies that the delivered system meets the user’s requirement and the system is ready for use in the real world.</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24</a:t>
            </a:fld>
            <a:endParaRPr lang="en-IN"/>
          </a:p>
        </p:txBody>
      </p:sp>
    </p:spTree>
    <p:extLst>
      <p:ext uri="{BB962C8B-B14F-4D97-AF65-F5344CB8AC3E}">
        <p14:creationId xmlns:p14="http://schemas.microsoft.com/office/powerpoint/2010/main" val="1767161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Documentation is used to maintain the application once it is available in a production environment.</a:t>
            </a:r>
            <a:endParaRPr lang="en-IN" dirty="0"/>
          </a:p>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26</a:t>
            </a:fld>
            <a:endParaRPr lang="en-IN"/>
          </a:p>
        </p:txBody>
      </p:sp>
    </p:spTree>
    <p:extLst>
      <p:ext uri="{BB962C8B-B14F-4D97-AF65-F5344CB8AC3E}">
        <p14:creationId xmlns:p14="http://schemas.microsoft.com/office/powerpoint/2010/main" val="3880697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Traceability of Requirements: The V-Model proves beneficial in situations when it’s imperative to create precise traceability between the requirements and their related test cases.</a:t>
            </a:r>
          </a:p>
          <a:p>
            <a:r>
              <a:rPr lang="en-US" dirty="0"/>
              <a:t>Complex Projects: The V-Model offers a methodical way to manage testing activities and reduce risks related to integration and interface problems for projects with a high level of complexity and interdependencies among system components.</a:t>
            </a:r>
          </a:p>
          <a:p>
            <a:r>
              <a:rPr lang="en-US" dirty="0"/>
              <a:t>Waterfall-Like Projects: Since the V-Model offers an approachable structure for organizing, carrying out, and monitoring testing activities at every level of development, it is appropriate for projects that use a sequential approach to development, much like the waterfall model.</a:t>
            </a:r>
          </a:p>
          <a:p>
            <a:r>
              <a:rPr lang="en-US" dirty="0"/>
              <a:t>Safety-Critical Systems: These systems are used in the aerospace, automotive, and healthcare industries. They place a strong emphasis on rigid verification and validation procedures, which help to guarantee that essential system requirements are fulfilled and that possible risks are found and eliminated early in the development process.</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28</a:t>
            </a:fld>
            <a:endParaRPr lang="en-IN"/>
          </a:p>
        </p:txBody>
      </p:sp>
    </p:spTree>
    <p:extLst>
      <p:ext uri="{BB962C8B-B14F-4D97-AF65-F5344CB8AC3E}">
        <p14:creationId xmlns:p14="http://schemas.microsoft.com/office/powerpoint/2010/main" val="264574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V-Model provides a clear and structured process for software development, making it easier to understand and follow.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V-Model places a strong emphasis on testing, which helps to ensure the quality and reliability of the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Improved Traceability: The V-Model provides a clear link between the requirements and the final product, making it easier to trace and manage changes to the software.</a:t>
            </a:r>
          </a:p>
          <a:p>
            <a:r>
              <a:rPr lang="en-US" dirty="0"/>
              <a:t>The clear structure of the V-Model helps to improve communication between the customer and the development team</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29</a:t>
            </a:fld>
            <a:endParaRPr lang="en-IN"/>
          </a:p>
        </p:txBody>
      </p:sp>
    </p:spTree>
    <p:extLst>
      <p:ext uri="{BB962C8B-B14F-4D97-AF65-F5344CB8AC3E}">
        <p14:creationId xmlns:p14="http://schemas.microsoft.com/office/powerpoint/2010/main" val="225274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Inflexibility: The V-Model is a linear and sequential model, which can make it difficult to adapt to changing requirements or unexpected events.</a:t>
            </a:r>
          </a:p>
          <a:p>
            <a:r>
              <a:rPr lang="en-US" dirty="0"/>
              <a:t>Time-Consuming: The V-Model can be time-consuming, as it requires a lot of documentation and testing.</a:t>
            </a:r>
          </a:p>
          <a:p>
            <a:r>
              <a:rPr lang="en-US" dirty="0"/>
              <a:t>Overreliance on Documentation: The V-Model places a strong emphasis on documentation, which can lead to an overreliance on documentation at the expense of actual development work.</a:t>
            </a:r>
            <a:endParaRPr lang="en-IN" dirty="0"/>
          </a:p>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30</a:t>
            </a:fld>
            <a:endParaRPr lang="en-IN"/>
          </a:p>
        </p:txBody>
      </p:sp>
    </p:spTree>
    <p:extLst>
      <p:ext uri="{BB962C8B-B14F-4D97-AF65-F5344CB8AC3E}">
        <p14:creationId xmlns:p14="http://schemas.microsoft.com/office/powerpoint/2010/main" val="2810959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Iterative with sprints, where each sprint delivers a usable part of the product.</a:t>
            </a:r>
          </a:p>
          <a:p>
            <a:r>
              <a:rPr lang="en-US" dirty="0"/>
              <a:t>Key Components: Sprints (2-4 weeks), daily stand-ups, retrospective meetings.</a:t>
            </a:r>
          </a:p>
          <a:p>
            <a:r>
              <a:rPr lang="en-US" dirty="0"/>
              <a:t>Pros: Flexible, encourages collaboration, adaptable to change.</a:t>
            </a:r>
          </a:p>
          <a:p>
            <a:r>
              <a:rPr lang="en-US" dirty="0"/>
              <a:t>Cons: Requires close collaboration and constant feedback.</a:t>
            </a:r>
          </a:p>
          <a:p>
            <a:r>
              <a:rPr lang="en-US" dirty="0"/>
              <a:t>When to Use: Complex projects where requirements might evolve over time.</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32</a:t>
            </a:fld>
            <a:endParaRPr lang="en-IN"/>
          </a:p>
        </p:txBody>
      </p:sp>
    </p:spTree>
    <p:extLst>
      <p:ext uri="{BB962C8B-B14F-4D97-AF65-F5344CB8AC3E}">
        <p14:creationId xmlns:p14="http://schemas.microsoft.com/office/powerpoint/2010/main" val="2529547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33</a:t>
            </a:fld>
            <a:endParaRPr lang="en-IN"/>
          </a:p>
        </p:txBody>
      </p:sp>
    </p:spTree>
    <p:extLst>
      <p:ext uri="{BB962C8B-B14F-4D97-AF65-F5344CB8AC3E}">
        <p14:creationId xmlns:p14="http://schemas.microsoft.com/office/powerpoint/2010/main" val="365311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Firstly all the requirements regarding the software are gathered from the customer and then the gathered requirements are analyzed. The goal of the analysis part is to remove incompleteness (an incomplete requirement is one in which some parts of the actual requirements have been omitted) and inconsistencies (an inconsistent requirement is one in which some part of the requirement contradicts some other part).</a:t>
            </a:r>
          </a:p>
          <a:p>
            <a:endParaRPr lang="en-IN" dirty="0"/>
          </a:p>
          <a:p>
            <a:r>
              <a:rPr lang="en-US" dirty="0"/>
              <a:t>These analyzed requirements are documented in a software requirement specification (SRS) document. SRS document serves as a contract between the development team and customers. Any future dispute between the customers and the developers can be settled by examining the SRS document.</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10</a:t>
            </a:fld>
            <a:endParaRPr lang="en-IN"/>
          </a:p>
        </p:txBody>
      </p:sp>
    </p:spTree>
    <p:extLst>
      <p:ext uri="{BB962C8B-B14F-4D97-AF65-F5344CB8AC3E}">
        <p14:creationId xmlns:p14="http://schemas.microsoft.com/office/powerpoint/2010/main" val="3631969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34</a:t>
            </a:fld>
            <a:endParaRPr lang="en-IN"/>
          </a:p>
        </p:txBody>
      </p:sp>
    </p:spTree>
    <p:extLst>
      <p:ext uri="{BB962C8B-B14F-4D97-AF65-F5344CB8AC3E}">
        <p14:creationId xmlns:p14="http://schemas.microsoft.com/office/powerpoint/2010/main" val="292371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35</a:t>
            </a:fld>
            <a:endParaRPr lang="en-IN"/>
          </a:p>
        </p:txBody>
      </p:sp>
    </p:spTree>
    <p:extLst>
      <p:ext uri="{BB962C8B-B14F-4D97-AF65-F5344CB8AC3E}">
        <p14:creationId xmlns:p14="http://schemas.microsoft.com/office/powerpoint/2010/main" val="3512783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36</a:t>
            </a:fld>
            <a:endParaRPr lang="en-IN"/>
          </a:p>
        </p:txBody>
      </p:sp>
    </p:spTree>
    <p:extLst>
      <p:ext uri="{BB962C8B-B14F-4D97-AF65-F5344CB8AC3E}">
        <p14:creationId xmlns:p14="http://schemas.microsoft.com/office/powerpoint/2010/main" val="2636294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spcAft>
                <a:spcPts val="750"/>
              </a:spcAft>
            </a:pPr>
            <a:r>
              <a:rPr lang="en-US" b="1" i="0" dirty="0">
                <a:solidFill>
                  <a:srgbClr val="273239"/>
                </a:solidFill>
                <a:effectLst/>
                <a:latin typeface="Nunito" pitchFamily="2" charset="0"/>
              </a:rPr>
              <a:t>Requirement Gathering</a:t>
            </a:r>
            <a:r>
              <a:rPr lang="en-US" b="0" i="0" dirty="0">
                <a:solidFill>
                  <a:srgbClr val="273239"/>
                </a:solidFill>
                <a:effectLst/>
                <a:latin typeface="Nunito" pitchFamily="2" charset="0"/>
              </a:rPr>
              <a:t>: In requirement Gathering collaboration takes place with stakeholders to understand and prioritize needs for the project, that focus on delivering value. In this step techniques like user stories and workshops for effective communication.</a:t>
            </a:r>
          </a:p>
          <a:p>
            <a:pPr algn="l" rtl="0" fontAlgn="base">
              <a:spcAft>
                <a:spcPts val="750"/>
              </a:spcAft>
            </a:pPr>
            <a:r>
              <a:rPr lang="en-US" b="1" i="0" dirty="0">
                <a:solidFill>
                  <a:srgbClr val="273239"/>
                </a:solidFill>
                <a:effectLst/>
                <a:latin typeface="Nunito" pitchFamily="2" charset="0"/>
              </a:rPr>
              <a:t>2. Design the Requirements</a:t>
            </a:r>
            <a:r>
              <a:rPr lang="en-US" b="0" i="0" dirty="0">
                <a:solidFill>
                  <a:srgbClr val="273239"/>
                </a:solidFill>
                <a:effectLst/>
                <a:latin typeface="Nunito" pitchFamily="2" charset="0"/>
              </a:rPr>
              <a:t>: In design the requirement step that gathered requirements is translated into actionable tasks, breaking them down into smaller, manageable chunks. In this step developers develop visual representations of the solution, such as wireframes or prototypes, to get early feedback and ensure alignment with stakeholder expectations.</a:t>
            </a:r>
          </a:p>
          <a:p>
            <a:pPr algn="l" rtl="0" fontAlgn="base">
              <a:spcAft>
                <a:spcPts val="750"/>
              </a:spcAft>
            </a:pPr>
            <a:r>
              <a:rPr lang="en-US" b="1" i="0" dirty="0">
                <a:solidFill>
                  <a:srgbClr val="273239"/>
                </a:solidFill>
                <a:effectLst/>
                <a:latin typeface="Nunito" pitchFamily="2" charset="0"/>
              </a:rPr>
              <a:t>3. Coding: </a:t>
            </a:r>
            <a:r>
              <a:rPr lang="en-US" b="0" i="0" dirty="0">
                <a:solidFill>
                  <a:srgbClr val="273239"/>
                </a:solidFill>
                <a:effectLst/>
                <a:latin typeface="Nunito" pitchFamily="2" charset="0"/>
              </a:rPr>
              <a:t>During the coding step, the development team implements the software in short, iterative cycles known as sprints. Each sprint focuses on delivering small, functional increments of the product. Developers write code, continuously integrate it into the main codebase, and regularly commit changes to detect and address issues early.</a:t>
            </a:r>
          </a:p>
          <a:p>
            <a:pPr algn="l" rtl="0" fontAlgn="base">
              <a:spcAft>
                <a:spcPts val="750"/>
              </a:spcAft>
            </a:pPr>
            <a:r>
              <a:rPr lang="en-US" b="1" i="0" dirty="0">
                <a:solidFill>
                  <a:srgbClr val="273239"/>
                </a:solidFill>
                <a:effectLst/>
                <a:latin typeface="Nunito" pitchFamily="2" charset="0"/>
              </a:rPr>
              <a:t>4. Testing / Quality Assurance</a:t>
            </a:r>
            <a:r>
              <a:rPr lang="en-US" b="0" i="0" dirty="0">
                <a:solidFill>
                  <a:srgbClr val="273239"/>
                </a:solidFill>
                <a:effectLst/>
                <a:latin typeface="Nunito" pitchFamily="2" charset="0"/>
              </a:rPr>
              <a:t>: Testing is an integral part of each iteration, ensuring the quality and functionality of the software. Unit tests are written to verify individual components, while integration tests check that different parts of the system work together as intended. User Acceptance Testing (UAT) involves end-users testing the software in real-world scenarios to ensure it meets their needs.</a:t>
            </a:r>
          </a:p>
          <a:p>
            <a:pPr algn="l" rtl="0" fontAlgn="base">
              <a:spcAft>
                <a:spcPts val="750"/>
              </a:spcAft>
            </a:pPr>
            <a:r>
              <a:rPr lang="en-US" b="1" i="0" dirty="0">
                <a:solidFill>
                  <a:srgbClr val="273239"/>
                </a:solidFill>
                <a:effectLst/>
                <a:latin typeface="Nunito" pitchFamily="2" charset="0"/>
              </a:rPr>
              <a:t>5. Deployment</a:t>
            </a:r>
            <a:r>
              <a:rPr lang="en-US" b="0" i="0" dirty="0">
                <a:solidFill>
                  <a:srgbClr val="273239"/>
                </a:solidFill>
                <a:effectLst/>
                <a:latin typeface="Nunito" pitchFamily="2" charset="0"/>
              </a:rPr>
              <a:t>: Deployment involves releasing the software increments to production frequently and reliably. Automated deployment tools makes the process, allowing for quick and consistent releases. Monitoring the deployment process and system performance helps identify and resolve any issues promptly.</a:t>
            </a:r>
          </a:p>
          <a:p>
            <a:pPr algn="l" rtl="0" fontAlgn="base">
              <a:spcAft>
                <a:spcPts val="750"/>
              </a:spcAft>
            </a:pPr>
            <a:r>
              <a:rPr lang="en-US" b="1" i="0" dirty="0">
                <a:solidFill>
                  <a:srgbClr val="273239"/>
                </a:solidFill>
                <a:effectLst/>
                <a:latin typeface="Nunito" pitchFamily="2" charset="0"/>
              </a:rPr>
              <a:t>6. Feedback</a:t>
            </a:r>
            <a:r>
              <a:rPr lang="en-US" b="0" i="0" dirty="0">
                <a:solidFill>
                  <a:srgbClr val="273239"/>
                </a:solidFill>
                <a:effectLst/>
                <a:latin typeface="Nunito" pitchFamily="2" charset="0"/>
              </a:rPr>
              <a:t>: Feedback is crucial for continuous improvement in Agile. Stakeholders and end-users provide feedback through surveys, direct communication, and usage analytics. This feedback is used to refine requirements, prioritize changes, and identify areas for improvement.</a:t>
            </a:r>
          </a:p>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39</a:t>
            </a:fld>
            <a:endParaRPr lang="en-IN"/>
          </a:p>
        </p:txBody>
      </p:sp>
    </p:spTree>
    <p:extLst>
      <p:ext uri="{BB962C8B-B14F-4D97-AF65-F5344CB8AC3E}">
        <p14:creationId xmlns:p14="http://schemas.microsoft.com/office/powerpoint/2010/main" val="2306849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Concept:</a:t>
            </a:r>
            <a:r>
              <a:rPr lang="en-US" b="0" i="0" dirty="0">
                <a:solidFill>
                  <a:srgbClr val="273239"/>
                </a:solidFill>
                <a:effectLst/>
                <a:latin typeface="Nunito" pitchFamily="2" charset="0"/>
              </a:rPr>
              <a:t> In concept phase vision of the project, its scope, objectives, and goals are set.</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Inception: </a:t>
            </a:r>
            <a:r>
              <a:rPr lang="en-US" b="0" i="0" dirty="0">
                <a:solidFill>
                  <a:srgbClr val="273239"/>
                </a:solidFill>
                <a:effectLst/>
                <a:latin typeface="Nunito" pitchFamily="2" charset="0"/>
              </a:rPr>
              <a:t>This stage is conducted before Construction</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The major goal of this phase is to complete just enough work to get your team moving in the correct direction.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Iteration/Construction: </a:t>
            </a:r>
            <a:r>
              <a:rPr lang="en-US" b="0" i="0" dirty="0">
                <a:solidFill>
                  <a:srgbClr val="273239"/>
                </a:solidFill>
                <a:effectLst/>
                <a:latin typeface="Nunito" pitchFamily="2" charset="0"/>
              </a:rPr>
              <a:t>The main goal of this phase is to create a consumable solution with enough functionality to satisfy your stakeholders’ present needs, or to configure it in the event of a package implementation.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Release: </a:t>
            </a:r>
            <a:r>
              <a:rPr lang="en-US" b="0" i="0" dirty="0">
                <a:solidFill>
                  <a:srgbClr val="273239"/>
                </a:solidFill>
                <a:effectLst/>
                <a:latin typeface="Nunito" pitchFamily="2" charset="0"/>
              </a:rPr>
              <a:t>This stage normally involves final performance testing, security assessments, and documentation updates, as well as user acceptability testing (UAT), which ensures that user demands are satisfied and the product is successful. When the software is complete, it is released into production or made available to users.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Production: </a:t>
            </a:r>
            <a:r>
              <a:rPr lang="en-US" b="0" i="0" dirty="0">
                <a:solidFill>
                  <a:srgbClr val="273239"/>
                </a:solidFill>
                <a:effectLst/>
                <a:latin typeface="Nunito" pitchFamily="2" charset="0"/>
              </a:rPr>
              <a:t>The Production Phase aims to keep systems viable and productive after they have been deployed to the user population.</a:t>
            </a:r>
          </a:p>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40</a:t>
            </a:fld>
            <a:endParaRPr lang="en-IN"/>
          </a:p>
        </p:txBody>
      </p:sp>
    </p:spTree>
    <p:extLst>
      <p:ext uri="{BB962C8B-B14F-4D97-AF65-F5344CB8AC3E}">
        <p14:creationId xmlns:p14="http://schemas.microsoft.com/office/powerpoint/2010/main" val="332886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42</a:t>
            </a:fld>
            <a:endParaRPr lang="en-IN"/>
          </a:p>
        </p:txBody>
      </p:sp>
    </p:spTree>
    <p:extLst>
      <p:ext uri="{BB962C8B-B14F-4D97-AF65-F5344CB8AC3E}">
        <p14:creationId xmlns:p14="http://schemas.microsoft.com/office/powerpoint/2010/main" val="2451360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44</a:t>
            </a:fld>
            <a:endParaRPr lang="en-IN"/>
          </a:p>
        </p:txBody>
      </p:sp>
    </p:spTree>
    <p:extLst>
      <p:ext uri="{BB962C8B-B14F-4D97-AF65-F5344CB8AC3E}">
        <p14:creationId xmlns:p14="http://schemas.microsoft.com/office/powerpoint/2010/main" val="412038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46</a:t>
            </a:fld>
            <a:endParaRPr lang="en-IN"/>
          </a:p>
        </p:txBody>
      </p:sp>
    </p:spTree>
    <p:extLst>
      <p:ext uri="{BB962C8B-B14F-4D97-AF65-F5344CB8AC3E}">
        <p14:creationId xmlns:p14="http://schemas.microsoft.com/office/powerpoint/2010/main" val="3435747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Responds to Change: Agile allows for changes in requirements even late in the development process, adapting to evolving business needs and market conditions.</a:t>
            </a:r>
          </a:p>
          <a:p>
            <a:r>
              <a:rPr lang="en-US" dirty="0"/>
              <a:t>Iterative Development: Features are developed in small, manageable increments, making it easier to pivot or refine the product as necessary.</a:t>
            </a:r>
          </a:p>
          <a:p>
            <a:r>
              <a:rPr lang="en-US" dirty="0"/>
              <a:t>Continuous Testing: Regular testing at each iteration helps identify and fix defects early, ensuring higher quality.</a:t>
            </a:r>
          </a:p>
          <a:p>
            <a:r>
              <a:rPr lang="en-US" dirty="0"/>
              <a:t>Incremental Releases: By delivering small, functional parts of the project regularly, Agile ensures that valuable features reach users faster.</a:t>
            </a:r>
          </a:p>
          <a:p>
            <a:r>
              <a:rPr lang="en-US" dirty="0"/>
              <a:t>Frequent Feedback: Regular interaction with customers and stakeholders ensures that their needs are met and their feedback is incorporated.</a:t>
            </a:r>
          </a:p>
          <a:p>
            <a:r>
              <a:rPr lang="en-US" dirty="0"/>
              <a:t>Cross-Functional Teams: Agile promotes collaboration among diverse team members, including developers, testers, designers, and business analysts.</a:t>
            </a:r>
          </a:p>
          <a:p>
            <a:r>
              <a:rPr lang="en-US" dirty="0"/>
              <a:t>Focus on Priorities: Agile helps teams prioritize tasks that deliver the most value, reducing waste and focusing efforts on what matters most.</a:t>
            </a:r>
          </a:p>
          <a:p>
            <a:r>
              <a:rPr lang="en-US" dirty="0"/>
              <a:t>Early Issue Detection: Regular iterations and continuous integration help identify and address risks early in the development process.</a:t>
            </a:r>
          </a:p>
          <a:p>
            <a:r>
              <a:rPr lang="en-US" dirty="0"/>
              <a:t>Transparency: Agile methodologies like Scrum involve daily stand-ups, sprint reviews, and retrospectives, providing clear visibility into progress and challenges.</a:t>
            </a:r>
          </a:p>
          <a:p>
            <a:r>
              <a:rPr lang="en-US" dirty="0"/>
              <a:t>Retrospectives: Regular reflection on processes and outcomes allows teams to identify areas for improvement and implement changes effectively.</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47</a:t>
            </a:fld>
            <a:endParaRPr lang="en-IN"/>
          </a:p>
        </p:txBody>
      </p:sp>
    </p:spTree>
    <p:extLst>
      <p:ext uri="{BB962C8B-B14F-4D97-AF65-F5344CB8AC3E}">
        <p14:creationId xmlns:p14="http://schemas.microsoft.com/office/powerpoint/2010/main" val="1729603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48</a:t>
            </a:fld>
            <a:endParaRPr lang="en-IN"/>
          </a:p>
        </p:txBody>
      </p:sp>
    </p:spTree>
    <p:extLst>
      <p:ext uri="{BB962C8B-B14F-4D97-AF65-F5344CB8AC3E}">
        <p14:creationId xmlns:p14="http://schemas.microsoft.com/office/powerpoint/2010/main" val="1078742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11</a:t>
            </a:fld>
            <a:endParaRPr lang="en-IN"/>
          </a:p>
        </p:txBody>
      </p:sp>
    </p:spTree>
    <p:extLst>
      <p:ext uri="{BB962C8B-B14F-4D97-AF65-F5344CB8AC3E}">
        <p14:creationId xmlns:p14="http://schemas.microsoft.com/office/powerpoint/2010/main" val="3882858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49</a:t>
            </a:fld>
            <a:endParaRPr lang="en-IN"/>
          </a:p>
        </p:txBody>
      </p:sp>
    </p:spTree>
    <p:extLst>
      <p:ext uri="{BB962C8B-B14F-4D97-AF65-F5344CB8AC3E}">
        <p14:creationId xmlns:p14="http://schemas.microsoft.com/office/powerpoint/2010/main" val="3073221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there is one product called “</a:t>
            </a:r>
            <a:r>
              <a:rPr lang="en-US" dirty="0" err="1"/>
              <a:t>MyProduct</a:t>
            </a:r>
            <a:r>
              <a:rPr lang="en-US" dirty="0"/>
              <a:t>”. In scrum features of the product are written from the perspective of the end-user. Features are known as user stories. The collection of user stories is called a Product backlog. It is the wish list of features of the product. After creating a product backlog. For developing a product, we need a variety of people.</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50</a:t>
            </a:fld>
            <a:endParaRPr lang="en-IN"/>
          </a:p>
        </p:txBody>
      </p:sp>
    </p:spTree>
    <p:extLst>
      <p:ext uri="{BB962C8B-B14F-4D97-AF65-F5344CB8AC3E}">
        <p14:creationId xmlns:p14="http://schemas.microsoft.com/office/powerpoint/2010/main" val="1223157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52</a:t>
            </a:fld>
            <a:endParaRPr lang="en-IN"/>
          </a:p>
        </p:txBody>
      </p:sp>
    </p:spTree>
    <p:extLst>
      <p:ext uri="{BB962C8B-B14F-4D97-AF65-F5344CB8AC3E}">
        <p14:creationId xmlns:p14="http://schemas.microsoft.com/office/powerpoint/2010/main" val="198413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C"/>
                </a:solidFill>
                <a:effectLst/>
                <a:latin typeface="TWK Lausanne"/>
              </a:rPr>
              <a:t>A burndown chart helps analyze the work you have to do versus the time it takes you to complete it. This can be an excellent tool to visualize and better </a:t>
            </a:r>
            <a:r>
              <a:rPr lang="en-US" b="0" i="0" dirty="0">
                <a:effectLst/>
                <a:latin typeface="TWK Lausanne"/>
                <a:hlinkClick r:id="rId3"/>
              </a:rPr>
              <a:t>manage your team’s workload</a:t>
            </a:r>
            <a:r>
              <a:rPr lang="en-US" b="0" i="0" dirty="0">
                <a:solidFill>
                  <a:srgbClr val="2A2B2C"/>
                </a:solidFill>
                <a:effectLst/>
                <a:latin typeface="TWK Lausanne"/>
              </a:rPr>
              <a:t> so you can prioritize your schedule. Let’s dig into what a burndown chart is and how to create one of your own. </a:t>
            </a:r>
          </a:p>
          <a:p>
            <a:endParaRPr lang="en-US" b="0" i="0" dirty="0">
              <a:solidFill>
                <a:srgbClr val="2A2B2C"/>
              </a:solidFill>
              <a:effectLst/>
              <a:latin typeface="TWK Lausanne"/>
            </a:endParaRPr>
          </a:p>
          <a:p>
            <a:r>
              <a:rPr lang="en-US" b="0" i="0" dirty="0">
                <a:solidFill>
                  <a:srgbClr val="2A2B2C"/>
                </a:solidFill>
                <a:effectLst/>
                <a:latin typeface="TWK Lausanne"/>
              </a:rPr>
              <a:t>A burndown chart is a visual representation of the remaining work versus the time required to complete it. By estimating the time it takes to complete tasks, issues, and testing, you can determine the project completion date.</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53</a:t>
            </a:fld>
            <a:endParaRPr lang="en-IN"/>
          </a:p>
        </p:txBody>
      </p:sp>
    </p:spTree>
    <p:extLst>
      <p:ext uri="{BB962C8B-B14F-4D97-AF65-F5344CB8AC3E}">
        <p14:creationId xmlns:p14="http://schemas.microsoft.com/office/powerpoint/2010/main" val="3032998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59</a:t>
            </a:fld>
            <a:endParaRPr lang="en-IN"/>
          </a:p>
        </p:txBody>
      </p:sp>
    </p:spTree>
    <p:extLst>
      <p:ext uri="{BB962C8B-B14F-4D97-AF65-F5344CB8AC3E}">
        <p14:creationId xmlns:p14="http://schemas.microsoft.com/office/powerpoint/2010/main" val="3978004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60</a:t>
            </a:fld>
            <a:endParaRPr lang="en-IN"/>
          </a:p>
        </p:txBody>
      </p:sp>
    </p:spTree>
    <p:extLst>
      <p:ext uri="{BB962C8B-B14F-4D97-AF65-F5344CB8AC3E}">
        <p14:creationId xmlns:p14="http://schemas.microsoft.com/office/powerpoint/2010/main" val="2348171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65</a:t>
            </a:fld>
            <a:endParaRPr lang="en-IN"/>
          </a:p>
        </p:txBody>
      </p:sp>
    </p:spTree>
    <p:extLst>
      <p:ext uri="{BB962C8B-B14F-4D97-AF65-F5344CB8AC3E}">
        <p14:creationId xmlns:p14="http://schemas.microsoft.com/office/powerpoint/2010/main" val="150271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**Clarity**: Serves as a single source of truth for the project.</a:t>
            </a:r>
          </a:p>
          <a:p>
            <a:r>
              <a:rPr lang="en-US" dirty="0"/>
              <a:t>2. **Communication**: Bridges the gap between stakeholders and developers.</a:t>
            </a:r>
          </a:p>
          <a:p>
            <a:r>
              <a:rPr lang="en-US" dirty="0"/>
              <a:t>3. **Scope Management**: Clearly defines what is in scope and out of scope.</a:t>
            </a:r>
          </a:p>
          <a:p>
            <a:r>
              <a:rPr lang="en-US" dirty="0"/>
              <a:t>4. **Testing Foundation**: Forms the basis for creating test cases.</a:t>
            </a:r>
          </a:p>
          <a:p>
            <a:r>
              <a:rPr lang="en-US" dirty="0"/>
              <a:t>5. **Risk Reduction**: Minimizes ambiguities, reducing potential rework.</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69</a:t>
            </a:fld>
            <a:endParaRPr lang="en-IN"/>
          </a:p>
        </p:txBody>
      </p:sp>
    </p:spTree>
    <p:extLst>
      <p:ext uri="{BB962C8B-B14F-4D97-AF65-F5344CB8AC3E}">
        <p14:creationId xmlns:p14="http://schemas.microsoft.com/office/powerpoint/2010/main" val="27192900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70</a:t>
            </a:fld>
            <a:endParaRPr lang="en-IN"/>
          </a:p>
        </p:txBody>
      </p:sp>
    </p:spTree>
    <p:extLst>
      <p:ext uri="{BB962C8B-B14F-4D97-AF65-F5344CB8AC3E}">
        <p14:creationId xmlns:p14="http://schemas.microsoft.com/office/powerpoint/2010/main" val="253370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71</a:t>
            </a:fld>
            <a:endParaRPr lang="en-IN"/>
          </a:p>
        </p:txBody>
      </p:sp>
    </p:spTree>
    <p:extLst>
      <p:ext uri="{BB962C8B-B14F-4D97-AF65-F5344CB8AC3E}">
        <p14:creationId xmlns:p14="http://schemas.microsoft.com/office/powerpoint/2010/main" val="168655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12</a:t>
            </a:fld>
            <a:endParaRPr lang="en-IN"/>
          </a:p>
        </p:txBody>
      </p:sp>
    </p:spTree>
    <p:extLst>
      <p:ext uri="{BB962C8B-B14F-4D97-AF65-F5344CB8AC3E}">
        <p14:creationId xmlns:p14="http://schemas.microsoft.com/office/powerpoint/2010/main" val="2556370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76</a:t>
            </a:fld>
            <a:endParaRPr lang="en-IN"/>
          </a:p>
        </p:txBody>
      </p:sp>
    </p:spTree>
    <p:extLst>
      <p:ext uri="{BB962C8B-B14F-4D97-AF65-F5344CB8AC3E}">
        <p14:creationId xmlns:p14="http://schemas.microsoft.com/office/powerpoint/2010/main" val="3410869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a:t>
            </a:r>
            <a:r>
              <a:rPr lang="en-US" dirty="0" err="1"/>
              <a:t>pecific</a:t>
            </a:r>
            <a:endParaRPr lang="en-US" dirty="0"/>
          </a:p>
          <a:p>
            <a:r>
              <a:rPr lang="en-US" dirty="0"/>
              <a:t>   - **M**</a:t>
            </a:r>
            <a:r>
              <a:rPr lang="en-US" dirty="0" err="1"/>
              <a:t>easurable</a:t>
            </a:r>
            <a:endParaRPr lang="en-US" dirty="0"/>
          </a:p>
          <a:p>
            <a:r>
              <a:rPr lang="en-US" dirty="0"/>
              <a:t>   - **A**</a:t>
            </a:r>
            <a:r>
              <a:rPr lang="en-US" dirty="0" err="1"/>
              <a:t>chievable</a:t>
            </a:r>
            <a:endParaRPr lang="en-US" dirty="0"/>
          </a:p>
          <a:p>
            <a:r>
              <a:rPr lang="en-US" dirty="0"/>
              <a:t>   - **R**</a:t>
            </a:r>
            <a:r>
              <a:rPr lang="en-US" dirty="0" err="1"/>
              <a:t>elevant</a:t>
            </a:r>
            <a:endParaRPr lang="en-US" dirty="0"/>
          </a:p>
          <a:p>
            <a:r>
              <a:rPr lang="en-US" dirty="0"/>
              <a:t>   - **T**</a:t>
            </a:r>
            <a:r>
              <a:rPr lang="en-US" dirty="0" err="1"/>
              <a:t>ime</a:t>
            </a:r>
            <a:r>
              <a:rPr lang="en-US" dirty="0"/>
              <a:t>-bound</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80</a:t>
            </a:fld>
            <a:endParaRPr lang="en-IN"/>
          </a:p>
        </p:txBody>
      </p:sp>
    </p:spTree>
    <p:extLst>
      <p:ext uri="{BB962C8B-B14F-4D97-AF65-F5344CB8AC3E}">
        <p14:creationId xmlns:p14="http://schemas.microsoft.com/office/powerpoint/2010/main" val="2851626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83</a:t>
            </a:fld>
            <a:endParaRPr lang="en-IN"/>
          </a:p>
        </p:txBody>
      </p:sp>
    </p:spTree>
    <p:extLst>
      <p:ext uri="{BB962C8B-B14F-4D97-AF65-F5344CB8AC3E}">
        <p14:creationId xmlns:p14="http://schemas.microsoft.com/office/powerpoint/2010/main" val="1060517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85</a:t>
            </a:fld>
            <a:endParaRPr lang="en-IN"/>
          </a:p>
        </p:txBody>
      </p:sp>
    </p:spTree>
    <p:extLst>
      <p:ext uri="{BB962C8B-B14F-4D97-AF65-F5344CB8AC3E}">
        <p14:creationId xmlns:p14="http://schemas.microsoft.com/office/powerpoint/2010/main" val="21134577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86</a:t>
            </a:fld>
            <a:endParaRPr lang="en-IN"/>
          </a:p>
        </p:txBody>
      </p:sp>
    </p:spTree>
    <p:extLst>
      <p:ext uri="{BB962C8B-B14F-4D97-AF65-F5344CB8AC3E}">
        <p14:creationId xmlns:p14="http://schemas.microsoft.com/office/powerpoint/2010/main" val="946411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**Single Responsibility Principle (SRP)**:</a:t>
            </a:r>
          </a:p>
          <a:p>
            <a:r>
              <a:rPr lang="en-US" dirty="0"/>
              <a:t>   - **Definition**: A class should have only one reason to change.</a:t>
            </a:r>
          </a:p>
          <a:p>
            <a:r>
              <a:rPr lang="en-US" dirty="0"/>
              <a:t>   - **Explanation**: This ensures that each class has a single responsibility, making it easier to understand and modify.</a:t>
            </a:r>
          </a:p>
          <a:p>
            <a:r>
              <a:rPr lang="en-US" dirty="0"/>
              <a:t>   - **Example**: Split a "</a:t>
            </a:r>
            <a:r>
              <a:rPr lang="en-US" dirty="0" err="1"/>
              <a:t>UserManager</a:t>
            </a:r>
            <a:r>
              <a:rPr lang="en-US" dirty="0"/>
              <a:t>" class into "</a:t>
            </a:r>
            <a:r>
              <a:rPr lang="en-US" dirty="0" err="1"/>
              <a:t>UserAuthentication</a:t>
            </a:r>
            <a:r>
              <a:rPr lang="en-US" dirty="0"/>
              <a:t>" and "</a:t>
            </a:r>
            <a:r>
              <a:rPr lang="en-US" dirty="0" err="1"/>
              <a:t>UserProfileManagement</a:t>
            </a:r>
            <a:r>
              <a:rPr lang="en-US" dirty="0"/>
              <a:t>".</a:t>
            </a:r>
          </a:p>
          <a:p>
            <a:endParaRPr lang="en-US" dirty="0"/>
          </a:p>
          <a:p>
            <a:r>
              <a:rPr lang="en-US" dirty="0"/>
              <a:t>2. **Open/Closed Principle (OCP)**:</a:t>
            </a:r>
          </a:p>
          <a:p>
            <a:r>
              <a:rPr lang="en-US" dirty="0"/>
              <a:t>   - **Definition**: Software entities should be open for extension but closed for modification.</a:t>
            </a:r>
          </a:p>
          <a:p>
            <a:r>
              <a:rPr lang="en-US" dirty="0"/>
              <a:t>   - **Explanation**: Add new features via extension, not by altering existing code.</a:t>
            </a:r>
          </a:p>
          <a:p>
            <a:r>
              <a:rPr lang="en-US" dirty="0"/>
              <a:t>   - **Example**: Use interfaces or abstract classes to allow new implementations.</a:t>
            </a:r>
          </a:p>
          <a:p>
            <a:endParaRPr lang="en-US" dirty="0"/>
          </a:p>
          <a:p>
            <a:r>
              <a:rPr lang="en-US" dirty="0"/>
              <a:t>3. **</a:t>
            </a:r>
            <a:r>
              <a:rPr lang="en-US" dirty="0" err="1"/>
              <a:t>Liskov</a:t>
            </a:r>
            <a:r>
              <a:rPr lang="en-US" dirty="0"/>
              <a:t> Substitution Principle (LSP)**:</a:t>
            </a:r>
          </a:p>
          <a:p>
            <a:r>
              <a:rPr lang="en-US" dirty="0"/>
              <a:t>   - **Definition**: Subtypes must be substitutable for their base types without altering program behavior.</a:t>
            </a:r>
          </a:p>
          <a:p>
            <a:r>
              <a:rPr lang="en-US" dirty="0"/>
              <a:t>   - **Explanation**: Derived classes should maintain the behavior expected of their base classes.</a:t>
            </a:r>
          </a:p>
          <a:p>
            <a:r>
              <a:rPr lang="en-US" dirty="0"/>
              <a:t>   - **Example**: Avoid overriding methods that change a base class's intended behavior.</a:t>
            </a:r>
          </a:p>
          <a:p>
            <a:endParaRPr lang="en-US" dirty="0"/>
          </a:p>
          <a:p>
            <a:r>
              <a:rPr lang="en-US" dirty="0"/>
              <a:t>4. **Interface Segregation Principle (ISP)**:</a:t>
            </a:r>
          </a:p>
          <a:p>
            <a:r>
              <a:rPr lang="en-US" dirty="0"/>
              <a:t>   - **Definition**: A class should not be forced to implement interfaces it does not use.</a:t>
            </a:r>
          </a:p>
          <a:p>
            <a:r>
              <a:rPr lang="en-US" dirty="0"/>
              <a:t>   - **Explanation**: Break down large interfaces into smaller, more specific ones.</a:t>
            </a:r>
          </a:p>
          <a:p>
            <a:r>
              <a:rPr lang="en-US" dirty="0"/>
              <a:t>   - **Example**: Instead of one large "</a:t>
            </a:r>
            <a:r>
              <a:rPr lang="en-US" dirty="0" err="1"/>
              <a:t>IWorker</a:t>
            </a:r>
            <a:r>
              <a:rPr lang="en-US" dirty="0"/>
              <a:t>" interface, create "</a:t>
            </a:r>
            <a:r>
              <a:rPr lang="en-US" dirty="0" err="1"/>
              <a:t>ICoder</a:t>
            </a:r>
            <a:r>
              <a:rPr lang="en-US" dirty="0"/>
              <a:t>" and "</a:t>
            </a:r>
            <a:r>
              <a:rPr lang="en-US" dirty="0" err="1"/>
              <a:t>ITester</a:t>
            </a:r>
            <a:r>
              <a:rPr lang="en-US" dirty="0"/>
              <a:t>" interfaces.</a:t>
            </a:r>
          </a:p>
          <a:p>
            <a:endParaRPr lang="en-US" dirty="0"/>
          </a:p>
          <a:p>
            <a:r>
              <a:rPr lang="en-US" dirty="0"/>
              <a:t>5. **Dependency Inversion Principle (DIP)**:</a:t>
            </a:r>
          </a:p>
          <a:p>
            <a:r>
              <a:rPr lang="en-US" dirty="0"/>
              <a:t>   - **Definition**: High-level modules should not depend on low-level modules. Both should depend on abstractions.</a:t>
            </a:r>
          </a:p>
          <a:p>
            <a:r>
              <a:rPr lang="en-US" dirty="0"/>
              <a:t>   - **Explanation**: Decouple classes by depending on interfaces or abstract classes.</a:t>
            </a:r>
          </a:p>
          <a:p>
            <a:r>
              <a:rPr lang="en-US" dirty="0"/>
              <a:t>   - **Example**: Use dependency injection to pass dependencies into a class.</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89</a:t>
            </a:fld>
            <a:endParaRPr lang="en-IN"/>
          </a:p>
        </p:txBody>
      </p:sp>
    </p:spTree>
    <p:extLst>
      <p:ext uri="{BB962C8B-B14F-4D97-AF65-F5344CB8AC3E}">
        <p14:creationId xmlns:p14="http://schemas.microsoft.com/office/powerpoint/2010/main" val="653893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Before</a:t>
            </a:r>
            <a:r>
              <a:rPr lang="en-US" dirty="0"/>
              <a:t>: A single class or method with conditional logic.</a:t>
            </a:r>
          </a:p>
          <a:p>
            <a:r>
              <a:rPr lang="en-US" b="1" dirty="0"/>
              <a:t>After</a:t>
            </a:r>
            <a:r>
              <a:rPr lang="en-US" dirty="0"/>
              <a:t>: Base Payment class and multiple subclasses (e.g., </a:t>
            </a:r>
            <a:r>
              <a:rPr lang="en-US" dirty="0" err="1"/>
              <a:t>CreditCardPayment</a:t>
            </a:r>
            <a:r>
              <a:rPr lang="en-US" dirty="0"/>
              <a:t>, </a:t>
            </a:r>
            <a:r>
              <a:rPr lang="en-US" dirty="0" err="1"/>
              <a:t>PayPalPayment</a:t>
            </a:r>
            <a:r>
              <a:rPr lang="en-US" dirty="0"/>
              <a:t>).</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91</a:t>
            </a:fld>
            <a:endParaRPr lang="en-IN"/>
          </a:p>
        </p:txBody>
      </p:sp>
    </p:spTree>
    <p:extLst>
      <p:ext uri="{BB962C8B-B14F-4D97-AF65-F5344CB8AC3E}">
        <p14:creationId xmlns:p14="http://schemas.microsoft.com/office/powerpoint/2010/main" val="2246531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92</a:t>
            </a:fld>
            <a:endParaRPr lang="en-IN"/>
          </a:p>
        </p:txBody>
      </p:sp>
    </p:spTree>
    <p:extLst>
      <p:ext uri="{BB962C8B-B14F-4D97-AF65-F5344CB8AC3E}">
        <p14:creationId xmlns:p14="http://schemas.microsoft.com/office/powerpoint/2010/main" val="515720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93</a:t>
            </a:fld>
            <a:endParaRPr lang="en-IN"/>
          </a:p>
        </p:txBody>
      </p:sp>
    </p:spTree>
    <p:extLst>
      <p:ext uri="{BB962C8B-B14F-4D97-AF65-F5344CB8AC3E}">
        <p14:creationId xmlns:p14="http://schemas.microsoft.com/office/powerpoint/2010/main" val="3110328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95</a:t>
            </a:fld>
            <a:endParaRPr lang="en-IN"/>
          </a:p>
        </p:txBody>
      </p:sp>
    </p:spTree>
    <p:extLst>
      <p:ext uri="{BB962C8B-B14F-4D97-AF65-F5344CB8AC3E}">
        <p14:creationId xmlns:p14="http://schemas.microsoft.com/office/powerpoint/2010/main" val="60254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13</a:t>
            </a:fld>
            <a:endParaRPr lang="en-IN"/>
          </a:p>
        </p:txBody>
      </p:sp>
    </p:spTree>
    <p:extLst>
      <p:ext uri="{BB962C8B-B14F-4D97-AF65-F5344CB8AC3E}">
        <p14:creationId xmlns:p14="http://schemas.microsoft.com/office/powerpoint/2010/main" val="2794359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96</a:t>
            </a:fld>
            <a:endParaRPr lang="en-IN"/>
          </a:p>
        </p:txBody>
      </p:sp>
    </p:spTree>
    <p:extLst>
      <p:ext uri="{BB962C8B-B14F-4D97-AF65-F5344CB8AC3E}">
        <p14:creationId xmlns:p14="http://schemas.microsoft.com/office/powerpoint/2010/main" val="1458097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97</a:t>
            </a:fld>
            <a:endParaRPr lang="en-IN"/>
          </a:p>
        </p:txBody>
      </p:sp>
    </p:spTree>
    <p:extLst>
      <p:ext uri="{BB962C8B-B14F-4D97-AF65-F5344CB8AC3E}">
        <p14:creationId xmlns:p14="http://schemas.microsoft.com/office/powerpoint/2010/main" val="9906128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98</a:t>
            </a:fld>
            <a:endParaRPr lang="en-IN"/>
          </a:p>
        </p:txBody>
      </p:sp>
    </p:spTree>
    <p:extLst>
      <p:ext uri="{BB962C8B-B14F-4D97-AF65-F5344CB8AC3E}">
        <p14:creationId xmlns:p14="http://schemas.microsoft.com/office/powerpoint/2010/main" val="12543353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Develop an example in C# to explain. </a:t>
            </a:r>
          </a:p>
        </p:txBody>
      </p:sp>
      <p:sp>
        <p:nvSpPr>
          <p:cNvPr id="4" name="Slide Number Placeholder 3"/>
          <p:cNvSpPr>
            <a:spLocks noGrp="1"/>
          </p:cNvSpPr>
          <p:nvPr>
            <p:ph type="sldNum" sz="quarter" idx="5"/>
          </p:nvPr>
        </p:nvSpPr>
        <p:spPr/>
        <p:txBody>
          <a:bodyPr/>
          <a:lstStyle/>
          <a:p>
            <a:fld id="{34C4D5B3-C86F-43FC-9CEA-B13007AAADD6}" type="slidenum">
              <a:rPr lang="en-IN" smtClean="0"/>
              <a:t>105</a:t>
            </a:fld>
            <a:endParaRPr lang="en-IN"/>
          </a:p>
        </p:txBody>
      </p:sp>
    </p:spTree>
    <p:extLst>
      <p:ext uri="{BB962C8B-B14F-4D97-AF65-F5344CB8AC3E}">
        <p14:creationId xmlns:p14="http://schemas.microsoft.com/office/powerpoint/2010/main" val="26543233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with an Example. </a:t>
            </a:r>
          </a:p>
        </p:txBody>
      </p:sp>
      <p:sp>
        <p:nvSpPr>
          <p:cNvPr id="4" name="Slide Number Placeholder 3"/>
          <p:cNvSpPr>
            <a:spLocks noGrp="1"/>
          </p:cNvSpPr>
          <p:nvPr>
            <p:ph type="sldNum" sz="quarter" idx="5"/>
          </p:nvPr>
        </p:nvSpPr>
        <p:spPr/>
        <p:txBody>
          <a:bodyPr/>
          <a:lstStyle/>
          <a:p>
            <a:fld id="{34C4D5B3-C86F-43FC-9CEA-B13007AAADD6}" type="slidenum">
              <a:rPr lang="en-IN" smtClean="0"/>
              <a:t>106</a:t>
            </a:fld>
            <a:endParaRPr lang="en-IN"/>
          </a:p>
        </p:txBody>
      </p:sp>
    </p:spTree>
    <p:extLst>
      <p:ext uri="{BB962C8B-B14F-4D97-AF65-F5344CB8AC3E}">
        <p14:creationId xmlns:p14="http://schemas.microsoft.com/office/powerpoint/2010/main" val="163649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14</a:t>
            </a:fld>
            <a:endParaRPr lang="en-IN"/>
          </a:p>
        </p:txBody>
      </p:sp>
    </p:spTree>
    <p:extLst>
      <p:ext uri="{BB962C8B-B14F-4D97-AF65-F5344CB8AC3E}">
        <p14:creationId xmlns:p14="http://schemas.microsoft.com/office/powerpoint/2010/main" val="34676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effort spent on maintenance is 60% of the total effort spent to develop a full software</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15</a:t>
            </a:fld>
            <a:endParaRPr lang="en-IN"/>
          </a:p>
        </p:txBody>
      </p:sp>
    </p:spTree>
    <p:extLst>
      <p:ext uri="{BB962C8B-B14F-4D97-AF65-F5344CB8AC3E}">
        <p14:creationId xmlns:p14="http://schemas.microsoft.com/office/powerpoint/2010/main" val="418544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to Understand: The Classical Waterfall Model is very simple and easy to understand.</a:t>
            </a:r>
          </a:p>
          <a:p>
            <a:r>
              <a:rPr lang="en-US" dirty="0"/>
              <a:t>Individual Processing: Phases in the Classical Waterfall model are processed one at a time.</a:t>
            </a:r>
          </a:p>
          <a:p>
            <a:r>
              <a:rPr lang="en-US" dirty="0"/>
              <a:t>Properly Defined: In the classical waterfall model, each stage in the model is clearly defined.</a:t>
            </a:r>
          </a:p>
          <a:p>
            <a:r>
              <a:rPr lang="en-US" dirty="0"/>
              <a:t>Clear Milestones: The classical Waterfall model has very clear and well-understood milestones.</a:t>
            </a:r>
          </a:p>
          <a:p>
            <a:r>
              <a:rPr lang="en-US" dirty="0"/>
              <a:t>Properly Documented: Processes, actions, and results are very well documented.</a:t>
            </a:r>
          </a:p>
          <a:p>
            <a:r>
              <a:rPr lang="en-US" dirty="0"/>
              <a:t>Reinforces Good Habits: The Classical Waterfall Model reinforces good habits like define-before-design and design-before-code.</a:t>
            </a:r>
          </a:p>
          <a:p>
            <a:r>
              <a:rPr lang="en-US" dirty="0"/>
              <a:t>Working: Classical Waterfall Model works well for smaller projects and projects where requirements are well understood.</a:t>
            </a:r>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16</a:t>
            </a:fld>
            <a:endParaRPr lang="en-IN"/>
          </a:p>
        </p:txBody>
      </p:sp>
    </p:spTree>
    <p:extLst>
      <p:ext uri="{BB962C8B-B14F-4D97-AF65-F5344CB8AC3E}">
        <p14:creationId xmlns:p14="http://schemas.microsoft.com/office/powerpoint/2010/main" val="258384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classical waterfall model evolution of software from one phase to another phase is like a waterfall. It assumes that no error is ever committed by developers during any phase. Therefore, it does not incorporate any mechanism for error correction.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assumes that all the customer requirements can be completely and correctly defined at the beginning of the project, but the customer’s requirements keep on changing with time. It is difficult to accommodate any change requests after the requirements specification phase is complete. </a:t>
            </a:r>
          </a:p>
          <a:p>
            <a:endParaRPr lang="en-IN" dirty="0"/>
          </a:p>
          <a:p>
            <a:r>
              <a:rPr lang="en-US" dirty="0"/>
              <a:t>This model recommends that a new phase can start only after the completion of the previous phase. But in real projects, this can’t be maintained. To increase efficiency and reduce cost, phases may overlap.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Waterfall Model is a rigid and linear approach to software development, which means that it is not well-suited for projects with changing or uncertain requirements. Once a phase has been completed, it is difficult to make changes or go back to a previous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Waterfall Model is a structured and sequential approach, which means that stakeholders are typically involved in the early phases of the project (requirements gathering and analysis) but may not be involved in the later phases (implementation, testing, and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the Waterfall Model, testing is typically done toward the end of the development process. This means that defects may not be discovered until late in the development process, which can be expensive and time-consuming to 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Waterfall Model can result in a lengthy development cycle, as each phase must be completed before moving on to the next. This can result in delays and increased costs if requirements change or new issues arise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34C4D5B3-C86F-43FC-9CEA-B13007AAADD6}" type="slidenum">
              <a:rPr lang="en-IN" smtClean="0"/>
              <a:t>17</a:t>
            </a:fld>
            <a:endParaRPr lang="en-IN"/>
          </a:p>
        </p:txBody>
      </p:sp>
    </p:spTree>
    <p:extLst>
      <p:ext uri="{BB962C8B-B14F-4D97-AF65-F5344CB8AC3E}">
        <p14:creationId xmlns:p14="http://schemas.microsoft.com/office/powerpoint/2010/main" val="41794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FDF6-68C3-C369-59C1-4DFAEE8E7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7EDA50-E508-D86F-F78B-0BF0376B0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50666-7B16-778B-B73F-8A9471725FE7}"/>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5" name="Footer Placeholder 4">
            <a:extLst>
              <a:ext uri="{FF2B5EF4-FFF2-40B4-BE49-F238E27FC236}">
                <a16:creationId xmlns:a16="http://schemas.microsoft.com/office/drawing/2014/main" id="{4EC8C322-798B-8A2D-0BD1-19A79B7F3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5F8E2-36B4-5389-91EB-179784B4183C}"/>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59590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ACF3-9503-BC2A-FB3D-86287916DA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65BBC-286A-ED19-299C-83991CB11B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40352-47CA-A6AA-BEF5-7BDE98F8AE57}"/>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5" name="Footer Placeholder 4">
            <a:extLst>
              <a:ext uri="{FF2B5EF4-FFF2-40B4-BE49-F238E27FC236}">
                <a16:creationId xmlns:a16="http://schemas.microsoft.com/office/drawing/2014/main" id="{A470DD04-7787-5E80-FBC2-4A4F8E7BF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B88C0-B5E1-9ACD-DD3D-3151A3593DD4}"/>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275155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C1C3B7-DBB2-490A-AC5E-567521479A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C50F92-7648-3254-AD81-0FC869F4F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E68F2-374C-6582-B106-EC6C134C96CB}"/>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5" name="Footer Placeholder 4">
            <a:extLst>
              <a:ext uri="{FF2B5EF4-FFF2-40B4-BE49-F238E27FC236}">
                <a16:creationId xmlns:a16="http://schemas.microsoft.com/office/drawing/2014/main" id="{3330A9FD-B5DC-E725-290D-945E57A48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701E4-5B8E-9899-C0DA-7A663E30F2BE}"/>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202038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1BF4-20AB-CE26-3FE8-FAA6B58221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90AE5F-5EDE-2E12-8F6D-DA8313994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D7BADB-68C8-FE07-C80C-E178944F7AB3}"/>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5" name="Footer Placeholder 4">
            <a:extLst>
              <a:ext uri="{FF2B5EF4-FFF2-40B4-BE49-F238E27FC236}">
                <a16:creationId xmlns:a16="http://schemas.microsoft.com/office/drawing/2014/main" id="{11D18A2F-5988-AA55-492B-44781FE26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ACC47-9D50-A83F-670D-EC0BF79A10BD}"/>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385801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9E62-0892-409B-596C-E8358DF5D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80C6A9-C9BD-5D38-6FA0-96621118A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2C4C3-A71A-B313-C938-8F8A2686A316}"/>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5" name="Footer Placeholder 4">
            <a:extLst>
              <a:ext uri="{FF2B5EF4-FFF2-40B4-BE49-F238E27FC236}">
                <a16:creationId xmlns:a16="http://schemas.microsoft.com/office/drawing/2014/main" id="{6AF1ADFF-A3E2-BBAD-0092-22D4DE3A3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26A70-3783-0ED3-97D1-32E02C9F7251}"/>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34025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4807-DAE2-3713-37C9-D58DEAE509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6DEC02-6E12-49E3-65FD-DB68ABD783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800693-D7BF-94E5-5E2B-C25A8E6200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AF7D09-A2F9-6F4D-066D-5DA2225216E4}"/>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6" name="Footer Placeholder 5">
            <a:extLst>
              <a:ext uri="{FF2B5EF4-FFF2-40B4-BE49-F238E27FC236}">
                <a16:creationId xmlns:a16="http://schemas.microsoft.com/office/drawing/2014/main" id="{BC791911-2BEE-E0CD-8723-493F9B08CF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F8CAE-5967-764F-75B6-57BCFBD97FA8}"/>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145680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84A2-C532-6F5E-076A-F4BB2DBC44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54A1D1-1EF1-1FA3-9B95-0F5951ACA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E47585-29B4-0667-DFDE-26568A231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9EB5B1-EC0E-B009-560F-531CECAAB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CB09C-5C69-BDB8-35AB-61517A031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E9A2E4-B600-3A44-C8BE-1CDFDD730580}"/>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8" name="Footer Placeholder 7">
            <a:extLst>
              <a:ext uri="{FF2B5EF4-FFF2-40B4-BE49-F238E27FC236}">
                <a16:creationId xmlns:a16="http://schemas.microsoft.com/office/drawing/2014/main" id="{194C3DF0-3C9C-7D4A-AD28-6FED0852A3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A3F50F-946B-2E21-C466-D31A29534E81}"/>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232811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D7BE-3E41-6173-6BE0-20B6BCF89C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6AB0E5-99C4-3675-692F-9D47ABF6C808}"/>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4" name="Footer Placeholder 3">
            <a:extLst>
              <a:ext uri="{FF2B5EF4-FFF2-40B4-BE49-F238E27FC236}">
                <a16:creationId xmlns:a16="http://schemas.microsoft.com/office/drawing/2014/main" id="{A1AD034F-E9D2-FB8E-A3E2-97E33D4773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61E3E1-07F8-7ED2-97DD-95155C93941A}"/>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140821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13F1D-C292-A0E7-3A84-81995022DD22}"/>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3" name="Footer Placeholder 2">
            <a:extLst>
              <a:ext uri="{FF2B5EF4-FFF2-40B4-BE49-F238E27FC236}">
                <a16:creationId xmlns:a16="http://schemas.microsoft.com/office/drawing/2014/main" id="{0B451E25-1340-C3CA-AE3B-FDC62E497A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6E40DE-1BA1-CC7E-DB58-3DBFEB6C9CE0}"/>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96909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F4C6-E7DC-A49A-A991-E39D80BDE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F9E033-0679-3BA4-AC8B-D08231342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CD7E7C-B8F1-406C-4BB3-32C541D24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18E2C-173A-1740-50A2-FF85D77A3B27}"/>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6" name="Footer Placeholder 5">
            <a:extLst>
              <a:ext uri="{FF2B5EF4-FFF2-40B4-BE49-F238E27FC236}">
                <a16:creationId xmlns:a16="http://schemas.microsoft.com/office/drawing/2014/main" id="{FB71FBE3-A020-50D7-182F-3BBDA28F4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FD811-0B86-0533-2673-8AE63968FF38}"/>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104026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F45C-FD2B-4D16-975D-EE799C829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47BA15-6A9D-1EF4-EBF8-7C6B091D0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938849-AFDB-483A-1BA8-C12F1CC85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D16D1-7CAD-2869-F634-2794ACFFF326}"/>
              </a:ext>
            </a:extLst>
          </p:cNvPr>
          <p:cNvSpPr>
            <a:spLocks noGrp="1"/>
          </p:cNvSpPr>
          <p:nvPr>
            <p:ph type="dt" sz="half" idx="10"/>
          </p:nvPr>
        </p:nvSpPr>
        <p:spPr/>
        <p:txBody>
          <a:bodyPr/>
          <a:lstStyle/>
          <a:p>
            <a:fld id="{B0098366-DF68-49E7-AE34-D76E719F12CD}" type="datetimeFigureOut">
              <a:rPr lang="en-IN" smtClean="0"/>
              <a:t>19-11-2024</a:t>
            </a:fld>
            <a:endParaRPr lang="en-IN"/>
          </a:p>
        </p:txBody>
      </p:sp>
      <p:sp>
        <p:nvSpPr>
          <p:cNvPr id="6" name="Footer Placeholder 5">
            <a:extLst>
              <a:ext uri="{FF2B5EF4-FFF2-40B4-BE49-F238E27FC236}">
                <a16:creationId xmlns:a16="http://schemas.microsoft.com/office/drawing/2014/main" id="{FBBEE02F-1157-AC5B-D9F2-241CC6F8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842B9F-8DD5-45BA-F855-3AA0CA4B6F70}"/>
              </a:ext>
            </a:extLst>
          </p:cNvPr>
          <p:cNvSpPr>
            <a:spLocks noGrp="1"/>
          </p:cNvSpPr>
          <p:nvPr>
            <p:ph type="sldNum" sz="quarter" idx="12"/>
          </p:nvPr>
        </p:nvSpPr>
        <p:spPr/>
        <p:txBody>
          <a:bodyPr/>
          <a:lstStyle/>
          <a:p>
            <a:fld id="{BD1C6354-0955-4B13-8CB0-8D77435E0426}" type="slidenum">
              <a:rPr lang="en-IN" smtClean="0"/>
              <a:t>‹#›</a:t>
            </a:fld>
            <a:endParaRPr lang="en-IN"/>
          </a:p>
        </p:txBody>
      </p:sp>
    </p:spTree>
    <p:extLst>
      <p:ext uri="{BB962C8B-B14F-4D97-AF65-F5344CB8AC3E}">
        <p14:creationId xmlns:p14="http://schemas.microsoft.com/office/powerpoint/2010/main" val="568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3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2C97-B82F-0BA1-F68B-8B209295F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B422D9-9A2D-2766-F1FB-FB5271611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79ADC-D257-CEF5-62AF-DB8ACCB95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98366-DF68-49E7-AE34-D76E719F12CD}" type="datetimeFigureOut">
              <a:rPr lang="en-IN" smtClean="0"/>
              <a:t>19-11-2024</a:t>
            </a:fld>
            <a:endParaRPr lang="en-IN"/>
          </a:p>
        </p:txBody>
      </p:sp>
      <p:sp>
        <p:nvSpPr>
          <p:cNvPr id="5" name="Footer Placeholder 4">
            <a:extLst>
              <a:ext uri="{FF2B5EF4-FFF2-40B4-BE49-F238E27FC236}">
                <a16:creationId xmlns:a16="http://schemas.microsoft.com/office/drawing/2014/main" id="{74A32189-7FAA-5814-9251-94D73B952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330157-0922-231A-F79C-A16FDBDE0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C6354-0955-4B13-8CB0-8D77435E0426}" type="slidenum">
              <a:rPr lang="en-IN" smtClean="0"/>
              <a:t>‹#›</a:t>
            </a:fld>
            <a:endParaRPr lang="en-IN"/>
          </a:p>
        </p:txBody>
      </p:sp>
    </p:spTree>
    <p:extLst>
      <p:ext uri="{BB962C8B-B14F-4D97-AF65-F5344CB8AC3E}">
        <p14:creationId xmlns:p14="http://schemas.microsoft.com/office/powerpoint/2010/main" val="405675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A3F0-FC27-CB52-6528-A40B67DD73C2}"/>
              </a:ext>
            </a:extLst>
          </p:cNvPr>
          <p:cNvSpPr>
            <a:spLocks noGrp="1"/>
          </p:cNvSpPr>
          <p:nvPr>
            <p:ph type="ctrTitle"/>
          </p:nvPr>
        </p:nvSpPr>
        <p:spPr/>
        <p:txBody>
          <a:bodyPr/>
          <a:lstStyle/>
          <a:p>
            <a:r>
              <a:rPr lang="en-IN" dirty="0"/>
              <a:t>Software Development Life Cycle</a:t>
            </a:r>
          </a:p>
        </p:txBody>
      </p:sp>
      <p:sp>
        <p:nvSpPr>
          <p:cNvPr id="3" name="Subtitle 2">
            <a:extLst>
              <a:ext uri="{FF2B5EF4-FFF2-40B4-BE49-F238E27FC236}">
                <a16:creationId xmlns:a16="http://schemas.microsoft.com/office/drawing/2014/main" id="{B74E9197-E269-55C7-F3AB-246A1B7F196D}"/>
              </a:ext>
            </a:extLst>
          </p:cNvPr>
          <p:cNvSpPr>
            <a:spLocks noGrp="1"/>
          </p:cNvSpPr>
          <p:nvPr>
            <p:ph type="subTitle" idx="1"/>
          </p:nvPr>
        </p:nvSpPr>
        <p:spPr/>
        <p:txBody>
          <a:bodyPr/>
          <a:lstStyle/>
          <a:p>
            <a:r>
              <a:rPr lang="en-IN" dirty="0" err="1"/>
              <a:t>Phaniraj</a:t>
            </a:r>
            <a:endParaRPr lang="en-IN" dirty="0"/>
          </a:p>
        </p:txBody>
      </p:sp>
    </p:spTree>
    <p:extLst>
      <p:ext uri="{BB962C8B-B14F-4D97-AF65-F5344CB8AC3E}">
        <p14:creationId xmlns:p14="http://schemas.microsoft.com/office/powerpoint/2010/main" val="120751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2863-DB71-8799-C988-737DFC132B1B}"/>
              </a:ext>
            </a:extLst>
          </p:cNvPr>
          <p:cNvSpPr>
            <a:spLocks noGrp="1"/>
          </p:cNvSpPr>
          <p:nvPr>
            <p:ph type="title"/>
          </p:nvPr>
        </p:nvSpPr>
        <p:spPr/>
        <p:txBody>
          <a:bodyPr/>
          <a:lstStyle/>
          <a:p>
            <a:r>
              <a:rPr lang="en-IN" dirty="0"/>
              <a:t>Requirements Analysis and Specification</a:t>
            </a:r>
          </a:p>
        </p:txBody>
      </p:sp>
      <p:sp>
        <p:nvSpPr>
          <p:cNvPr id="3" name="Content Placeholder 2">
            <a:extLst>
              <a:ext uri="{FF2B5EF4-FFF2-40B4-BE49-F238E27FC236}">
                <a16:creationId xmlns:a16="http://schemas.microsoft.com/office/drawing/2014/main" id="{D5CE35E4-D395-82D2-4D1F-E64910D64CEE}"/>
              </a:ext>
            </a:extLst>
          </p:cNvPr>
          <p:cNvSpPr>
            <a:spLocks noGrp="1"/>
          </p:cNvSpPr>
          <p:nvPr>
            <p:ph idx="1"/>
          </p:nvPr>
        </p:nvSpPr>
        <p:spPr/>
        <p:txBody>
          <a:bodyPr>
            <a:normAutofit/>
          </a:bodyPr>
          <a:lstStyle/>
          <a:p>
            <a:r>
              <a:rPr lang="en-US" sz="3200" dirty="0"/>
              <a:t>The requirement analysis and specification phase aims to understand the exact requirements of the customer and document them properly. This phase consists of two different activities. </a:t>
            </a:r>
          </a:p>
          <a:p>
            <a:pPr lvl="1"/>
            <a:r>
              <a:rPr lang="en-US" sz="3200" dirty="0"/>
              <a:t>Requirement gathering and analysis.</a:t>
            </a:r>
          </a:p>
          <a:p>
            <a:pPr lvl="1"/>
            <a:r>
              <a:rPr lang="en-US" sz="3200" dirty="0"/>
              <a:t>Requirement specification:</a:t>
            </a:r>
            <a:endParaRPr lang="en-IN" sz="3200" dirty="0"/>
          </a:p>
        </p:txBody>
      </p:sp>
    </p:spTree>
    <p:extLst>
      <p:ext uri="{BB962C8B-B14F-4D97-AF65-F5344CB8AC3E}">
        <p14:creationId xmlns:p14="http://schemas.microsoft.com/office/powerpoint/2010/main" val="18684992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AC69-041E-1FCD-0F82-FA193DADA796}"/>
              </a:ext>
            </a:extLst>
          </p:cNvPr>
          <p:cNvSpPr>
            <a:spLocks noGrp="1"/>
          </p:cNvSpPr>
          <p:nvPr>
            <p:ph type="title"/>
          </p:nvPr>
        </p:nvSpPr>
        <p:spPr/>
        <p:txBody>
          <a:bodyPr/>
          <a:lstStyle/>
          <a:p>
            <a:r>
              <a:rPr lang="en-IN" dirty="0"/>
              <a:t>DRY Principle</a:t>
            </a:r>
          </a:p>
        </p:txBody>
      </p:sp>
      <p:sp>
        <p:nvSpPr>
          <p:cNvPr id="3" name="Content Placeholder 2">
            <a:extLst>
              <a:ext uri="{FF2B5EF4-FFF2-40B4-BE49-F238E27FC236}">
                <a16:creationId xmlns:a16="http://schemas.microsoft.com/office/drawing/2014/main" id="{7598DAB1-4CF7-ADB2-64CF-FC31A2C290E5}"/>
              </a:ext>
            </a:extLst>
          </p:cNvPr>
          <p:cNvSpPr>
            <a:spLocks noGrp="1"/>
          </p:cNvSpPr>
          <p:nvPr>
            <p:ph idx="1"/>
          </p:nvPr>
        </p:nvSpPr>
        <p:spPr>
          <a:xfrm>
            <a:off x="838200" y="1825625"/>
            <a:ext cx="10515600" cy="4667250"/>
          </a:xfrm>
        </p:spPr>
        <p:txBody>
          <a:bodyPr>
            <a:normAutofit lnSpcReduction="10000"/>
          </a:bodyPr>
          <a:lstStyle/>
          <a:p>
            <a:r>
              <a:rPr lang="en-US" sz="3200" dirty="0"/>
              <a:t>Definition: Don’t Repeat Yourself.</a:t>
            </a:r>
          </a:p>
          <a:p>
            <a:r>
              <a:rPr lang="en-US" sz="3200" dirty="0"/>
              <a:t>Explanation: Eliminate duplicate logic by centralizing reusable code.</a:t>
            </a:r>
          </a:p>
          <a:p>
            <a:r>
              <a:rPr lang="en-US" sz="3200" dirty="0"/>
              <a:t>Best Practices:</a:t>
            </a:r>
          </a:p>
          <a:p>
            <a:r>
              <a:rPr lang="en-US" sz="3200" dirty="0"/>
              <a:t>  - Use functions, modules, or libraries for common functionality.</a:t>
            </a:r>
          </a:p>
          <a:p>
            <a:r>
              <a:rPr lang="en-US" sz="3200" dirty="0"/>
              <a:t>  - Refactor repetitive code into shared methods.</a:t>
            </a:r>
          </a:p>
          <a:p>
            <a:r>
              <a:rPr lang="en-US" sz="3200" dirty="0"/>
              <a:t>Example: Instead of duplicating a validation function in multiple classes, create a single utility class for validation.</a:t>
            </a:r>
          </a:p>
        </p:txBody>
      </p:sp>
    </p:spTree>
    <p:extLst>
      <p:ext uri="{BB962C8B-B14F-4D97-AF65-F5344CB8AC3E}">
        <p14:creationId xmlns:p14="http://schemas.microsoft.com/office/powerpoint/2010/main" val="29077891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7DB9-7177-BD2C-0FAB-D618461674AD}"/>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DA20B30D-E924-2EA6-EE57-CAE42ED1C25B}"/>
              </a:ext>
            </a:extLst>
          </p:cNvPr>
          <p:cNvPicPr>
            <a:picLocks noGrp="1" noChangeAspect="1"/>
          </p:cNvPicPr>
          <p:nvPr>
            <p:ph idx="1"/>
          </p:nvPr>
        </p:nvPicPr>
        <p:blipFill>
          <a:blip r:embed="rId2"/>
          <a:stretch>
            <a:fillRect/>
          </a:stretch>
        </p:blipFill>
        <p:spPr>
          <a:xfrm>
            <a:off x="0" y="1419224"/>
            <a:ext cx="6118622" cy="5438775"/>
          </a:xfrm>
        </p:spPr>
      </p:pic>
      <p:pic>
        <p:nvPicPr>
          <p:cNvPr id="9" name="Picture 8">
            <a:extLst>
              <a:ext uri="{FF2B5EF4-FFF2-40B4-BE49-F238E27FC236}">
                <a16:creationId xmlns:a16="http://schemas.microsoft.com/office/drawing/2014/main" id="{C51CF0D1-3360-68CA-ED33-E66D82C64010}"/>
              </a:ext>
            </a:extLst>
          </p:cNvPr>
          <p:cNvPicPr>
            <a:picLocks noChangeAspect="1"/>
          </p:cNvPicPr>
          <p:nvPr/>
        </p:nvPicPr>
        <p:blipFill>
          <a:blip r:embed="rId3"/>
          <a:stretch>
            <a:fillRect/>
          </a:stretch>
        </p:blipFill>
        <p:spPr>
          <a:xfrm>
            <a:off x="6182122" y="1419224"/>
            <a:ext cx="6009878" cy="3063876"/>
          </a:xfrm>
          <a:prstGeom prst="rect">
            <a:avLst/>
          </a:prstGeom>
        </p:spPr>
      </p:pic>
    </p:spTree>
    <p:extLst>
      <p:ext uri="{BB962C8B-B14F-4D97-AF65-F5344CB8AC3E}">
        <p14:creationId xmlns:p14="http://schemas.microsoft.com/office/powerpoint/2010/main" val="3690093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7D5F-3495-2E55-6649-7AB9E58850C9}"/>
              </a:ext>
            </a:extLst>
          </p:cNvPr>
          <p:cNvSpPr>
            <a:spLocks noGrp="1"/>
          </p:cNvSpPr>
          <p:nvPr>
            <p:ph type="title"/>
          </p:nvPr>
        </p:nvSpPr>
        <p:spPr/>
        <p:txBody>
          <a:bodyPr/>
          <a:lstStyle/>
          <a:p>
            <a:r>
              <a:rPr lang="en-IN" dirty="0"/>
              <a:t>YAGNI Principle</a:t>
            </a:r>
          </a:p>
        </p:txBody>
      </p:sp>
      <p:sp>
        <p:nvSpPr>
          <p:cNvPr id="3" name="Content Placeholder 2">
            <a:extLst>
              <a:ext uri="{FF2B5EF4-FFF2-40B4-BE49-F238E27FC236}">
                <a16:creationId xmlns:a16="http://schemas.microsoft.com/office/drawing/2014/main" id="{8690746F-EFA8-DB6F-C8AF-0EECF0B0E7F9}"/>
              </a:ext>
            </a:extLst>
          </p:cNvPr>
          <p:cNvSpPr>
            <a:spLocks noGrp="1"/>
          </p:cNvSpPr>
          <p:nvPr>
            <p:ph idx="1"/>
          </p:nvPr>
        </p:nvSpPr>
        <p:spPr/>
        <p:txBody>
          <a:bodyPr/>
          <a:lstStyle/>
          <a:p>
            <a:r>
              <a:rPr lang="en-US" dirty="0"/>
              <a:t>Definition: You Aren’t </a:t>
            </a:r>
            <a:r>
              <a:rPr lang="en-US" dirty="0" err="1"/>
              <a:t>Gonna</a:t>
            </a:r>
            <a:r>
              <a:rPr lang="en-US" dirty="0"/>
              <a:t> Need It.</a:t>
            </a:r>
          </a:p>
          <a:p>
            <a:r>
              <a:rPr lang="en-US" dirty="0"/>
              <a:t>Explanation: Do not add functionality until it is required.</a:t>
            </a:r>
          </a:p>
          <a:p>
            <a:r>
              <a:rPr lang="en-US" dirty="0"/>
              <a:t>Best Practices:</a:t>
            </a:r>
          </a:p>
          <a:p>
            <a:r>
              <a:rPr lang="en-US" dirty="0"/>
              <a:t>  - Avoid premature optimization or speculative features.</a:t>
            </a:r>
          </a:p>
          <a:p>
            <a:r>
              <a:rPr lang="en-US" dirty="0"/>
              <a:t>  - Focus on current requirements.</a:t>
            </a:r>
          </a:p>
          <a:p>
            <a:r>
              <a:rPr lang="en-US" dirty="0"/>
              <a:t>Example: Instead of building a complex reporting feature upfront, implement it later when there's a need.</a:t>
            </a:r>
            <a:endParaRPr lang="en-IN" dirty="0"/>
          </a:p>
        </p:txBody>
      </p:sp>
    </p:spTree>
    <p:extLst>
      <p:ext uri="{BB962C8B-B14F-4D97-AF65-F5344CB8AC3E}">
        <p14:creationId xmlns:p14="http://schemas.microsoft.com/office/powerpoint/2010/main" val="39261557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1267-2CC4-45F4-A24C-FF4C8375F484}"/>
              </a:ext>
            </a:extLst>
          </p:cNvPr>
          <p:cNvSpPr>
            <a:spLocks noGrp="1"/>
          </p:cNvSpPr>
          <p:nvPr>
            <p:ph type="title"/>
          </p:nvPr>
        </p:nvSpPr>
        <p:spPr/>
        <p:txBody>
          <a:bodyPr/>
          <a:lstStyle/>
          <a:p>
            <a:r>
              <a:rPr lang="en-US" dirty="0"/>
              <a:t>Benefits of Following Design Principles</a:t>
            </a:r>
            <a:endParaRPr lang="en-IN" dirty="0"/>
          </a:p>
        </p:txBody>
      </p:sp>
      <p:sp>
        <p:nvSpPr>
          <p:cNvPr id="3" name="Content Placeholder 2">
            <a:extLst>
              <a:ext uri="{FF2B5EF4-FFF2-40B4-BE49-F238E27FC236}">
                <a16:creationId xmlns:a16="http://schemas.microsoft.com/office/drawing/2014/main" id="{A529693F-98F2-94B7-C3C2-68B01E413D5B}"/>
              </a:ext>
            </a:extLst>
          </p:cNvPr>
          <p:cNvSpPr>
            <a:spLocks noGrp="1"/>
          </p:cNvSpPr>
          <p:nvPr>
            <p:ph idx="1"/>
          </p:nvPr>
        </p:nvSpPr>
        <p:spPr/>
        <p:txBody>
          <a:bodyPr/>
          <a:lstStyle/>
          <a:p>
            <a:r>
              <a:rPr lang="en-US" dirty="0"/>
              <a:t>Improved Code Quality: Code becomes more readable and maintainable.</a:t>
            </a:r>
          </a:p>
          <a:p>
            <a:r>
              <a:rPr lang="en-US" dirty="0"/>
              <a:t>Scalability: Easier to add new features without breaking existing functionality.</a:t>
            </a:r>
          </a:p>
          <a:p>
            <a:r>
              <a:rPr lang="en-US" dirty="0"/>
              <a:t>Reusability: Promotes reusable code, reducing development time.</a:t>
            </a:r>
          </a:p>
          <a:p>
            <a:r>
              <a:rPr lang="en-US" dirty="0"/>
              <a:t>Reduced Technical Debt: Avoid messy, hard-to-maintain codebases.</a:t>
            </a:r>
            <a:endParaRPr lang="en-IN" dirty="0"/>
          </a:p>
        </p:txBody>
      </p:sp>
    </p:spTree>
    <p:extLst>
      <p:ext uri="{BB962C8B-B14F-4D97-AF65-F5344CB8AC3E}">
        <p14:creationId xmlns:p14="http://schemas.microsoft.com/office/powerpoint/2010/main" val="35203295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60BD-B506-D223-2109-CD41ED303AB6}"/>
              </a:ext>
            </a:extLst>
          </p:cNvPr>
          <p:cNvSpPr>
            <a:spLocks noGrp="1"/>
          </p:cNvSpPr>
          <p:nvPr>
            <p:ph type="title"/>
          </p:nvPr>
        </p:nvSpPr>
        <p:spPr/>
        <p:txBody>
          <a:bodyPr/>
          <a:lstStyle/>
          <a:p>
            <a:r>
              <a:rPr lang="en-US" dirty="0"/>
              <a:t>Common Design Patterns and Their Relation to Principles</a:t>
            </a:r>
            <a:endParaRPr lang="en-IN" dirty="0"/>
          </a:p>
        </p:txBody>
      </p:sp>
      <p:sp>
        <p:nvSpPr>
          <p:cNvPr id="3" name="Content Placeholder 2">
            <a:extLst>
              <a:ext uri="{FF2B5EF4-FFF2-40B4-BE49-F238E27FC236}">
                <a16:creationId xmlns:a16="http://schemas.microsoft.com/office/drawing/2014/main" id="{E7CA3414-28DA-6E3D-CDDC-619B54469A52}"/>
              </a:ext>
            </a:extLst>
          </p:cNvPr>
          <p:cNvSpPr>
            <a:spLocks noGrp="1"/>
          </p:cNvSpPr>
          <p:nvPr>
            <p:ph idx="1"/>
          </p:nvPr>
        </p:nvSpPr>
        <p:spPr/>
        <p:txBody>
          <a:bodyPr/>
          <a:lstStyle/>
          <a:p>
            <a:r>
              <a:rPr lang="en-US" dirty="0"/>
              <a:t>Many design patterns (like Singleton, Factory, Observer) align closely with design principles:</a:t>
            </a:r>
          </a:p>
          <a:p>
            <a:pPr lvl="1"/>
            <a:r>
              <a:rPr lang="en-US" dirty="0"/>
              <a:t>Factory Pattern: Implements DIP by relying on abstraction for object creation.</a:t>
            </a:r>
          </a:p>
          <a:p>
            <a:pPr lvl="1"/>
            <a:r>
              <a:rPr lang="en-US" dirty="0"/>
              <a:t>Strategy Pattern: Promotes OCP by allowing algorithms to be swapped dynamically.</a:t>
            </a:r>
          </a:p>
          <a:p>
            <a:pPr lvl="1"/>
            <a:r>
              <a:rPr lang="en-US" dirty="0"/>
              <a:t>Adapter Pattern: Reduces duplication and aligns with DRY.</a:t>
            </a:r>
            <a:endParaRPr lang="en-IN" dirty="0"/>
          </a:p>
        </p:txBody>
      </p:sp>
    </p:spTree>
    <p:extLst>
      <p:ext uri="{BB962C8B-B14F-4D97-AF65-F5344CB8AC3E}">
        <p14:creationId xmlns:p14="http://schemas.microsoft.com/office/powerpoint/2010/main" val="32158443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BC4C-091F-FBE6-BC45-6DCF618FE4D6}"/>
              </a:ext>
            </a:extLst>
          </p:cNvPr>
          <p:cNvSpPr>
            <a:spLocks noGrp="1"/>
          </p:cNvSpPr>
          <p:nvPr>
            <p:ph type="title"/>
          </p:nvPr>
        </p:nvSpPr>
        <p:spPr>
          <a:xfrm>
            <a:off x="838200" y="73025"/>
            <a:ext cx="10515600" cy="1325563"/>
          </a:xfrm>
        </p:spPr>
        <p:txBody>
          <a:bodyPr/>
          <a:lstStyle/>
          <a:p>
            <a:r>
              <a:rPr lang="en-IN" dirty="0"/>
              <a:t>Factory Pattern</a:t>
            </a:r>
          </a:p>
        </p:txBody>
      </p:sp>
      <p:sp>
        <p:nvSpPr>
          <p:cNvPr id="3" name="Content Placeholder 2">
            <a:extLst>
              <a:ext uri="{FF2B5EF4-FFF2-40B4-BE49-F238E27FC236}">
                <a16:creationId xmlns:a16="http://schemas.microsoft.com/office/drawing/2014/main" id="{4BFCE1E2-E6BF-FBF4-D5D6-CD65CDEF7013}"/>
              </a:ext>
            </a:extLst>
          </p:cNvPr>
          <p:cNvSpPr>
            <a:spLocks noGrp="1"/>
          </p:cNvSpPr>
          <p:nvPr>
            <p:ph idx="1"/>
          </p:nvPr>
        </p:nvSpPr>
        <p:spPr>
          <a:xfrm>
            <a:off x="838200" y="1292224"/>
            <a:ext cx="11353800" cy="5565776"/>
          </a:xfrm>
        </p:spPr>
        <p:txBody>
          <a:bodyPr>
            <a:normAutofit/>
          </a:bodyPr>
          <a:lstStyle/>
          <a:p>
            <a:r>
              <a:rPr lang="en-IN" dirty="0"/>
              <a:t>Scenario: </a:t>
            </a:r>
            <a:r>
              <a:rPr lang="en-US" dirty="0"/>
              <a:t>A program that can create and manage different types of shapes (e.g., Circle, Rectangle, and Square).</a:t>
            </a:r>
          </a:p>
          <a:p>
            <a:r>
              <a:rPr lang="en-US" dirty="0"/>
              <a:t>Steps:</a:t>
            </a:r>
          </a:p>
          <a:p>
            <a:pPr lvl="1"/>
            <a:r>
              <a:rPr lang="en-US" dirty="0"/>
              <a:t>Define a common interface or abstract class.</a:t>
            </a:r>
          </a:p>
          <a:p>
            <a:pPr lvl="1"/>
            <a:r>
              <a:rPr lang="en-US" dirty="0"/>
              <a:t>Create concrete implementations of the interface for various kinds of Shapes. </a:t>
            </a:r>
          </a:p>
          <a:p>
            <a:pPr lvl="1"/>
            <a:r>
              <a:rPr lang="en-IN" dirty="0"/>
              <a:t>Create the Factory class</a:t>
            </a:r>
            <a:r>
              <a:rPr lang="en-US" dirty="0"/>
              <a:t> that returns the interface object abstracting the actual concrete object. </a:t>
            </a:r>
          </a:p>
          <a:p>
            <a:r>
              <a:rPr lang="en-US" dirty="0"/>
              <a:t>Benefits:</a:t>
            </a:r>
          </a:p>
          <a:p>
            <a:pPr lvl="1">
              <a:buFont typeface="+mj-lt"/>
              <a:buAutoNum type="arabicPeriod"/>
            </a:pPr>
            <a:r>
              <a:rPr lang="en-US" dirty="0"/>
              <a:t>Centralized Object Creation: You can easily manage and extend creation logic without modifying the client code. </a:t>
            </a:r>
          </a:p>
          <a:p>
            <a:pPr lvl="1">
              <a:buFont typeface="+mj-lt"/>
              <a:buAutoNum type="arabicPeriod"/>
            </a:pPr>
            <a:r>
              <a:rPr lang="en-US" dirty="0"/>
              <a:t>Encapsulation: The Factory isolates the instantiation process, reducing code duplication. </a:t>
            </a:r>
          </a:p>
          <a:p>
            <a:pPr lvl="1">
              <a:buFont typeface="+mj-lt"/>
              <a:buAutoNum type="arabicPeriod"/>
            </a:pPr>
            <a:r>
              <a:rPr lang="en-US" dirty="0"/>
              <a:t>Scalability: Adding new shapes is as simple as creating a new class and extending the factory.</a:t>
            </a:r>
          </a:p>
          <a:p>
            <a:endParaRPr lang="en-IN" dirty="0"/>
          </a:p>
        </p:txBody>
      </p:sp>
    </p:spTree>
    <p:extLst>
      <p:ext uri="{BB962C8B-B14F-4D97-AF65-F5344CB8AC3E}">
        <p14:creationId xmlns:p14="http://schemas.microsoft.com/office/powerpoint/2010/main" val="8385738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BCF0-6397-DD62-1C66-373B6EBD4220}"/>
              </a:ext>
            </a:extLst>
          </p:cNvPr>
          <p:cNvSpPr>
            <a:spLocks noGrp="1"/>
          </p:cNvSpPr>
          <p:nvPr>
            <p:ph type="title"/>
          </p:nvPr>
        </p:nvSpPr>
        <p:spPr/>
        <p:txBody>
          <a:bodyPr/>
          <a:lstStyle/>
          <a:p>
            <a:r>
              <a:rPr lang="en-IN" dirty="0"/>
              <a:t>Adapter Pattern</a:t>
            </a:r>
          </a:p>
        </p:txBody>
      </p:sp>
      <p:sp>
        <p:nvSpPr>
          <p:cNvPr id="3" name="Content Placeholder 2">
            <a:extLst>
              <a:ext uri="{FF2B5EF4-FFF2-40B4-BE49-F238E27FC236}">
                <a16:creationId xmlns:a16="http://schemas.microsoft.com/office/drawing/2014/main" id="{40B7D013-7B40-E1D5-4030-25B0788B3998}"/>
              </a:ext>
            </a:extLst>
          </p:cNvPr>
          <p:cNvSpPr>
            <a:spLocks noGrp="1"/>
          </p:cNvSpPr>
          <p:nvPr>
            <p:ph idx="1"/>
          </p:nvPr>
        </p:nvSpPr>
        <p:spPr/>
        <p:txBody>
          <a:bodyPr/>
          <a:lstStyle/>
          <a:p>
            <a:r>
              <a:rPr lang="en-US" dirty="0"/>
              <a:t>A structural design pattern that allows incompatible interfaces to work together by creating a wrapper (adapter) that translates the interface of one class </a:t>
            </a:r>
          </a:p>
          <a:p>
            <a:r>
              <a:rPr lang="en-US" dirty="0"/>
              <a:t>Scenario: Media Player Adapter</a:t>
            </a:r>
          </a:p>
          <a:p>
            <a:pPr lvl="1"/>
            <a:r>
              <a:rPr lang="en-US" dirty="0"/>
              <a:t>Suppose you have an application that uses a media player to play audio files. The existing media player can only play .mp3 files. A new library is introduced that can play advanced formats like .mp4 and .</a:t>
            </a:r>
            <a:r>
              <a:rPr lang="en-US" dirty="0" err="1"/>
              <a:t>vlc</a:t>
            </a:r>
            <a:r>
              <a:rPr lang="en-US" dirty="0"/>
              <a:t>, but its interface is different from the one your application uses. To integrate this library, you can use the Adapter </a:t>
            </a:r>
            <a:r>
              <a:rPr lang="en-US" dirty="0" err="1"/>
              <a:t>Pattern.into</a:t>
            </a:r>
            <a:r>
              <a:rPr lang="en-US" dirty="0"/>
              <a:t> a form that another class can understand.</a:t>
            </a:r>
            <a:endParaRPr lang="en-IN" dirty="0"/>
          </a:p>
        </p:txBody>
      </p:sp>
    </p:spTree>
    <p:extLst>
      <p:ext uri="{BB962C8B-B14F-4D97-AF65-F5344CB8AC3E}">
        <p14:creationId xmlns:p14="http://schemas.microsoft.com/office/powerpoint/2010/main" val="146874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5267-07F5-2A9D-200E-A83E6778189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C66A5DF0-F526-79A1-56E7-A7B0A4E7CFF1}"/>
              </a:ext>
            </a:extLst>
          </p:cNvPr>
          <p:cNvSpPr>
            <a:spLocks noGrp="1"/>
          </p:cNvSpPr>
          <p:nvPr>
            <p:ph idx="1"/>
          </p:nvPr>
        </p:nvSpPr>
        <p:spPr/>
        <p:txBody>
          <a:bodyPr>
            <a:normAutofit/>
          </a:bodyPr>
          <a:lstStyle/>
          <a:p>
            <a:r>
              <a:rPr lang="en-US" sz="3600" dirty="0"/>
              <a:t>The goal of this phase is to convert the requirements acquired in the SRS into a format that can be coded in a programming language. </a:t>
            </a:r>
          </a:p>
          <a:p>
            <a:r>
              <a:rPr lang="en-US" sz="3600" dirty="0"/>
              <a:t>It includes high-level and detailed design as well as the overall software architecture. </a:t>
            </a:r>
          </a:p>
          <a:p>
            <a:r>
              <a:rPr lang="en-US" sz="3600" dirty="0"/>
              <a:t>A Software Design Document is used to document all of this effort (SDD).</a:t>
            </a:r>
            <a:endParaRPr lang="en-IN" sz="3600" dirty="0"/>
          </a:p>
        </p:txBody>
      </p:sp>
    </p:spTree>
    <p:extLst>
      <p:ext uri="{BB962C8B-B14F-4D97-AF65-F5344CB8AC3E}">
        <p14:creationId xmlns:p14="http://schemas.microsoft.com/office/powerpoint/2010/main" val="286201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9677-A9A0-E133-535D-CAFC712ED15C}"/>
              </a:ext>
            </a:extLst>
          </p:cNvPr>
          <p:cNvSpPr>
            <a:spLocks noGrp="1"/>
          </p:cNvSpPr>
          <p:nvPr>
            <p:ph type="title"/>
          </p:nvPr>
        </p:nvSpPr>
        <p:spPr/>
        <p:txBody>
          <a:bodyPr/>
          <a:lstStyle/>
          <a:p>
            <a:r>
              <a:rPr lang="en-IN" dirty="0"/>
              <a:t>Coding and Unit Testing</a:t>
            </a:r>
          </a:p>
        </p:txBody>
      </p:sp>
      <p:sp>
        <p:nvSpPr>
          <p:cNvPr id="3" name="Content Placeholder 2">
            <a:extLst>
              <a:ext uri="{FF2B5EF4-FFF2-40B4-BE49-F238E27FC236}">
                <a16:creationId xmlns:a16="http://schemas.microsoft.com/office/drawing/2014/main" id="{2AF9F6F6-2AA7-703F-90CC-253275976C0F}"/>
              </a:ext>
            </a:extLst>
          </p:cNvPr>
          <p:cNvSpPr>
            <a:spLocks noGrp="1"/>
          </p:cNvSpPr>
          <p:nvPr>
            <p:ph idx="1"/>
          </p:nvPr>
        </p:nvSpPr>
        <p:spPr/>
        <p:txBody>
          <a:bodyPr>
            <a:normAutofit/>
          </a:bodyPr>
          <a:lstStyle/>
          <a:p>
            <a:r>
              <a:rPr lang="en-US" sz="3200" dirty="0"/>
              <a:t>In the coding phase software design is translated into source code using any suitable programming language. </a:t>
            </a:r>
          </a:p>
          <a:p>
            <a:r>
              <a:rPr lang="en-US" sz="3200" dirty="0"/>
              <a:t>Thus each designed module is coded. </a:t>
            </a:r>
          </a:p>
          <a:p>
            <a:r>
              <a:rPr lang="en-US" sz="3200" dirty="0"/>
              <a:t>The unit testing phase aims to check whether each module is working properly or not.</a:t>
            </a:r>
            <a:endParaRPr lang="en-IN" sz="3200" dirty="0"/>
          </a:p>
        </p:txBody>
      </p:sp>
    </p:spTree>
    <p:extLst>
      <p:ext uri="{BB962C8B-B14F-4D97-AF65-F5344CB8AC3E}">
        <p14:creationId xmlns:p14="http://schemas.microsoft.com/office/powerpoint/2010/main" val="356121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86A8-D3EB-4C1D-09F8-A808D521EFCF}"/>
              </a:ext>
            </a:extLst>
          </p:cNvPr>
          <p:cNvSpPr>
            <a:spLocks noGrp="1"/>
          </p:cNvSpPr>
          <p:nvPr>
            <p:ph type="title"/>
          </p:nvPr>
        </p:nvSpPr>
        <p:spPr/>
        <p:txBody>
          <a:bodyPr/>
          <a:lstStyle/>
          <a:p>
            <a:r>
              <a:rPr lang="en-IN" dirty="0"/>
              <a:t>Integration and System testing</a:t>
            </a:r>
          </a:p>
        </p:txBody>
      </p:sp>
      <p:sp>
        <p:nvSpPr>
          <p:cNvPr id="3" name="Content Placeholder 2">
            <a:extLst>
              <a:ext uri="{FF2B5EF4-FFF2-40B4-BE49-F238E27FC236}">
                <a16:creationId xmlns:a16="http://schemas.microsoft.com/office/drawing/2014/main" id="{07383A6D-123E-2A74-71E8-14FA80E905F9}"/>
              </a:ext>
            </a:extLst>
          </p:cNvPr>
          <p:cNvSpPr>
            <a:spLocks noGrp="1"/>
          </p:cNvSpPr>
          <p:nvPr>
            <p:ph idx="1"/>
          </p:nvPr>
        </p:nvSpPr>
        <p:spPr/>
        <p:txBody>
          <a:bodyPr>
            <a:normAutofit/>
          </a:bodyPr>
          <a:lstStyle/>
          <a:p>
            <a:r>
              <a:rPr lang="en-US" sz="3200" dirty="0"/>
              <a:t>Integration of different modules is undertaken soon after they have been coded and unit tested. </a:t>
            </a:r>
          </a:p>
          <a:p>
            <a:r>
              <a:rPr lang="en-US" sz="3200" dirty="0"/>
              <a:t>Integration of various modules is carried out incrementally over several steps. During each integration step, previously planned modules are added to the partially integrated system and the resultant system is tested. </a:t>
            </a:r>
          </a:p>
          <a:p>
            <a:r>
              <a:rPr lang="en-US" sz="3200" dirty="0"/>
              <a:t>Finally, after all the modules have been successfully integrated and tested, the full working system is obtained and system testing is carried out on this.</a:t>
            </a:r>
            <a:endParaRPr lang="en-IN" sz="3200" dirty="0"/>
          </a:p>
        </p:txBody>
      </p:sp>
    </p:spTree>
    <p:extLst>
      <p:ext uri="{BB962C8B-B14F-4D97-AF65-F5344CB8AC3E}">
        <p14:creationId xmlns:p14="http://schemas.microsoft.com/office/powerpoint/2010/main" val="325320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8295-68AE-999E-389E-831991228B41}"/>
              </a:ext>
            </a:extLst>
          </p:cNvPr>
          <p:cNvSpPr>
            <a:spLocks noGrp="1"/>
          </p:cNvSpPr>
          <p:nvPr>
            <p:ph type="title"/>
          </p:nvPr>
        </p:nvSpPr>
        <p:spPr/>
        <p:txBody>
          <a:bodyPr/>
          <a:lstStyle/>
          <a:p>
            <a:r>
              <a:rPr lang="en-IN" dirty="0"/>
              <a:t>System Testing</a:t>
            </a:r>
          </a:p>
        </p:txBody>
      </p:sp>
      <p:sp>
        <p:nvSpPr>
          <p:cNvPr id="3" name="Content Placeholder 2">
            <a:extLst>
              <a:ext uri="{FF2B5EF4-FFF2-40B4-BE49-F238E27FC236}">
                <a16:creationId xmlns:a16="http://schemas.microsoft.com/office/drawing/2014/main" id="{C837E907-F957-EF2A-415B-E8DA1508C142}"/>
              </a:ext>
            </a:extLst>
          </p:cNvPr>
          <p:cNvSpPr>
            <a:spLocks noGrp="1"/>
          </p:cNvSpPr>
          <p:nvPr>
            <p:ph idx="1"/>
          </p:nvPr>
        </p:nvSpPr>
        <p:spPr>
          <a:xfrm>
            <a:off x="838200" y="1825625"/>
            <a:ext cx="10515600" cy="4667250"/>
          </a:xfrm>
        </p:spPr>
        <p:txBody>
          <a:bodyPr>
            <a:normAutofit/>
          </a:bodyPr>
          <a:lstStyle/>
          <a:p>
            <a:r>
              <a:rPr lang="en-US" sz="3200" b="1" u="sng" dirty="0"/>
              <a:t>Alpha testing</a:t>
            </a:r>
            <a:r>
              <a:rPr lang="en-US" sz="3200" dirty="0"/>
              <a:t>: Alpha testing is the system testing performed by the development team.</a:t>
            </a:r>
          </a:p>
          <a:p>
            <a:r>
              <a:rPr lang="en-US" sz="3200" b="1" u="sng" dirty="0"/>
              <a:t>Beta testing: </a:t>
            </a:r>
            <a:r>
              <a:rPr lang="en-US" sz="3200" dirty="0"/>
              <a:t>Beta testing is the system testing performed by a friendly set of customers.</a:t>
            </a:r>
          </a:p>
          <a:p>
            <a:r>
              <a:rPr lang="en-US" sz="3200" b="1" u="sng" dirty="0"/>
              <a:t>Acceptance testing</a:t>
            </a:r>
            <a:r>
              <a:rPr lang="en-US" sz="3200" dirty="0"/>
              <a:t>: After the software has been delivered, the customer performs acceptance testing to determine whether to accept the delivered software or reject it.</a:t>
            </a:r>
            <a:endParaRPr lang="en-IN" sz="3200" dirty="0"/>
          </a:p>
        </p:txBody>
      </p:sp>
    </p:spTree>
    <p:extLst>
      <p:ext uri="{BB962C8B-B14F-4D97-AF65-F5344CB8AC3E}">
        <p14:creationId xmlns:p14="http://schemas.microsoft.com/office/powerpoint/2010/main" val="63165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8124-9BEF-5343-DF31-5693FA324FA5}"/>
              </a:ext>
            </a:extLst>
          </p:cNvPr>
          <p:cNvSpPr>
            <a:spLocks noGrp="1"/>
          </p:cNvSpPr>
          <p:nvPr>
            <p:ph type="title"/>
          </p:nvPr>
        </p:nvSpPr>
        <p:spPr/>
        <p:txBody>
          <a:bodyPr/>
          <a:lstStyle/>
          <a:p>
            <a:r>
              <a:rPr lang="en-IN" dirty="0"/>
              <a:t>Maintenance</a:t>
            </a:r>
          </a:p>
        </p:txBody>
      </p:sp>
      <p:sp>
        <p:nvSpPr>
          <p:cNvPr id="3" name="Content Placeholder 2">
            <a:extLst>
              <a:ext uri="{FF2B5EF4-FFF2-40B4-BE49-F238E27FC236}">
                <a16:creationId xmlns:a16="http://schemas.microsoft.com/office/drawing/2014/main" id="{06F0E58A-7D9E-F258-C86F-366E4503513F}"/>
              </a:ext>
            </a:extLst>
          </p:cNvPr>
          <p:cNvSpPr>
            <a:spLocks noGrp="1"/>
          </p:cNvSpPr>
          <p:nvPr>
            <p:ph idx="1"/>
          </p:nvPr>
        </p:nvSpPr>
        <p:spPr>
          <a:xfrm>
            <a:off x="838200" y="1690688"/>
            <a:ext cx="10515600" cy="5024011"/>
          </a:xfrm>
        </p:spPr>
        <p:txBody>
          <a:bodyPr>
            <a:normAutofit fontScale="92500"/>
          </a:bodyPr>
          <a:lstStyle/>
          <a:p>
            <a:r>
              <a:rPr lang="en-US" sz="3200" dirty="0"/>
              <a:t>Maintenance is the most important phase of a software life cycle.</a:t>
            </a:r>
          </a:p>
          <a:p>
            <a:r>
              <a:rPr lang="en-US" sz="3200" dirty="0"/>
              <a:t>There are three types of maintenance:</a:t>
            </a:r>
          </a:p>
          <a:p>
            <a:pPr lvl="1"/>
            <a:r>
              <a:rPr lang="en-US" sz="2800" dirty="0"/>
              <a:t>Corrective Maintenance: This type of maintenance is carried out to </a:t>
            </a:r>
            <a:r>
              <a:rPr lang="en-US" sz="3000" dirty="0"/>
              <a:t>correct</a:t>
            </a:r>
            <a:r>
              <a:rPr lang="en-US" sz="2800" dirty="0"/>
              <a:t> errors that were not discovered during the product development phase.</a:t>
            </a:r>
          </a:p>
          <a:p>
            <a:pPr lvl="1"/>
            <a:r>
              <a:rPr lang="en-US" sz="2800" dirty="0"/>
              <a:t>Perfective Maintenance: This type of maintenance is carried out to enhance the functionalities of the system based on the customer’s request.</a:t>
            </a:r>
          </a:p>
          <a:p>
            <a:pPr lvl="1"/>
            <a:r>
              <a:rPr lang="en-US" sz="2800" dirty="0"/>
              <a:t>Adaptive Maintenance: Adaptive maintenance is usually required for porting the software to work in a new environment such as working on a new computer platform or with a new operating system.</a:t>
            </a:r>
            <a:endParaRPr lang="en-IN" sz="2800" dirty="0"/>
          </a:p>
        </p:txBody>
      </p:sp>
    </p:spTree>
    <p:extLst>
      <p:ext uri="{BB962C8B-B14F-4D97-AF65-F5344CB8AC3E}">
        <p14:creationId xmlns:p14="http://schemas.microsoft.com/office/powerpoint/2010/main" val="246301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AEE4-482C-5527-9C2F-95497FCF9C4F}"/>
              </a:ext>
            </a:extLst>
          </p:cNvPr>
          <p:cNvSpPr>
            <a:spLocks noGrp="1"/>
          </p:cNvSpPr>
          <p:nvPr>
            <p:ph type="title"/>
          </p:nvPr>
        </p:nvSpPr>
        <p:spPr/>
        <p:txBody>
          <a:bodyPr/>
          <a:lstStyle/>
          <a:p>
            <a:r>
              <a:rPr lang="en-IN" dirty="0"/>
              <a:t>Advantages of Waterfall Model</a:t>
            </a:r>
          </a:p>
        </p:txBody>
      </p:sp>
      <p:sp>
        <p:nvSpPr>
          <p:cNvPr id="3" name="Content Placeholder 2">
            <a:extLst>
              <a:ext uri="{FF2B5EF4-FFF2-40B4-BE49-F238E27FC236}">
                <a16:creationId xmlns:a16="http://schemas.microsoft.com/office/drawing/2014/main" id="{351E6B83-29ED-584D-376B-94A29EFA95CD}"/>
              </a:ext>
            </a:extLst>
          </p:cNvPr>
          <p:cNvSpPr>
            <a:spLocks noGrp="1"/>
          </p:cNvSpPr>
          <p:nvPr>
            <p:ph idx="1"/>
          </p:nvPr>
        </p:nvSpPr>
        <p:spPr/>
        <p:txBody>
          <a:bodyPr>
            <a:normAutofit lnSpcReduction="10000"/>
          </a:bodyPr>
          <a:lstStyle/>
          <a:p>
            <a:r>
              <a:rPr lang="en-US" sz="3200" dirty="0"/>
              <a:t>An idealistic model for software development. It’s very simple, can be considered the basis for other SDLC models.</a:t>
            </a:r>
          </a:p>
          <a:p>
            <a:r>
              <a:rPr lang="en-US" sz="3200" dirty="0"/>
              <a:t>Individual Processing</a:t>
            </a:r>
          </a:p>
          <a:p>
            <a:r>
              <a:rPr lang="en-US" sz="3200" dirty="0"/>
              <a:t>Properly Defined.</a:t>
            </a:r>
          </a:p>
          <a:p>
            <a:r>
              <a:rPr lang="en-US" sz="3200" dirty="0"/>
              <a:t>Clear Milestones.</a:t>
            </a:r>
          </a:p>
          <a:p>
            <a:r>
              <a:rPr lang="en-US" sz="3200" dirty="0"/>
              <a:t>Properly Documented.</a:t>
            </a:r>
          </a:p>
          <a:p>
            <a:r>
              <a:rPr lang="en-US" sz="3200" dirty="0"/>
              <a:t>Reinforces Good Habits.</a:t>
            </a:r>
          </a:p>
          <a:p>
            <a:r>
              <a:rPr lang="en-US" sz="3200" dirty="0"/>
              <a:t>Working.</a:t>
            </a:r>
            <a:endParaRPr lang="en-IN" sz="3200" dirty="0"/>
          </a:p>
        </p:txBody>
      </p:sp>
    </p:spTree>
    <p:extLst>
      <p:ext uri="{BB962C8B-B14F-4D97-AF65-F5344CB8AC3E}">
        <p14:creationId xmlns:p14="http://schemas.microsoft.com/office/powerpoint/2010/main" val="314045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928B-782C-AF3C-C482-F36D9264021E}"/>
              </a:ext>
            </a:extLst>
          </p:cNvPr>
          <p:cNvSpPr>
            <a:spLocks noGrp="1"/>
          </p:cNvSpPr>
          <p:nvPr>
            <p:ph type="title"/>
          </p:nvPr>
        </p:nvSpPr>
        <p:spPr/>
        <p:txBody>
          <a:bodyPr/>
          <a:lstStyle/>
          <a:p>
            <a:r>
              <a:rPr lang="en-IN" dirty="0"/>
              <a:t>Disadvantages of Waterfall Model</a:t>
            </a:r>
          </a:p>
        </p:txBody>
      </p:sp>
      <p:sp>
        <p:nvSpPr>
          <p:cNvPr id="3" name="Content Placeholder 2">
            <a:extLst>
              <a:ext uri="{FF2B5EF4-FFF2-40B4-BE49-F238E27FC236}">
                <a16:creationId xmlns:a16="http://schemas.microsoft.com/office/drawing/2014/main" id="{B2BFF530-CA3D-6D1D-1FE8-A680A74D6125}"/>
              </a:ext>
            </a:extLst>
          </p:cNvPr>
          <p:cNvSpPr>
            <a:spLocks noGrp="1"/>
          </p:cNvSpPr>
          <p:nvPr>
            <p:ph idx="1"/>
          </p:nvPr>
        </p:nvSpPr>
        <p:spPr/>
        <p:txBody>
          <a:bodyPr>
            <a:normAutofit/>
          </a:bodyPr>
          <a:lstStyle/>
          <a:p>
            <a:r>
              <a:rPr lang="en-US" sz="3200" dirty="0"/>
              <a:t>No Feedback Path</a:t>
            </a:r>
          </a:p>
          <a:p>
            <a:r>
              <a:rPr lang="en-US" sz="3200" dirty="0"/>
              <a:t>Difficult to accommodate Change Requests: </a:t>
            </a:r>
          </a:p>
          <a:p>
            <a:r>
              <a:rPr lang="en-US" sz="3200" dirty="0"/>
              <a:t>No Overlapping of Phases</a:t>
            </a:r>
          </a:p>
          <a:p>
            <a:r>
              <a:rPr lang="en-US" sz="3200" dirty="0"/>
              <a:t>Limited Flexibility</a:t>
            </a:r>
          </a:p>
          <a:p>
            <a:r>
              <a:rPr lang="en-US" sz="3200" dirty="0"/>
              <a:t>Limited Stakeholder Involvement.</a:t>
            </a:r>
          </a:p>
          <a:p>
            <a:r>
              <a:rPr lang="en-US" sz="3200" dirty="0"/>
              <a:t>Late Defect Detection.</a:t>
            </a:r>
          </a:p>
          <a:p>
            <a:r>
              <a:rPr lang="en-US" sz="3200" dirty="0"/>
              <a:t>Lengthy Development Cycle.</a:t>
            </a:r>
            <a:endParaRPr lang="en-IN" sz="3200" dirty="0"/>
          </a:p>
        </p:txBody>
      </p:sp>
    </p:spTree>
    <p:extLst>
      <p:ext uri="{BB962C8B-B14F-4D97-AF65-F5344CB8AC3E}">
        <p14:creationId xmlns:p14="http://schemas.microsoft.com/office/powerpoint/2010/main" val="97795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3752-5BCE-4253-282A-FA69FAA6CFFF}"/>
              </a:ext>
            </a:extLst>
          </p:cNvPr>
          <p:cNvSpPr>
            <a:spLocks noGrp="1"/>
          </p:cNvSpPr>
          <p:nvPr>
            <p:ph type="title"/>
          </p:nvPr>
        </p:nvSpPr>
        <p:spPr/>
        <p:txBody>
          <a:bodyPr/>
          <a:lstStyle/>
          <a:p>
            <a:r>
              <a:rPr lang="en-US" dirty="0"/>
              <a:t>When to Use Waterfall Model?</a:t>
            </a:r>
            <a:endParaRPr lang="en-IN" dirty="0"/>
          </a:p>
        </p:txBody>
      </p:sp>
      <p:sp>
        <p:nvSpPr>
          <p:cNvPr id="3" name="Content Placeholder 2">
            <a:extLst>
              <a:ext uri="{FF2B5EF4-FFF2-40B4-BE49-F238E27FC236}">
                <a16:creationId xmlns:a16="http://schemas.microsoft.com/office/drawing/2014/main" id="{C54C0B02-BB25-7ECE-C0BE-CF87288F546B}"/>
              </a:ext>
            </a:extLst>
          </p:cNvPr>
          <p:cNvSpPr>
            <a:spLocks noGrp="1"/>
          </p:cNvSpPr>
          <p:nvPr>
            <p:ph idx="1"/>
          </p:nvPr>
        </p:nvSpPr>
        <p:spPr/>
        <p:txBody>
          <a:bodyPr>
            <a:normAutofit/>
          </a:bodyPr>
          <a:lstStyle/>
          <a:p>
            <a:r>
              <a:rPr lang="en-US" sz="3200" dirty="0"/>
              <a:t>Well-understood Requirements.</a:t>
            </a:r>
          </a:p>
          <a:p>
            <a:r>
              <a:rPr lang="en-US" sz="3200" dirty="0"/>
              <a:t>Very Little Changes Expected </a:t>
            </a:r>
          </a:p>
          <a:p>
            <a:r>
              <a:rPr lang="en-US" sz="3200" dirty="0"/>
              <a:t>Small to Medium-Sized Projects</a:t>
            </a:r>
          </a:p>
          <a:p>
            <a:r>
              <a:rPr lang="en-US" sz="3200" dirty="0"/>
              <a:t>Predictable.</a:t>
            </a:r>
          </a:p>
          <a:p>
            <a:r>
              <a:rPr lang="en-US" sz="3200" dirty="0"/>
              <a:t>Regulatory Compliance is Critical.</a:t>
            </a:r>
          </a:p>
          <a:p>
            <a:r>
              <a:rPr lang="en-US" sz="3200" dirty="0"/>
              <a:t>Client Prefers a Linear and Sequential Approach.</a:t>
            </a:r>
          </a:p>
          <a:p>
            <a:r>
              <a:rPr lang="en-US" sz="3200" dirty="0"/>
              <a:t>Limited Resources.</a:t>
            </a:r>
            <a:endParaRPr lang="en-IN" sz="3200" dirty="0"/>
          </a:p>
        </p:txBody>
      </p:sp>
    </p:spTree>
    <p:extLst>
      <p:ext uri="{BB962C8B-B14F-4D97-AF65-F5344CB8AC3E}">
        <p14:creationId xmlns:p14="http://schemas.microsoft.com/office/powerpoint/2010/main" val="268544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99A0-2450-7319-DB55-89A22BD01175}"/>
              </a:ext>
            </a:extLst>
          </p:cNvPr>
          <p:cNvSpPr>
            <a:spLocks noGrp="1"/>
          </p:cNvSpPr>
          <p:nvPr>
            <p:ph type="title"/>
          </p:nvPr>
        </p:nvSpPr>
        <p:spPr/>
        <p:txBody>
          <a:bodyPr/>
          <a:lstStyle/>
          <a:p>
            <a:r>
              <a:rPr lang="en-IN" dirty="0"/>
              <a:t>Applications of Waterfall Model</a:t>
            </a:r>
          </a:p>
        </p:txBody>
      </p:sp>
      <p:sp>
        <p:nvSpPr>
          <p:cNvPr id="3" name="Content Placeholder 2">
            <a:extLst>
              <a:ext uri="{FF2B5EF4-FFF2-40B4-BE49-F238E27FC236}">
                <a16:creationId xmlns:a16="http://schemas.microsoft.com/office/drawing/2014/main" id="{5B8EE342-2ACF-E3A4-630C-D434D709A5A0}"/>
              </a:ext>
            </a:extLst>
          </p:cNvPr>
          <p:cNvSpPr>
            <a:spLocks noGrp="1"/>
          </p:cNvSpPr>
          <p:nvPr>
            <p:ph idx="1"/>
          </p:nvPr>
        </p:nvSpPr>
        <p:spPr/>
        <p:txBody>
          <a:bodyPr/>
          <a:lstStyle/>
          <a:p>
            <a:r>
              <a:rPr lang="en-IN" dirty="0"/>
              <a:t>Large-scale Software Development Projects.</a:t>
            </a:r>
          </a:p>
          <a:p>
            <a:r>
              <a:rPr lang="en-IN" dirty="0"/>
              <a:t>Safety-Critical Systems.</a:t>
            </a:r>
          </a:p>
          <a:p>
            <a:r>
              <a:rPr lang="en-IN" dirty="0"/>
              <a:t>Government and </a:t>
            </a:r>
            <a:r>
              <a:rPr lang="en-IN" dirty="0" err="1"/>
              <a:t>Defense</a:t>
            </a:r>
            <a:r>
              <a:rPr lang="en-IN" dirty="0"/>
              <a:t> Projects</a:t>
            </a:r>
          </a:p>
          <a:p>
            <a:r>
              <a:rPr lang="en-IN" dirty="0"/>
              <a:t>Projects with well-defined Requirements</a:t>
            </a:r>
          </a:p>
          <a:p>
            <a:r>
              <a:rPr lang="en-IN" dirty="0"/>
              <a:t>Projects with Stable Requirements</a:t>
            </a:r>
          </a:p>
        </p:txBody>
      </p:sp>
    </p:spTree>
    <p:extLst>
      <p:ext uri="{BB962C8B-B14F-4D97-AF65-F5344CB8AC3E}">
        <p14:creationId xmlns:p14="http://schemas.microsoft.com/office/powerpoint/2010/main" val="15597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1DA8-9679-0EA9-626F-F3A980C42B9E}"/>
              </a:ext>
            </a:extLst>
          </p:cNvPr>
          <p:cNvSpPr>
            <a:spLocks noGrp="1"/>
          </p:cNvSpPr>
          <p:nvPr>
            <p:ph type="title"/>
          </p:nvPr>
        </p:nvSpPr>
        <p:spPr/>
        <p:txBody>
          <a:bodyPr/>
          <a:lstStyle/>
          <a:p>
            <a:r>
              <a:rPr lang="en-IN" dirty="0"/>
              <a:t>Introduction to SDLC</a:t>
            </a:r>
          </a:p>
        </p:txBody>
      </p:sp>
      <p:sp>
        <p:nvSpPr>
          <p:cNvPr id="3" name="Content Placeholder 2">
            <a:extLst>
              <a:ext uri="{FF2B5EF4-FFF2-40B4-BE49-F238E27FC236}">
                <a16:creationId xmlns:a16="http://schemas.microsoft.com/office/drawing/2014/main" id="{6EF63F85-572C-97A9-E2E5-C453BA20A3B6}"/>
              </a:ext>
            </a:extLst>
          </p:cNvPr>
          <p:cNvSpPr>
            <a:spLocks noGrp="1"/>
          </p:cNvSpPr>
          <p:nvPr>
            <p:ph idx="1"/>
          </p:nvPr>
        </p:nvSpPr>
        <p:spPr>
          <a:xfrm>
            <a:off x="838200" y="1825625"/>
            <a:ext cx="5727192" cy="4351338"/>
          </a:xfrm>
        </p:spPr>
        <p:txBody>
          <a:bodyPr/>
          <a:lstStyle/>
          <a:p>
            <a:r>
              <a:rPr lang="en-US" dirty="0"/>
              <a:t>SDLC (Software Development Life Cycle) is a structured process for developing high-quality software</a:t>
            </a:r>
          </a:p>
          <a:p>
            <a:r>
              <a:rPr lang="en-US" dirty="0"/>
              <a:t>Its purpose is to ensure software meets requirements, quality standards, and user needs.</a:t>
            </a:r>
          </a:p>
          <a:p>
            <a:r>
              <a:rPr lang="en-US" dirty="0"/>
              <a:t>Requirements, Design, Development, Testing, Deployment, Maintenance</a:t>
            </a:r>
            <a:endParaRPr lang="en-IN" dirty="0"/>
          </a:p>
        </p:txBody>
      </p:sp>
      <p:pic>
        <p:nvPicPr>
          <p:cNvPr id="5" name="Picture 4">
            <a:extLst>
              <a:ext uri="{FF2B5EF4-FFF2-40B4-BE49-F238E27FC236}">
                <a16:creationId xmlns:a16="http://schemas.microsoft.com/office/drawing/2014/main" id="{96EE164C-697C-29CD-CAC3-E8BFE6363E20}"/>
              </a:ext>
            </a:extLst>
          </p:cNvPr>
          <p:cNvPicPr>
            <a:picLocks noChangeAspect="1"/>
          </p:cNvPicPr>
          <p:nvPr/>
        </p:nvPicPr>
        <p:blipFill>
          <a:blip r:embed="rId2"/>
          <a:stretch>
            <a:fillRect/>
          </a:stretch>
        </p:blipFill>
        <p:spPr>
          <a:xfrm>
            <a:off x="6654006" y="1099310"/>
            <a:ext cx="4851649" cy="4216617"/>
          </a:xfrm>
          <a:prstGeom prst="rect">
            <a:avLst/>
          </a:prstGeom>
        </p:spPr>
      </p:pic>
    </p:spTree>
    <p:extLst>
      <p:ext uri="{BB962C8B-B14F-4D97-AF65-F5344CB8AC3E}">
        <p14:creationId xmlns:p14="http://schemas.microsoft.com/office/powerpoint/2010/main" val="68423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0345-FE58-7303-95E6-72A7751FCCBD}"/>
              </a:ext>
            </a:extLst>
          </p:cNvPr>
          <p:cNvSpPr>
            <a:spLocks noGrp="1"/>
          </p:cNvSpPr>
          <p:nvPr>
            <p:ph type="title"/>
          </p:nvPr>
        </p:nvSpPr>
        <p:spPr/>
        <p:txBody>
          <a:bodyPr/>
          <a:lstStyle/>
          <a:p>
            <a:r>
              <a:rPr lang="en-IN" dirty="0"/>
              <a:t>V Model</a:t>
            </a:r>
          </a:p>
        </p:txBody>
      </p:sp>
      <p:sp>
        <p:nvSpPr>
          <p:cNvPr id="3" name="Content Placeholder 2">
            <a:extLst>
              <a:ext uri="{FF2B5EF4-FFF2-40B4-BE49-F238E27FC236}">
                <a16:creationId xmlns:a16="http://schemas.microsoft.com/office/drawing/2014/main" id="{43E13093-0910-1E52-FE8C-07D63F05ABAB}"/>
              </a:ext>
            </a:extLst>
          </p:cNvPr>
          <p:cNvSpPr>
            <a:spLocks noGrp="1"/>
          </p:cNvSpPr>
          <p:nvPr>
            <p:ph idx="1"/>
          </p:nvPr>
        </p:nvSpPr>
        <p:spPr/>
        <p:txBody>
          <a:bodyPr/>
          <a:lstStyle/>
          <a:p>
            <a:r>
              <a:rPr lang="en-US" dirty="0"/>
              <a:t>The V-Model is a software development life cycle (SDLC) model that provides a systematic and visual representation of the software development process. </a:t>
            </a:r>
          </a:p>
          <a:p>
            <a:r>
              <a:rPr lang="en-US" dirty="0"/>
              <a:t>It is based on the idea of a “V” shape, with the two legs of the “V” representing the progression of the software development process from requirements gathering and analysis to design, implementation, testing, and maintenance</a:t>
            </a:r>
            <a:endParaRPr lang="en-IN" dirty="0"/>
          </a:p>
        </p:txBody>
      </p:sp>
    </p:spTree>
    <p:extLst>
      <p:ext uri="{BB962C8B-B14F-4D97-AF65-F5344CB8AC3E}">
        <p14:creationId xmlns:p14="http://schemas.microsoft.com/office/powerpoint/2010/main" val="376118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E384-B460-B513-5E38-D89989C565B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903F0BC-252A-CBCD-88A5-E23907092422}"/>
              </a:ext>
            </a:extLst>
          </p:cNvPr>
          <p:cNvPicPr>
            <a:picLocks noGrp="1" noChangeAspect="1"/>
          </p:cNvPicPr>
          <p:nvPr>
            <p:ph idx="1"/>
          </p:nvPr>
        </p:nvPicPr>
        <p:blipFill>
          <a:blip r:embed="rId2"/>
          <a:stretch>
            <a:fillRect/>
          </a:stretch>
        </p:blipFill>
        <p:spPr>
          <a:xfrm>
            <a:off x="0" y="0"/>
            <a:ext cx="12605606" cy="6858000"/>
          </a:xfrm>
        </p:spPr>
      </p:pic>
    </p:spTree>
    <p:extLst>
      <p:ext uri="{BB962C8B-B14F-4D97-AF65-F5344CB8AC3E}">
        <p14:creationId xmlns:p14="http://schemas.microsoft.com/office/powerpoint/2010/main" val="296049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C91C-3645-7E52-52E5-D262560E3988}"/>
              </a:ext>
            </a:extLst>
          </p:cNvPr>
          <p:cNvSpPr>
            <a:spLocks noGrp="1"/>
          </p:cNvSpPr>
          <p:nvPr>
            <p:ph type="title"/>
          </p:nvPr>
        </p:nvSpPr>
        <p:spPr/>
        <p:txBody>
          <a:bodyPr/>
          <a:lstStyle/>
          <a:p>
            <a:r>
              <a:rPr lang="en-IN" dirty="0"/>
              <a:t>V Model Design</a:t>
            </a:r>
          </a:p>
        </p:txBody>
      </p:sp>
      <p:sp>
        <p:nvSpPr>
          <p:cNvPr id="3" name="Content Placeholder 2">
            <a:extLst>
              <a:ext uri="{FF2B5EF4-FFF2-40B4-BE49-F238E27FC236}">
                <a16:creationId xmlns:a16="http://schemas.microsoft.com/office/drawing/2014/main" id="{EA951BE1-C650-EA9A-2B94-9E057035D10E}"/>
              </a:ext>
            </a:extLst>
          </p:cNvPr>
          <p:cNvSpPr>
            <a:spLocks noGrp="1"/>
          </p:cNvSpPr>
          <p:nvPr>
            <p:ph idx="1"/>
          </p:nvPr>
        </p:nvSpPr>
        <p:spPr/>
        <p:txBody>
          <a:bodyPr>
            <a:normAutofit/>
          </a:bodyPr>
          <a:lstStyle/>
          <a:p>
            <a:r>
              <a:rPr lang="en-US" dirty="0"/>
              <a:t>Requirements Gathering and Analysis: The first phase of the V-Model is the requirements gathering and analysis phase, where the customer’s requirements for the software are gathered and analyzed to determine the scope of the project.</a:t>
            </a:r>
          </a:p>
          <a:p>
            <a:r>
              <a:rPr lang="en-US" dirty="0"/>
              <a:t>Design: In the design phase, the software architecture and design are developed, including the high-level design and detailed design.</a:t>
            </a:r>
          </a:p>
          <a:p>
            <a:r>
              <a:rPr lang="en-US" dirty="0"/>
              <a:t>Implementation: In the implementation phase, the software is built based on the design.</a:t>
            </a:r>
          </a:p>
          <a:p>
            <a:r>
              <a:rPr lang="en-US" dirty="0"/>
              <a:t>Testing: In the testing phase, the software is tested to ensure that it meets the customer’s requirements and is of high quality.</a:t>
            </a:r>
          </a:p>
        </p:txBody>
      </p:sp>
    </p:spTree>
    <p:extLst>
      <p:ext uri="{BB962C8B-B14F-4D97-AF65-F5344CB8AC3E}">
        <p14:creationId xmlns:p14="http://schemas.microsoft.com/office/powerpoint/2010/main" val="265046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21FB-3B0E-3939-55B4-13C6C2609DCC}"/>
              </a:ext>
            </a:extLst>
          </p:cNvPr>
          <p:cNvSpPr>
            <a:spLocks noGrp="1"/>
          </p:cNvSpPr>
          <p:nvPr>
            <p:ph type="title"/>
          </p:nvPr>
        </p:nvSpPr>
        <p:spPr/>
        <p:txBody>
          <a:bodyPr/>
          <a:lstStyle/>
          <a:p>
            <a:r>
              <a:rPr lang="en-IN" dirty="0"/>
              <a:t>V Model Design</a:t>
            </a:r>
          </a:p>
        </p:txBody>
      </p:sp>
      <p:sp>
        <p:nvSpPr>
          <p:cNvPr id="3" name="Content Placeholder 2">
            <a:extLst>
              <a:ext uri="{FF2B5EF4-FFF2-40B4-BE49-F238E27FC236}">
                <a16:creationId xmlns:a16="http://schemas.microsoft.com/office/drawing/2014/main" id="{5BB3EBA4-5677-79AD-F4A9-CF95B08F83C3}"/>
              </a:ext>
            </a:extLst>
          </p:cNvPr>
          <p:cNvSpPr>
            <a:spLocks noGrp="1"/>
          </p:cNvSpPr>
          <p:nvPr>
            <p:ph idx="1"/>
          </p:nvPr>
        </p:nvSpPr>
        <p:spPr/>
        <p:txBody>
          <a:bodyPr/>
          <a:lstStyle/>
          <a:p>
            <a:r>
              <a:rPr lang="en-US" dirty="0"/>
              <a:t>Deployment: In the deployment phase, the software is deployed and put into use.</a:t>
            </a:r>
          </a:p>
          <a:p>
            <a:r>
              <a:rPr lang="en-US" dirty="0"/>
              <a:t>Maintenance: In the maintenance phase, the software is maintained to ensure that it continues to meet the customer’s needs and expectations.</a:t>
            </a:r>
          </a:p>
          <a:p>
            <a:r>
              <a:rPr lang="en-US" dirty="0"/>
              <a:t>The V-Model is often used in safety: critical systems, such as aerospace and </a:t>
            </a:r>
            <a:r>
              <a:rPr lang="en-US" dirty="0" err="1"/>
              <a:t>defence</a:t>
            </a:r>
            <a:r>
              <a:rPr lang="en-US" dirty="0"/>
              <a:t> systems, because of its emphasis on thorough testing and its ability to clearly define the steps involved in the software development process.</a:t>
            </a:r>
            <a:endParaRPr lang="en-IN" dirty="0"/>
          </a:p>
          <a:p>
            <a:endParaRPr lang="en-IN" dirty="0"/>
          </a:p>
        </p:txBody>
      </p:sp>
    </p:spTree>
    <p:extLst>
      <p:ext uri="{BB962C8B-B14F-4D97-AF65-F5344CB8AC3E}">
        <p14:creationId xmlns:p14="http://schemas.microsoft.com/office/powerpoint/2010/main" val="306336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7F01-E041-A4B0-EF59-6CB3E2D6F583}"/>
              </a:ext>
            </a:extLst>
          </p:cNvPr>
          <p:cNvSpPr>
            <a:spLocks noGrp="1"/>
          </p:cNvSpPr>
          <p:nvPr>
            <p:ph type="title"/>
          </p:nvPr>
        </p:nvSpPr>
        <p:spPr/>
        <p:txBody>
          <a:bodyPr/>
          <a:lstStyle/>
          <a:p>
            <a:r>
              <a:rPr lang="en-IN" dirty="0"/>
              <a:t>Different phases of V-Model</a:t>
            </a:r>
          </a:p>
        </p:txBody>
      </p:sp>
      <p:sp>
        <p:nvSpPr>
          <p:cNvPr id="3" name="Content Placeholder 2">
            <a:extLst>
              <a:ext uri="{FF2B5EF4-FFF2-40B4-BE49-F238E27FC236}">
                <a16:creationId xmlns:a16="http://schemas.microsoft.com/office/drawing/2014/main" id="{AEF84B7D-CBC0-25D9-466D-4D902E7D50EB}"/>
              </a:ext>
            </a:extLst>
          </p:cNvPr>
          <p:cNvSpPr>
            <a:spLocks noGrp="1"/>
          </p:cNvSpPr>
          <p:nvPr>
            <p:ph idx="1"/>
          </p:nvPr>
        </p:nvSpPr>
        <p:spPr/>
        <p:txBody>
          <a:bodyPr>
            <a:normAutofit lnSpcReduction="10000"/>
          </a:bodyPr>
          <a:lstStyle/>
          <a:p>
            <a:r>
              <a:rPr lang="en-IN" dirty="0"/>
              <a:t>Verification Phase</a:t>
            </a:r>
          </a:p>
          <a:p>
            <a:pPr lvl="1"/>
            <a:r>
              <a:rPr lang="en-IN" dirty="0"/>
              <a:t>Business Requirement Analysis</a:t>
            </a:r>
          </a:p>
          <a:p>
            <a:pPr lvl="1"/>
            <a:r>
              <a:rPr lang="en-IN" dirty="0"/>
              <a:t>System Design</a:t>
            </a:r>
          </a:p>
          <a:p>
            <a:pPr lvl="1"/>
            <a:r>
              <a:rPr lang="en-IN" dirty="0"/>
              <a:t>Architectural Design</a:t>
            </a:r>
          </a:p>
          <a:p>
            <a:pPr lvl="1"/>
            <a:r>
              <a:rPr lang="en-IN" dirty="0"/>
              <a:t>Module Design</a:t>
            </a:r>
          </a:p>
          <a:p>
            <a:r>
              <a:rPr lang="en-IN" dirty="0"/>
              <a:t>Coding Phase</a:t>
            </a:r>
          </a:p>
          <a:p>
            <a:r>
              <a:rPr lang="en-IN" dirty="0"/>
              <a:t>Validation Phase</a:t>
            </a:r>
          </a:p>
          <a:p>
            <a:pPr lvl="1"/>
            <a:r>
              <a:rPr lang="en-IN" dirty="0"/>
              <a:t>Unit Testing</a:t>
            </a:r>
          </a:p>
          <a:p>
            <a:pPr lvl="1"/>
            <a:r>
              <a:rPr lang="en-IN" dirty="0"/>
              <a:t>Integration Testing</a:t>
            </a:r>
          </a:p>
          <a:p>
            <a:pPr lvl="1"/>
            <a:r>
              <a:rPr lang="en-IN" dirty="0"/>
              <a:t>System Testing</a:t>
            </a:r>
          </a:p>
          <a:p>
            <a:pPr lvl="1"/>
            <a:r>
              <a:rPr lang="en-IN" dirty="0"/>
              <a:t>UAT</a:t>
            </a:r>
          </a:p>
        </p:txBody>
      </p:sp>
    </p:spTree>
    <p:extLst>
      <p:ext uri="{BB962C8B-B14F-4D97-AF65-F5344CB8AC3E}">
        <p14:creationId xmlns:p14="http://schemas.microsoft.com/office/powerpoint/2010/main" val="200122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E1C3-2CDC-D666-38F1-C79A22A04BEB}"/>
              </a:ext>
            </a:extLst>
          </p:cNvPr>
          <p:cNvSpPr>
            <a:spLocks noGrp="1"/>
          </p:cNvSpPr>
          <p:nvPr>
            <p:ph type="title"/>
          </p:nvPr>
        </p:nvSpPr>
        <p:spPr/>
        <p:txBody>
          <a:bodyPr/>
          <a:lstStyle/>
          <a:p>
            <a:r>
              <a:rPr lang="en-IN" dirty="0"/>
              <a:t>Principles of V Model</a:t>
            </a:r>
          </a:p>
        </p:txBody>
      </p:sp>
      <p:sp>
        <p:nvSpPr>
          <p:cNvPr id="3" name="Content Placeholder 2">
            <a:extLst>
              <a:ext uri="{FF2B5EF4-FFF2-40B4-BE49-F238E27FC236}">
                <a16:creationId xmlns:a16="http://schemas.microsoft.com/office/drawing/2014/main" id="{62920827-914B-0B8F-A6BC-7F44041EFCDA}"/>
              </a:ext>
            </a:extLst>
          </p:cNvPr>
          <p:cNvSpPr>
            <a:spLocks noGrp="1"/>
          </p:cNvSpPr>
          <p:nvPr>
            <p:ph idx="1"/>
          </p:nvPr>
        </p:nvSpPr>
        <p:spPr/>
        <p:txBody>
          <a:bodyPr>
            <a:normAutofit fontScale="92500"/>
          </a:bodyPr>
          <a:lstStyle/>
          <a:p>
            <a:r>
              <a:rPr lang="en-US" dirty="0"/>
              <a:t>Large to Small: In V-Model, testing is done in a hierarchical perspective, for example, requirements identified by the project team, creating High-Level Design, and Detailed Design phases of the project. As each of these phases are completed the requirements, they are defining become more and more refined and detailed.</a:t>
            </a:r>
          </a:p>
          <a:p>
            <a:r>
              <a:rPr lang="en-US" dirty="0"/>
              <a:t>Data/Process Integrity: This principle states that the successful design of any project requires the incorporation and cohesion of both data and processes. Process elements must be identified at every requirement.</a:t>
            </a:r>
          </a:p>
          <a:p>
            <a:r>
              <a:rPr lang="en-US" dirty="0"/>
              <a:t>Scalability: This principle states that the V-Model concept has the flexibility to accommodate any IT project irrespective of its size, complexity, or duration.</a:t>
            </a:r>
          </a:p>
        </p:txBody>
      </p:sp>
    </p:spTree>
    <p:extLst>
      <p:ext uri="{BB962C8B-B14F-4D97-AF65-F5344CB8AC3E}">
        <p14:creationId xmlns:p14="http://schemas.microsoft.com/office/powerpoint/2010/main" val="139333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2B45-D6DB-1C57-3B7A-43F6BD0A8CF1}"/>
              </a:ext>
            </a:extLst>
          </p:cNvPr>
          <p:cNvSpPr>
            <a:spLocks noGrp="1"/>
          </p:cNvSpPr>
          <p:nvPr>
            <p:ph type="title"/>
          </p:nvPr>
        </p:nvSpPr>
        <p:spPr/>
        <p:txBody>
          <a:bodyPr/>
          <a:lstStyle/>
          <a:p>
            <a:r>
              <a:rPr lang="en-IN" dirty="0"/>
              <a:t>Principles of V Model</a:t>
            </a:r>
          </a:p>
        </p:txBody>
      </p:sp>
      <p:sp>
        <p:nvSpPr>
          <p:cNvPr id="3" name="Content Placeholder 2">
            <a:extLst>
              <a:ext uri="{FF2B5EF4-FFF2-40B4-BE49-F238E27FC236}">
                <a16:creationId xmlns:a16="http://schemas.microsoft.com/office/drawing/2014/main" id="{BD6D2B08-1C14-396B-6B5D-6617BFBAFD26}"/>
              </a:ext>
            </a:extLst>
          </p:cNvPr>
          <p:cNvSpPr>
            <a:spLocks noGrp="1"/>
          </p:cNvSpPr>
          <p:nvPr>
            <p:ph idx="1"/>
          </p:nvPr>
        </p:nvSpPr>
        <p:spPr/>
        <p:txBody>
          <a:bodyPr/>
          <a:lstStyle/>
          <a:p>
            <a:r>
              <a:rPr lang="en-US" dirty="0"/>
              <a:t>Cross Referencing: A direct correlation between requirements and corresponding testing activity is known as cross-referencing.</a:t>
            </a:r>
          </a:p>
          <a:p>
            <a:r>
              <a:rPr lang="en-US" dirty="0"/>
              <a:t>Tangible Documentation: This principle states that every project needs to create a document. This documentation is required and applied by both the project development team and the support team. </a:t>
            </a:r>
            <a:endParaRPr lang="en-IN" dirty="0"/>
          </a:p>
        </p:txBody>
      </p:sp>
    </p:spTree>
    <p:extLst>
      <p:ext uri="{BB962C8B-B14F-4D97-AF65-F5344CB8AC3E}">
        <p14:creationId xmlns:p14="http://schemas.microsoft.com/office/powerpoint/2010/main" val="3602913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1DAA-3B74-35B0-5A41-856F8554435E}"/>
              </a:ext>
            </a:extLst>
          </p:cNvPr>
          <p:cNvSpPr>
            <a:spLocks noGrp="1"/>
          </p:cNvSpPr>
          <p:nvPr>
            <p:ph type="title"/>
          </p:nvPr>
        </p:nvSpPr>
        <p:spPr/>
        <p:txBody>
          <a:bodyPr/>
          <a:lstStyle/>
          <a:p>
            <a:r>
              <a:rPr lang="en-IN" dirty="0"/>
              <a:t>Why is it preferred?</a:t>
            </a:r>
          </a:p>
        </p:txBody>
      </p:sp>
      <p:sp>
        <p:nvSpPr>
          <p:cNvPr id="3" name="Content Placeholder 2">
            <a:extLst>
              <a:ext uri="{FF2B5EF4-FFF2-40B4-BE49-F238E27FC236}">
                <a16:creationId xmlns:a16="http://schemas.microsoft.com/office/drawing/2014/main" id="{F5FB6C4D-C116-80F6-E4DC-D442656EFF3A}"/>
              </a:ext>
            </a:extLst>
          </p:cNvPr>
          <p:cNvSpPr>
            <a:spLocks noGrp="1"/>
          </p:cNvSpPr>
          <p:nvPr>
            <p:ph idx="1"/>
          </p:nvPr>
        </p:nvSpPr>
        <p:spPr/>
        <p:txBody>
          <a:bodyPr/>
          <a:lstStyle/>
          <a:p>
            <a:r>
              <a:rPr lang="en-US" dirty="0"/>
              <a:t>It is easy to manage due to the rigidity of the model. </a:t>
            </a:r>
          </a:p>
          <a:p>
            <a:r>
              <a:rPr lang="en-US" dirty="0"/>
              <a:t>Each phase of V-Model has specific deliverables and a review process.</a:t>
            </a:r>
          </a:p>
          <a:p>
            <a:r>
              <a:rPr lang="en-US" dirty="0"/>
              <a:t>Proactive defect tracking – that is defects are found at an early stage.</a:t>
            </a:r>
            <a:endParaRPr lang="en-IN" dirty="0"/>
          </a:p>
        </p:txBody>
      </p:sp>
    </p:spTree>
    <p:extLst>
      <p:ext uri="{BB962C8B-B14F-4D97-AF65-F5344CB8AC3E}">
        <p14:creationId xmlns:p14="http://schemas.microsoft.com/office/powerpoint/2010/main" val="3815762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8858-601A-3007-5F85-BB28DE92A237}"/>
              </a:ext>
            </a:extLst>
          </p:cNvPr>
          <p:cNvSpPr>
            <a:spLocks noGrp="1"/>
          </p:cNvSpPr>
          <p:nvPr>
            <p:ph type="title"/>
          </p:nvPr>
        </p:nvSpPr>
        <p:spPr/>
        <p:txBody>
          <a:bodyPr/>
          <a:lstStyle/>
          <a:p>
            <a:r>
              <a:rPr lang="en-US" dirty="0"/>
              <a:t>When to Use of V-Model?</a:t>
            </a:r>
            <a:endParaRPr lang="en-IN" dirty="0"/>
          </a:p>
        </p:txBody>
      </p:sp>
      <p:sp>
        <p:nvSpPr>
          <p:cNvPr id="3" name="Content Placeholder 2">
            <a:extLst>
              <a:ext uri="{FF2B5EF4-FFF2-40B4-BE49-F238E27FC236}">
                <a16:creationId xmlns:a16="http://schemas.microsoft.com/office/drawing/2014/main" id="{A9D5049B-0A8A-E62E-6A1E-F49DBBEBADE7}"/>
              </a:ext>
            </a:extLst>
          </p:cNvPr>
          <p:cNvSpPr>
            <a:spLocks noGrp="1"/>
          </p:cNvSpPr>
          <p:nvPr>
            <p:ph idx="1"/>
          </p:nvPr>
        </p:nvSpPr>
        <p:spPr/>
        <p:txBody>
          <a:bodyPr/>
          <a:lstStyle/>
          <a:p>
            <a:r>
              <a:rPr lang="en-US" dirty="0"/>
              <a:t>Traceability of Requirements</a:t>
            </a:r>
          </a:p>
          <a:p>
            <a:r>
              <a:rPr lang="en-US" dirty="0"/>
              <a:t>Complex Projects</a:t>
            </a:r>
          </a:p>
          <a:p>
            <a:r>
              <a:rPr lang="en-US" dirty="0"/>
              <a:t>Waterfall-Like Projects with </a:t>
            </a:r>
            <a:r>
              <a:rPr lang="en-US" dirty="0" err="1"/>
              <a:t>improvizations</a:t>
            </a:r>
            <a:endParaRPr lang="en-US" dirty="0"/>
          </a:p>
          <a:p>
            <a:r>
              <a:rPr lang="en-US" dirty="0"/>
              <a:t>Safety-Critical Systems</a:t>
            </a:r>
            <a:endParaRPr lang="en-IN" dirty="0"/>
          </a:p>
        </p:txBody>
      </p:sp>
    </p:spTree>
    <p:extLst>
      <p:ext uri="{BB962C8B-B14F-4D97-AF65-F5344CB8AC3E}">
        <p14:creationId xmlns:p14="http://schemas.microsoft.com/office/powerpoint/2010/main" val="4090913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1A75-D9E5-57FE-12DA-BEFE240208B3}"/>
              </a:ext>
            </a:extLst>
          </p:cNvPr>
          <p:cNvSpPr>
            <a:spLocks noGrp="1"/>
          </p:cNvSpPr>
          <p:nvPr>
            <p:ph type="title"/>
          </p:nvPr>
        </p:nvSpPr>
        <p:spPr/>
        <p:txBody>
          <a:bodyPr/>
          <a:lstStyle/>
          <a:p>
            <a:r>
              <a:rPr lang="en-IN" dirty="0"/>
              <a:t>Advantages of V Model.</a:t>
            </a:r>
          </a:p>
        </p:txBody>
      </p:sp>
      <p:sp>
        <p:nvSpPr>
          <p:cNvPr id="3" name="Content Placeholder 2">
            <a:extLst>
              <a:ext uri="{FF2B5EF4-FFF2-40B4-BE49-F238E27FC236}">
                <a16:creationId xmlns:a16="http://schemas.microsoft.com/office/drawing/2014/main" id="{FCF334DD-AC11-1618-F5A7-8417754739BF}"/>
              </a:ext>
            </a:extLst>
          </p:cNvPr>
          <p:cNvSpPr>
            <a:spLocks noGrp="1"/>
          </p:cNvSpPr>
          <p:nvPr>
            <p:ph idx="1"/>
          </p:nvPr>
        </p:nvSpPr>
        <p:spPr>
          <a:xfrm>
            <a:off x="838200" y="1825624"/>
            <a:ext cx="10515600" cy="5032375"/>
          </a:xfrm>
        </p:spPr>
        <p:txBody>
          <a:bodyPr>
            <a:normAutofit fontScale="92500"/>
          </a:bodyPr>
          <a:lstStyle/>
          <a:p>
            <a:r>
              <a:rPr lang="en-US" dirty="0"/>
              <a:t>This is a highly disciplined model and Phases are completed one at a time.</a:t>
            </a:r>
          </a:p>
          <a:p>
            <a:r>
              <a:rPr lang="en-US" dirty="0"/>
              <a:t>V-Model is used for small projects where project requirements are clear.</a:t>
            </a:r>
          </a:p>
          <a:p>
            <a:r>
              <a:rPr lang="en-US" dirty="0"/>
              <a:t>Simple and easy to understand and use.</a:t>
            </a:r>
          </a:p>
          <a:p>
            <a:r>
              <a:rPr lang="en-US" dirty="0"/>
              <a:t>This model focuses on verification and validation activities early in the life cycle thereby enhancing the probability of building an error-free and good quality product.</a:t>
            </a:r>
          </a:p>
          <a:p>
            <a:r>
              <a:rPr lang="en-US" dirty="0"/>
              <a:t>It enables project management to track progress accurately.</a:t>
            </a:r>
          </a:p>
          <a:p>
            <a:r>
              <a:rPr lang="en-US" dirty="0"/>
              <a:t>Clear and Structured Process</a:t>
            </a:r>
          </a:p>
          <a:p>
            <a:r>
              <a:rPr lang="en-US" dirty="0"/>
              <a:t>Emphasis on Testing</a:t>
            </a:r>
          </a:p>
          <a:p>
            <a:r>
              <a:rPr lang="en-US" dirty="0"/>
              <a:t>Improved Traceability.</a:t>
            </a:r>
          </a:p>
          <a:p>
            <a:r>
              <a:rPr lang="en-US" dirty="0"/>
              <a:t>Better Communication.</a:t>
            </a:r>
            <a:endParaRPr lang="en-IN" dirty="0"/>
          </a:p>
        </p:txBody>
      </p:sp>
    </p:spTree>
    <p:extLst>
      <p:ext uri="{BB962C8B-B14F-4D97-AF65-F5344CB8AC3E}">
        <p14:creationId xmlns:p14="http://schemas.microsoft.com/office/powerpoint/2010/main" val="124075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7DC-FB36-FEA1-A295-377CB50193DE}"/>
              </a:ext>
            </a:extLst>
          </p:cNvPr>
          <p:cNvSpPr>
            <a:spLocks noGrp="1"/>
          </p:cNvSpPr>
          <p:nvPr>
            <p:ph type="title"/>
          </p:nvPr>
        </p:nvSpPr>
        <p:spPr/>
        <p:txBody>
          <a:bodyPr/>
          <a:lstStyle/>
          <a:p>
            <a:r>
              <a:rPr lang="en-IN" dirty="0"/>
              <a:t>Phases of SDLC</a:t>
            </a:r>
          </a:p>
        </p:txBody>
      </p:sp>
      <p:sp>
        <p:nvSpPr>
          <p:cNvPr id="3" name="Content Placeholder 2">
            <a:extLst>
              <a:ext uri="{FF2B5EF4-FFF2-40B4-BE49-F238E27FC236}">
                <a16:creationId xmlns:a16="http://schemas.microsoft.com/office/drawing/2014/main" id="{0F3F7273-4D5B-FBB8-8704-57EA41AE126E}"/>
              </a:ext>
            </a:extLst>
          </p:cNvPr>
          <p:cNvSpPr>
            <a:spLocks noGrp="1"/>
          </p:cNvSpPr>
          <p:nvPr>
            <p:ph idx="1"/>
          </p:nvPr>
        </p:nvSpPr>
        <p:spPr/>
        <p:txBody>
          <a:bodyPr/>
          <a:lstStyle/>
          <a:p>
            <a:r>
              <a:rPr lang="en-US" dirty="0"/>
              <a:t>Requirement Gathering: Collect and </a:t>
            </a:r>
            <a:r>
              <a:rPr lang="en-US" dirty="0" err="1"/>
              <a:t>analyse</a:t>
            </a:r>
            <a:r>
              <a:rPr lang="en-US" dirty="0"/>
              <a:t> project requirements.</a:t>
            </a:r>
          </a:p>
          <a:p>
            <a:r>
              <a:rPr lang="en-US" dirty="0"/>
              <a:t>Design: Architect the solution, from high-level design to detailed designs.</a:t>
            </a:r>
          </a:p>
          <a:p>
            <a:r>
              <a:rPr lang="en-US" dirty="0"/>
              <a:t>Development: Code the solution according to design specifications.</a:t>
            </a:r>
          </a:p>
          <a:p>
            <a:r>
              <a:rPr lang="en-US" dirty="0"/>
              <a:t>Testing: Validate the software against requirements.</a:t>
            </a:r>
          </a:p>
          <a:p>
            <a:r>
              <a:rPr lang="en-US" dirty="0"/>
              <a:t>Deployment: Release the software to production.</a:t>
            </a:r>
          </a:p>
          <a:p>
            <a:r>
              <a:rPr lang="en-US" dirty="0"/>
              <a:t>Maintenance: Provide ongoing support and updates.</a:t>
            </a:r>
            <a:endParaRPr lang="en-IN" dirty="0"/>
          </a:p>
        </p:txBody>
      </p:sp>
    </p:spTree>
    <p:extLst>
      <p:ext uri="{BB962C8B-B14F-4D97-AF65-F5344CB8AC3E}">
        <p14:creationId xmlns:p14="http://schemas.microsoft.com/office/powerpoint/2010/main" val="2249486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CD73-3993-1AFD-CAED-9120A70FDADD}"/>
              </a:ext>
            </a:extLst>
          </p:cNvPr>
          <p:cNvSpPr>
            <a:spLocks noGrp="1"/>
          </p:cNvSpPr>
          <p:nvPr>
            <p:ph type="title"/>
          </p:nvPr>
        </p:nvSpPr>
        <p:spPr/>
        <p:txBody>
          <a:bodyPr/>
          <a:lstStyle/>
          <a:p>
            <a:r>
              <a:rPr lang="en-US" dirty="0"/>
              <a:t>Disadvantages of V-Model</a:t>
            </a:r>
            <a:endParaRPr lang="en-IN" dirty="0"/>
          </a:p>
        </p:txBody>
      </p:sp>
      <p:sp>
        <p:nvSpPr>
          <p:cNvPr id="3" name="Content Placeholder 2">
            <a:extLst>
              <a:ext uri="{FF2B5EF4-FFF2-40B4-BE49-F238E27FC236}">
                <a16:creationId xmlns:a16="http://schemas.microsoft.com/office/drawing/2014/main" id="{4B6C10DC-44BB-6D13-04B7-968F13E1CC19}"/>
              </a:ext>
            </a:extLst>
          </p:cNvPr>
          <p:cNvSpPr>
            <a:spLocks noGrp="1"/>
          </p:cNvSpPr>
          <p:nvPr>
            <p:ph idx="1"/>
          </p:nvPr>
        </p:nvSpPr>
        <p:spPr/>
        <p:txBody>
          <a:bodyPr>
            <a:normAutofit lnSpcReduction="10000"/>
          </a:bodyPr>
          <a:lstStyle/>
          <a:p>
            <a:r>
              <a:rPr lang="en-US" dirty="0"/>
              <a:t>High risk and uncertainty.</a:t>
            </a:r>
          </a:p>
          <a:p>
            <a:r>
              <a:rPr lang="en-US" dirty="0"/>
              <a:t>It is not good for complex and object-oriented projects.</a:t>
            </a:r>
          </a:p>
          <a:p>
            <a:r>
              <a:rPr lang="en-US" dirty="0"/>
              <a:t>It is not suitable for projects where requirements are not clear and contain a high risk of changing.</a:t>
            </a:r>
          </a:p>
          <a:p>
            <a:r>
              <a:rPr lang="en-US" dirty="0"/>
              <a:t>This model does not support iteration of phases.</a:t>
            </a:r>
          </a:p>
          <a:p>
            <a:r>
              <a:rPr lang="en-US" dirty="0"/>
              <a:t>It does not easily handle concurrent events.</a:t>
            </a:r>
          </a:p>
          <a:p>
            <a:r>
              <a:rPr lang="en-US" dirty="0"/>
              <a:t>Inflexibility</a:t>
            </a:r>
          </a:p>
          <a:p>
            <a:r>
              <a:rPr lang="en-US" dirty="0"/>
              <a:t>Time-Consuming.</a:t>
            </a:r>
          </a:p>
          <a:p>
            <a:r>
              <a:rPr lang="en-US" dirty="0"/>
              <a:t>Overreliance on Documentation.</a:t>
            </a:r>
            <a:endParaRPr lang="en-IN" dirty="0"/>
          </a:p>
        </p:txBody>
      </p:sp>
    </p:spTree>
    <p:extLst>
      <p:ext uri="{BB962C8B-B14F-4D97-AF65-F5344CB8AC3E}">
        <p14:creationId xmlns:p14="http://schemas.microsoft.com/office/powerpoint/2010/main" val="3119360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1457-0FF2-8092-59F6-E225D572DC61}"/>
              </a:ext>
            </a:extLst>
          </p:cNvPr>
          <p:cNvSpPr>
            <a:spLocks noGrp="1"/>
          </p:cNvSpPr>
          <p:nvPr>
            <p:ph type="title"/>
          </p:nvPr>
        </p:nvSpPr>
        <p:spPr/>
        <p:txBody>
          <a:bodyPr/>
          <a:lstStyle/>
          <a:p>
            <a:r>
              <a:rPr lang="en-IN" dirty="0"/>
              <a:t>Agile Development </a:t>
            </a:r>
          </a:p>
        </p:txBody>
      </p:sp>
      <p:sp>
        <p:nvSpPr>
          <p:cNvPr id="3" name="Content Placeholder 2">
            <a:extLst>
              <a:ext uri="{FF2B5EF4-FFF2-40B4-BE49-F238E27FC236}">
                <a16:creationId xmlns:a16="http://schemas.microsoft.com/office/drawing/2014/main" id="{6CED58D6-F05B-8AAF-2BE6-2549FBBA8B1D}"/>
              </a:ext>
            </a:extLst>
          </p:cNvPr>
          <p:cNvSpPr>
            <a:spLocks noGrp="1"/>
          </p:cNvSpPr>
          <p:nvPr>
            <p:ph idx="1"/>
          </p:nvPr>
        </p:nvSpPr>
        <p:spPr>
          <a:xfrm>
            <a:off x="838200" y="1825624"/>
            <a:ext cx="11188700" cy="5032376"/>
          </a:xfrm>
        </p:spPr>
        <p:txBody>
          <a:bodyPr>
            <a:normAutofit fontScale="92500" lnSpcReduction="20000"/>
          </a:bodyPr>
          <a:lstStyle/>
          <a:p>
            <a:r>
              <a:rPr lang="en-US" b="0" i="0" dirty="0">
                <a:solidFill>
                  <a:srgbClr val="666666"/>
                </a:solidFill>
                <a:effectLst/>
              </a:rPr>
              <a:t>The Agile Group models are iterative and incremental software development models which emphasize flexibility and customer collaboration. </a:t>
            </a:r>
          </a:p>
          <a:p>
            <a:r>
              <a:rPr lang="en-US" b="0" i="0" dirty="0">
                <a:solidFill>
                  <a:srgbClr val="666666"/>
                </a:solidFill>
                <a:effectLst/>
              </a:rPr>
              <a:t>The Agile Group models include </a:t>
            </a:r>
            <a:r>
              <a:rPr lang="en-US" b="1" i="0" dirty="0">
                <a:solidFill>
                  <a:srgbClr val="666666"/>
                </a:solidFill>
                <a:effectLst/>
              </a:rPr>
              <a:t>Extreme Programming (XP), Scrum, and Lean Software Development</a:t>
            </a:r>
            <a:r>
              <a:rPr lang="en-US" b="0" i="0" dirty="0">
                <a:solidFill>
                  <a:srgbClr val="666666"/>
                </a:solidFill>
                <a:effectLst/>
              </a:rPr>
              <a:t>. </a:t>
            </a:r>
          </a:p>
          <a:p>
            <a:r>
              <a:rPr lang="en-US" b="0" i="0" dirty="0">
                <a:solidFill>
                  <a:srgbClr val="666666"/>
                </a:solidFill>
                <a:effectLst/>
              </a:rPr>
              <a:t>These models are based on the Agile Manifesto, which values individuals and interactions over processes and tools, working software over comprehensive documentation, customer collaboration over contract negotiation, and responding to change over following a plan. </a:t>
            </a:r>
          </a:p>
          <a:p>
            <a:r>
              <a:rPr lang="en-US" b="0" dirty="0">
                <a:solidFill>
                  <a:srgbClr val="666666"/>
                </a:solidFill>
                <a:effectLst/>
              </a:rPr>
              <a:t>The Agile Group models have been adopted by organizations of all sizes in many industries, including software development, manufacturing, defense, automotive, aerospace, government, marketing, finance, and others. </a:t>
            </a:r>
          </a:p>
          <a:p>
            <a:r>
              <a:rPr lang="en-US" b="0" i="0" dirty="0">
                <a:solidFill>
                  <a:srgbClr val="666666"/>
                </a:solidFill>
                <a:effectLst/>
              </a:rPr>
              <a:t>The Agile Group models have helped organizations improve their software development processes by increasing transparency and communication, decreasing bureaucracy, and improving project management.</a:t>
            </a:r>
            <a:endParaRPr lang="en-IN" dirty="0"/>
          </a:p>
        </p:txBody>
      </p:sp>
    </p:spTree>
    <p:extLst>
      <p:ext uri="{BB962C8B-B14F-4D97-AF65-F5344CB8AC3E}">
        <p14:creationId xmlns:p14="http://schemas.microsoft.com/office/powerpoint/2010/main" val="402738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345F-0B42-BDC1-3E2B-48A45B8F255D}"/>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FC47A3BC-751B-F66B-7078-5D14E32D0BF6}"/>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2847403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BA43-BE87-A614-53E0-8EB3A40CC7BB}"/>
              </a:ext>
            </a:extLst>
          </p:cNvPr>
          <p:cNvSpPr>
            <a:spLocks noGrp="1"/>
          </p:cNvSpPr>
          <p:nvPr>
            <p:ph type="title"/>
          </p:nvPr>
        </p:nvSpPr>
        <p:spPr/>
        <p:txBody>
          <a:bodyPr>
            <a:normAutofit/>
          </a:bodyPr>
          <a:lstStyle/>
          <a:p>
            <a:r>
              <a:rPr lang="en-US" b="1" i="0" dirty="0">
                <a:solidFill>
                  <a:srgbClr val="273239"/>
                </a:solidFill>
                <a:effectLst/>
                <a:latin typeface="Nunito" pitchFamily="2" charset="0"/>
              </a:rPr>
              <a:t>What is Agile SDLC?</a:t>
            </a:r>
            <a:endParaRPr lang="en-IN" dirty="0"/>
          </a:p>
        </p:txBody>
      </p:sp>
      <p:sp>
        <p:nvSpPr>
          <p:cNvPr id="3" name="Content Placeholder 2">
            <a:extLst>
              <a:ext uri="{FF2B5EF4-FFF2-40B4-BE49-F238E27FC236}">
                <a16:creationId xmlns:a16="http://schemas.microsoft.com/office/drawing/2014/main" id="{6163F30C-507F-CE9F-E35F-A9167F9219C4}"/>
              </a:ext>
            </a:extLst>
          </p:cNvPr>
          <p:cNvSpPr>
            <a:spLocks noGrp="1"/>
          </p:cNvSpPr>
          <p:nvPr>
            <p:ph idx="1"/>
          </p:nvPr>
        </p:nvSpPr>
        <p:spPr/>
        <p:txBody>
          <a:bodyPr/>
          <a:lstStyle/>
          <a:p>
            <a:r>
              <a:rPr lang="en-US" dirty="0"/>
              <a:t>An iterative and incremental software development methodology that prioritizes flexibility, collaboration, and customer feedback.</a:t>
            </a:r>
          </a:p>
          <a:p>
            <a:r>
              <a:rPr lang="en-US" dirty="0"/>
              <a:t>Unlike traditional SDLC models, such as the waterfall model, which completes each step sequentially, the agile SDLC divides the development process into smaller iterations or increments called SPRINTS.</a:t>
            </a:r>
            <a:endParaRPr lang="en-IN" dirty="0"/>
          </a:p>
        </p:txBody>
      </p:sp>
    </p:spTree>
    <p:extLst>
      <p:ext uri="{BB962C8B-B14F-4D97-AF65-F5344CB8AC3E}">
        <p14:creationId xmlns:p14="http://schemas.microsoft.com/office/powerpoint/2010/main" val="1861414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0CBE-2C51-EEE0-DBE4-9116BBF39D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D1447C4-06D7-481D-0E60-267A86E86A01}"/>
              </a:ext>
            </a:extLst>
          </p:cNvPr>
          <p:cNvPicPr>
            <a:picLocks noGrp="1" noChangeAspect="1"/>
          </p:cNvPicPr>
          <p:nvPr>
            <p:ph idx="1"/>
          </p:nvPr>
        </p:nvPicPr>
        <p:blipFill>
          <a:blip r:embed="rId3"/>
          <a:stretch>
            <a:fillRect/>
          </a:stretch>
        </p:blipFill>
        <p:spPr>
          <a:xfrm>
            <a:off x="1873" y="0"/>
            <a:ext cx="12190127" cy="6877185"/>
          </a:xfrm>
        </p:spPr>
      </p:pic>
    </p:spTree>
    <p:extLst>
      <p:ext uri="{BB962C8B-B14F-4D97-AF65-F5344CB8AC3E}">
        <p14:creationId xmlns:p14="http://schemas.microsoft.com/office/powerpoint/2010/main" val="2352413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8574-FF81-FC91-C558-321E9A707996}"/>
              </a:ext>
            </a:extLst>
          </p:cNvPr>
          <p:cNvSpPr>
            <a:spLocks noGrp="1"/>
          </p:cNvSpPr>
          <p:nvPr>
            <p:ph type="title"/>
          </p:nvPr>
        </p:nvSpPr>
        <p:spPr/>
        <p:txBody>
          <a:bodyPr/>
          <a:lstStyle/>
          <a:p>
            <a:r>
              <a:rPr lang="en-US" dirty="0"/>
              <a:t>The major factors of agile:</a:t>
            </a:r>
            <a:endParaRPr lang="en-IN" dirty="0"/>
          </a:p>
        </p:txBody>
      </p:sp>
      <p:sp>
        <p:nvSpPr>
          <p:cNvPr id="3" name="Content Placeholder 2">
            <a:extLst>
              <a:ext uri="{FF2B5EF4-FFF2-40B4-BE49-F238E27FC236}">
                <a16:creationId xmlns:a16="http://schemas.microsoft.com/office/drawing/2014/main" id="{3519B1F4-A4E8-F7A1-F1D7-5FCE7E11DEE0}"/>
              </a:ext>
            </a:extLst>
          </p:cNvPr>
          <p:cNvSpPr>
            <a:spLocks noGrp="1"/>
          </p:cNvSpPr>
          <p:nvPr>
            <p:ph idx="1"/>
          </p:nvPr>
        </p:nvSpPr>
        <p:spPr/>
        <p:txBody>
          <a:bodyPr>
            <a:normAutofit/>
          </a:bodyPr>
          <a:lstStyle/>
          <a:p>
            <a:r>
              <a:rPr lang="en-US" sz="3200" dirty="0"/>
              <a:t>Early customer involvement</a:t>
            </a:r>
          </a:p>
          <a:p>
            <a:r>
              <a:rPr lang="en-US" sz="3200" dirty="0"/>
              <a:t>Iterative development</a:t>
            </a:r>
          </a:p>
          <a:p>
            <a:r>
              <a:rPr lang="en-US" sz="3200" dirty="0"/>
              <a:t>Self-organizing teams</a:t>
            </a:r>
          </a:p>
          <a:p>
            <a:r>
              <a:rPr lang="en-US" sz="3200" dirty="0"/>
              <a:t>Adaptation to change</a:t>
            </a:r>
            <a:endParaRPr lang="en-IN" sz="3200" dirty="0"/>
          </a:p>
        </p:txBody>
      </p:sp>
    </p:spTree>
    <p:extLst>
      <p:ext uri="{BB962C8B-B14F-4D97-AF65-F5344CB8AC3E}">
        <p14:creationId xmlns:p14="http://schemas.microsoft.com/office/powerpoint/2010/main" val="3393483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7CB8-4BED-BFB2-2026-D92C47A5E7F7}"/>
              </a:ext>
            </a:extLst>
          </p:cNvPr>
          <p:cNvSpPr>
            <a:spLocks noGrp="1"/>
          </p:cNvSpPr>
          <p:nvPr>
            <p:ph type="title"/>
          </p:nvPr>
        </p:nvSpPr>
        <p:spPr/>
        <p:txBody>
          <a:bodyPr/>
          <a:lstStyle/>
          <a:p>
            <a:r>
              <a:rPr lang="en-IN" dirty="0"/>
              <a:t>Core Values of Agile</a:t>
            </a:r>
          </a:p>
        </p:txBody>
      </p:sp>
      <p:sp>
        <p:nvSpPr>
          <p:cNvPr id="3" name="Content Placeholder 2">
            <a:extLst>
              <a:ext uri="{FF2B5EF4-FFF2-40B4-BE49-F238E27FC236}">
                <a16:creationId xmlns:a16="http://schemas.microsoft.com/office/drawing/2014/main" id="{21654869-8AB5-6A28-2231-BA4A4E1DAD5D}"/>
              </a:ext>
            </a:extLst>
          </p:cNvPr>
          <p:cNvSpPr>
            <a:spLocks noGrp="1"/>
          </p:cNvSpPr>
          <p:nvPr>
            <p:ph idx="1"/>
          </p:nvPr>
        </p:nvSpPr>
        <p:spPr/>
        <p:txBody>
          <a:bodyPr/>
          <a:lstStyle/>
          <a:p>
            <a:pPr algn="l" fontAlgn="base">
              <a:spcAft>
                <a:spcPts val="1800"/>
              </a:spcAft>
              <a:buFont typeface="+mj-lt"/>
              <a:buAutoNum type="arabicPeriod"/>
            </a:pPr>
            <a:r>
              <a:rPr lang="en-US" b="0" i="0" dirty="0">
                <a:solidFill>
                  <a:srgbClr val="273239"/>
                </a:solidFill>
                <a:effectLst/>
                <a:latin typeface="Nunito" pitchFamily="2" charset="0"/>
              </a:rPr>
              <a:t>Individuals and Interactions over Processes and Tools</a:t>
            </a:r>
          </a:p>
          <a:p>
            <a:pPr algn="l" fontAlgn="base">
              <a:spcAft>
                <a:spcPts val="1800"/>
              </a:spcAft>
              <a:buFont typeface="+mj-lt"/>
              <a:buAutoNum type="arabicPeriod" startAt="2"/>
            </a:pPr>
            <a:r>
              <a:rPr lang="en-US" b="0" i="0" dirty="0">
                <a:solidFill>
                  <a:srgbClr val="273239"/>
                </a:solidFill>
                <a:effectLst/>
                <a:latin typeface="Nunito" pitchFamily="2" charset="0"/>
              </a:rPr>
              <a:t>Working Software over Comprehensive Documentation</a:t>
            </a:r>
          </a:p>
          <a:p>
            <a:pPr algn="l" fontAlgn="base">
              <a:spcAft>
                <a:spcPts val="1800"/>
              </a:spcAft>
              <a:buFont typeface="+mj-lt"/>
              <a:buAutoNum type="arabicPeriod" startAt="3"/>
            </a:pPr>
            <a:r>
              <a:rPr lang="en-US" b="0" i="0" dirty="0">
                <a:solidFill>
                  <a:srgbClr val="273239"/>
                </a:solidFill>
                <a:effectLst/>
                <a:latin typeface="Nunito" pitchFamily="2" charset="0"/>
              </a:rPr>
              <a:t>Customer Collaboration over Contract Negotiation</a:t>
            </a:r>
          </a:p>
          <a:p>
            <a:pPr algn="l" fontAlgn="base">
              <a:spcAft>
                <a:spcPts val="1800"/>
              </a:spcAft>
              <a:buFont typeface="+mj-lt"/>
              <a:buAutoNum type="arabicPeriod" startAt="4"/>
            </a:pPr>
            <a:r>
              <a:rPr lang="en-US" b="0" i="0" dirty="0">
                <a:solidFill>
                  <a:srgbClr val="273239"/>
                </a:solidFill>
                <a:effectLst/>
                <a:latin typeface="Nunito" pitchFamily="2" charset="0"/>
              </a:rPr>
              <a:t>Responding to Change over Following a Plan</a:t>
            </a:r>
          </a:p>
          <a:p>
            <a:endParaRPr lang="en-IN" dirty="0"/>
          </a:p>
        </p:txBody>
      </p:sp>
    </p:spTree>
    <p:extLst>
      <p:ext uri="{BB962C8B-B14F-4D97-AF65-F5344CB8AC3E}">
        <p14:creationId xmlns:p14="http://schemas.microsoft.com/office/powerpoint/2010/main" val="355383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7790-A238-3178-F7B2-3EEE0BA9BDDC}"/>
              </a:ext>
            </a:extLst>
          </p:cNvPr>
          <p:cNvSpPr>
            <a:spLocks noGrp="1"/>
          </p:cNvSpPr>
          <p:nvPr>
            <p:ph type="title"/>
          </p:nvPr>
        </p:nvSpPr>
        <p:spPr/>
        <p:txBody>
          <a:bodyPr/>
          <a:lstStyle/>
          <a:p>
            <a:r>
              <a:rPr lang="en-IN" dirty="0"/>
              <a:t>Principles</a:t>
            </a:r>
          </a:p>
        </p:txBody>
      </p:sp>
      <p:sp>
        <p:nvSpPr>
          <p:cNvPr id="3" name="Content Placeholder 2">
            <a:extLst>
              <a:ext uri="{FF2B5EF4-FFF2-40B4-BE49-F238E27FC236}">
                <a16:creationId xmlns:a16="http://schemas.microsoft.com/office/drawing/2014/main" id="{687A68AE-DA45-D8E9-435D-FE62F8E3E0E1}"/>
              </a:ext>
            </a:extLst>
          </p:cNvPr>
          <p:cNvSpPr>
            <a:spLocks noGrp="1"/>
          </p:cNvSpPr>
          <p:nvPr>
            <p:ph sz="half" idx="1"/>
          </p:nvPr>
        </p:nvSpPr>
        <p:spPr>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62500" lnSpcReduction="20000"/>
          </a:bodyPr>
          <a:lstStyle/>
          <a:p>
            <a:pPr algn="l" fontAlgn="base">
              <a:spcAft>
                <a:spcPts val="1800"/>
              </a:spcAft>
              <a:buFont typeface="+mj-lt"/>
              <a:buAutoNum type="arabicPeriod"/>
            </a:pPr>
            <a:r>
              <a:rPr lang="en-US" b="0" i="0" dirty="0">
                <a:solidFill>
                  <a:srgbClr val="273239"/>
                </a:solidFill>
                <a:effectLst/>
                <a:latin typeface="Nunito" pitchFamily="2" charset="0"/>
              </a:rPr>
              <a:t>Ensuring customer satisfaction through the early delivery of software.</a:t>
            </a:r>
          </a:p>
          <a:p>
            <a:pPr algn="l" fontAlgn="base">
              <a:spcAft>
                <a:spcPts val="1800"/>
              </a:spcAft>
              <a:buFont typeface="+mj-lt"/>
              <a:buAutoNum type="arabicPeriod" startAt="2"/>
            </a:pPr>
            <a:r>
              <a:rPr lang="en-US" b="0" i="0" dirty="0">
                <a:solidFill>
                  <a:srgbClr val="273239"/>
                </a:solidFill>
                <a:effectLst/>
                <a:latin typeface="Nunito" pitchFamily="2" charset="0"/>
              </a:rPr>
              <a:t>Being open to changing requirements in the stages of the development.</a:t>
            </a:r>
          </a:p>
          <a:p>
            <a:pPr algn="l" fontAlgn="base">
              <a:spcAft>
                <a:spcPts val="1800"/>
              </a:spcAft>
              <a:buFont typeface="+mj-lt"/>
              <a:buAutoNum type="arabicPeriod" startAt="3"/>
            </a:pPr>
            <a:r>
              <a:rPr lang="en-US" b="0" i="0" dirty="0">
                <a:solidFill>
                  <a:srgbClr val="273239"/>
                </a:solidFill>
                <a:effectLst/>
                <a:latin typeface="Nunito" pitchFamily="2" charset="0"/>
              </a:rPr>
              <a:t>Frequently delivering working software with a main focus on preference for timeframes.</a:t>
            </a:r>
          </a:p>
          <a:p>
            <a:pPr algn="l" fontAlgn="base">
              <a:spcAft>
                <a:spcPts val="1800"/>
              </a:spcAft>
              <a:buFont typeface="+mj-lt"/>
              <a:buAutoNum type="arabicPeriod" startAt="4"/>
            </a:pPr>
            <a:r>
              <a:rPr lang="en-US" b="0" i="0" dirty="0">
                <a:solidFill>
                  <a:srgbClr val="273239"/>
                </a:solidFill>
                <a:effectLst/>
                <a:latin typeface="Nunito" pitchFamily="2" charset="0"/>
              </a:rPr>
              <a:t>Promoting collaboration between business stakeholders and developers as an element.</a:t>
            </a:r>
          </a:p>
          <a:p>
            <a:pPr algn="l" fontAlgn="base">
              <a:spcAft>
                <a:spcPts val="1800"/>
              </a:spcAft>
              <a:buFont typeface="+mj-lt"/>
              <a:buAutoNum type="arabicPeriod" startAt="5"/>
            </a:pPr>
            <a:r>
              <a:rPr lang="en-US" b="0" i="0" dirty="0">
                <a:solidFill>
                  <a:srgbClr val="273239"/>
                </a:solidFill>
                <a:effectLst/>
                <a:latin typeface="Nunito" pitchFamily="2" charset="0"/>
              </a:rPr>
              <a:t>Structuring the projects around individuals. Providing them with the necessary environment and support.</a:t>
            </a:r>
          </a:p>
          <a:p>
            <a:endParaRPr lang="en-IN" dirty="0"/>
          </a:p>
        </p:txBody>
      </p:sp>
      <p:sp>
        <p:nvSpPr>
          <p:cNvPr id="4" name="Content Placeholder 3">
            <a:extLst>
              <a:ext uri="{FF2B5EF4-FFF2-40B4-BE49-F238E27FC236}">
                <a16:creationId xmlns:a16="http://schemas.microsoft.com/office/drawing/2014/main" id="{4C554C28-7DC3-58B2-AFEB-804EED0D7525}"/>
              </a:ext>
            </a:extLst>
          </p:cNvPr>
          <p:cNvSpPr>
            <a:spLocks noGrp="1"/>
          </p:cNvSpPr>
          <p:nvPr>
            <p:ph sz="half" idx="2"/>
          </p:nvPr>
        </p:nvSpPr>
        <p:spPr/>
        <p:style>
          <a:lnRef idx="1">
            <a:schemeClr val="accent4"/>
          </a:lnRef>
          <a:fillRef idx="3">
            <a:schemeClr val="accent4"/>
          </a:fillRef>
          <a:effectRef idx="2">
            <a:schemeClr val="accent4"/>
          </a:effectRef>
          <a:fontRef idx="minor">
            <a:schemeClr val="lt1"/>
          </a:fontRef>
        </p:style>
        <p:txBody>
          <a:bodyPr>
            <a:normAutofit fontScale="62500" lnSpcReduction="20000"/>
          </a:bodyPr>
          <a:lstStyle/>
          <a:p>
            <a:pPr algn="l" fontAlgn="base">
              <a:spcAft>
                <a:spcPts val="1800"/>
              </a:spcAft>
              <a:buFont typeface="+mj-lt"/>
              <a:buAutoNum type="arabicPeriod" startAt="6"/>
            </a:pPr>
            <a:r>
              <a:rPr lang="en-US" b="0" i="0" dirty="0">
                <a:solidFill>
                  <a:srgbClr val="273239"/>
                </a:solidFill>
                <a:effectLst/>
                <a:latin typeface="Nunito" pitchFamily="2" charset="0"/>
              </a:rPr>
              <a:t>Prioritizing face to face communication whenever needed.</a:t>
            </a:r>
          </a:p>
          <a:p>
            <a:pPr algn="l" fontAlgn="base">
              <a:spcAft>
                <a:spcPts val="1800"/>
              </a:spcAft>
              <a:buFont typeface="+mj-lt"/>
              <a:buAutoNum type="arabicPeriod" startAt="6"/>
            </a:pPr>
            <a:r>
              <a:rPr lang="en-US" b="0" i="0" dirty="0">
                <a:solidFill>
                  <a:srgbClr val="273239"/>
                </a:solidFill>
                <a:effectLst/>
                <a:latin typeface="Nunito" pitchFamily="2" charset="0"/>
              </a:rPr>
              <a:t>Considering working software as the measure of the progress.</a:t>
            </a:r>
          </a:p>
          <a:p>
            <a:pPr algn="l" fontAlgn="base">
              <a:spcAft>
                <a:spcPts val="1800"/>
              </a:spcAft>
              <a:buFont typeface="+mj-lt"/>
              <a:buAutoNum type="arabicPeriod" startAt="8"/>
            </a:pPr>
            <a:r>
              <a:rPr lang="en-US" b="0" i="0" dirty="0">
                <a:solidFill>
                  <a:srgbClr val="273239"/>
                </a:solidFill>
                <a:effectLst/>
                <a:latin typeface="Nunito" pitchFamily="2" charset="0"/>
              </a:rPr>
              <a:t>Fostering development by allowing teams to maintain a pace indefinitely.</a:t>
            </a:r>
          </a:p>
          <a:p>
            <a:pPr algn="l" fontAlgn="base">
              <a:spcAft>
                <a:spcPts val="1800"/>
              </a:spcAft>
              <a:buFont typeface="+mj-lt"/>
              <a:buAutoNum type="arabicPeriod" startAt="9"/>
            </a:pPr>
            <a:r>
              <a:rPr lang="en-US" b="0" i="0" dirty="0">
                <a:solidFill>
                  <a:srgbClr val="273239"/>
                </a:solidFill>
                <a:effectLst/>
                <a:latin typeface="Nunito" pitchFamily="2" charset="0"/>
              </a:rPr>
              <a:t>Placing attention on excellence and good design practices.</a:t>
            </a:r>
          </a:p>
          <a:p>
            <a:pPr algn="l" fontAlgn="base">
              <a:spcAft>
                <a:spcPts val="1800"/>
              </a:spcAft>
              <a:buFont typeface="+mj-lt"/>
              <a:buAutoNum type="arabicPeriod" startAt="10"/>
            </a:pPr>
            <a:r>
              <a:rPr lang="en-US" b="0" i="0" dirty="0">
                <a:solidFill>
                  <a:srgbClr val="273239"/>
                </a:solidFill>
                <a:effectLst/>
                <a:latin typeface="Nunito" pitchFamily="2" charset="0"/>
              </a:rPr>
              <a:t>Recognizing the simplicity as crucial factor aiming to maximize productivity by minimizing the work.</a:t>
            </a:r>
          </a:p>
          <a:p>
            <a:endParaRPr lang="en-IN" dirty="0"/>
          </a:p>
        </p:txBody>
      </p:sp>
    </p:spTree>
    <p:extLst>
      <p:ext uri="{BB962C8B-B14F-4D97-AF65-F5344CB8AC3E}">
        <p14:creationId xmlns:p14="http://schemas.microsoft.com/office/powerpoint/2010/main" val="69919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5493A0-871A-B919-50B3-ECCDEF1608B7}"/>
              </a:ext>
            </a:extLst>
          </p:cNvPr>
          <p:cNvPicPr>
            <a:picLocks noGrp="1" noChangeAspect="1"/>
          </p:cNvPicPr>
          <p:nvPr>
            <p:ph idx="1"/>
          </p:nvPr>
        </p:nvPicPr>
        <p:blipFill>
          <a:blip r:embed="rId2"/>
          <a:stretch>
            <a:fillRect/>
          </a:stretch>
        </p:blipFill>
        <p:spPr>
          <a:xfrm>
            <a:off x="-177800" y="0"/>
            <a:ext cx="12369800" cy="6857999"/>
          </a:xfrm>
        </p:spPr>
      </p:pic>
    </p:spTree>
    <p:extLst>
      <p:ext uri="{BB962C8B-B14F-4D97-AF65-F5344CB8AC3E}">
        <p14:creationId xmlns:p14="http://schemas.microsoft.com/office/powerpoint/2010/main" val="1000985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9CD9-3EC2-EB55-3EC6-22A6F723CF5C}"/>
              </a:ext>
            </a:extLst>
          </p:cNvPr>
          <p:cNvSpPr>
            <a:spLocks noGrp="1"/>
          </p:cNvSpPr>
          <p:nvPr>
            <p:ph type="title"/>
          </p:nvPr>
        </p:nvSpPr>
        <p:spPr/>
        <p:txBody>
          <a:bodyPr/>
          <a:lstStyle/>
          <a:p>
            <a:r>
              <a:rPr lang="en-US" dirty="0"/>
              <a:t>Steps of Agile SDLC Model</a:t>
            </a:r>
            <a:endParaRPr lang="en-IN" dirty="0"/>
          </a:p>
        </p:txBody>
      </p:sp>
      <p:sp>
        <p:nvSpPr>
          <p:cNvPr id="3" name="Content Placeholder 2">
            <a:extLst>
              <a:ext uri="{FF2B5EF4-FFF2-40B4-BE49-F238E27FC236}">
                <a16:creationId xmlns:a16="http://schemas.microsoft.com/office/drawing/2014/main" id="{21F3F1D9-FAE1-4CCD-A37C-3B19C3520ABB}"/>
              </a:ext>
            </a:extLst>
          </p:cNvPr>
          <p:cNvSpPr>
            <a:spLocks noGrp="1"/>
          </p:cNvSpPr>
          <p:nvPr>
            <p:ph idx="1"/>
          </p:nvPr>
        </p:nvSpPr>
        <p:spPr/>
        <p:txBody>
          <a:bodyPr/>
          <a:lstStyle/>
          <a:p>
            <a:r>
              <a:rPr lang="en-US" dirty="0"/>
              <a:t>The agile model is a combination of iterative and incremental process models. </a:t>
            </a:r>
          </a:p>
          <a:p>
            <a:r>
              <a:rPr lang="en-US" dirty="0"/>
              <a:t>The steps involve in agile SDLC models are: </a:t>
            </a:r>
          </a:p>
          <a:p>
            <a:pPr lvl="1"/>
            <a:r>
              <a:rPr lang="en-US" dirty="0"/>
              <a:t>Requirement gathering</a:t>
            </a:r>
          </a:p>
          <a:p>
            <a:pPr lvl="1"/>
            <a:r>
              <a:rPr lang="en-US" dirty="0"/>
              <a:t>Design the Requirements</a:t>
            </a:r>
          </a:p>
          <a:p>
            <a:pPr lvl="1"/>
            <a:r>
              <a:rPr lang="en-US" dirty="0"/>
              <a:t>Coding</a:t>
            </a:r>
          </a:p>
          <a:p>
            <a:pPr lvl="1"/>
            <a:r>
              <a:rPr lang="en-US" dirty="0"/>
              <a:t>Testing</a:t>
            </a:r>
          </a:p>
          <a:p>
            <a:pPr lvl="1"/>
            <a:r>
              <a:rPr lang="en-US" dirty="0"/>
              <a:t>Deployment</a:t>
            </a:r>
          </a:p>
          <a:p>
            <a:pPr lvl="1"/>
            <a:r>
              <a:rPr lang="en-US" dirty="0"/>
              <a:t>Feedback</a:t>
            </a:r>
            <a:endParaRPr lang="en-IN" dirty="0"/>
          </a:p>
        </p:txBody>
      </p:sp>
    </p:spTree>
    <p:extLst>
      <p:ext uri="{BB962C8B-B14F-4D97-AF65-F5344CB8AC3E}">
        <p14:creationId xmlns:p14="http://schemas.microsoft.com/office/powerpoint/2010/main" val="393337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070A-0B2C-3778-D27A-1345B4F1D87D}"/>
              </a:ext>
            </a:extLst>
          </p:cNvPr>
          <p:cNvSpPr>
            <a:spLocks noGrp="1"/>
          </p:cNvSpPr>
          <p:nvPr>
            <p:ph type="title"/>
          </p:nvPr>
        </p:nvSpPr>
        <p:spPr/>
        <p:txBody>
          <a:bodyPr/>
          <a:lstStyle/>
          <a:p>
            <a:r>
              <a:rPr lang="en-IN" dirty="0"/>
              <a:t>SDLC Models Overview</a:t>
            </a:r>
          </a:p>
        </p:txBody>
      </p:sp>
      <p:sp>
        <p:nvSpPr>
          <p:cNvPr id="3" name="Content Placeholder 2">
            <a:extLst>
              <a:ext uri="{FF2B5EF4-FFF2-40B4-BE49-F238E27FC236}">
                <a16:creationId xmlns:a16="http://schemas.microsoft.com/office/drawing/2014/main" id="{85651027-0ED3-E79B-6FFF-EFA214DE1F3B}"/>
              </a:ext>
            </a:extLst>
          </p:cNvPr>
          <p:cNvSpPr>
            <a:spLocks noGrp="1"/>
          </p:cNvSpPr>
          <p:nvPr>
            <p:ph idx="1"/>
          </p:nvPr>
        </p:nvSpPr>
        <p:spPr/>
        <p:txBody>
          <a:bodyPr/>
          <a:lstStyle/>
          <a:p>
            <a:r>
              <a:rPr lang="en-US" dirty="0"/>
              <a:t>Different SDLC models provide varying approaches for project types.</a:t>
            </a:r>
          </a:p>
          <a:p>
            <a:r>
              <a:rPr lang="en-US" dirty="0"/>
              <a:t>Factors influencing model choice: Project size, complexity, flexibility needs, and risk tolerance.</a:t>
            </a:r>
          </a:p>
          <a:p>
            <a:r>
              <a:rPr lang="en-US" dirty="0"/>
              <a:t>Waterfall (linear), Agile (iterative), and others.</a:t>
            </a:r>
            <a:endParaRPr lang="en-IN" dirty="0"/>
          </a:p>
        </p:txBody>
      </p:sp>
    </p:spTree>
    <p:extLst>
      <p:ext uri="{BB962C8B-B14F-4D97-AF65-F5344CB8AC3E}">
        <p14:creationId xmlns:p14="http://schemas.microsoft.com/office/powerpoint/2010/main" val="358889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094E-4CA7-147A-5C1D-68473D34EFB9}"/>
              </a:ext>
            </a:extLst>
          </p:cNvPr>
          <p:cNvSpPr>
            <a:spLocks noGrp="1"/>
          </p:cNvSpPr>
          <p:nvPr>
            <p:ph type="title"/>
          </p:nvPr>
        </p:nvSpPr>
        <p:spPr/>
        <p:txBody>
          <a:bodyPr/>
          <a:lstStyle/>
          <a:p>
            <a:r>
              <a:rPr lang="en-IN" dirty="0"/>
              <a:t>Agile SDLC Process Flow</a:t>
            </a:r>
          </a:p>
        </p:txBody>
      </p:sp>
      <p:sp>
        <p:nvSpPr>
          <p:cNvPr id="3" name="Content Placeholder 2">
            <a:extLst>
              <a:ext uri="{FF2B5EF4-FFF2-40B4-BE49-F238E27FC236}">
                <a16:creationId xmlns:a16="http://schemas.microsoft.com/office/drawing/2014/main" id="{0A86BE1B-693D-599D-7683-35B6DFB7950D}"/>
              </a:ext>
            </a:extLst>
          </p:cNvPr>
          <p:cNvSpPr>
            <a:spLocks noGrp="1"/>
          </p:cNvSpPr>
          <p:nvPr>
            <p:ph idx="1"/>
          </p:nvPr>
        </p:nvSpPr>
        <p:spPr/>
        <p:txBody>
          <a:bodyPr>
            <a:normAutofit/>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Concept</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Inception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Iteration/Construction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Release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Production</a:t>
            </a:r>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3927711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293D-C3AE-30D5-9CC5-6BA4DCA98ACE}"/>
              </a:ext>
            </a:extLst>
          </p:cNvPr>
          <p:cNvSpPr>
            <a:spLocks noGrp="1"/>
          </p:cNvSpPr>
          <p:nvPr>
            <p:ph type="title"/>
          </p:nvPr>
        </p:nvSpPr>
        <p:spPr/>
        <p:txBody>
          <a:bodyPr>
            <a:normAutofit/>
          </a:bodyPr>
          <a:lstStyle/>
          <a:p>
            <a:r>
              <a:rPr lang="en-US" i="0" dirty="0">
                <a:solidFill>
                  <a:srgbClr val="273239"/>
                </a:solidFill>
                <a:effectLst/>
                <a:latin typeface="Nunito" pitchFamily="2" charset="0"/>
              </a:rPr>
              <a:t>Popular Agile Software Development Frameworks</a:t>
            </a:r>
            <a:endParaRPr lang="en-IN" dirty="0"/>
          </a:p>
        </p:txBody>
      </p:sp>
      <p:sp>
        <p:nvSpPr>
          <p:cNvPr id="3" name="Content Placeholder 2">
            <a:extLst>
              <a:ext uri="{FF2B5EF4-FFF2-40B4-BE49-F238E27FC236}">
                <a16:creationId xmlns:a16="http://schemas.microsoft.com/office/drawing/2014/main" id="{A22F5F8B-0330-8C49-861D-BAFBE646DF4F}"/>
              </a:ext>
            </a:extLst>
          </p:cNvPr>
          <p:cNvSpPr>
            <a:spLocks noGrp="1"/>
          </p:cNvSpPr>
          <p:nvPr>
            <p:ph idx="1"/>
          </p:nvPr>
        </p:nvSpPr>
        <p:spPr/>
        <p:txBody>
          <a:bodyPr/>
          <a:lstStyle/>
          <a:p>
            <a:r>
              <a:rPr lang="en-IN" dirty="0"/>
              <a:t>Scrum</a:t>
            </a:r>
          </a:p>
          <a:p>
            <a:r>
              <a:rPr lang="en-IN" dirty="0"/>
              <a:t>Kanban</a:t>
            </a:r>
          </a:p>
          <a:p>
            <a:r>
              <a:rPr lang="en-IN" dirty="0"/>
              <a:t>Lean Software Development.</a:t>
            </a:r>
          </a:p>
          <a:p>
            <a:r>
              <a:rPr lang="en-IN" dirty="0" err="1"/>
              <a:t>SAFe</a:t>
            </a:r>
            <a:r>
              <a:rPr lang="en-IN" dirty="0"/>
              <a:t> (Scaled Agile Framework)</a:t>
            </a:r>
          </a:p>
        </p:txBody>
      </p:sp>
    </p:spTree>
    <p:extLst>
      <p:ext uri="{BB962C8B-B14F-4D97-AF65-F5344CB8AC3E}">
        <p14:creationId xmlns:p14="http://schemas.microsoft.com/office/powerpoint/2010/main" val="447283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380-2E35-1AE8-CE88-34282E1056AE}"/>
              </a:ext>
            </a:extLst>
          </p:cNvPr>
          <p:cNvSpPr>
            <a:spLocks noGrp="1"/>
          </p:cNvSpPr>
          <p:nvPr>
            <p:ph type="title"/>
          </p:nvPr>
        </p:nvSpPr>
        <p:spPr/>
        <p:txBody>
          <a:bodyPr/>
          <a:lstStyle/>
          <a:p>
            <a:r>
              <a:rPr lang="en-IN" dirty="0"/>
              <a:t>SCRUM</a:t>
            </a:r>
          </a:p>
        </p:txBody>
      </p:sp>
      <p:sp>
        <p:nvSpPr>
          <p:cNvPr id="3" name="Content Placeholder 2">
            <a:extLst>
              <a:ext uri="{FF2B5EF4-FFF2-40B4-BE49-F238E27FC236}">
                <a16:creationId xmlns:a16="http://schemas.microsoft.com/office/drawing/2014/main" id="{AC0E89CE-E2DE-BD84-CA0B-4835FB34A986}"/>
              </a:ext>
            </a:extLst>
          </p:cNvPr>
          <p:cNvSpPr>
            <a:spLocks noGrp="1"/>
          </p:cNvSpPr>
          <p:nvPr>
            <p:ph idx="1"/>
          </p:nvPr>
        </p:nvSpPr>
        <p:spPr/>
        <p:txBody>
          <a:bodyPr/>
          <a:lstStyle/>
          <a:p>
            <a:r>
              <a:rPr lang="en-US" dirty="0"/>
              <a:t>Scrum is the type of Agile Framework, widely known for its incremental approach. It involves sprint cycles, daily stand-up meetings, and a focus, on product backlogs.</a:t>
            </a:r>
          </a:p>
          <a:p>
            <a:r>
              <a:rPr lang="en-US" dirty="0"/>
              <a:t>Scrum is light-weighted framework</a:t>
            </a:r>
          </a:p>
          <a:p>
            <a:r>
              <a:rPr lang="en-US" dirty="0"/>
              <a:t>Scrum emphasizes self-organization</a:t>
            </a:r>
          </a:p>
          <a:p>
            <a:r>
              <a:rPr lang="en-US" dirty="0"/>
              <a:t>Scrum is simple to understand</a:t>
            </a:r>
          </a:p>
          <a:p>
            <a:r>
              <a:rPr lang="en-US" dirty="0"/>
              <a:t>Scrum framework help the team to work together</a:t>
            </a:r>
            <a:endParaRPr lang="en-IN" dirty="0"/>
          </a:p>
        </p:txBody>
      </p:sp>
    </p:spTree>
    <p:extLst>
      <p:ext uri="{BB962C8B-B14F-4D97-AF65-F5344CB8AC3E}">
        <p14:creationId xmlns:p14="http://schemas.microsoft.com/office/powerpoint/2010/main" val="1070758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524E-BD27-8757-95E8-EB542F06D205}"/>
              </a:ext>
            </a:extLst>
          </p:cNvPr>
          <p:cNvSpPr>
            <a:spLocks noGrp="1"/>
          </p:cNvSpPr>
          <p:nvPr>
            <p:ph type="title"/>
          </p:nvPr>
        </p:nvSpPr>
        <p:spPr/>
        <p:txBody>
          <a:bodyPr/>
          <a:lstStyle/>
          <a:p>
            <a:r>
              <a:rPr lang="en-IN" dirty="0"/>
              <a:t>Kanban</a:t>
            </a:r>
          </a:p>
        </p:txBody>
      </p:sp>
      <p:sp>
        <p:nvSpPr>
          <p:cNvPr id="3" name="Content Placeholder 2">
            <a:extLst>
              <a:ext uri="{FF2B5EF4-FFF2-40B4-BE49-F238E27FC236}">
                <a16:creationId xmlns:a16="http://schemas.microsoft.com/office/drawing/2014/main" id="{193F4D0D-1814-4C9D-0454-C602A42A5D36}"/>
              </a:ext>
            </a:extLst>
          </p:cNvPr>
          <p:cNvSpPr>
            <a:spLocks noGrp="1"/>
          </p:cNvSpPr>
          <p:nvPr>
            <p:ph idx="1"/>
          </p:nvPr>
        </p:nvSpPr>
        <p:spPr/>
        <p:txBody>
          <a:bodyPr>
            <a:normAutofit fontScale="92500" lnSpcReduction="20000"/>
          </a:bodyPr>
          <a:lstStyle/>
          <a:p>
            <a:r>
              <a:rPr lang="en-US" dirty="0"/>
              <a:t>Kanban focuses on visualizing the workflow, limiting work in progress, and optimizing work flow. It’s a framework for both technical and non-technical teams.</a:t>
            </a:r>
          </a:p>
          <a:p>
            <a:r>
              <a:rPr lang="en-US" dirty="0"/>
              <a:t>Features of Kanban in Software Development</a:t>
            </a:r>
          </a:p>
          <a:p>
            <a:r>
              <a:rPr lang="en-US" dirty="0"/>
              <a:t>Kanban visualizes the workflow, It is crucial to visualize and make visible the workflow in order to understand how work is done.</a:t>
            </a:r>
          </a:p>
          <a:p>
            <a:r>
              <a:rPr lang="en-US" dirty="0"/>
              <a:t>Kanban encourages small incremental, continuous, and evolutionary changes. </a:t>
            </a:r>
          </a:p>
          <a:p>
            <a:r>
              <a:rPr lang="en-US" dirty="0"/>
              <a:t>Kanban sets limits on the number of tasks that can be worked on at the same time, promoting a steady controlled workflow.</a:t>
            </a:r>
          </a:p>
          <a:p>
            <a:r>
              <a:rPr lang="en-US" dirty="0"/>
              <a:t>Kanban support early feedback from clients and the pull system are important</a:t>
            </a:r>
            <a:endParaRPr lang="en-IN" dirty="0"/>
          </a:p>
        </p:txBody>
      </p:sp>
    </p:spTree>
    <p:extLst>
      <p:ext uri="{BB962C8B-B14F-4D97-AF65-F5344CB8AC3E}">
        <p14:creationId xmlns:p14="http://schemas.microsoft.com/office/powerpoint/2010/main" val="2964329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051E-5E47-C5FC-260F-8A178D2C6923}"/>
              </a:ext>
            </a:extLst>
          </p:cNvPr>
          <p:cNvSpPr>
            <a:spLocks noGrp="1"/>
          </p:cNvSpPr>
          <p:nvPr>
            <p:ph type="title"/>
          </p:nvPr>
        </p:nvSpPr>
        <p:spPr/>
        <p:txBody>
          <a:bodyPr/>
          <a:lstStyle/>
          <a:p>
            <a:r>
              <a:rPr lang="en-IN" dirty="0"/>
              <a:t>Lean Software Development(LSD)</a:t>
            </a:r>
          </a:p>
        </p:txBody>
      </p:sp>
      <p:sp>
        <p:nvSpPr>
          <p:cNvPr id="3" name="Content Placeholder 2">
            <a:extLst>
              <a:ext uri="{FF2B5EF4-FFF2-40B4-BE49-F238E27FC236}">
                <a16:creationId xmlns:a16="http://schemas.microsoft.com/office/drawing/2014/main" id="{26BED909-0BC6-2521-4146-153223002CE8}"/>
              </a:ext>
            </a:extLst>
          </p:cNvPr>
          <p:cNvSpPr>
            <a:spLocks noGrp="1"/>
          </p:cNvSpPr>
          <p:nvPr>
            <p:ph idx="1"/>
          </p:nvPr>
        </p:nvSpPr>
        <p:spPr/>
        <p:txBody>
          <a:bodyPr>
            <a:normAutofit fontScale="92500"/>
          </a:bodyPr>
          <a:lstStyle/>
          <a:p>
            <a:r>
              <a:rPr lang="en-US" sz="3200" dirty="0"/>
              <a:t>An agile framework that aim to eliminate waste improve efficiency and maximize the value delivery. They can be applied not only to software development but across various industries.</a:t>
            </a:r>
          </a:p>
          <a:p>
            <a:r>
              <a:rPr lang="en-US" sz="3200" dirty="0"/>
              <a:t>LSD removes the unnecessary process stages when designing software.</a:t>
            </a:r>
          </a:p>
          <a:p>
            <a:r>
              <a:rPr lang="en-US" sz="3200" dirty="0"/>
              <a:t>LSD simplifies the development process and saves time by removing unnecessary stages.</a:t>
            </a:r>
          </a:p>
          <a:p>
            <a:r>
              <a:rPr lang="en-US" sz="3200" dirty="0"/>
              <a:t>LSD reduces waste by minimizing unnecessary features.</a:t>
            </a:r>
          </a:p>
          <a:p>
            <a:r>
              <a:rPr lang="en-US" sz="3200" dirty="0"/>
              <a:t>LSD enhance innovation through experimentation and creativity.</a:t>
            </a:r>
            <a:endParaRPr lang="en-IN" sz="3200" dirty="0"/>
          </a:p>
        </p:txBody>
      </p:sp>
    </p:spTree>
    <p:extLst>
      <p:ext uri="{BB962C8B-B14F-4D97-AF65-F5344CB8AC3E}">
        <p14:creationId xmlns:p14="http://schemas.microsoft.com/office/powerpoint/2010/main" val="1874727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2A3A-E468-438E-18E3-8EB9FAA7B535}"/>
              </a:ext>
            </a:extLst>
          </p:cNvPr>
          <p:cNvSpPr>
            <a:spLocks noGrp="1"/>
          </p:cNvSpPr>
          <p:nvPr>
            <p:ph type="title"/>
          </p:nvPr>
        </p:nvSpPr>
        <p:spPr/>
        <p:txBody>
          <a:bodyPr/>
          <a:lstStyle/>
          <a:p>
            <a:r>
              <a:rPr lang="en-IN" dirty="0" err="1"/>
              <a:t>SAFe</a:t>
            </a:r>
            <a:r>
              <a:rPr lang="en-IN" dirty="0"/>
              <a:t> (Scaled Agile Framework)</a:t>
            </a:r>
          </a:p>
        </p:txBody>
      </p:sp>
      <p:sp>
        <p:nvSpPr>
          <p:cNvPr id="3" name="Content Placeholder 2">
            <a:extLst>
              <a:ext uri="{FF2B5EF4-FFF2-40B4-BE49-F238E27FC236}">
                <a16:creationId xmlns:a16="http://schemas.microsoft.com/office/drawing/2014/main" id="{EBB19AB2-3E8C-1DA9-EB42-6556B7B9432D}"/>
              </a:ext>
            </a:extLst>
          </p:cNvPr>
          <p:cNvSpPr>
            <a:spLocks noGrp="1"/>
          </p:cNvSpPr>
          <p:nvPr>
            <p:ph idx="1"/>
          </p:nvPr>
        </p:nvSpPr>
        <p:spPr/>
        <p:txBody>
          <a:bodyPr>
            <a:noAutofit/>
          </a:bodyPr>
          <a:lstStyle/>
          <a:p>
            <a:r>
              <a:rPr lang="en-US" sz="3200" dirty="0" err="1"/>
              <a:t>SAFe</a:t>
            </a:r>
            <a:r>
              <a:rPr lang="en-US" sz="3200" dirty="0"/>
              <a:t> is specifically designed for the use of organizations. </a:t>
            </a:r>
          </a:p>
          <a:p>
            <a:r>
              <a:rPr lang="en-US" sz="3200" dirty="0"/>
              <a:t>It provides a framework for scaling practices to an enterprise level while ensuring both alignment and collaboration across teams.</a:t>
            </a:r>
          </a:p>
          <a:p>
            <a:r>
              <a:rPr lang="en-US" sz="3200" dirty="0" err="1"/>
              <a:t>SAFe</a:t>
            </a:r>
            <a:r>
              <a:rPr lang="en-US" sz="3200" dirty="0"/>
              <a:t> promotes alignment between teams and individuals at all levels of the organization.</a:t>
            </a:r>
          </a:p>
          <a:p>
            <a:r>
              <a:rPr lang="en-US" sz="3200" dirty="0" err="1"/>
              <a:t>SAFe</a:t>
            </a:r>
            <a:r>
              <a:rPr lang="en-US" sz="3200" dirty="0"/>
              <a:t> accelerates product development and delivery.</a:t>
            </a:r>
          </a:p>
          <a:p>
            <a:r>
              <a:rPr lang="en-US" sz="3200" dirty="0" err="1"/>
              <a:t>SAFe</a:t>
            </a:r>
            <a:r>
              <a:rPr lang="en-US" sz="3200" dirty="0"/>
              <a:t> enhanced product quality</a:t>
            </a:r>
          </a:p>
          <a:p>
            <a:r>
              <a:rPr lang="en-US" sz="3200" dirty="0" err="1"/>
              <a:t>SAFe</a:t>
            </a:r>
            <a:r>
              <a:rPr lang="en-US" sz="3200" dirty="0"/>
              <a:t> enhance a culture of openness and visibility within organizations. </a:t>
            </a:r>
            <a:endParaRPr lang="en-IN" sz="3200" dirty="0"/>
          </a:p>
        </p:txBody>
      </p:sp>
    </p:spTree>
    <p:extLst>
      <p:ext uri="{BB962C8B-B14F-4D97-AF65-F5344CB8AC3E}">
        <p14:creationId xmlns:p14="http://schemas.microsoft.com/office/powerpoint/2010/main" val="1454267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1B75-41BF-4B42-16F1-3B5179CAE714}"/>
              </a:ext>
            </a:extLst>
          </p:cNvPr>
          <p:cNvSpPr>
            <a:spLocks noGrp="1"/>
          </p:cNvSpPr>
          <p:nvPr>
            <p:ph type="title"/>
          </p:nvPr>
        </p:nvSpPr>
        <p:spPr/>
        <p:txBody>
          <a:bodyPr/>
          <a:lstStyle/>
          <a:p>
            <a:r>
              <a:rPr lang="en-IN" dirty="0"/>
              <a:t>Extreme Programming (XP)</a:t>
            </a:r>
          </a:p>
        </p:txBody>
      </p:sp>
      <p:sp>
        <p:nvSpPr>
          <p:cNvPr id="3" name="Content Placeholder 2">
            <a:extLst>
              <a:ext uri="{FF2B5EF4-FFF2-40B4-BE49-F238E27FC236}">
                <a16:creationId xmlns:a16="http://schemas.microsoft.com/office/drawing/2014/main" id="{0CFB1B4B-E182-FE01-3E71-81FE59542DB2}"/>
              </a:ext>
            </a:extLst>
          </p:cNvPr>
          <p:cNvSpPr>
            <a:spLocks noGrp="1"/>
          </p:cNvSpPr>
          <p:nvPr>
            <p:ph idx="1"/>
          </p:nvPr>
        </p:nvSpPr>
        <p:spPr>
          <a:xfrm>
            <a:off x="838200" y="1825625"/>
            <a:ext cx="10515600" cy="4667250"/>
          </a:xfrm>
        </p:spPr>
        <p:txBody>
          <a:bodyPr>
            <a:normAutofit lnSpcReduction="10000"/>
          </a:bodyPr>
          <a:lstStyle/>
          <a:p>
            <a:r>
              <a:rPr lang="en-US" sz="3200" dirty="0"/>
              <a:t>Extreme Programming is an agile framework that focuses on practices and it is particularly suitable for software development projects. </a:t>
            </a:r>
          </a:p>
          <a:p>
            <a:r>
              <a:rPr lang="en-US" sz="3200" dirty="0"/>
              <a:t>It encourages integration, test driven development and close collaboration, with customers.</a:t>
            </a:r>
          </a:p>
          <a:p>
            <a:r>
              <a:rPr lang="en-US" sz="3200" dirty="0"/>
              <a:t>The XP model is very useful in small projects.</a:t>
            </a:r>
          </a:p>
          <a:p>
            <a:r>
              <a:rPr lang="en-US" sz="3200" dirty="0"/>
              <a:t>The XP model is well-suited for web development projects.</a:t>
            </a:r>
          </a:p>
          <a:p>
            <a:r>
              <a:rPr lang="en-US" sz="3200" dirty="0"/>
              <a:t>The XP model is useful for collaborative projects</a:t>
            </a:r>
          </a:p>
          <a:p>
            <a:r>
              <a:rPr lang="en-US" sz="3200" dirty="0"/>
              <a:t>The XP model can be used in projects that have a tight deadline.</a:t>
            </a:r>
            <a:endParaRPr lang="en-IN" sz="3200" dirty="0"/>
          </a:p>
        </p:txBody>
      </p:sp>
    </p:spTree>
    <p:extLst>
      <p:ext uri="{BB962C8B-B14F-4D97-AF65-F5344CB8AC3E}">
        <p14:creationId xmlns:p14="http://schemas.microsoft.com/office/powerpoint/2010/main" val="1295541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DB9A-63AA-BBAF-8986-281D1B967981}"/>
              </a:ext>
            </a:extLst>
          </p:cNvPr>
          <p:cNvSpPr>
            <a:spLocks noGrp="1"/>
          </p:cNvSpPr>
          <p:nvPr>
            <p:ph type="title"/>
          </p:nvPr>
        </p:nvSpPr>
        <p:spPr/>
        <p:txBody>
          <a:bodyPr/>
          <a:lstStyle/>
          <a:p>
            <a:r>
              <a:rPr lang="en-IN" dirty="0"/>
              <a:t>Advantage of Agile SDLC</a:t>
            </a:r>
          </a:p>
        </p:txBody>
      </p:sp>
      <p:sp>
        <p:nvSpPr>
          <p:cNvPr id="3" name="Content Placeholder 2">
            <a:extLst>
              <a:ext uri="{FF2B5EF4-FFF2-40B4-BE49-F238E27FC236}">
                <a16:creationId xmlns:a16="http://schemas.microsoft.com/office/drawing/2014/main" id="{9B517934-4D52-A54B-1A9F-0424498F57D7}"/>
              </a:ext>
            </a:extLst>
          </p:cNvPr>
          <p:cNvSpPr>
            <a:spLocks noGrp="1"/>
          </p:cNvSpPr>
          <p:nvPr>
            <p:ph idx="1"/>
          </p:nvPr>
        </p:nvSpPr>
        <p:spPr/>
        <p:txBody>
          <a:bodyPr>
            <a:normAutofit fontScale="92500" lnSpcReduction="20000"/>
          </a:bodyPr>
          <a:lstStyle/>
          <a:p>
            <a:r>
              <a:rPr lang="en-US" dirty="0"/>
              <a:t>Responds to Change</a:t>
            </a:r>
          </a:p>
          <a:p>
            <a:r>
              <a:rPr lang="en-US" dirty="0"/>
              <a:t>Iterative Development</a:t>
            </a:r>
          </a:p>
          <a:p>
            <a:r>
              <a:rPr lang="en-US" dirty="0"/>
              <a:t>Continuous Testing</a:t>
            </a:r>
          </a:p>
          <a:p>
            <a:r>
              <a:rPr lang="en-US" dirty="0"/>
              <a:t>Incremental Releases</a:t>
            </a:r>
          </a:p>
          <a:p>
            <a:r>
              <a:rPr lang="en-US" dirty="0"/>
              <a:t>Frequent Feedback</a:t>
            </a:r>
          </a:p>
          <a:p>
            <a:r>
              <a:rPr lang="en-US" dirty="0"/>
              <a:t>Cross-Functional Teams</a:t>
            </a:r>
          </a:p>
          <a:p>
            <a:r>
              <a:rPr lang="en-US" dirty="0"/>
              <a:t>Focus on Priorities</a:t>
            </a:r>
          </a:p>
          <a:p>
            <a:r>
              <a:rPr lang="en-US" dirty="0"/>
              <a:t>Early Issue Detection</a:t>
            </a:r>
          </a:p>
          <a:p>
            <a:r>
              <a:rPr lang="en-US" dirty="0"/>
              <a:t>Transparency</a:t>
            </a:r>
          </a:p>
          <a:p>
            <a:r>
              <a:rPr lang="en-US" dirty="0"/>
              <a:t>Retrospectives.</a:t>
            </a:r>
          </a:p>
        </p:txBody>
      </p:sp>
    </p:spTree>
    <p:extLst>
      <p:ext uri="{BB962C8B-B14F-4D97-AF65-F5344CB8AC3E}">
        <p14:creationId xmlns:p14="http://schemas.microsoft.com/office/powerpoint/2010/main" val="3197983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D08E-679E-E4E1-17C5-E3871B806CAE}"/>
              </a:ext>
            </a:extLst>
          </p:cNvPr>
          <p:cNvSpPr>
            <a:spLocks noGrp="1"/>
          </p:cNvSpPr>
          <p:nvPr>
            <p:ph type="title"/>
          </p:nvPr>
        </p:nvSpPr>
        <p:spPr/>
        <p:txBody>
          <a:bodyPr/>
          <a:lstStyle/>
          <a:p>
            <a:r>
              <a:rPr lang="en-US" dirty="0"/>
              <a:t>Benefits of Agile Software Development</a:t>
            </a:r>
            <a:endParaRPr lang="en-IN" dirty="0"/>
          </a:p>
        </p:txBody>
      </p:sp>
      <p:sp>
        <p:nvSpPr>
          <p:cNvPr id="3" name="Content Placeholder 2">
            <a:extLst>
              <a:ext uri="{FF2B5EF4-FFF2-40B4-BE49-F238E27FC236}">
                <a16:creationId xmlns:a16="http://schemas.microsoft.com/office/drawing/2014/main" id="{2E3B0C04-90BB-5A9F-1FEA-E326FB570542}"/>
              </a:ext>
            </a:extLst>
          </p:cNvPr>
          <p:cNvSpPr>
            <a:spLocks noGrp="1"/>
          </p:cNvSpPr>
          <p:nvPr>
            <p:ph idx="1"/>
          </p:nvPr>
        </p:nvSpPr>
        <p:spPr/>
        <p:txBody>
          <a:bodyPr>
            <a:normAutofit lnSpcReduction="10000"/>
          </a:bodyPr>
          <a:lstStyle/>
          <a:p>
            <a:r>
              <a:rPr lang="en-US" dirty="0"/>
              <a:t>Increased flexibility: Agile allows for adapting requirements and priorities to ensure that the final product meets customer needs.</a:t>
            </a:r>
          </a:p>
          <a:p>
            <a:r>
              <a:rPr lang="en-US" dirty="0"/>
              <a:t>Time to market: By using iterations and incremental development valuable features or products can be delivered faster.</a:t>
            </a:r>
          </a:p>
          <a:p>
            <a:r>
              <a:rPr lang="en-US" dirty="0"/>
              <a:t>Enhanced quality: Continuous feedback and testing together contribute to the production of higher quality deliverables.</a:t>
            </a:r>
          </a:p>
          <a:p>
            <a:r>
              <a:rPr lang="en-US" dirty="0"/>
              <a:t>Improved collaboration: Agile promotes collaboration and communication among functional teams fostering better teamwork.</a:t>
            </a:r>
          </a:p>
          <a:p>
            <a:r>
              <a:rPr lang="en-US" dirty="0"/>
              <a:t>Heightened customer satisfaction: Regular feedback, from customers drives product improvements and ensures customer satisfaction.</a:t>
            </a:r>
            <a:endParaRPr lang="en-IN" dirty="0"/>
          </a:p>
        </p:txBody>
      </p:sp>
    </p:spTree>
    <p:extLst>
      <p:ext uri="{BB962C8B-B14F-4D97-AF65-F5344CB8AC3E}">
        <p14:creationId xmlns:p14="http://schemas.microsoft.com/office/powerpoint/2010/main" val="3459857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3D1D-2F2F-3000-A93E-D3A570D3E22A}"/>
              </a:ext>
            </a:extLst>
          </p:cNvPr>
          <p:cNvSpPr>
            <a:spLocks noGrp="1"/>
          </p:cNvSpPr>
          <p:nvPr>
            <p:ph type="title"/>
          </p:nvPr>
        </p:nvSpPr>
        <p:spPr/>
        <p:txBody>
          <a:bodyPr/>
          <a:lstStyle/>
          <a:p>
            <a:r>
              <a:rPr lang="en-IN" dirty="0"/>
              <a:t>Limitations of Agile Methodology</a:t>
            </a:r>
          </a:p>
        </p:txBody>
      </p:sp>
      <p:sp>
        <p:nvSpPr>
          <p:cNvPr id="3" name="Content Placeholder 2">
            <a:extLst>
              <a:ext uri="{FF2B5EF4-FFF2-40B4-BE49-F238E27FC236}">
                <a16:creationId xmlns:a16="http://schemas.microsoft.com/office/drawing/2014/main" id="{080D3512-853E-2493-9396-5923FCFAE611}"/>
              </a:ext>
            </a:extLst>
          </p:cNvPr>
          <p:cNvSpPr>
            <a:spLocks noGrp="1"/>
          </p:cNvSpPr>
          <p:nvPr>
            <p:ph idx="1"/>
          </p:nvPr>
        </p:nvSpPr>
        <p:spPr/>
        <p:txBody>
          <a:bodyPr>
            <a:normAutofit fontScale="92500"/>
          </a:bodyPr>
          <a:lstStyle/>
          <a:p>
            <a:r>
              <a:rPr lang="en-US" dirty="0"/>
              <a:t>Less Documentation: Agile methodologies focus on less documentation; it prioritizes working on projects rather than paperwork.</a:t>
            </a:r>
          </a:p>
          <a:p>
            <a:r>
              <a:rPr lang="en-US" dirty="0"/>
              <a:t>Challenges in Large Organizations: Busy schedule of clients can make daily meetup and face-to-face communication difficult.</a:t>
            </a:r>
          </a:p>
          <a:p>
            <a:r>
              <a:rPr lang="en-US" dirty="0"/>
              <a:t>Need for Senior Programmers: It may require experienced programmers to make critical decisions during the development of software.</a:t>
            </a:r>
          </a:p>
          <a:p>
            <a:r>
              <a:rPr lang="en-US" dirty="0"/>
              <a:t>Limited Scope Control: It has less rigid scope control, which may not be suitable in certain situations.</a:t>
            </a:r>
          </a:p>
          <a:p>
            <a:r>
              <a:rPr lang="en-US" dirty="0"/>
              <a:t>Predictability: Compared to more structured project management methods, it may lack predictability.</a:t>
            </a:r>
            <a:endParaRPr lang="en-IN" dirty="0"/>
          </a:p>
        </p:txBody>
      </p:sp>
    </p:spTree>
    <p:extLst>
      <p:ext uri="{BB962C8B-B14F-4D97-AF65-F5344CB8AC3E}">
        <p14:creationId xmlns:p14="http://schemas.microsoft.com/office/powerpoint/2010/main" val="168604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D9AE-C65A-FF45-D443-12FD53CEF286}"/>
              </a:ext>
            </a:extLst>
          </p:cNvPr>
          <p:cNvSpPr>
            <a:spLocks noGrp="1"/>
          </p:cNvSpPr>
          <p:nvPr>
            <p:ph type="title"/>
          </p:nvPr>
        </p:nvSpPr>
        <p:spPr/>
        <p:txBody>
          <a:bodyPr/>
          <a:lstStyle/>
          <a:p>
            <a:r>
              <a:rPr lang="en-IN" dirty="0"/>
              <a:t>Waterfall Model</a:t>
            </a:r>
          </a:p>
        </p:txBody>
      </p:sp>
      <p:sp>
        <p:nvSpPr>
          <p:cNvPr id="3" name="Content Placeholder 2">
            <a:extLst>
              <a:ext uri="{FF2B5EF4-FFF2-40B4-BE49-F238E27FC236}">
                <a16:creationId xmlns:a16="http://schemas.microsoft.com/office/drawing/2014/main" id="{974090AD-C9E7-6C69-39EC-E9884CA8C031}"/>
              </a:ext>
            </a:extLst>
          </p:cNvPr>
          <p:cNvSpPr>
            <a:spLocks noGrp="1"/>
          </p:cNvSpPr>
          <p:nvPr>
            <p:ph idx="1"/>
          </p:nvPr>
        </p:nvSpPr>
        <p:spPr/>
        <p:txBody>
          <a:bodyPr/>
          <a:lstStyle/>
          <a:p>
            <a:r>
              <a:rPr lang="en-US" dirty="0"/>
              <a:t>Process: Each phase flows sequentially; one must complete before the next begins.</a:t>
            </a:r>
          </a:p>
          <a:p>
            <a:r>
              <a:rPr lang="en-US" dirty="0"/>
              <a:t>Pros: Simple, easy to manage, good for small projects with clear requirements.</a:t>
            </a:r>
          </a:p>
          <a:p>
            <a:r>
              <a:rPr lang="en-US" dirty="0"/>
              <a:t>Cons: Rigid, difficult to adapt to changes, limited testing until the end.</a:t>
            </a:r>
          </a:p>
          <a:p>
            <a:r>
              <a:rPr lang="en-US" dirty="0"/>
              <a:t>When to Use: Projects with well-defined requirements that are unlikely to change.</a:t>
            </a:r>
            <a:endParaRPr lang="en-IN" dirty="0"/>
          </a:p>
        </p:txBody>
      </p:sp>
    </p:spTree>
    <p:extLst>
      <p:ext uri="{BB962C8B-B14F-4D97-AF65-F5344CB8AC3E}">
        <p14:creationId xmlns:p14="http://schemas.microsoft.com/office/powerpoint/2010/main" val="363354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5FF1-074F-21B1-0CED-83B757048896}"/>
              </a:ext>
            </a:extLst>
          </p:cNvPr>
          <p:cNvSpPr>
            <a:spLocks noGrp="1"/>
          </p:cNvSpPr>
          <p:nvPr>
            <p:ph type="title"/>
          </p:nvPr>
        </p:nvSpPr>
        <p:spPr/>
        <p:txBody>
          <a:bodyPr/>
          <a:lstStyle/>
          <a:p>
            <a:r>
              <a:rPr lang="en-IN" dirty="0"/>
              <a:t>SCRUM</a:t>
            </a:r>
          </a:p>
        </p:txBody>
      </p:sp>
      <p:sp>
        <p:nvSpPr>
          <p:cNvPr id="3" name="Content Placeholder 2">
            <a:extLst>
              <a:ext uri="{FF2B5EF4-FFF2-40B4-BE49-F238E27FC236}">
                <a16:creationId xmlns:a16="http://schemas.microsoft.com/office/drawing/2014/main" id="{CF3EC258-3493-FC98-028B-158478F05B15}"/>
              </a:ext>
            </a:extLst>
          </p:cNvPr>
          <p:cNvSpPr>
            <a:spLocks noGrp="1"/>
          </p:cNvSpPr>
          <p:nvPr>
            <p:ph idx="1"/>
          </p:nvPr>
        </p:nvSpPr>
        <p:spPr/>
        <p:txBody>
          <a:bodyPr/>
          <a:lstStyle/>
          <a:p>
            <a:r>
              <a:rPr lang="en-US" dirty="0"/>
              <a:t>The best Agile practice in today’s world.</a:t>
            </a:r>
          </a:p>
          <a:p>
            <a:r>
              <a:rPr lang="en-US" dirty="0"/>
              <a:t>Agile moto is “Build short, Build often”. </a:t>
            </a:r>
          </a:p>
          <a:p>
            <a:r>
              <a:rPr lang="en-US" dirty="0"/>
              <a:t>Scrum is using agile methodology, rather than viewing it as a methodology, think of it as a framework for managing the process development. </a:t>
            </a:r>
            <a:endParaRPr lang="en-IN" dirty="0"/>
          </a:p>
        </p:txBody>
      </p:sp>
    </p:spTree>
    <p:extLst>
      <p:ext uri="{BB962C8B-B14F-4D97-AF65-F5344CB8AC3E}">
        <p14:creationId xmlns:p14="http://schemas.microsoft.com/office/powerpoint/2010/main" val="3099686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D736-13C5-90D7-4E4E-2DF1D892E172}"/>
              </a:ext>
            </a:extLst>
          </p:cNvPr>
          <p:cNvSpPr>
            <a:spLocks noGrp="1"/>
          </p:cNvSpPr>
          <p:nvPr>
            <p:ph type="title"/>
          </p:nvPr>
        </p:nvSpPr>
        <p:spPr/>
        <p:txBody>
          <a:bodyPr/>
          <a:lstStyle/>
          <a:p>
            <a:r>
              <a:rPr lang="en-IN" dirty="0"/>
              <a:t>Roles in SCRUM:</a:t>
            </a:r>
          </a:p>
        </p:txBody>
      </p:sp>
      <p:sp>
        <p:nvSpPr>
          <p:cNvPr id="3" name="Content Placeholder 2">
            <a:extLst>
              <a:ext uri="{FF2B5EF4-FFF2-40B4-BE49-F238E27FC236}">
                <a16:creationId xmlns:a16="http://schemas.microsoft.com/office/drawing/2014/main" id="{3806AC40-833F-08B1-C111-CD98E6728D21}"/>
              </a:ext>
            </a:extLst>
          </p:cNvPr>
          <p:cNvSpPr>
            <a:spLocks noGrp="1"/>
          </p:cNvSpPr>
          <p:nvPr>
            <p:ph idx="1"/>
          </p:nvPr>
        </p:nvSpPr>
        <p:spPr/>
        <p:txBody>
          <a:bodyPr>
            <a:normAutofit/>
          </a:bodyPr>
          <a:lstStyle/>
          <a:p>
            <a:r>
              <a:rPr lang="en-US" dirty="0"/>
              <a:t>Product Owner : </a:t>
            </a:r>
          </a:p>
          <a:p>
            <a:pPr lvl="1"/>
            <a:r>
              <a:rPr lang="en-US" dirty="0"/>
              <a:t>The product owner helps to identify the features to make them correct into the product. The product owner also directs the flow of the work of product development.</a:t>
            </a:r>
          </a:p>
          <a:p>
            <a:r>
              <a:rPr lang="en-US" dirty="0"/>
              <a:t>Scrum Master:  </a:t>
            </a:r>
          </a:p>
          <a:p>
            <a:pPr lvl="1"/>
            <a:r>
              <a:rPr lang="en-US" dirty="0"/>
              <a:t>The responsibility of the scrum master is to ensure that project is going smoothly and every team member is following agile values and principles to develop the project. They are like a project manager.</a:t>
            </a:r>
          </a:p>
          <a:p>
            <a:r>
              <a:rPr lang="en-US" dirty="0"/>
              <a:t>Team: </a:t>
            </a:r>
          </a:p>
          <a:p>
            <a:pPr lvl="1"/>
            <a:r>
              <a:rPr lang="en-US" dirty="0"/>
              <a:t>In the team, there are a tester, developer, and executives.</a:t>
            </a:r>
            <a:endParaRPr lang="en-IN" dirty="0"/>
          </a:p>
        </p:txBody>
      </p:sp>
    </p:spTree>
    <p:extLst>
      <p:ext uri="{BB962C8B-B14F-4D97-AF65-F5344CB8AC3E}">
        <p14:creationId xmlns:p14="http://schemas.microsoft.com/office/powerpoint/2010/main" val="3201376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D829-ACBA-1825-2DBC-F5594CD6B6BD}"/>
              </a:ext>
            </a:extLst>
          </p:cNvPr>
          <p:cNvSpPr>
            <a:spLocks noGrp="1"/>
          </p:cNvSpPr>
          <p:nvPr>
            <p:ph type="title"/>
          </p:nvPr>
        </p:nvSpPr>
        <p:spPr/>
        <p:txBody>
          <a:bodyPr/>
          <a:lstStyle/>
          <a:p>
            <a:r>
              <a:rPr lang="en-IN" dirty="0"/>
              <a:t>Release Planning</a:t>
            </a:r>
          </a:p>
        </p:txBody>
      </p:sp>
      <p:sp>
        <p:nvSpPr>
          <p:cNvPr id="3" name="Content Placeholder 2">
            <a:extLst>
              <a:ext uri="{FF2B5EF4-FFF2-40B4-BE49-F238E27FC236}">
                <a16:creationId xmlns:a16="http://schemas.microsoft.com/office/drawing/2014/main" id="{601A6C2A-F6CC-AA17-2C47-D4CDBF32E965}"/>
              </a:ext>
            </a:extLst>
          </p:cNvPr>
          <p:cNvSpPr>
            <a:spLocks noGrp="1"/>
          </p:cNvSpPr>
          <p:nvPr>
            <p:ph idx="1"/>
          </p:nvPr>
        </p:nvSpPr>
        <p:spPr>
          <a:xfrm>
            <a:off x="838200" y="1825624"/>
            <a:ext cx="10515600" cy="4791075"/>
          </a:xfrm>
        </p:spPr>
        <p:txBody>
          <a:bodyPr>
            <a:normAutofit fontScale="92500" lnSpcReduction="20000"/>
          </a:bodyPr>
          <a:lstStyle/>
          <a:p>
            <a:r>
              <a:rPr lang="en-US" dirty="0"/>
              <a:t>The team starts with this. They identify the user stories which want to put into the release. </a:t>
            </a:r>
          </a:p>
          <a:p>
            <a:r>
              <a:rPr lang="en-US" dirty="0"/>
              <a:t>Then those user stories are being the part of release backlog. </a:t>
            </a:r>
          </a:p>
          <a:p>
            <a:r>
              <a:rPr lang="en-US" dirty="0"/>
              <a:t>They prioritize the user stories and estimates them according to timing. </a:t>
            </a:r>
          </a:p>
          <a:p>
            <a:r>
              <a:rPr lang="en-US" dirty="0"/>
              <a:t>Now release backlog is divided as sprint backlog and each sprint backlog contain sprints. </a:t>
            </a:r>
          </a:p>
          <a:p>
            <a:r>
              <a:rPr lang="en-US" dirty="0"/>
              <a:t>Sprints are short-duration milestones. They are several incremental releases. </a:t>
            </a:r>
          </a:p>
          <a:p>
            <a:r>
              <a:rPr lang="en-US" dirty="0"/>
              <a:t>Each Sprint contains different stages like quick planning, build, test and reviews. After completing these stages, you get the potentially shippable product.</a:t>
            </a:r>
          </a:p>
          <a:p>
            <a:r>
              <a:rPr lang="en-US" dirty="0"/>
              <a:t>If a sprint is not completed within time, </a:t>
            </a:r>
            <a:r>
              <a:rPr lang="en-US" dirty="0" err="1"/>
              <a:t>i.e</a:t>
            </a:r>
            <a:r>
              <a:rPr lang="en-US" dirty="0"/>
              <a:t>, the project is not on schedule and something needs to be done. Therefore, it extremely needs to monitor the progress of each sprint with the help of the </a:t>
            </a:r>
            <a:r>
              <a:rPr lang="en-US" b="1" u="sng" dirty="0"/>
              <a:t>Burndown chart</a:t>
            </a:r>
            <a:r>
              <a:rPr lang="en-US" dirty="0"/>
              <a:t>. </a:t>
            </a:r>
            <a:endParaRPr lang="en-IN" dirty="0"/>
          </a:p>
        </p:txBody>
      </p:sp>
    </p:spTree>
    <p:extLst>
      <p:ext uri="{BB962C8B-B14F-4D97-AF65-F5344CB8AC3E}">
        <p14:creationId xmlns:p14="http://schemas.microsoft.com/office/powerpoint/2010/main" val="2740583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DAAC-C842-1B2A-0399-D56608DC828C}"/>
              </a:ext>
            </a:extLst>
          </p:cNvPr>
          <p:cNvSpPr>
            <a:spLocks noGrp="1"/>
          </p:cNvSpPr>
          <p:nvPr>
            <p:ph type="title"/>
          </p:nvPr>
        </p:nvSpPr>
        <p:spPr/>
        <p:txBody>
          <a:bodyPr/>
          <a:lstStyle/>
          <a:p>
            <a:r>
              <a:rPr lang="en-IN" dirty="0"/>
              <a:t>Burndown chart</a:t>
            </a:r>
          </a:p>
        </p:txBody>
      </p:sp>
      <p:sp>
        <p:nvSpPr>
          <p:cNvPr id="3" name="Content Placeholder 2">
            <a:extLst>
              <a:ext uri="{FF2B5EF4-FFF2-40B4-BE49-F238E27FC236}">
                <a16:creationId xmlns:a16="http://schemas.microsoft.com/office/drawing/2014/main" id="{72E24C61-F34F-2748-CAA7-16F9AF5A8E5A}"/>
              </a:ext>
            </a:extLst>
          </p:cNvPr>
          <p:cNvSpPr>
            <a:spLocks noGrp="1"/>
          </p:cNvSpPr>
          <p:nvPr>
            <p:ph idx="1"/>
          </p:nvPr>
        </p:nvSpPr>
        <p:spPr/>
        <p:txBody>
          <a:bodyPr/>
          <a:lstStyle/>
          <a:p>
            <a:r>
              <a:rPr lang="en-US" dirty="0"/>
              <a:t>This is the number one reason for the popularity of scrum methodology. </a:t>
            </a:r>
          </a:p>
          <a:p>
            <a:r>
              <a:rPr lang="en-US" dirty="0"/>
              <a:t>It is one of the best project visibility tools to ensure that project is on track. </a:t>
            </a:r>
          </a:p>
          <a:p>
            <a:r>
              <a:rPr lang="en-US" dirty="0"/>
              <a:t>It helps the team to make adjustments to get the project on track. It is proof that the project is on track.</a:t>
            </a:r>
            <a:endParaRPr lang="en-IN" dirty="0"/>
          </a:p>
        </p:txBody>
      </p:sp>
      <p:pic>
        <p:nvPicPr>
          <p:cNvPr id="5" name="Picture 4">
            <a:extLst>
              <a:ext uri="{FF2B5EF4-FFF2-40B4-BE49-F238E27FC236}">
                <a16:creationId xmlns:a16="http://schemas.microsoft.com/office/drawing/2014/main" id="{CCE24834-F52E-AE6D-B137-4BE90A1BE647}"/>
              </a:ext>
            </a:extLst>
          </p:cNvPr>
          <p:cNvPicPr>
            <a:picLocks noChangeAspect="1"/>
          </p:cNvPicPr>
          <p:nvPr/>
        </p:nvPicPr>
        <p:blipFill>
          <a:blip r:embed="rId3"/>
          <a:stretch>
            <a:fillRect/>
          </a:stretch>
        </p:blipFill>
        <p:spPr>
          <a:xfrm>
            <a:off x="1094677" y="394864"/>
            <a:ext cx="10002646" cy="6068272"/>
          </a:xfrm>
          <a:prstGeom prst="rect">
            <a:avLst/>
          </a:prstGeom>
        </p:spPr>
      </p:pic>
    </p:spTree>
    <p:extLst>
      <p:ext uri="{BB962C8B-B14F-4D97-AF65-F5344CB8AC3E}">
        <p14:creationId xmlns:p14="http://schemas.microsoft.com/office/powerpoint/2010/main" val="15566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9727-98F7-9B66-394B-F8D77577CB5B}"/>
              </a:ext>
            </a:extLst>
          </p:cNvPr>
          <p:cNvSpPr>
            <a:spLocks noGrp="1"/>
          </p:cNvSpPr>
          <p:nvPr>
            <p:ph type="title"/>
          </p:nvPr>
        </p:nvSpPr>
        <p:spPr/>
        <p:txBody>
          <a:bodyPr/>
          <a:lstStyle/>
          <a:p>
            <a:r>
              <a:rPr lang="en-IN" dirty="0"/>
              <a:t>Daily scrums</a:t>
            </a:r>
          </a:p>
        </p:txBody>
      </p:sp>
      <p:sp>
        <p:nvSpPr>
          <p:cNvPr id="3" name="Content Placeholder 2">
            <a:extLst>
              <a:ext uri="{FF2B5EF4-FFF2-40B4-BE49-F238E27FC236}">
                <a16:creationId xmlns:a16="http://schemas.microsoft.com/office/drawing/2014/main" id="{1ECB8119-AC3A-E4D0-492B-DCEAF1A24BC8}"/>
              </a:ext>
            </a:extLst>
          </p:cNvPr>
          <p:cNvSpPr>
            <a:spLocks noGrp="1"/>
          </p:cNvSpPr>
          <p:nvPr>
            <p:ph idx="1"/>
          </p:nvPr>
        </p:nvSpPr>
        <p:spPr/>
        <p:txBody>
          <a:bodyPr/>
          <a:lstStyle/>
          <a:p>
            <a:r>
              <a:rPr lang="en-US" dirty="0"/>
              <a:t>The daily scrum is essential for having daily communication between team members. </a:t>
            </a:r>
          </a:p>
          <a:p>
            <a:r>
              <a:rPr lang="en-US" dirty="0"/>
              <a:t>Arranged by Scrum master to understand the current status of the work and tasks and challenges of each team member discussed for a brief period </a:t>
            </a:r>
            <a:r>
              <a:rPr lang="en-US"/>
              <a:t>of time.</a:t>
            </a:r>
            <a:endParaRPr lang="en-US" dirty="0"/>
          </a:p>
          <a:p>
            <a:r>
              <a:rPr lang="en-US" dirty="0"/>
              <a:t>It’s important to have a sprint retrospective meeting and discuss what can be improved for the next time around. </a:t>
            </a:r>
            <a:endParaRPr lang="en-IN" dirty="0"/>
          </a:p>
        </p:txBody>
      </p:sp>
    </p:spTree>
    <p:extLst>
      <p:ext uri="{BB962C8B-B14F-4D97-AF65-F5344CB8AC3E}">
        <p14:creationId xmlns:p14="http://schemas.microsoft.com/office/powerpoint/2010/main" val="1297922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AFA5-EB0D-33E4-24B7-DC710D7CBF8F}"/>
              </a:ext>
            </a:extLst>
          </p:cNvPr>
          <p:cNvSpPr>
            <a:spLocks noGrp="1"/>
          </p:cNvSpPr>
          <p:nvPr>
            <p:ph type="title"/>
          </p:nvPr>
        </p:nvSpPr>
        <p:spPr/>
        <p:txBody>
          <a:bodyPr/>
          <a:lstStyle/>
          <a:p>
            <a:r>
              <a:rPr lang="en-IN" dirty="0"/>
              <a:t>Spiral Model</a:t>
            </a:r>
          </a:p>
        </p:txBody>
      </p:sp>
      <p:sp>
        <p:nvSpPr>
          <p:cNvPr id="3" name="Content Placeholder 2">
            <a:extLst>
              <a:ext uri="{FF2B5EF4-FFF2-40B4-BE49-F238E27FC236}">
                <a16:creationId xmlns:a16="http://schemas.microsoft.com/office/drawing/2014/main" id="{AE171D07-AEF9-E6A8-71F7-59CA1220F08A}"/>
              </a:ext>
            </a:extLst>
          </p:cNvPr>
          <p:cNvSpPr>
            <a:spLocks noGrp="1"/>
          </p:cNvSpPr>
          <p:nvPr>
            <p:ph idx="1"/>
          </p:nvPr>
        </p:nvSpPr>
        <p:spPr/>
        <p:txBody>
          <a:bodyPr/>
          <a:lstStyle/>
          <a:p>
            <a:r>
              <a:rPr lang="en-US" dirty="0"/>
              <a:t>Process: Combines iterative nature with risk assessment in each phase.</a:t>
            </a:r>
          </a:p>
          <a:p>
            <a:r>
              <a:rPr lang="en-US" dirty="0"/>
              <a:t>   - Phases: Planning, Risk Analysis, Engineering, Evaluation.</a:t>
            </a:r>
          </a:p>
          <a:p>
            <a:r>
              <a:rPr lang="en-US" dirty="0"/>
              <a:t>   - Pros: Risk management and client feedback are prioritized.</a:t>
            </a:r>
          </a:p>
          <a:p>
            <a:r>
              <a:rPr lang="en-US" dirty="0"/>
              <a:t>   - Cons: Expensive, complex to manage.</a:t>
            </a:r>
          </a:p>
          <a:p>
            <a:r>
              <a:rPr lang="en-US" dirty="0"/>
              <a:t>   - When to Use: High-risk projects or projects with frequent changes in requirements</a:t>
            </a:r>
            <a:endParaRPr lang="en-IN" dirty="0"/>
          </a:p>
        </p:txBody>
      </p:sp>
    </p:spTree>
    <p:extLst>
      <p:ext uri="{BB962C8B-B14F-4D97-AF65-F5344CB8AC3E}">
        <p14:creationId xmlns:p14="http://schemas.microsoft.com/office/powerpoint/2010/main" val="3367123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E119-CE9A-2EAA-38BD-8CB9479CEFD6}"/>
              </a:ext>
            </a:extLst>
          </p:cNvPr>
          <p:cNvSpPr>
            <a:spLocks noGrp="1"/>
          </p:cNvSpPr>
          <p:nvPr>
            <p:ph type="title"/>
          </p:nvPr>
        </p:nvSpPr>
        <p:spPr/>
        <p:txBody>
          <a:bodyPr/>
          <a:lstStyle/>
          <a:p>
            <a:r>
              <a:rPr lang="en-IN" dirty="0"/>
              <a:t>Traceability Matrix (RTM)</a:t>
            </a:r>
          </a:p>
        </p:txBody>
      </p:sp>
      <p:sp>
        <p:nvSpPr>
          <p:cNvPr id="3" name="Content Placeholder 2">
            <a:extLst>
              <a:ext uri="{FF2B5EF4-FFF2-40B4-BE49-F238E27FC236}">
                <a16:creationId xmlns:a16="http://schemas.microsoft.com/office/drawing/2014/main" id="{07554B41-C944-6D2F-52B0-C1DFB720C001}"/>
              </a:ext>
            </a:extLst>
          </p:cNvPr>
          <p:cNvSpPr>
            <a:spLocks noGrp="1"/>
          </p:cNvSpPr>
          <p:nvPr>
            <p:ph idx="1"/>
          </p:nvPr>
        </p:nvSpPr>
        <p:spPr/>
        <p:txBody>
          <a:bodyPr/>
          <a:lstStyle/>
          <a:p>
            <a:r>
              <a:rPr lang="en-US" dirty="0"/>
              <a:t>A Traceability Matrix (RTM) is a document that maps and traces user requirements with test cases. </a:t>
            </a:r>
          </a:p>
          <a:p>
            <a:r>
              <a:rPr lang="en-US" dirty="0"/>
              <a:t>It ensures that every requirement is tested and validated, preventing scope creep, missing requirements, or overlooked testing.</a:t>
            </a:r>
            <a:endParaRPr lang="en-IN" dirty="0"/>
          </a:p>
        </p:txBody>
      </p:sp>
    </p:spTree>
    <p:extLst>
      <p:ext uri="{BB962C8B-B14F-4D97-AF65-F5344CB8AC3E}">
        <p14:creationId xmlns:p14="http://schemas.microsoft.com/office/powerpoint/2010/main" val="3356586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E01B-8F78-0648-FBBB-DFBE40ECBE51}"/>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BE33F609-6DB2-CA2B-BE1D-77237BB99383}"/>
              </a:ext>
            </a:extLst>
          </p:cNvPr>
          <p:cNvSpPr>
            <a:spLocks noGrp="1"/>
          </p:cNvSpPr>
          <p:nvPr>
            <p:ph idx="1"/>
          </p:nvPr>
        </p:nvSpPr>
        <p:spPr/>
        <p:txBody>
          <a:bodyPr>
            <a:normAutofit lnSpcReduction="10000"/>
          </a:bodyPr>
          <a:lstStyle/>
          <a:p>
            <a:r>
              <a:rPr lang="en-US" dirty="0"/>
              <a:t>1. Requirement Coverage: Ensures all requirements are addressed during development and testing.</a:t>
            </a:r>
          </a:p>
          <a:p>
            <a:r>
              <a:rPr lang="en-US" dirty="0"/>
              <a:t>2. Scope Management: Tracks changes in requirements and their impact on the system.</a:t>
            </a:r>
          </a:p>
          <a:p>
            <a:r>
              <a:rPr lang="en-US" dirty="0"/>
              <a:t>3. Defect Tracking: Identifies gaps where requirements are not met or validated.</a:t>
            </a:r>
          </a:p>
          <a:p>
            <a:r>
              <a:rPr lang="en-US" dirty="0"/>
              <a:t>4. Accountability: Provides a clear mapping for accountability across teams (e.g., developers, testers).</a:t>
            </a:r>
          </a:p>
          <a:p>
            <a:r>
              <a:rPr lang="en-US" dirty="0"/>
              <a:t>5. Compliance: Helps in audit and compliance by showing how requirements have been tested.</a:t>
            </a:r>
            <a:endParaRPr lang="en-IN" dirty="0"/>
          </a:p>
        </p:txBody>
      </p:sp>
    </p:spTree>
    <p:extLst>
      <p:ext uri="{BB962C8B-B14F-4D97-AF65-F5344CB8AC3E}">
        <p14:creationId xmlns:p14="http://schemas.microsoft.com/office/powerpoint/2010/main" val="2761990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BDA2-219D-015D-C357-D1973DA5C407}"/>
              </a:ext>
            </a:extLst>
          </p:cNvPr>
          <p:cNvSpPr>
            <a:spLocks noGrp="1"/>
          </p:cNvSpPr>
          <p:nvPr>
            <p:ph type="title"/>
          </p:nvPr>
        </p:nvSpPr>
        <p:spPr/>
        <p:txBody>
          <a:bodyPr/>
          <a:lstStyle/>
          <a:p>
            <a:r>
              <a:rPr lang="en-US" dirty="0"/>
              <a:t>Structure of a Traceability Matrix</a:t>
            </a:r>
            <a:endParaRPr lang="en-IN" dirty="0"/>
          </a:p>
        </p:txBody>
      </p:sp>
      <p:pic>
        <p:nvPicPr>
          <p:cNvPr id="5" name="Content Placeholder 4">
            <a:extLst>
              <a:ext uri="{FF2B5EF4-FFF2-40B4-BE49-F238E27FC236}">
                <a16:creationId xmlns:a16="http://schemas.microsoft.com/office/drawing/2014/main" id="{52ACA9B8-DCFD-98A7-51C6-4E8D0BFBC688}"/>
              </a:ext>
            </a:extLst>
          </p:cNvPr>
          <p:cNvPicPr>
            <a:picLocks noGrp="1" noChangeAspect="1"/>
          </p:cNvPicPr>
          <p:nvPr>
            <p:ph idx="1"/>
          </p:nvPr>
        </p:nvPicPr>
        <p:blipFill>
          <a:blip r:embed="rId2"/>
          <a:stretch>
            <a:fillRect/>
          </a:stretch>
        </p:blipFill>
        <p:spPr>
          <a:xfrm>
            <a:off x="838200" y="1567050"/>
            <a:ext cx="10515600" cy="1861950"/>
          </a:xfrm>
        </p:spPr>
      </p:pic>
    </p:spTree>
    <p:extLst>
      <p:ext uri="{BB962C8B-B14F-4D97-AF65-F5344CB8AC3E}">
        <p14:creationId xmlns:p14="http://schemas.microsoft.com/office/powerpoint/2010/main" val="2552346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4628-3D27-270C-56F1-6ADBCC0757EA}"/>
              </a:ext>
            </a:extLst>
          </p:cNvPr>
          <p:cNvSpPr>
            <a:spLocks noGrp="1"/>
          </p:cNvSpPr>
          <p:nvPr>
            <p:ph type="title"/>
          </p:nvPr>
        </p:nvSpPr>
        <p:spPr/>
        <p:txBody>
          <a:bodyPr/>
          <a:lstStyle/>
          <a:p>
            <a:r>
              <a:rPr lang="en-IN" dirty="0"/>
              <a:t>Types of Traceability Matrices</a:t>
            </a:r>
          </a:p>
        </p:txBody>
      </p:sp>
      <p:sp>
        <p:nvSpPr>
          <p:cNvPr id="3" name="Content Placeholder 2">
            <a:extLst>
              <a:ext uri="{FF2B5EF4-FFF2-40B4-BE49-F238E27FC236}">
                <a16:creationId xmlns:a16="http://schemas.microsoft.com/office/drawing/2014/main" id="{63175697-B297-345E-9183-3C7FB82087F2}"/>
              </a:ext>
            </a:extLst>
          </p:cNvPr>
          <p:cNvSpPr>
            <a:spLocks noGrp="1"/>
          </p:cNvSpPr>
          <p:nvPr>
            <p:ph idx="1"/>
          </p:nvPr>
        </p:nvSpPr>
        <p:spPr/>
        <p:txBody>
          <a:bodyPr>
            <a:normAutofit/>
          </a:bodyPr>
          <a:lstStyle/>
          <a:p>
            <a:r>
              <a:rPr lang="en-US" dirty="0"/>
              <a:t>Forward Traceability:</a:t>
            </a:r>
          </a:p>
          <a:p>
            <a:pPr lvl="1"/>
            <a:r>
              <a:rPr lang="en-US" dirty="0"/>
              <a:t>Tracks requirements to the corresponding design, implementation, and test cases.</a:t>
            </a:r>
          </a:p>
          <a:p>
            <a:pPr lvl="1"/>
            <a:r>
              <a:rPr lang="en-US" dirty="0"/>
              <a:t>Ensures all requirements are implemented.</a:t>
            </a:r>
          </a:p>
          <a:p>
            <a:r>
              <a:rPr lang="en-US" dirty="0"/>
              <a:t>Backward Traceability:</a:t>
            </a:r>
          </a:p>
          <a:p>
            <a:pPr lvl="1"/>
            <a:r>
              <a:rPr lang="en-US" dirty="0"/>
              <a:t>Tracks test cases and implementation back to requirements.</a:t>
            </a:r>
          </a:p>
          <a:p>
            <a:pPr lvl="1"/>
            <a:r>
              <a:rPr lang="en-US" dirty="0"/>
              <a:t>Ensures no over-engineering or unnecessary development.</a:t>
            </a:r>
          </a:p>
          <a:p>
            <a:r>
              <a:rPr lang="en-US" dirty="0"/>
              <a:t>Bidirectional Traceability:</a:t>
            </a:r>
          </a:p>
          <a:p>
            <a:pPr lvl="1"/>
            <a:r>
              <a:rPr lang="en-US" dirty="0"/>
              <a:t>Combines forward and backward traceability for comprehensive coverage.</a:t>
            </a:r>
            <a:endParaRPr lang="en-IN" dirty="0"/>
          </a:p>
        </p:txBody>
      </p:sp>
    </p:spTree>
    <p:extLst>
      <p:ext uri="{BB962C8B-B14F-4D97-AF65-F5344CB8AC3E}">
        <p14:creationId xmlns:p14="http://schemas.microsoft.com/office/powerpoint/2010/main" val="402595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8985-3799-017D-F08D-674CEF3BC636}"/>
              </a:ext>
            </a:extLst>
          </p:cNvPr>
          <p:cNvSpPr>
            <a:spLocks noGrp="1"/>
          </p:cNvSpPr>
          <p:nvPr>
            <p:ph type="title"/>
          </p:nvPr>
        </p:nvSpPr>
        <p:spPr/>
        <p:txBody>
          <a:bodyPr/>
          <a:lstStyle/>
          <a:p>
            <a:r>
              <a:rPr lang="en-IN" dirty="0"/>
              <a:t>Water Flow Model</a:t>
            </a:r>
          </a:p>
        </p:txBody>
      </p:sp>
      <p:sp>
        <p:nvSpPr>
          <p:cNvPr id="7" name="Content Placeholder 6">
            <a:extLst>
              <a:ext uri="{FF2B5EF4-FFF2-40B4-BE49-F238E27FC236}">
                <a16:creationId xmlns:a16="http://schemas.microsoft.com/office/drawing/2014/main" id="{D871C394-E9E6-074F-76CE-84C1484BD5B2}"/>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97FC6C4C-39A4-6AFF-3401-DDD394169463}"/>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1544510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2A4A-1A55-A0D8-F4A9-4B5E51F20280}"/>
              </a:ext>
            </a:extLst>
          </p:cNvPr>
          <p:cNvSpPr>
            <a:spLocks noGrp="1"/>
          </p:cNvSpPr>
          <p:nvPr>
            <p:ph type="title"/>
          </p:nvPr>
        </p:nvSpPr>
        <p:spPr/>
        <p:txBody>
          <a:bodyPr/>
          <a:lstStyle/>
          <a:p>
            <a:r>
              <a:rPr lang="en-US" dirty="0"/>
              <a:t>Steps to Create a Traceability Matrix</a:t>
            </a:r>
            <a:endParaRPr lang="en-IN" dirty="0"/>
          </a:p>
        </p:txBody>
      </p:sp>
      <p:sp>
        <p:nvSpPr>
          <p:cNvPr id="3" name="Content Placeholder 2">
            <a:extLst>
              <a:ext uri="{FF2B5EF4-FFF2-40B4-BE49-F238E27FC236}">
                <a16:creationId xmlns:a16="http://schemas.microsoft.com/office/drawing/2014/main" id="{F2D9FADC-A25D-ECD3-5FA0-E4F4FEA3BE7F}"/>
              </a:ext>
            </a:extLst>
          </p:cNvPr>
          <p:cNvSpPr>
            <a:spLocks noGrp="1"/>
          </p:cNvSpPr>
          <p:nvPr>
            <p:ph idx="1"/>
          </p:nvPr>
        </p:nvSpPr>
        <p:spPr/>
        <p:txBody>
          <a:bodyPr>
            <a:normAutofit fontScale="92500" lnSpcReduction="10000"/>
          </a:bodyPr>
          <a:lstStyle/>
          <a:p>
            <a:r>
              <a:rPr lang="en-US" dirty="0"/>
              <a:t>Gather Requirements:</a:t>
            </a:r>
          </a:p>
          <a:p>
            <a:pPr lvl="1"/>
            <a:r>
              <a:rPr lang="en-US" dirty="0"/>
              <a:t>Collect all functional and non-functional requirements.</a:t>
            </a:r>
          </a:p>
          <a:p>
            <a:pPr lvl="1"/>
            <a:r>
              <a:rPr lang="en-US" dirty="0"/>
              <a:t>Assign unique IDs to each requirement.</a:t>
            </a:r>
          </a:p>
          <a:p>
            <a:r>
              <a:rPr lang="en-US" dirty="0"/>
              <a:t>Map Requirements to Design:</a:t>
            </a:r>
          </a:p>
          <a:p>
            <a:pPr lvl="1"/>
            <a:r>
              <a:rPr lang="en-US" dirty="0"/>
              <a:t>Link requirements to specific design components.</a:t>
            </a:r>
          </a:p>
          <a:p>
            <a:r>
              <a:rPr lang="en-US" dirty="0"/>
              <a:t>Map Requirements to Test Cases:</a:t>
            </a:r>
          </a:p>
          <a:p>
            <a:pPr lvl="1"/>
            <a:r>
              <a:rPr lang="en-US" dirty="0"/>
              <a:t>Associate each requirement with relevant test cases.</a:t>
            </a:r>
          </a:p>
          <a:p>
            <a:r>
              <a:rPr lang="en-US" dirty="0"/>
              <a:t>Validate Coverage:</a:t>
            </a:r>
          </a:p>
          <a:p>
            <a:pPr lvl="1"/>
            <a:r>
              <a:rPr lang="en-US" dirty="0"/>
              <a:t>Verify that every requirement is covered by design, development, and testing.</a:t>
            </a:r>
          </a:p>
          <a:p>
            <a:r>
              <a:rPr lang="en-US" dirty="0"/>
              <a:t>Update Regularly:</a:t>
            </a:r>
          </a:p>
          <a:p>
            <a:pPr lvl="1"/>
            <a:r>
              <a:rPr lang="en-US" dirty="0"/>
              <a:t>Maintain the matrix throughout the project lifecycle, especially during changes.</a:t>
            </a:r>
            <a:endParaRPr lang="en-IN" dirty="0"/>
          </a:p>
        </p:txBody>
      </p:sp>
    </p:spTree>
    <p:extLst>
      <p:ext uri="{BB962C8B-B14F-4D97-AF65-F5344CB8AC3E}">
        <p14:creationId xmlns:p14="http://schemas.microsoft.com/office/powerpoint/2010/main" val="26901707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9F49-8F82-3BFD-72B2-D9528B90489B}"/>
              </a:ext>
            </a:extLst>
          </p:cNvPr>
          <p:cNvSpPr>
            <a:spLocks noGrp="1"/>
          </p:cNvSpPr>
          <p:nvPr>
            <p:ph type="title"/>
          </p:nvPr>
        </p:nvSpPr>
        <p:spPr/>
        <p:txBody>
          <a:bodyPr/>
          <a:lstStyle/>
          <a:p>
            <a:r>
              <a:rPr lang="en-IN" dirty="0"/>
              <a:t>Advantages of RTM</a:t>
            </a:r>
          </a:p>
        </p:txBody>
      </p:sp>
      <p:sp>
        <p:nvSpPr>
          <p:cNvPr id="3" name="Content Placeholder 2">
            <a:extLst>
              <a:ext uri="{FF2B5EF4-FFF2-40B4-BE49-F238E27FC236}">
                <a16:creationId xmlns:a16="http://schemas.microsoft.com/office/drawing/2014/main" id="{72244FD6-A182-2B9C-7829-24560E393426}"/>
              </a:ext>
            </a:extLst>
          </p:cNvPr>
          <p:cNvSpPr>
            <a:spLocks noGrp="1"/>
          </p:cNvSpPr>
          <p:nvPr>
            <p:ph idx="1"/>
          </p:nvPr>
        </p:nvSpPr>
        <p:spPr/>
        <p:txBody>
          <a:bodyPr/>
          <a:lstStyle/>
          <a:p>
            <a:r>
              <a:rPr lang="en-US" dirty="0"/>
              <a:t>Reduces project risks by ensuring comprehensive coverage.</a:t>
            </a:r>
          </a:p>
          <a:p>
            <a:r>
              <a:rPr lang="en-US" dirty="0"/>
              <a:t>Improves communication between stakeholders.</a:t>
            </a:r>
          </a:p>
          <a:p>
            <a:r>
              <a:rPr lang="en-US" dirty="0"/>
              <a:t>Facilitates easy identification of missing or conflicting requirements.</a:t>
            </a:r>
          </a:p>
          <a:p>
            <a:r>
              <a:rPr lang="en-US" dirty="0"/>
              <a:t>Helps in project audits and quality assurance.</a:t>
            </a:r>
            <a:endParaRPr lang="en-IN" dirty="0"/>
          </a:p>
        </p:txBody>
      </p:sp>
    </p:spTree>
    <p:extLst>
      <p:ext uri="{BB962C8B-B14F-4D97-AF65-F5344CB8AC3E}">
        <p14:creationId xmlns:p14="http://schemas.microsoft.com/office/powerpoint/2010/main" val="1023146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FC1F-8CF4-18F6-2A16-D998155B74BF}"/>
              </a:ext>
            </a:extLst>
          </p:cNvPr>
          <p:cNvSpPr>
            <a:spLocks noGrp="1"/>
          </p:cNvSpPr>
          <p:nvPr>
            <p:ph type="title"/>
          </p:nvPr>
        </p:nvSpPr>
        <p:spPr/>
        <p:txBody>
          <a:bodyPr/>
          <a:lstStyle/>
          <a:p>
            <a:r>
              <a:rPr lang="en-IN" dirty="0"/>
              <a:t>Requirement Validations</a:t>
            </a:r>
          </a:p>
        </p:txBody>
      </p:sp>
      <p:sp>
        <p:nvSpPr>
          <p:cNvPr id="3" name="Content Placeholder 2">
            <a:extLst>
              <a:ext uri="{FF2B5EF4-FFF2-40B4-BE49-F238E27FC236}">
                <a16:creationId xmlns:a16="http://schemas.microsoft.com/office/drawing/2014/main" id="{2BD2185F-C15B-D51C-89AA-F81712E8DEBD}"/>
              </a:ext>
            </a:extLst>
          </p:cNvPr>
          <p:cNvSpPr>
            <a:spLocks noGrp="1"/>
          </p:cNvSpPr>
          <p:nvPr>
            <p:ph idx="1"/>
          </p:nvPr>
        </p:nvSpPr>
        <p:spPr/>
        <p:txBody>
          <a:bodyPr/>
          <a:lstStyle/>
          <a:p>
            <a:r>
              <a:rPr lang="en-US" dirty="0"/>
              <a:t>It is the process of ensuring that gathered requirements are correct, complete, feasible, and aligned with stakeholder needs. </a:t>
            </a:r>
          </a:p>
          <a:p>
            <a:r>
              <a:rPr lang="en-US" dirty="0"/>
              <a:t>It helps identify ambiguities, inconsistencies, and conflicts early in the software development lifecycle.</a:t>
            </a:r>
          </a:p>
          <a:p>
            <a:r>
              <a:rPr lang="en-US" dirty="0"/>
              <a:t>Importance:</a:t>
            </a:r>
          </a:p>
          <a:p>
            <a:pPr lvl="1"/>
            <a:r>
              <a:rPr lang="en-US" dirty="0"/>
              <a:t>Prevents Costly Errors: Errors in requirements can lead to significant issues during later stages of development.</a:t>
            </a:r>
          </a:p>
          <a:p>
            <a:pPr lvl="1"/>
            <a:r>
              <a:rPr lang="en-US" dirty="0"/>
              <a:t>Ensures Stakeholder Satisfaction: Validating requirements ensures that the final product meets stakeholder expectations.</a:t>
            </a:r>
          </a:p>
          <a:p>
            <a:pPr lvl="1"/>
            <a:r>
              <a:rPr lang="en-US" dirty="0"/>
              <a:t>Improves Quality: Helps in delivering a robust and reliable software product.</a:t>
            </a:r>
            <a:endParaRPr lang="en-IN" dirty="0"/>
          </a:p>
        </p:txBody>
      </p:sp>
    </p:spTree>
    <p:extLst>
      <p:ext uri="{BB962C8B-B14F-4D97-AF65-F5344CB8AC3E}">
        <p14:creationId xmlns:p14="http://schemas.microsoft.com/office/powerpoint/2010/main" val="1118947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F816-3C03-EB29-B457-74BD71D40730}"/>
              </a:ext>
            </a:extLst>
          </p:cNvPr>
          <p:cNvSpPr>
            <a:spLocks noGrp="1"/>
          </p:cNvSpPr>
          <p:nvPr>
            <p:ph type="title"/>
          </p:nvPr>
        </p:nvSpPr>
        <p:spPr/>
        <p:txBody>
          <a:bodyPr/>
          <a:lstStyle/>
          <a:p>
            <a:r>
              <a:rPr lang="en-US" dirty="0"/>
              <a:t>Key Activities in Requirement Validation</a:t>
            </a:r>
            <a:endParaRPr lang="en-IN" dirty="0"/>
          </a:p>
        </p:txBody>
      </p:sp>
      <p:sp>
        <p:nvSpPr>
          <p:cNvPr id="3" name="Content Placeholder 2">
            <a:extLst>
              <a:ext uri="{FF2B5EF4-FFF2-40B4-BE49-F238E27FC236}">
                <a16:creationId xmlns:a16="http://schemas.microsoft.com/office/drawing/2014/main" id="{B6C0E44D-70A9-DD51-B2EF-24D3C03C82B6}"/>
              </a:ext>
            </a:extLst>
          </p:cNvPr>
          <p:cNvSpPr>
            <a:spLocks noGrp="1"/>
          </p:cNvSpPr>
          <p:nvPr>
            <p:ph idx="1"/>
          </p:nvPr>
        </p:nvSpPr>
        <p:spPr>
          <a:xfrm>
            <a:off x="838200" y="1825624"/>
            <a:ext cx="10515600" cy="4879975"/>
          </a:xfrm>
        </p:spPr>
        <p:txBody>
          <a:bodyPr>
            <a:normAutofit/>
          </a:bodyPr>
          <a:lstStyle/>
          <a:p>
            <a:r>
              <a:rPr lang="en-IN" dirty="0"/>
              <a:t>Review Sessions</a:t>
            </a:r>
          </a:p>
          <a:p>
            <a:pPr lvl="1"/>
            <a:r>
              <a:rPr lang="en-US" dirty="0"/>
              <a:t>Stakeholders and team members review requirements for clarity, consistency, and feasibility.</a:t>
            </a:r>
          </a:p>
          <a:p>
            <a:pPr lvl="1"/>
            <a:r>
              <a:rPr lang="en-US" dirty="0"/>
              <a:t>Tools: Peer review meetings, walkthroughs.</a:t>
            </a:r>
          </a:p>
          <a:p>
            <a:r>
              <a:rPr lang="en-IN" dirty="0"/>
              <a:t>Prototyping</a:t>
            </a:r>
            <a:r>
              <a:rPr lang="en-US" dirty="0"/>
              <a:t>: </a:t>
            </a:r>
          </a:p>
          <a:p>
            <a:pPr lvl="1"/>
            <a:r>
              <a:rPr lang="en-US" dirty="0"/>
              <a:t>Create a prototype or mock-up to validate the understanding of requirements with stakeholders.</a:t>
            </a:r>
          </a:p>
          <a:p>
            <a:r>
              <a:rPr lang="en-US" dirty="0"/>
              <a:t>Model Validation:</a:t>
            </a:r>
          </a:p>
          <a:p>
            <a:pPr lvl="1"/>
            <a:r>
              <a:rPr lang="en-US" dirty="0"/>
              <a:t>Use models like UML diagrams or flowcharts to validate system behavior.</a:t>
            </a:r>
          </a:p>
          <a:p>
            <a:r>
              <a:rPr lang="en-US" dirty="0"/>
              <a:t>Test Case Derivation:</a:t>
            </a:r>
          </a:p>
          <a:p>
            <a:pPr lvl="1"/>
            <a:r>
              <a:rPr lang="en-US" dirty="0"/>
              <a:t>Write test cases based on requirements to ensure they are testable	</a:t>
            </a:r>
            <a:endParaRPr lang="en-IN" dirty="0"/>
          </a:p>
        </p:txBody>
      </p:sp>
    </p:spTree>
    <p:extLst>
      <p:ext uri="{BB962C8B-B14F-4D97-AF65-F5344CB8AC3E}">
        <p14:creationId xmlns:p14="http://schemas.microsoft.com/office/powerpoint/2010/main" val="2635762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D1CA-ADDE-3CBD-B97A-33C55654AA39}"/>
              </a:ext>
            </a:extLst>
          </p:cNvPr>
          <p:cNvSpPr>
            <a:spLocks noGrp="1"/>
          </p:cNvSpPr>
          <p:nvPr>
            <p:ph type="title"/>
          </p:nvPr>
        </p:nvSpPr>
        <p:spPr/>
        <p:txBody>
          <a:bodyPr/>
          <a:lstStyle/>
          <a:p>
            <a:r>
              <a:rPr lang="en-IN" dirty="0"/>
              <a:t>Characteristics of Valid Requirements</a:t>
            </a:r>
          </a:p>
        </p:txBody>
      </p:sp>
      <p:sp>
        <p:nvSpPr>
          <p:cNvPr id="3" name="Content Placeholder 2">
            <a:extLst>
              <a:ext uri="{FF2B5EF4-FFF2-40B4-BE49-F238E27FC236}">
                <a16:creationId xmlns:a16="http://schemas.microsoft.com/office/drawing/2014/main" id="{AF8BBFBD-0FDF-010A-D7CE-CECCFC6EB2B9}"/>
              </a:ext>
            </a:extLst>
          </p:cNvPr>
          <p:cNvSpPr>
            <a:spLocks noGrp="1"/>
          </p:cNvSpPr>
          <p:nvPr>
            <p:ph idx="1"/>
          </p:nvPr>
        </p:nvSpPr>
        <p:spPr/>
        <p:txBody>
          <a:bodyPr/>
          <a:lstStyle/>
          <a:p>
            <a:r>
              <a:rPr lang="en-US" dirty="0"/>
              <a:t>Correct: Accurately describe the stakeholder's need.</a:t>
            </a:r>
          </a:p>
          <a:p>
            <a:r>
              <a:rPr lang="en-US" dirty="0"/>
              <a:t>Complete: Contain all necessary information.</a:t>
            </a:r>
          </a:p>
          <a:p>
            <a:r>
              <a:rPr lang="en-US" dirty="0"/>
              <a:t>Feasible: Technically and financially achievable.</a:t>
            </a:r>
          </a:p>
          <a:p>
            <a:r>
              <a:rPr lang="en-US" dirty="0"/>
              <a:t>Consistent: No contradictions with other requirements.</a:t>
            </a:r>
          </a:p>
          <a:p>
            <a:r>
              <a:rPr lang="en-US" dirty="0"/>
              <a:t>Verifiable: Can be tested for correctness.</a:t>
            </a:r>
            <a:endParaRPr lang="en-IN" dirty="0"/>
          </a:p>
        </p:txBody>
      </p:sp>
    </p:spTree>
    <p:extLst>
      <p:ext uri="{BB962C8B-B14F-4D97-AF65-F5344CB8AC3E}">
        <p14:creationId xmlns:p14="http://schemas.microsoft.com/office/powerpoint/2010/main" val="1503514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7C2B-BC39-2EF9-9025-907D0CEC4F8D}"/>
              </a:ext>
            </a:extLst>
          </p:cNvPr>
          <p:cNvSpPr>
            <a:spLocks noGrp="1"/>
          </p:cNvSpPr>
          <p:nvPr>
            <p:ph type="title"/>
          </p:nvPr>
        </p:nvSpPr>
        <p:spPr/>
        <p:txBody>
          <a:bodyPr/>
          <a:lstStyle/>
          <a:p>
            <a:r>
              <a:rPr lang="en-IN" dirty="0"/>
              <a:t>Techniques for Requirement Validation</a:t>
            </a:r>
          </a:p>
        </p:txBody>
      </p:sp>
      <p:sp>
        <p:nvSpPr>
          <p:cNvPr id="3" name="Content Placeholder 2">
            <a:extLst>
              <a:ext uri="{FF2B5EF4-FFF2-40B4-BE49-F238E27FC236}">
                <a16:creationId xmlns:a16="http://schemas.microsoft.com/office/drawing/2014/main" id="{1977A945-A9B9-C7AF-18C1-D8050AB10D30}"/>
              </a:ext>
            </a:extLst>
          </p:cNvPr>
          <p:cNvSpPr>
            <a:spLocks noGrp="1"/>
          </p:cNvSpPr>
          <p:nvPr>
            <p:ph idx="1"/>
          </p:nvPr>
        </p:nvSpPr>
        <p:spPr>
          <a:xfrm>
            <a:off x="838200" y="1825624"/>
            <a:ext cx="11061700" cy="4867275"/>
          </a:xfrm>
        </p:spPr>
        <p:txBody>
          <a:bodyPr>
            <a:normAutofit/>
          </a:bodyPr>
          <a:lstStyle/>
          <a:p>
            <a:r>
              <a:rPr lang="en-US" dirty="0"/>
              <a:t>Inspection:</a:t>
            </a:r>
          </a:p>
          <a:p>
            <a:pPr lvl="1"/>
            <a:r>
              <a:rPr lang="en-US" dirty="0"/>
              <a:t> Formal reviews conducted by a group of experts.</a:t>
            </a:r>
          </a:p>
          <a:p>
            <a:r>
              <a:rPr lang="en-US" dirty="0"/>
              <a:t>Walkthroughs:</a:t>
            </a:r>
          </a:p>
          <a:p>
            <a:pPr lvl="1"/>
            <a:r>
              <a:rPr lang="en-US" dirty="0"/>
              <a:t>Informal group meetings to discuss requirements.</a:t>
            </a:r>
          </a:p>
          <a:p>
            <a:r>
              <a:rPr lang="en-US" dirty="0"/>
              <a:t>Simulation and Prototyping:</a:t>
            </a:r>
          </a:p>
          <a:p>
            <a:pPr lvl="1"/>
            <a:r>
              <a:rPr lang="en-US" dirty="0"/>
              <a:t>Using models or prototypes to visualize requirements.</a:t>
            </a:r>
          </a:p>
          <a:p>
            <a:r>
              <a:rPr lang="en-US" dirty="0"/>
              <a:t>Use Case Analysis:</a:t>
            </a:r>
          </a:p>
          <a:p>
            <a:pPr lvl="1"/>
            <a:r>
              <a:rPr lang="en-US" dirty="0"/>
              <a:t>Breaking down requirements into use cases and validating their accuracy.</a:t>
            </a:r>
          </a:p>
          <a:p>
            <a:r>
              <a:rPr lang="en-US" dirty="0"/>
              <a:t>Checklists:</a:t>
            </a:r>
          </a:p>
          <a:p>
            <a:pPr lvl="1"/>
            <a:r>
              <a:rPr lang="en-US" dirty="0"/>
              <a:t>Using predefined checklists to validate the completeness and correctness of requirements.</a:t>
            </a:r>
            <a:endParaRPr lang="en-IN" dirty="0"/>
          </a:p>
        </p:txBody>
      </p:sp>
    </p:spTree>
    <p:extLst>
      <p:ext uri="{BB962C8B-B14F-4D97-AF65-F5344CB8AC3E}">
        <p14:creationId xmlns:p14="http://schemas.microsoft.com/office/powerpoint/2010/main" val="2992446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3DB6-B03C-835C-C74E-A10865831721}"/>
              </a:ext>
            </a:extLst>
          </p:cNvPr>
          <p:cNvSpPr>
            <a:spLocks noGrp="1"/>
          </p:cNvSpPr>
          <p:nvPr>
            <p:ph type="title"/>
          </p:nvPr>
        </p:nvSpPr>
        <p:spPr/>
        <p:txBody>
          <a:bodyPr/>
          <a:lstStyle/>
          <a:p>
            <a:r>
              <a:rPr lang="en-US" dirty="0"/>
              <a:t>Common Challenges in Requirement Validation</a:t>
            </a:r>
            <a:endParaRPr lang="en-IN" dirty="0"/>
          </a:p>
        </p:txBody>
      </p:sp>
      <p:sp>
        <p:nvSpPr>
          <p:cNvPr id="3" name="Content Placeholder 2">
            <a:extLst>
              <a:ext uri="{FF2B5EF4-FFF2-40B4-BE49-F238E27FC236}">
                <a16:creationId xmlns:a16="http://schemas.microsoft.com/office/drawing/2014/main" id="{D3A7196E-5290-DFA1-BFEF-68FE282803E7}"/>
              </a:ext>
            </a:extLst>
          </p:cNvPr>
          <p:cNvSpPr>
            <a:spLocks noGrp="1"/>
          </p:cNvSpPr>
          <p:nvPr>
            <p:ph idx="1"/>
          </p:nvPr>
        </p:nvSpPr>
        <p:spPr/>
        <p:txBody>
          <a:bodyPr/>
          <a:lstStyle/>
          <a:p>
            <a:r>
              <a:rPr lang="en-US" dirty="0"/>
              <a:t>Ambiguity: Misunderstood or vague requirements.</a:t>
            </a:r>
          </a:p>
          <a:p>
            <a:r>
              <a:rPr lang="en-US" dirty="0"/>
              <a:t>Changing Requirements: Frequent changes lead to inconsistencies.</a:t>
            </a:r>
          </a:p>
          <a:p>
            <a:r>
              <a:rPr lang="en-US" dirty="0"/>
              <a:t>Stakeholder Misalignment: Conflicting views among stakeholders.</a:t>
            </a:r>
            <a:endParaRPr lang="en-IN" dirty="0"/>
          </a:p>
        </p:txBody>
      </p:sp>
    </p:spTree>
    <p:extLst>
      <p:ext uri="{BB962C8B-B14F-4D97-AF65-F5344CB8AC3E}">
        <p14:creationId xmlns:p14="http://schemas.microsoft.com/office/powerpoint/2010/main" val="29540787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8F7F-1AC9-ECF4-EBF1-2175EE30A0B9}"/>
              </a:ext>
            </a:extLst>
          </p:cNvPr>
          <p:cNvSpPr>
            <a:spLocks noGrp="1"/>
          </p:cNvSpPr>
          <p:nvPr>
            <p:ph type="title"/>
          </p:nvPr>
        </p:nvSpPr>
        <p:spPr/>
        <p:txBody>
          <a:bodyPr/>
          <a:lstStyle/>
          <a:p>
            <a:r>
              <a:rPr lang="en-IN" dirty="0"/>
              <a:t>Best practises</a:t>
            </a:r>
          </a:p>
        </p:txBody>
      </p:sp>
      <p:sp>
        <p:nvSpPr>
          <p:cNvPr id="3" name="Content Placeholder 2">
            <a:extLst>
              <a:ext uri="{FF2B5EF4-FFF2-40B4-BE49-F238E27FC236}">
                <a16:creationId xmlns:a16="http://schemas.microsoft.com/office/drawing/2014/main" id="{8BADBAD3-0E38-3107-320E-F682D70FBD71}"/>
              </a:ext>
            </a:extLst>
          </p:cNvPr>
          <p:cNvSpPr>
            <a:spLocks noGrp="1"/>
          </p:cNvSpPr>
          <p:nvPr>
            <p:ph idx="1"/>
          </p:nvPr>
        </p:nvSpPr>
        <p:spPr/>
        <p:txBody>
          <a:bodyPr/>
          <a:lstStyle/>
          <a:p>
            <a:r>
              <a:rPr lang="en-US" dirty="0"/>
              <a:t>Engage stakeholders early and regularly.</a:t>
            </a:r>
          </a:p>
          <a:p>
            <a:r>
              <a:rPr lang="en-US" dirty="0"/>
              <a:t>Use diagrams and prototypes to visualize requirements.</a:t>
            </a:r>
          </a:p>
          <a:p>
            <a:r>
              <a:rPr lang="en-US" dirty="0"/>
              <a:t>Keep requirements documentation clear and concise.</a:t>
            </a:r>
          </a:p>
          <a:p>
            <a:r>
              <a:rPr lang="en-US" dirty="0"/>
              <a:t>Conduct periodic validation sessions.</a:t>
            </a:r>
          </a:p>
          <a:p>
            <a:r>
              <a:rPr lang="en-US" dirty="0"/>
              <a:t>Trace requirements to test cases using the Traceability Matrix.</a:t>
            </a:r>
            <a:endParaRPr lang="en-IN" dirty="0"/>
          </a:p>
        </p:txBody>
      </p:sp>
    </p:spTree>
    <p:extLst>
      <p:ext uri="{BB962C8B-B14F-4D97-AF65-F5344CB8AC3E}">
        <p14:creationId xmlns:p14="http://schemas.microsoft.com/office/powerpoint/2010/main" val="14007043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248D-90B3-3620-6216-7D24943972FC}"/>
              </a:ext>
            </a:extLst>
          </p:cNvPr>
          <p:cNvSpPr>
            <a:spLocks noGrp="1"/>
          </p:cNvSpPr>
          <p:nvPr>
            <p:ph type="title"/>
          </p:nvPr>
        </p:nvSpPr>
        <p:spPr/>
        <p:txBody>
          <a:bodyPr/>
          <a:lstStyle/>
          <a:p>
            <a:r>
              <a:rPr lang="en-IN" dirty="0"/>
              <a:t>Finally….</a:t>
            </a:r>
          </a:p>
        </p:txBody>
      </p:sp>
      <p:sp>
        <p:nvSpPr>
          <p:cNvPr id="3" name="Content Placeholder 2">
            <a:extLst>
              <a:ext uri="{FF2B5EF4-FFF2-40B4-BE49-F238E27FC236}">
                <a16:creationId xmlns:a16="http://schemas.microsoft.com/office/drawing/2014/main" id="{24125102-FC8E-8A8A-EA6D-5D9FCCAA8C87}"/>
              </a:ext>
            </a:extLst>
          </p:cNvPr>
          <p:cNvSpPr>
            <a:spLocks noGrp="1"/>
          </p:cNvSpPr>
          <p:nvPr>
            <p:ph idx="1"/>
          </p:nvPr>
        </p:nvSpPr>
        <p:spPr/>
        <p:txBody>
          <a:bodyPr/>
          <a:lstStyle/>
          <a:p>
            <a:r>
              <a:rPr lang="en-US" dirty="0"/>
              <a:t>The Traceability Matrix ensures all requirements are properly traced and validated throughout the project lifecycle.</a:t>
            </a:r>
          </a:p>
          <a:p>
            <a:r>
              <a:rPr lang="en-US" dirty="0"/>
              <a:t>Requirement Validation ensures that the system being developed aligns with user needs and expectations, reducing errors and improving quality.</a:t>
            </a:r>
          </a:p>
          <a:p>
            <a:r>
              <a:rPr lang="en-US" dirty="0"/>
              <a:t>By integrating both techniques, teams can ensure successful delivery of projects that meet stakeholder needs and adhere to quality standards.</a:t>
            </a:r>
            <a:endParaRPr lang="en-IN" dirty="0"/>
          </a:p>
        </p:txBody>
      </p:sp>
    </p:spTree>
    <p:extLst>
      <p:ext uri="{BB962C8B-B14F-4D97-AF65-F5344CB8AC3E}">
        <p14:creationId xmlns:p14="http://schemas.microsoft.com/office/powerpoint/2010/main" val="1844121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C2C9-22E0-D28E-533E-CFEFA92BD280}"/>
              </a:ext>
            </a:extLst>
          </p:cNvPr>
          <p:cNvSpPr>
            <a:spLocks noGrp="1"/>
          </p:cNvSpPr>
          <p:nvPr>
            <p:ph type="title"/>
          </p:nvPr>
        </p:nvSpPr>
        <p:spPr/>
        <p:txBody>
          <a:bodyPr/>
          <a:lstStyle/>
          <a:p>
            <a:r>
              <a:rPr lang="en-IN" dirty="0"/>
              <a:t>Software Requirements Specification (SRS) Document</a:t>
            </a:r>
          </a:p>
        </p:txBody>
      </p:sp>
      <p:sp>
        <p:nvSpPr>
          <p:cNvPr id="3" name="Content Placeholder 2">
            <a:extLst>
              <a:ext uri="{FF2B5EF4-FFF2-40B4-BE49-F238E27FC236}">
                <a16:creationId xmlns:a16="http://schemas.microsoft.com/office/drawing/2014/main" id="{A2543F4B-30D4-145E-7EAA-34D559ACABAC}"/>
              </a:ext>
            </a:extLst>
          </p:cNvPr>
          <p:cNvSpPr>
            <a:spLocks noGrp="1"/>
          </p:cNvSpPr>
          <p:nvPr>
            <p:ph idx="1"/>
          </p:nvPr>
        </p:nvSpPr>
        <p:spPr/>
        <p:txBody>
          <a:bodyPr/>
          <a:lstStyle/>
          <a:p>
            <a:r>
              <a:rPr lang="en-US" dirty="0"/>
              <a:t>A Software Requirements Specification (SRS) is a detailed description of a software system to be developed. </a:t>
            </a:r>
          </a:p>
          <a:p>
            <a:r>
              <a:rPr lang="en-US" dirty="0"/>
              <a:t>It lays out the functional, non-functional, and business requirements and acts as a contract between the client and the development team.</a:t>
            </a:r>
          </a:p>
          <a:p>
            <a:r>
              <a:rPr lang="en-IN" dirty="0"/>
              <a:t>Importance of SRS Documents:</a:t>
            </a:r>
          </a:p>
          <a:p>
            <a:pPr lvl="1"/>
            <a:r>
              <a:rPr lang="en-IN" dirty="0"/>
              <a:t>Clarity</a:t>
            </a:r>
          </a:p>
          <a:p>
            <a:pPr lvl="1"/>
            <a:r>
              <a:rPr lang="en-IN" dirty="0"/>
              <a:t>Communication.</a:t>
            </a:r>
          </a:p>
          <a:p>
            <a:pPr lvl="1"/>
            <a:r>
              <a:rPr lang="en-IN" dirty="0"/>
              <a:t>Scope Management.</a:t>
            </a:r>
          </a:p>
          <a:p>
            <a:pPr lvl="1"/>
            <a:r>
              <a:rPr lang="en-IN" dirty="0"/>
              <a:t>Testing Foundation</a:t>
            </a:r>
          </a:p>
          <a:p>
            <a:pPr lvl="1"/>
            <a:r>
              <a:rPr lang="en-IN" dirty="0"/>
              <a:t>Risk Reduction</a:t>
            </a:r>
          </a:p>
        </p:txBody>
      </p:sp>
    </p:spTree>
    <p:extLst>
      <p:ext uri="{BB962C8B-B14F-4D97-AF65-F5344CB8AC3E}">
        <p14:creationId xmlns:p14="http://schemas.microsoft.com/office/powerpoint/2010/main" val="87396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453B-ED2B-D0FB-C164-8EF646551220}"/>
              </a:ext>
            </a:extLst>
          </p:cNvPr>
          <p:cNvSpPr>
            <a:spLocks noGrp="1"/>
          </p:cNvSpPr>
          <p:nvPr>
            <p:ph type="title"/>
          </p:nvPr>
        </p:nvSpPr>
        <p:spPr/>
        <p:txBody>
          <a:bodyPr/>
          <a:lstStyle/>
          <a:p>
            <a:r>
              <a:rPr lang="en-IN" dirty="0"/>
              <a:t>Water Flow Model</a:t>
            </a:r>
          </a:p>
        </p:txBody>
      </p:sp>
      <p:sp>
        <p:nvSpPr>
          <p:cNvPr id="3" name="Content Placeholder 2">
            <a:extLst>
              <a:ext uri="{FF2B5EF4-FFF2-40B4-BE49-F238E27FC236}">
                <a16:creationId xmlns:a16="http://schemas.microsoft.com/office/drawing/2014/main" id="{A2A45DBC-8CE9-CBB5-16E6-F9E0D72A8F97}"/>
              </a:ext>
            </a:extLst>
          </p:cNvPr>
          <p:cNvSpPr>
            <a:spLocks noGrp="1"/>
          </p:cNvSpPr>
          <p:nvPr>
            <p:ph idx="1"/>
          </p:nvPr>
        </p:nvSpPr>
        <p:spPr/>
        <p:txBody>
          <a:bodyPr>
            <a:normAutofit lnSpcReduction="10000"/>
          </a:bodyPr>
          <a:lstStyle/>
          <a:p>
            <a:r>
              <a:rPr lang="en-US" b="1" u="sng" dirty="0"/>
              <a:t>Requirements</a:t>
            </a:r>
            <a:r>
              <a:rPr lang="en-US" dirty="0"/>
              <a:t>: The first phase involves gathering requirements from stakeholders and analyzing them to understand the scope and objectives of the project.</a:t>
            </a:r>
          </a:p>
          <a:p>
            <a:r>
              <a:rPr lang="en-US" b="1" u="sng" dirty="0"/>
              <a:t>Design</a:t>
            </a:r>
            <a:r>
              <a:rPr lang="en-US" dirty="0"/>
              <a:t>: Once the requirements are understood, the design phase begins. This involves creating a detailed design document that outlines the software architecture, user interface, and system components.</a:t>
            </a:r>
          </a:p>
          <a:p>
            <a:r>
              <a:rPr lang="en-US" b="1" u="sng" dirty="0"/>
              <a:t>Development:</a:t>
            </a:r>
            <a:r>
              <a:rPr lang="en-US" dirty="0"/>
              <a:t> The Development phase include implementation involves coding the software based on the design specifications. This phase also includes unit testing to ensure that each component of the software is working as expected.</a:t>
            </a:r>
          </a:p>
        </p:txBody>
      </p:sp>
    </p:spTree>
    <p:extLst>
      <p:ext uri="{BB962C8B-B14F-4D97-AF65-F5344CB8AC3E}">
        <p14:creationId xmlns:p14="http://schemas.microsoft.com/office/powerpoint/2010/main" val="2559303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F4CA-2502-2CB2-1E4B-1B678E5F4277}"/>
              </a:ext>
            </a:extLst>
          </p:cNvPr>
          <p:cNvSpPr>
            <a:spLocks noGrp="1"/>
          </p:cNvSpPr>
          <p:nvPr>
            <p:ph type="title"/>
          </p:nvPr>
        </p:nvSpPr>
        <p:spPr/>
        <p:txBody>
          <a:bodyPr/>
          <a:lstStyle/>
          <a:p>
            <a:r>
              <a:rPr lang="en-US" dirty="0"/>
              <a:t>Key Components of an SRS Document</a:t>
            </a:r>
            <a:endParaRPr lang="en-IN" dirty="0"/>
          </a:p>
        </p:txBody>
      </p:sp>
      <p:sp>
        <p:nvSpPr>
          <p:cNvPr id="3" name="Content Placeholder 2">
            <a:extLst>
              <a:ext uri="{FF2B5EF4-FFF2-40B4-BE49-F238E27FC236}">
                <a16:creationId xmlns:a16="http://schemas.microsoft.com/office/drawing/2014/main" id="{C3A3065F-F21A-9643-E4EC-B26E8D0B45BC}"/>
              </a:ext>
            </a:extLst>
          </p:cNvPr>
          <p:cNvSpPr>
            <a:spLocks noGrp="1"/>
          </p:cNvSpPr>
          <p:nvPr>
            <p:ph idx="1"/>
          </p:nvPr>
        </p:nvSpPr>
        <p:spPr/>
        <p:txBody>
          <a:bodyPr/>
          <a:lstStyle/>
          <a:p>
            <a:r>
              <a:rPr lang="en-US" dirty="0"/>
              <a:t>Purpose: States the document’s objectives.</a:t>
            </a:r>
          </a:p>
          <a:p>
            <a:r>
              <a:rPr lang="en-US" dirty="0"/>
              <a:t>Scope: High-level overview of the software.</a:t>
            </a:r>
          </a:p>
          <a:p>
            <a:r>
              <a:rPr lang="en-US" dirty="0"/>
              <a:t>Definitions: Technical terms and acronyms.</a:t>
            </a:r>
          </a:p>
          <a:p>
            <a:r>
              <a:rPr lang="en-US" dirty="0"/>
              <a:t>References: Links to related documents or standards.</a:t>
            </a:r>
          </a:p>
          <a:p>
            <a:r>
              <a:rPr lang="en-US" dirty="0"/>
              <a:t>Assumptions: Constraints or expectations about the system.</a:t>
            </a:r>
            <a:endParaRPr lang="en-IN" dirty="0"/>
          </a:p>
        </p:txBody>
      </p:sp>
    </p:spTree>
    <p:extLst>
      <p:ext uri="{BB962C8B-B14F-4D97-AF65-F5344CB8AC3E}">
        <p14:creationId xmlns:p14="http://schemas.microsoft.com/office/powerpoint/2010/main" val="5509003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8BA3-46FD-4BED-D7CD-2ECCFDCEB52C}"/>
              </a:ext>
            </a:extLst>
          </p:cNvPr>
          <p:cNvSpPr>
            <a:spLocks noGrp="1"/>
          </p:cNvSpPr>
          <p:nvPr>
            <p:ph type="title"/>
          </p:nvPr>
        </p:nvSpPr>
        <p:spPr/>
        <p:txBody>
          <a:bodyPr/>
          <a:lstStyle/>
          <a:p>
            <a:r>
              <a:rPr lang="en-IN" dirty="0"/>
              <a:t>Overall Description</a:t>
            </a:r>
          </a:p>
        </p:txBody>
      </p:sp>
      <p:sp>
        <p:nvSpPr>
          <p:cNvPr id="3" name="Content Placeholder 2">
            <a:extLst>
              <a:ext uri="{FF2B5EF4-FFF2-40B4-BE49-F238E27FC236}">
                <a16:creationId xmlns:a16="http://schemas.microsoft.com/office/drawing/2014/main" id="{1081A1A9-63FE-2078-9D35-92BBBF783D1D}"/>
              </a:ext>
            </a:extLst>
          </p:cNvPr>
          <p:cNvSpPr>
            <a:spLocks noGrp="1"/>
          </p:cNvSpPr>
          <p:nvPr>
            <p:ph idx="1"/>
          </p:nvPr>
        </p:nvSpPr>
        <p:spPr/>
        <p:txBody>
          <a:bodyPr/>
          <a:lstStyle/>
          <a:p>
            <a:r>
              <a:rPr lang="en-US" dirty="0"/>
              <a:t>System Perspective: How the system fits into the overall workflow or environment.</a:t>
            </a:r>
          </a:p>
          <a:p>
            <a:r>
              <a:rPr lang="en-US" dirty="0"/>
              <a:t>User Characteristics: Who will use the system and their expertise levels.</a:t>
            </a:r>
          </a:p>
          <a:p>
            <a:r>
              <a:rPr lang="en-US" dirty="0"/>
              <a:t>Constraints: Hardware, software, regulatory, or operational limitations.</a:t>
            </a:r>
          </a:p>
          <a:p>
            <a:r>
              <a:rPr lang="en-US" dirty="0"/>
              <a:t>Dependencies: External systems or components the software relies on.</a:t>
            </a:r>
            <a:endParaRPr lang="en-IN" dirty="0"/>
          </a:p>
        </p:txBody>
      </p:sp>
    </p:spTree>
    <p:extLst>
      <p:ext uri="{BB962C8B-B14F-4D97-AF65-F5344CB8AC3E}">
        <p14:creationId xmlns:p14="http://schemas.microsoft.com/office/powerpoint/2010/main" val="41918516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ADD9-3A63-04CB-AFF6-6C96C1E0DB9A}"/>
              </a:ext>
            </a:extLst>
          </p:cNvPr>
          <p:cNvSpPr>
            <a:spLocks noGrp="1"/>
          </p:cNvSpPr>
          <p:nvPr>
            <p:ph type="title"/>
          </p:nvPr>
        </p:nvSpPr>
        <p:spPr/>
        <p:txBody>
          <a:bodyPr/>
          <a:lstStyle/>
          <a:p>
            <a:r>
              <a:rPr lang="en-IN" dirty="0"/>
              <a:t>Functional and Non Functional Requirements</a:t>
            </a:r>
          </a:p>
        </p:txBody>
      </p:sp>
      <p:sp>
        <p:nvSpPr>
          <p:cNvPr id="3" name="Content Placeholder 2">
            <a:extLst>
              <a:ext uri="{FF2B5EF4-FFF2-40B4-BE49-F238E27FC236}">
                <a16:creationId xmlns:a16="http://schemas.microsoft.com/office/drawing/2014/main" id="{DE913EF6-6C23-8705-8D3C-20D19FDF118C}"/>
              </a:ext>
            </a:extLst>
          </p:cNvPr>
          <p:cNvSpPr>
            <a:spLocks noGrp="1"/>
          </p:cNvSpPr>
          <p:nvPr>
            <p:ph idx="1"/>
          </p:nvPr>
        </p:nvSpPr>
        <p:spPr/>
        <p:txBody>
          <a:bodyPr/>
          <a:lstStyle/>
          <a:p>
            <a:r>
              <a:rPr lang="en-US" dirty="0"/>
              <a:t>Detailed list of features or services the system must provide.</a:t>
            </a:r>
          </a:p>
          <a:p>
            <a:pPr lvl="1"/>
            <a:r>
              <a:rPr lang="en-US" dirty="0"/>
              <a:t>Includes input, process, and output for each feature.</a:t>
            </a:r>
          </a:p>
          <a:p>
            <a:r>
              <a:rPr lang="en-IN" dirty="0"/>
              <a:t>Non-Functional Requirements</a:t>
            </a:r>
            <a:r>
              <a:rPr lang="en-US" dirty="0"/>
              <a:t>: </a:t>
            </a:r>
          </a:p>
          <a:p>
            <a:pPr lvl="1"/>
            <a:r>
              <a:rPr lang="en-US" dirty="0"/>
              <a:t>Performance: Response time, scalability, and throughput.</a:t>
            </a:r>
          </a:p>
          <a:p>
            <a:pPr lvl="1"/>
            <a:r>
              <a:rPr lang="en-US" dirty="0"/>
              <a:t>Security: Authentication, authorization, and data protection.</a:t>
            </a:r>
          </a:p>
          <a:p>
            <a:pPr lvl="1"/>
            <a:r>
              <a:rPr lang="en-US" dirty="0"/>
              <a:t>Usability: Accessibility and user-friendliness.</a:t>
            </a:r>
          </a:p>
          <a:p>
            <a:pPr lvl="1"/>
            <a:r>
              <a:rPr lang="en-US" dirty="0"/>
              <a:t>Maintainability: Extensibility and adaptability.</a:t>
            </a:r>
          </a:p>
          <a:p>
            <a:pPr lvl="1"/>
            <a:r>
              <a:rPr lang="en-US" dirty="0"/>
              <a:t>Reliability: System uptime and fault tolerance.</a:t>
            </a:r>
            <a:endParaRPr lang="en-IN" dirty="0"/>
          </a:p>
        </p:txBody>
      </p:sp>
    </p:spTree>
    <p:extLst>
      <p:ext uri="{BB962C8B-B14F-4D97-AF65-F5344CB8AC3E}">
        <p14:creationId xmlns:p14="http://schemas.microsoft.com/office/powerpoint/2010/main" val="4087101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900F-AC4B-06A8-5AF0-D33E90A26F62}"/>
              </a:ext>
            </a:extLst>
          </p:cNvPr>
          <p:cNvSpPr>
            <a:spLocks noGrp="1"/>
          </p:cNvSpPr>
          <p:nvPr>
            <p:ph type="title"/>
          </p:nvPr>
        </p:nvSpPr>
        <p:spPr/>
        <p:txBody>
          <a:bodyPr/>
          <a:lstStyle/>
          <a:p>
            <a:r>
              <a:rPr lang="en-IN" dirty="0"/>
              <a:t>Use cases:</a:t>
            </a:r>
          </a:p>
        </p:txBody>
      </p:sp>
      <p:sp>
        <p:nvSpPr>
          <p:cNvPr id="3" name="Content Placeholder 2">
            <a:extLst>
              <a:ext uri="{FF2B5EF4-FFF2-40B4-BE49-F238E27FC236}">
                <a16:creationId xmlns:a16="http://schemas.microsoft.com/office/drawing/2014/main" id="{5C379303-8F3F-C450-D8A0-571E9E3A5EDE}"/>
              </a:ext>
            </a:extLst>
          </p:cNvPr>
          <p:cNvSpPr>
            <a:spLocks noGrp="1"/>
          </p:cNvSpPr>
          <p:nvPr>
            <p:ph idx="1"/>
          </p:nvPr>
        </p:nvSpPr>
        <p:spPr/>
        <p:txBody>
          <a:bodyPr/>
          <a:lstStyle/>
          <a:p>
            <a:r>
              <a:rPr lang="en-US" dirty="0"/>
              <a:t>Specific scenarios of how users will interact with the system.</a:t>
            </a:r>
          </a:p>
          <a:p>
            <a:r>
              <a:rPr lang="en-US" dirty="0"/>
              <a:t>Includes actors, preconditions, steps, and expected outcomes.</a:t>
            </a:r>
            <a:endParaRPr lang="en-IN" dirty="0"/>
          </a:p>
        </p:txBody>
      </p:sp>
    </p:spTree>
    <p:extLst>
      <p:ext uri="{BB962C8B-B14F-4D97-AF65-F5344CB8AC3E}">
        <p14:creationId xmlns:p14="http://schemas.microsoft.com/office/powerpoint/2010/main" val="34897277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575D-0705-928F-04F8-1C334EFFB8E3}"/>
              </a:ext>
            </a:extLst>
          </p:cNvPr>
          <p:cNvSpPr>
            <a:spLocks noGrp="1"/>
          </p:cNvSpPr>
          <p:nvPr>
            <p:ph type="title"/>
          </p:nvPr>
        </p:nvSpPr>
        <p:spPr/>
        <p:txBody>
          <a:bodyPr/>
          <a:lstStyle/>
          <a:p>
            <a:r>
              <a:rPr lang="en-IN" dirty="0"/>
              <a:t>Data Requirements</a:t>
            </a:r>
          </a:p>
        </p:txBody>
      </p:sp>
      <p:sp>
        <p:nvSpPr>
          <p:cNvPr id="3" name="Content Placeholder 2">
            <a:extLst>
              <a:ext uri="{FF2B5EF4-FFF2-40B4-BE49-F238E27FC236}">
                <a16:creationId xmlns:a16="http://schemas.microsoft.com/office/drawing/2014/main" id="{B74E108A-F88A-528E-FEC2-3125736E1BDA}"/>
              </a:ext>
            </a:extLst>
          </p:cNvPr>
          <p:cNvSpPr>
            <a:spLocks noGrp="1"/>
          </p:cNvSpPr>
          <p:nvPr>
            <p:ph idx="1"/>
          </p:nvPr>
        </p:nvSpPr>
        <p:spPr/>
        <p:txBody>
          <a:bodyPr/>
          <a:lstStyle/>
          <a:p>
            <a:r>
              <a:rPr lang="en-US" dirty="0"/>
              <a:t>Data models, schema definitions, and storage requirements</a:t>
            </a:r>
            <a:endParaRPr lang="en-IN" dirty="0"/>
          </a:p>
        </p:txBody>
      </p:sp>
    </p:spTree>
    <p:extLst>
      <p:ext uri="{BB962C8B-B14F-4D97-AF65-F5344CB8AC3E}">
        <p14:creationId xmlns:p14="http://schemas.microsoft.com/office/powerpoint/2010/main" val="3209242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A41F-87D7-5B11-E67E-2D337CD3C5BE}"/>
              </a:ext>
            </a:extLst>
          </p:cNvPr>
          <p:cNvSpPr>
            <a:spLocks noGrp="1"/>
          </p:cNvSpPr>
          <p:nvPr>
            <p:ph type="title"/>
          </p:nvPr>
        </p:nvSpPr>
        <p:spPr/>
        <p:txBody>
          <a:bodyPr/>
          <a:lstStyle/>
          <a:p>
            <a:r>
              <a:rPr lang="en-IN" dirty="0"/>
              <a:t>External Interface Requirements</a:t>
            </a:r>
          </a:p>
        </p:txBody>
      </p:sp>
      <p:sp>
        <p:nvSpPr>
          <p:cNvPr id="3" name="Content Placeholder 2">
            <a:extLst>
              <a:ext uri="{FF2B5EF4-FFF2-40B4-BE49-F238E27FC236}">
                <a16:creationId xmlns:a16="http://schemas.microsoft.com/office/drawing/2014/main" id="{A71A9D9B-525C-0D2B-DEEE-842FBEA752C6}"/>
              </a:ext>
            </a:extLst>
          </p:cNvPr>
          <p:cNvSpPr>
            <a:spLocks noGrp="1"/>
          </p:cNvSpPr>
          <p:nvPr>
            <p:ph idx="1"/>
          </p:nvPr>
        </p:nvSpPr>
        <p:spPr/>
        <p:txBody>
          <a:bodyPr/>
          <a:lstStyle/>
          <a:p>
            <a:r>
              <a:rPr lang="en-IN" dirty="0"/>
              <a:t>User Interface (UI): Screens, layouts, and interaction flows.</a:t>
            </a:r>
          </a:p>
          <a:p>
            <a:r>
              <a:rPr lang="en-IN" dirty="0"/>
              <a:t>Hardware Interface: Devices and their communication protocols.</a:t>
            </a:r>
          </a:p>
          <a:p>
            <a:r>
              <a:rPr lang="en-IN" dirty="0"/>
              <a:t>Software Interface: APIs, libraries, and external systems.</a:t>
            </a:r>
          </a:p>
          <a:p>
            <a:pPr lvl="1"/>
            <a:r>
              <a:rPr lang="en-IN" dirty="0"/>
              <a:t>Provide the list of external libraries and frameworks that are used in the Application. </a:t>
            </a:r>
          </a:p>
          <a:p>
            <a:pPr lvl="1"/>
            <a:r>
              <a:rPr lang="en-IN" dirty="0"/>
              <a:t>Provide licence information also. </a:t>
            </a:r>
          </a:p>
        </p:txBody>
      </p:sp>
    </p:spTree>
    <p:extLst>
      <p:ext uri="{BB962C8B-B14F-4D97-AF65-F5344CB8AC3E}">
        <p14:creationId xmlns:p14="http://schemas.microsoft.com/office/powerpoint/2010/main" val="2470168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A10D-7D93-617D-E737-9E999703A72A}"/>
              </a:ext>
            </a:extLst>
          </p:cNvPr>
          <p:cNvSpPr>
            <a:spLocks noGrp="1"/>
          </p:cNvSpPr>
          <p:nvPr>
            <p:ph type="title"/>
          </p:nvPr>
        </p:nvSpPr>
        <p:spPr/>
        <p:txBody>
          <a:bodyPr/>
          <a:lstStyle/>
          <a:p>
            <a:r>
              <a:rPr lang="en-IN" dirty="0"/>
              <a:t>Validation and Acceptance Criteria</a:t>
            </a:r>
          </a:p>
        </p:txBody>
      </p:sp>
      <p:sp>
        <p:nvSpPr>
          <p:cNvPr id="3" name="Content Placeholder 2">
            <a:extLst>
              <a:ext uri="{FF2B5EF4-FFF2-40B4-BE49-F238E27FC236}">
                <a16:creationId xmlns:a16="http://schemas.microsoft.com/office/drawing/2014/main" id="{42F83F81-C17D-EE4D-85B7-A9134BC05929}"/>
              </a:ext>
            </a:extLst>
          </p:cNvPr>
          <p:cNvSpPr>
            <a:spLocks noGrp="1"/>
          </p:cNvSpPr>
          <p:nvPr>
            <p:ph idx="1"/>
          </p:nvPr>
        </p:nvSpPr>
        <p:spPr/>
        <p:txBody>
          <a:bodyPr/>
          <a:lstStyle/>
          <a:p>
            <a:r>
              <a:rPr lang="en-US" dirty="0"/>
              <a:t>Criteria for verifying the system meets the specified requirements. </a:t>
            </a:r>
          </a:p>
          <a:p>
            <a:r>
              <a:rPr lang="en-US" dirty="0"/>
              <a:t>Provide list of sample inputs and expected outputs for each use case. </a:t>
            </a:r>
            <a:endParaRPr lang="en-IN" dirty="0"/>
          </a:p>
        </p:txBody>
      </p:sp>
    </p:spTree>
    <p:extLst>
      <p:ext uri="{BB962C8B-B14F-4D97-AF65-F5344CB8AC3E}">
        <p14:creationId xmlns:p14="http://schemas.microsoft.com/office/powerpoint/2010/main" val="335424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78BF-58BC-16DE-D211-31FDE7C09621}"/>
              </a:ext>
            </a:extLst>
          </p:cNvPr>
          <p:cNvSpPr>
            <a:spLocks noGrp="1"/>
          </p:cNvSpPr>
          <p:nvPr>
            <p:ph type="title"/>
          </p:nvPr>
        </p:nvSpPr>
        <p:spPr/>
        <p:txBody>
          <a:bodyPr/>
          <a:lstStyle/>
          <a:p>
            <a:r>
              <a:rPr lang="en-US" dirty="0"/>
              <a:t>Efficient Ways of Creating an SRS Document</a:t>
            </a:r>
            <a:endParaRPr lang="en-IN" dirty="0"/>
          </a:p>
        </p:txBody>
      </p:sp>
      <p:sp>
        <p:nvSpPr>
          <p:cNvPr id="3" name="Content Placeholder 2">
            <a:extLst>
              <a:ext uri="{FF2B5EF4-FFF2-40B4-BE49-F238E27FC236}">
                <a16:creationId xmlns:a16="http://schemas.microsoft.com/office/drawing/2014/main" id="{ACF84B33-437E-7FF5-1EA7-FD93C8389292}"/>
              </a:ext>
            </a:extLst>
          </p:cNvPr>
          <p:cNvSpPr>
            <a:spLocks noGrp="1"/>
          </p:cNvSpPr>
          <p:nvPr>
            <p:ph idx="1"/>
          </p:nvPr>
        </p:nvSpPr>
        <p:spPr/>
        <p:txBody>
          <a:bodyPr/>
          <a:lstStyle/>
          <a:p>
            <a:r>
              <a:rPr lang="en-IN" dirty="0"/>
              <a:t>Understand Stakeholder Needs:</a:t>
            </a:r>
          </a:p>
          <a:p>
            <a:pPr lvl="1"/>
            <a:r>
              <a:rPr lang="en-US" dirty="0"/>
              <a:t>Stakeholder Interviews: Understand the business goals and user expectations.</a:t>
            </a:r>
          </a:p>
          <a:p>
            <a:pPr lvl="1"/>
            <a:r>
              <a:rPr lang="en-US" dirty="0"/>
              <a:t>Workshops: Gather inputs from all stakeholders to ensure alignment.</a:t>
            </a:r>
          </a:p>
          <a:p>
            <a:pPr lvl="1"/>
            <a:r>
              <a:rPr lang="en-US" dirty="0"/>
              <a:t>Observation: Analyze the current systems or workflows for insights.</a:t>
            </a:r>
            <a:r>
              <a:rPr lang="en-IN" dirty="0"/>
              <a:t>	</a:t>
            </a:r>
          </a:p>
          <a:p>
            <a:r>
              <a:rPr lang="en-IN" dirty="0"/>
              <a:t>Use Standard Templates:</a:t>
            </a:r>
          </a:p>
          <a:p>
            <a:pPr lvl="1"/>
            <a:r>
              <a:rPr lang="en-US" dirty="0"/>
              <a:t>Use established SRS templates like IEEE 830 for consistency.</a:t>
            </a:r>
          </a:p>
          <a:p>
            <a:pPr lvl="1"/>
            <a:r>
              <a:rPr lang="en-US" dirty="0"/>
              <a:t>Include predefined sections for functional, non-functional, and interface requirements.</a:t>
            </a:r>
            <a:endParaRPr lang="en-IN" dirty="0"/>
          </a:p>
        </p:txBody>
      </p:sp>
    </p:spTree>
    <p:extLst>
      <p:ext uri="{BB962C8B-B14F-4D97-AF65-F5344CB8AC3E}">
        <p14:creationId xmlns:p14="http://schemas.microsoft.com/office/powerpoint/2010/main" val="20492917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D22B-C3C6-0DBE-566B-359EEFF0DD61}"/>
              </a:ext>
            </a:extLst>
          </p:cNvPr>
          <p:cNvSpPr>
            <a:spLocks noGrp="1"/>
          </p:cNvSpPr>
          <p:nvPr>
            <p:ph type="title"/>
          </p:nvPr>
        </p:nvSpPr>
        <p:spPr/>
        <p:txBody>
          <a:bodyPr/>
          <a:lstStyle/>
          <a:p>
            <a:r>
              <a:rPr lang="en-US" dirty="0"/>
              <a:t>Efficient Ways of Creating an SRS Document</a:t>
            </a:r>
            <a:endParaRPr lang="en-IN" dirty="0"/>
          </a:p>
        </p:txBody>
      </p:sp>
      <p:sp>
        <p:nvSpPr>
          <p:cNvPr id="3" name="Content Placeholder 2">
            <a:extLst>
              <a:ext uri="{FF2B5EF4-FFF2-40B4-BE49-F238E27FC236}">
                <a16:creationId xmlns:a16="http://schemas.microsoft.com/office/drawing/2014/main" id="{DA2ABD8C-CBB6-B97B-7BC9-5E1960E0600D}"/>
              </a:ext>
            </a:extLst>
          </p:cNvPr>
          <p:cNvSpPr>
            <a:spLocks noGrp="1"/>
          </p:cNvSpPr>
          <p:nvPr>
            <p:ph idx="1"/>
          </p:nvPr>
        </p:nvSpPr>
        <p:spPr/>
        <p:txBody>
          <a:bodyPr/>
          <a:lstStyle/>
          <a:p>
            <a:r>
              <a:rPr lang="en-IN" dirty="0"/>
              <a:t>Collaborate with Teams:</a:t>
            </a:r>
          </a:p>
          <a:p>
            <a:pPr lvl="1"/>
            <a:r>
              <a:rPr lang="en-US" dirty="0"/>
              <a:t>Cross-Functional Input:</a:t>
            </a:r>
          </a:p>
          <a:p>
            <a:pPr lvl="1"/>
            <a:r>
              <a:rPr lang="en-US" dirty="0"/>
              <a:t>   - Collaborate with developers, testers, UX designers, and business analysts.</a:t>
            </a:r>
          </a:p>
          <a:p>
            <a:pPr lvl="1"/>
            <a:r>
              <a:rPr lang="en-US" dirty="0"/>
              <a:t>Iterative Refinement:</a:t>
            </a:r>
          </a:p>
          <a:p>
            <a:pPr lvl="1"/>
            <a:r>
              <a:rPr lang="en-US" dirty="0"/>
              <a:t>   - Share drafts and incorporate feedback iteratively.</a:t>
            </a:r>
          </a:p>
          <a:p>
            <a:r>
              <a:rPr lang="en-IN" dirty="0"/>
              <a:t>Visualize Requirements</a:t>
            </a:r>
            <a:r>
              <a:rPr lang="en-US" dirty="0"/>
              <a:t>:</a:t>
            </a:r>
          </a:p>
          <a:p>
            <a:pPr lvl="1"/>
            <a:r>
              <a:rPr lang="en-IN" dirty="0"/>
              <a:t>Diagrams</a:t>
            </a:r>
            <a:r>
              <a:rPr lang="en-US" dirty="0"/>
              <a:t>: UML diagrams like use case, sequence, and class diagrams</a:t>
            </a:r>
          </a:p>
          <a:p>
            <a:pPr lvl="1"/>
            <a:r>
              <a:rPr lang="en-IN" dirty="0" err="1"/>
              <a:t>Mockups</a:t>
            </a:r>
            <a:r>
              <a:rPr lang="en-US" dirty="0"/>
              <a:t>: Wireframes or prototypes for UI/UX requirements</a:t>
            </a:r>
          </a:p>
          <a:p>
            <a:pPr lvl="1"/>
            <a:r>
              <a:rPr lang="en-IN" dirty="0"/>
              <a:t>Flowcharts</a:t>
            </a:r>
            <a:r>
              <a:rPr lang="en-US" dirty="0"/>
              <a:t>: Represent complex workflows for better understanding</a:t>
            </a:r>
            <a:endParaRPr lang="en-IN" dirty="0"/>
          </a:p>
        </p:txBody>
      </p:sp>
    </p:spTree>
    <p:extLst>
      <p:ext uri="{BB962C8B-B14F-4D97-AF65-F5344CB8AC3E}">
        <p14:creationId xmlns:p14="http://schemas.microsoft.com/office/powerpoint/2010/main" val="3215629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FACE-09B4-39A1-9B6B-A2B6CC1EAD7C}"/>
              </a:ext>
            </a:extLst>
          </p:cNvPr>
          <p:cNvSpPr>
            <a:spLocks noGrp="1"/>
          </p:cNvSpPr>
          <p:nvPr>
            <p:ph type="title"/>
          </p:nvPr>
        </p:nvSpPr>
        <p:spPr/>
        <p:txBody>
          <a:bodyPr/>
          <a:lstStyle/>
          <a:p>
            <a:r>
              <a:rPr lang="en-IN" dirty="0"/>
              <a:t>Sequence diagram for a QR Code Reader use case</a:t>
            </a:r>
          </a:p>
        </p:txBody>
      </p:sp>
      <p:pic>
        <p:nvPicPr>
          <p:cNvPr id="5" name="Content Placeholder 4">
            <a:extLst>
              <a:ext uri="{FF2B5EF4-FFF2-40B4-BE49-F238E27FC236}">
                <a16:creationId xmlns:a16="http://schemas.microsoft.com/office/drawing/2014/main" id="{B4C03FCA-08FF-A5D2-065D-369D3CE3B4A3}"/>
              </a:ext>
            </a:extLst>
          </p:cNvPr>
          <p:cNvPicPr>
            <a:picLocks noGrp="1" noChangeAspect="1"/>
          </p:cNvPicPr>
          <p:nvPr>
            <p:ph idx="1"/>
          </p:nvPr>
        </p:nvPicPr>
        <p:blipFill>
          <a:blip r:embed="rId2"/>
          <a:stretch>
            <a:fillRect/>
          </a:stretch>
        </p:blipFill>
        <p:spPr>
          <a:xfrm>
            <a:off x="96158" y="1562100"/>
            <a:ext cx="12006942" cy="5168900"/>
          </a:xfrm>
          <a:prstGeom prst="rect">
            <a:avLst/>
          </a:prstGeom>
        </p:spPr>
      </p:pic>
    </p:spTree>
    <p:extLst>
      <p:ext uri="{BB962C8B-B14F-4D97-AF65-F5344CB8AC3E}">
        <p14:creationId xmlns:p14="http://schemas.microsoft.com/office/powerpoint/2010/main" val="60054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B9B8-27AE-AD28-A004-2535716B4132}"/>
              </a:ext>
            </a:extLst>
          </p:cNvPr>
          <p:cNvSpPr>
            <a:spLocks noGrp="1"/>
          </p:cNvSpPr>
          <p:nvPr>
            <p:ph type="title"/>
          </p:nvPr>
        </p:nvSpPr>
        <p:spPr/>
        <p:txBody>
          <a:bodyPr/>
          <a:lstStyle/>
          <a:p>
            <a:r>
              <a:rPr lang="en-IN" dirty="0"/>
              <a:t>Water Flow Model</a:t>
            </a:r>
          </a:p>
        </p:txBody>
      </p:sp>
      <p:sp>
        <p:nvSpPr>
          <p:cNvPr id="3" name="Content Placeholder 2">
            <a:extLst>
              <a:ext uri="{FF2B5EF4-FFF2-40B4-BE49-F238E27FC236}">
                <a16:creationId xmlns:a16="http://schemas.microsoft.com/office/drawing/2014/main" id="{9A8C84DD-D9B4-FD09-0EEE-FCA94C89A14C}"/>
              </a:ext>
            </a:extLst>
          </p:cNvPr>
          <p:cNvSpPr>
            <a:spLocks noGrp="1"/>
          </p:cNvSpPr>
          <p:nvPr>
            <p:ph idx="1"/>
          </p:nvPr>
        </p:nvSpPr>
        <p:spPr/>
        <p:txBody>
          <a:bodyPr/>
          <a:lstStyle/>
          <a:p>
            <a:r>
              <a:rPr lang="en-US" b="1" u="sng" dirty="0"/>
              <a:t>Testing</a:t>
            </a:r>
            <a:r>
              <a:rPr lang="en-US" dirty="0"/>
              <a:t>: In the testing phase, the software is tested to ensure that it meets the requirements and is free from defects.</a:t>
            </a:r>
          </a:p>
          <a:p>
            <a:r>
              <a:rPr lang="en-US" b="1" u="sng" dirty="0"/>
              <a:t>Deployment</a:t>
            </a:r>
            <a:r>
              <a:rPr lang="en-US" dirty="0"/>
              <a:t>: Once the software has been tested and approved, it is deployed to the production environment.</a:t>
            </a:r>
          </a:p>
          <a:p>
            <a:r>
              <a:rPr lang="en-US" b="1" u="sng" dirty="0"/>
              <a:t>Maintenance</a:t>
            </a:r>
            <a:r>
              <a:rPr lang="en-US" dirty="0"/>
              <a:t>: The final phase of the Waterfall Model is maintenance, which involves fixing any issues that arise after the software has been deployed and ensuring that it continues to meet the requirements over time. </a:t>
            </a:r>
            <a:endParaRPr lang="en-IN" dirty="0"/>
          </a:p>
          <a:p>
            <a:endParaRPr lang="en-IN" dirty="0"/>
          </a:p>
        </p:txBody>
      </p:sp>
    </p:spTree>
    <p:extLst>
      <p:ext uri="{BB962C8B-B14F-4D97-AF65-F5344CB8AC3E}">
        <p14:creationId xmlns:p14="http://schemas.microsoft.com/office/powerpoint/2010/main" val="36152113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5901-E200-EA70-9F79-185727976140}"/>
              </a:ext>
            </a:extLst>
          </p:cNvPr>
          <p:cNvSpPr>
            <a:spLocks noGrp="1"/>
          </p:cNvSpPr>
          <p:nvPr>
            <p:ph type="title"/>
          </p:nvPr>
        </p:nvSpPr>
        <p:spPr/>
        <p:txBody>
          <a:bodyPr/>
          <a:lstStyle/>
          <a:p>
            <a:r>
              <a:rPr lang="en-US" dirty="0"/>
              <a:t>Efficient Ways of Creating an SRS Document</a:t>
            </a:r>
            <a:endParaRPr lang="en-IN" dirty="0"/>
          </a:p>
        </p:txBody>
      </p:sp>
      <p:sp>
        <p:nvSpPr>
          <p:cNvPr id="3" name="Content Placeholder 2">
            <a:extLst>
              <a:ext uri="{FF2B5EF4-FFF2-40B4-BE49-F238E27FC236}">
                <a16:creationId xmlns:a16="http://schemas.microsoft.com/office/drawing/2014/main" id="{C06538AA-D28E-236F-C312-4F8C993CC594}"/>
              </a:ext>
            </a:extLst>
          </p:cNvPr>
          <p:cNvSpPr>
            <a:spLocks noGrp="1"/>
          </p:cNvSpPr>
          <p:nvPr>
            <p:ph idx="1"/>
          </p:nvPr>
        </p:nvSpPr>
        <p:spPr/>
        <p:txBody>
          <a:bodyPr/>
          <a:lstStyle/>
          <a:p>
            <a:r>
              <a:rPr lang="en-IN" dirty="0"/>
              <a:t>Prioritize Requirements:</a:t>
            </a:r>
          </a:p>
          <a:p>
            <a:pPr lvl="1"/>
            <a:r>
              <a:rPr lang="en-US" dirty="0"/>
              <a:t>Use techniques like </a:t>
            </a:r>
            <a:r>
              <a:rPr lang="en-US" dirty="0" err="1"/>
              <a:t>MoSCoW</a:t>
            </a:r>
            <a:r>
              <a:rPr lang="en-US" dirty="0"/>
              <a:t> (Must have, Should have, Could have, Won’t have) to rank requirements based on importance</a:t>
            </a:r>
            <a:endParaRPr lang="en-IN" dirty="0"/>
          </a:p>
          <a:p>
            <a:r>
              <a:rPr lang="en-IN" dirty="0"/>
              <a:t>Ensure Traceability:</a:t>
            </a:r>
          </a:p>
          <a:p>
            <a:pPr lvl="1"/>
            <a:r>
              <a:rPr lang="en-US" dirty="0"/>
              <a:t>Link each requirement to its corresponding use case, test case, or design document using a Traceability Matrix.</a:t>
            </a:r>
          </a:p>
          <a:p>
            <a:r>
              <a:rPr lang="en-US" dirty="0"/>
              <a:t>Write Clear and Concise Requirements:</a:t>
            </a:r>
          </a:p>
          <a:p>
            <a:pPr lvl="1"/>
            <a:r>
              <a:rPr lang="en-US" dirty="0"/>
              <a:t>Use simple and unambiguous language.</a:t>
            </a:r>
          </a:p>
          <a:p>
            <a:pPr lvl="1"/>
            <a:r>
              <a:rPr lang="en-US" dirty="0"/>
              <a:t>Avoid jargon and technical terms unless necessary</a:t>
            </a:r>
          </a:p>
          <a:p>
            <a:pPr lvl="1"/>
            <a:r>
              <a:rPr lang="en-IN" dirty="0"/>
              <a:t>Use the SMART principle</a:t>
            </a:r>
          </a:p>
        </p:txBody>
      </p:sp>
    </p:spTree>
    <p:extLst>
      <p:ext uri="{BB962C8B-B14F-4D97-AF65-F5344CB8AC3E}">
        <p14:creationId xmlns:p14="http://schemas.microsoft.com/office/powerpoint/2010/main" val="34727642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7A15-5D23-FCA6-D24C-238C20378FBA}"/>
              </a:ext>
            </a:extLst>
          </p:cNvPr>
          <p:cNvSpPr>
            <a:spLocks noGrp="1"/>
          </p:cNvSpPr>
          <p:nvPr>
            <p:ph type="title"/>
          </p:nvPr>
        </p:nvSpPr>
        <p:spPr/>
        <p:txBody>
          <a:bodyPr/>
          <a:lstStyle/>
          <a:p>
            <a:r>
              <a:rPr lang="en-US" dirty="0"/>
              <a:t>Efficient Ways of Creating an SRS Document</a:t>
            </a:r>
            <a:endParaRPr lang="en-IN" dirty="0"/>
          </a:p>
        </p:txBody>
      </p:sp>
      <p:sp>
        <p:nvSpPr>
          <p:cNvPr id="3" name="Content Placeholder 2">
            <a:extLst>
              <a:ext uri="{FF2B5EF4-FFF2-40B4-BE49-F238E27FC236}">
                <a16:creationId xmlns:a16="http://schemas.microsoft.com/office/drawing/2014/main" id="{A3396180-603C-7FB0-19FD-F1296B7B8CC6}"/>
              </a:ext>
            </a:extLst>
          </p:cNvPr>
          <p:cNvSpPr>
            <a:spLocks noGrp="1"/>
          </p:cNvSpPr>
          <p:nvPr>
            <p:ph idx="1"/>
          </p:nvPr>
        </p:nvSpPr>
        <p:spPr/>
        <p:txBody>
          <a:bodyPr/>
          <a:lstStyle/>
          <a:p>
            <a:r>
              <a:rPr lang="en-IN" dirty="0"/>
              <a:t>Validate and Review:</a:t>
            </a:r>
          </a:p>
          <a:p>
            <a:pPr lvl="1"/>
            <a:r>
              <a:rPr lang="en-US" dirty="0"/>
              <a:t>Peer Reviews:</a:t>
            </a:r>
          </a:p>
          <a:p>
            <a:pPr lvl="2"/>
            <a:r>
              <a:rPr lang="en-US" dirty="0"/>
              <a:t>Ensure completeness and correctness through team reviews.</a:t>
            </a:r>
          </a:p>
          <a:p>
            <a:pPr lvl="2"/>
            <a:r>
              <a:rPr lang="en-US" dirty="0"/>
              <a:t>Internal Review and Team Review. </a:t>
            </a:r>
          </a:p>
          <a:p>
            <a:pPr lvl="1"/>
            <a:r>
              <a:rPr lang="en-US" dirty="0"/>
              <a:t>Stakeholder Validation:</a:t>
            </a:r>
          </a:p>
          <a:p>
            <a:pPr lvl="2"/>
            <a:r>
              <a:rPr lang="en-US" dirty="0"/>
              <a:t>Confirm that the SRS aligns with stakeholder expectations.</a:t>
            </a:r>
            <a:endParaRPr lang="en-IN" dirty="0"/>
          </a:p>
        </p:txBody>
      </p:sp>
    </p:spTree>
    <p:extLst>
      <p:ext uri="{BB962C8B-B14F-4D97-AF65-F5344CB8AC3E}">
        <p14:creationId xmlns:p14="http://schemas.microsoft.com/office/powerpoint/2010/main" val="858068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671B-370D-2001-4D39-D3B312F5EF51}"/>
              </a:ext>
            </a:extLst>
          </p:cNvPr>
          <p:cNvSpPr>
            <a:spLocks noGrp="1"/>
          </p:cNvSpPr>
          <p:nvPr>
            <p:ph type="title"/>
          </p:nvPr>
        </p:nvSpPr>
        <p:spPr/>
        <p:txBody>
          <a:bodyPr/>
          <a:lstStyle/>
          <a:p>
            <a:r>
              <a:rPr lang="en-US" dirty="0"/>
              <a:t>Challenges in Creating SRS Documents</a:t>
            </a:r>
            <a:endParaRPr lang="en-IN" dirty="0"/>
          </a:p>
        </p:txBody>
      </p:sp>
      <p:sp>
        <p:nvSpPr>
          <p:cNvPr id="3" name="Content Placeholder 2">
            <a:extLst>
              <a:ext uri="{FF2B5EF4-FFF2-40B4-BE49-F238E27FC236}">
                <a16:creationId xmlns:a16="http://schemas.microsoft.com/office/drawing/2014/main" id="{B2C51CE2-90CC-C766-8993-F0C83E2AB8B2}"/>
              </a:ext>
            </a:extLst>
          </p:cNvPr>
          <p:cNvSpPr>
            <a:spLocks noGrp="1"/>
          </p:cNvSpPr>
          <p:nvPr>
            <p:ph idx="1"/>
          </p:nvPr>
        </p:nvSpPr>
        <p:spPr/>
        <p:txBody>
          <a:bodyPr/>
          <a:lstStyle/>
          <a:p>
            <a:r>
              <a:rPr lang="en-IN" dirty="0"/>
              <a:t>Ambiguity: Misunderstanding requirements due to unclear language.</a:t>
            </a:r>
          </a:p>
          <a:p>
            <a:r>
              <a:rPr lang="en-IN" dirty="0"/>
              <a:t>Scope Creep: Requirements changing after finalization.</a:t>
            </a:r>
          </a:p>
          <a:p>
            <a:r>
              <a:rPr lang="en-IN" dirty="0"/>
              <a:t>Incomplete Information: Missing inputs from stakeholders.</a:t>
            </a:r>
          </a:p>
          <a:p>
            <a:r>
              <a:rPr lang="en-IN" dirty="0"/>
              <a:t>Technical Constraints: Failing to account for hardware/software limitations.</a:t>
            </a:r>
          </a:p>
        </p:txBody>
      </p:sp>
    </p:spTree>
    <p:extLst>
      <p:ext uri="{BB962C8B-B14F-4D97-AF65-F5344CB8AC3E}">
        <p14:creationId xmlns:p14="http://schemas.microsoft.com/office/powerpoint/2010/main" val="1891401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628D-8DB4-8861-D0B1-6BA10B48868D}"/>
              </a:ext>
            </a:extLst>
          </p:cNvPr>
          <p:cNvSpPr>
            <a:spLocks noGrp="1"/>
          </p:cNvSpPr>
          <p:nvPr>
            <p:ph type="title"/>
          </p:nvPr>
        </p:nvSpPr>
        <p:spPr/>
        <p:txBody>
          <a:bodyPr/>
          <a:lstStyle/>
          <a:p>
            <a:r>
              <a:rPr lang="en-US" dirty="0"/>
              <a:t>Tools for Creating SRS Documents</a:t>
            </a:r>
            <a:endParaRPr lang="en-IN" dirty="0"/>
          </a:p>
        </p:txBody>
      </p:sp>
      <p:sp>
        <p:nvSpPr>
          <p:cNvPr id="3" name="Content Placeholder 2">
            <a:extLst>
              <a:ext uri="{FF2B5EF4-FFF2-40B4-BE49-F238E27FC236}">
                <a16:creationId xmlns:a16="http://schemas.microsoft.com/office/drawing/2014/main" id="{E1C84A87-02E1-F36B-653B-7D8CDEA38F68}"/>
              </a:ext>
            </a:extLst>
          </p:cNvPr>
          <p:cNvSpPr>
            <a:spLocks noGrp="1"/>
          </p:cNvSpPr>
          <p:nvPr>
            <p:ph idx="1"/>
          </p:nvPr>
        </p:nvSpPr>
        <p:spPr/>
        <p:txBody>
          <a:bodyPr/>
          <a:lstStyle/>
          <a:p>
            <a:r>
              <a:rPr lang="en-IN" dirty="0"/>
              <a:t>Microsoft Word: For simple and detailed documentation.</a:t>
            </a:r>
          </a:p>
          <a:p>
            <a:r>
              <a:rPr lang="en-IN" dirty="0"/>
              <a:t>Jira/Confluence: For collaborative and agile projects.</a:t>
            </a:r>
          </a:p>
          <a:p>
            <a:r>
              <a:rPr lang="en-IN" dirty="0" err="1"/>
              <a:t>Lucidchart</a:t>
            </a:r>
            <a:r>
              <a:rPr lang="en-IN" dirty="0"/>
              <a:t>: For visualizing workflows and diagrams.</a:t>
            </a:r>
          </a:p>
          <a:p>
            <a:r>
              <a:rPr lang="en-IN" dirty="0"/>
              <a:t>Draw.io: For creating system and data flow diagrams.</a:t>
            </a:r>
          </a:p>
          <a:p>
            <a:r>
              <a:rPr lang="en-IN" dirty="0"/>
              <a:t>Requirement Management Tools: Like Jama, DOORS, or </a:t>
            </a:r>
            <a:r>
              <a:rPr lang="en-IN" dirty="0" err="1"/>
              <a:t>ReQtest</a:t>
            </a:r>
            <a:r>
              <a:rPr lang="en-IN" dirty="0"/>
              <a:t> for traceability.</a:t>
            </a:r>
          </a:p>
        </p:txBody>
      </p:sp>
    </p:spTree>
    <p:extLst>
      <p:ext uri="{BB962C8B-B14F-4D97-AF65-F5344CB8AC3E}">
        <p14:creationId xmlns:p14="http://schemas.microsoft.com/office/powerpoint/2010/main" val="578198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E378-147D-5C25-EB43-243E509641D8}"/>
              </a:ext>
            </a:extLst>
          </p:cNvPr>
          <p:cNvSpPr>
            <a:spLocks noGrp="1"/>
          </p:cNvSpPr>
          <p:nvPr>
            <p:ph type="title"/>
          </p:nvPr>
        </p:nvSpPr>
        <p:spPr/>
        <p:txBody>
          <a:bodyPr/>
          <a:lstStyle/>
          <a:p>
            <a:r>
              <a:rPr lang="en-US" dirty="0"/>
              <a:t>Benefits of a Well-Written SRS Document</a:t>
            </a:r>
            <a:endParaRPr lang="en-IN" dirty="0"/>
          </a:p>
        </p:txBody>
      </p:sp>
      <p:sp>
        <p:nvSpPr>
          <p:cNvPr id="3" name="Content Placeholder 2">
            <a:extLst>
              <a:ext uri="{FF2B5EF4-FFF2-40B4-BE49-F238E27FC236}">
                <a16:creationId xmlns:a16="http://schemas.microsoft.com/office/drawing/2014/main" id="{349C0BB1-AA94-682A-872F-48868E775B96}"/>
              </a:ext>
            </a:extLst>
          </p:cNvPr>
          <p:cNvSpPr>
            <a:spLocks noGrp="1"/>
          </p:cNvSpPr>
          <p:nvPr>
            <p:ph idx="1"/>
          </p:nvPr>
        </p:nvSpPr>
        <p:spPr/>
        <p:txBody>
          <a:bodyPr/>
          <a:lstStyle/>
          <a:p>
            <a:r>
              <a:rPr lang="en-US" dirty="0"/>
              <a:t>Reduces misunderstandings and errors during development.</a:t>
            </a:r>
          </a:p>
          <a:p>
            <a:r>
              <a:rPr lang="en-US" dirty="0"/>
              <a:t>Facilitates better planning and resource allocation.</a:t>
            </a:r>
          </a:p>
          <a:p>
            <a:r>
              <a:rPr lang="en-US" dirty="0"/>
              <a:t>Serves as a reference point for future enhancements or debugging.</a:t>
            </a:r>
          </a:p>
          <a:p>
            <a:r>
              <a:rPr lang="en-US" dirty="0"/>
              <a:t>Helps in maintaining compliance with industry standards.</a:t>
            </a:r>
            <a:endParaRPr lang="en-IN" dirty="0"/>
          </a:p>
        </p:txBody>
      </p:sp>
    </p:spTree>
    <p:extLst>
      <p:ext uri="{BB962C8B-B14F-4D97-AF65-F5344CB8AC3E}">
        <p14:creationId xmlns:p14="http://schemas.microsoft.com/office/powerpoint/2010/main" val="19813708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EAFD-F065-3D0B-6BBD-7FEE364D7053}"/>
              </a:ext>
            </a:extLst>
          </p:cNvPr>
          <p:cNvSpPr>
            <a:spLocks noGrp="1"/>
          </p:cNvSpPr>
          <p:nvPr>
            <p:ph type="title"/>
          </p:nvPr>
        </p:nvSpPr>
        <p:spPr/>
        <p:txBody>
          <a:bodyPr/>
          <a:lstStyle/>
          <a:p>
            <a:r>
              <a:rPr lang="en-US" dirty="0"/>
              <a:t>Example of an SRS Entry</a:t>
            </a:r>
            <a:endParaRPr lang="en-IN" dirty="0"/>
          </a:p>
        </p:txBody>
      </p:sp>
      <p:sp>
        <p:nvSpPr>
          <p:cNvPr id="3" name="Content Placeholder 2">
            <a:extLst>
              <a:ext uri="{FF2B5EF4-FFF2-40B4-BE49-F238E27FC236}">
                <a16:creationId xmlns:a16="http://schemas.microsoft.com/office/drawing/2014/main" id="{57436A69-86F7-E773-3DF7-4E5F5CBABDA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CD39D4E-6597-8DC1-4C5D-519D717CCBBF}"/>
              </a:ext>
            </a:extLst>
          </p:cNvPr>
          <p:cNvPicPr>
            <a:picLocks noChangeAspect="1"/>
          </p:cNvPicPr>
          <p:nvPr/>
        </p:nvPicPr>
        <p:blipFill>
          <a:blip r:embed="rId3"/>
          <a:stretch>
            <a:fillRect/>
          </a:stretch>
        </p:blipFill>
        <p:spPr>
          <a:xfrm>
            <a:off x="-1" y="1690688"/>
            <a:ext cx="12238907" cy="5167312"/>
          </a:xfrm>
          <a:prstGeom prst="rect">
            <a:avLst/>
          </a:prstGeom>
        </p:spPr>
      </p:pic>
    </p:spTree>
    <p:extLst>
      <p:ext uri="{BB962C8B-B14F-4D97-AF65-F5344CB8AC3E}">
        <p14:creationId xmlns:p14="http://schemas.microsoft.com/office/powerpoint/2010/main" val="2815899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771-693B-097E-01F3-3BDA87276AEA}"/>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13AC1618-A2E3-E6A3-4EF3-34F7083059B7}"/>
              </a:ext>
            </a:extLst>
          </p:cNvPr>
          <p:cNvSpPr>
            <a:spLocks noGrp="1"/>
          </p:cNvSpPr>
          <p:nvPr>
            <p:ph idx="1"/>
          </p:nvPr>
        </p:nvSpPr>
        <p:spPr/>
        <p:txBody>
          <a:bodyPr/>
          <a:lstStyle/>
          <a:p>
            <a:r>
              <a:rPr lang="en-US" dirty="0"/>
              <a:t>Creating an efficient SRS document involves:</a:t>
            </a:r>
          </a:p>
          <a:p>
            <a:r>
              <a:rPr lang="en-US" dirty="0"/>
              <a:t>Understanding stakeholder needs.</a:t>
            </a:r>
          </a:p>
          <a:p>
            <a:r>
              <a:rPr lang="en-US" dirty="0"/>
              <a:t>Using templates and standards for consistency.</a:t>
            </a:r>
          </a:p>
          <a:p>
            <a:r>
              <a:rPr lang="en-US" dirty="0"/>
              <a:t>Collaborating across teams and validating the requirements.</a:t>
            </a:r>
          </a:p>
          <a:p>
            <a:r>
              <a:rPr lang="en-US" dirty="0"/>
              <a:t>Ensuring traceability and prioritizing effectively.</a:t>
            </a:r>
          </a:p>
          <a:p>
            <a:r>
              <a:rPr lang="en-US" dirty="0"/>
              <a:t>A well-structured SRS document is a cornerstone for successful software development, minimizing risks, and ensuring project success.</a:t>
            </a:r>
            <a:endParaRPr lang="en-IN" dirty="0"/>
          </a:p>
        </p:txBody>
      </p:sp>
    </p:spTree>
    <p:extLst>
      <p:ext uri="{BB962C8B-B14F-4D97-AF65-F5344CB8AC3E}">
        <p14:creationId xmlns:p14="http://schemas.microsoft.com/office/powerpoint/2010/main" val="30869888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1933-901C-0161-99B0-AACA60ACEA4D}"/>
              </a:ext>
            </a:extLst>
          </p:cNvPr>
          <p:cNvSpPr>
            <a:spLocks noGrp="1"/>
          </p:cNvSpPr>
          <p:nvPr>
            <p:ph type="title"/>
          </p:nvPr>
        </p:nvSpPr>
        <p:spPr/>
        <p:txBody>
          <a:bodyPr/>
          <a:lstStyle/>
          <a:p>
            <a:r>
              <a:rPr lang="en-IN" dirty="0"/>
              <a:t>Introduction to Design Principles</a:t>
            </a:r>
          </a:p>
        </p:txBody>
      </p:sp>
      <p:sp>
        <p:nvSpPr>
          <p:cNvPr id="3" name="Content Placeholder 2">
            <a:extLst>
              <a:ext uri="{FF2B5EF4-FFF2-40B4-BE49-F238E27FC236}">
                <a16:creationId xmlns:a16="http://schemas.microsoft.com/office/drawing/2014/main" id="{0149FBD0-E260-3D3B-7FB1-21E8CFD1870D}"/>
              </a:ext>
            </a:extLst>
          </p:cNvPr>
          <p:cNvSpPr>
            <a:spLocks noGrp="1"/>
          </p:cNvSpPr>
          <p:nvPr>
            <p:ph idx="1"/>
          </p:nvPr>
        </p:nvSpPr>
        <p:spPr/>
        <p:txBody>
          <a:bodyPr/>
          <a:lstStyle/>
          <a:p>
            <a:r>
              <a:rPr lang="en-US" dirty="0"/>
              <a:t>Design principles are fundamental guidelines that help create software that is scalable, maintainable, and efficient.</a:t>
            </a:r>
          </a:p>
          <a:p>
            <a:r>
              <a:rPr lang="en-US" dirty="0"/>
              <a:t>Purpose:</a:t>
            </a:r>
          </a:p>
          <a:p>
            <a:r>
              <a:rPr lang="en-US" dirty="0"/>
              <a:t>  - Ensure code is easy to understand and modify.</a:t>
            </a:r>
          </a:p>
          <a:p>
            <a:r>
              <a:rPr lang="en-US" dirty="0"/>
              <a:t>  - Minimize complexity and redundancy.</a:t>
            </a:r>
          </a:p>
          <a:p>
            <a:r>
              <a:rPr lang="en-US" dirty="0"/>
              <a:t>  - Promote reuse and reliability.</a:t>
            </a:r>
            <a:endParaRPr lang="en-IN" dirty="0"/>
          </a:p>
        </p:txBody>
      </p:sp>
    </p:spTree>
    <p:extLst>
      <p:ext uri="{BB962C8B-B14F-4D97-AF65-F5344CB8AC3E}">
        <p14:creationId xmlns:p14="http://schemas.microsoft.com/office/powerpoint/2010/main" val="16660763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12D1-B64F-9AEB-0332-925A244660A9}"/>
              </a:ext>
            </a:extLst>
          </p:cNvPr>
          <p:cNvSpPr>
            <a:spLocks noGrp="1"/>
          </p:cNvSpPr>
          <p:nvPr>
            <p:ph type="title"/>
          </p:nvPr>
        </p:nvSpPr>
        <p:spPr/>
        <p:txBody>
          <a:bodyPr/>
          <a:lstStyle/>
          <a:p>
            <a:r>
              <a:rPr lang="en-IN" dirty="0"/>
              <a:t>Common Design Principles</a:t>
            </a:r>
          </a:p>
        </p:txBody>
      </p:sp>
      <p:sp>
        <p:nvSpPr>
          <p:cNvPr id="3" name="Content Placeholder 2">
            <a:extLst>
              <a:ext uri="{FF2B5EF4-FFF2-40B4-BE49-F238E27FC236}">
                <a16:creationId xmlns:a16="http://schemas.microsoft.com/office/drawing/2014/main" id="{12BFF038-ED62-59E1-31D9-2F60DE8EBBD7}"/>
              </a:ext>
            </a:extLst>
          </p:cNvPr>
          <p:cNvSpPr>
            <a:spLocks noGrp="1"/>
          </p:cNvSpPr>
          <p:nvPr>
            <p:ph idx="1"/>
          </p:nvPr>
        </p:nvSpPr>
        <p:spPr/>
        <p:txBody>
          <a:bodyPr/>
          <a:lstStyle/>
          <a:p>
            <a:r>
              <a:rPr lang="en-US" dirty="0"/>
              <a:t>SOLID: Focuses on object-oriented programming best practices.</a:t>
            </a:r>
          </a:p>
          <a:p>
            <a:r>
              <a:rPr lang="en-US" dirty="0"/>
              <a:t>KISS: Encourages simplicity.</a:t>
            </a:r>
          </a:p>
          <a:p>
            <a:r>
              <a:rPr lang="en-US" dirty="0"/>
              <a:t>DRY: Reduces redundancy.</a:t>
            </a:r>
          </a:p>
          <a:p>
            <a:r>
              <a:rPr lang="en-US" dirty="0"/>
              <a:t>YAGNI: Avoid over-engineering.</a:t>
            </a:r>
            <a:endParaRPr lang="en-IN" dirty="0"/>
          </a:p>
        </p:txBody>
      </p:sp>
    </p:spTree>
    <p:extLst>
      <p:ext uri="{BB962C8B-B14F-4D97-AF65-F5344CB8AC3E}">
        <p14:creationId xmlns:p14="http://schemas.microsoft.com/office/powerpoint/2010/main" val="20938055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BB15-A9B7-B6B3-3A5D-7181864375E7}"/>
              </a:ext>
            </a:extLst>
          </p:cNvPr>
          <p:cNvSpPr>
            <a:spLocks noGrp="1"/>
          </p:cNvSpPr>
          <p:nvPr>
            <p:ph type="title"/>
          </p:nvPr>
        </p:nvSpPr>
        <p:spPr/>
        <p:txBody>
          <a:bodyPr/>
          <a:lstStyle/>
          <a:p>
            <a:r>
              <a:rPr lang="en-IN" dirty="0"/>
              <a:t>SOLID Principles</a:t>
            </a:r>
          </a:p>
        </p:txBody>
      </p:sp>
      <p:sp>
        <p:nvSpPr>
          <p:cNvPr id="3" name="Content Placeholder 2">
            <a:extLst>
              <a:ext uri="{FF2B5EF4-FFF2-40B4-BE49-F238E27FC236}">
                <a16:creationId xmlns:a16="http://schemas.microsoft.com/office/drawing/2014/main" id="{88BC8835-BAF4-245C-F8F3-C8C58CE3F9B0}"/>
              </a:ext>
            </a:extLst>
          </p:cNvPr>
          <p:cNvSpPr>
            <a:spLocks noGrp="1"/>
          </p:cNvSpPr>
          <p:nvPr>
            <p:ph idx="1"/>
          </p:nvPr>
        </p:nvSpPr>
        <p:spPr/>
        <p:txBody>
          <a:bodyPr/>
          <a:lstStyle/>
          <a:p>
            <a:r>
              <a:rPr lang="en-IN" dirty="0"/>
              <a:t>Single Responsibility Principle (SRP)</a:t>
            </a:r>
          </a:p>
          <a:p>
            <a:r>
              <a:rPr lang="en-IN" dirty="0"/>
              <a:t>Open/Closed Principle (OCP)</a:t>
            </a:r>
          </a:p>
          <a:p>
            <a:r>
              <a:rPr lang="en-IN" dirty="0" err="1"/>
              <a:t>Liskov</a:t>
            </a:r>
            <a:r>
              <a:rPr lang="en-IN" dirty="0"/>
              <a:t> Substitution Principle (LSP)</a:t>
            </a:r>
          </a:p>
          <a:p>
            <a:r>
              <a:rPr lang="en-IN" dirty="0"/>
              <a:t>Interface Segregation Principle (ISP).</a:t>
            </a:r>
          </a:p>
          <a:p>
            <a:r>
              <a:rPr lang="en-IN" dirty="0"/>
              <a:t>Dependency Inversion Principle (DIP).</a:t>
            </a:r>
          </a:p>
        </p:txBody>
      </p:sp>
    </p:spTree>
    <p:extLst>
      <p:ext uri="{BB962C8B-B14F-4D97-AF65-F5344CB8AC3E}">
        <p14:creationId xmlns:p14="http://schemas.microsoft.com/office/powerpoint/2010/main" val="74797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E76D-E546-4614-0676-85DB6A84D8CF}"/>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6C8F6693-9AEA-CD7A-1EDD-5C8CDFA55DBF}"/>
              </a:ext>
            </a:extLst>
          </p:cNvPr>
          <p:cNvSpPr>
            <a:spLocks noGrp="1"/>
          </p:cNvSpPr>
          <p:nvPr>
            <p:ph idx="1"/>
          </p:nvPr>
        </p:nvSpPr>
        <p:spPr/>
        <p:txBody>
          <a:bodyPr/>
          <a:lstStyle/>
          <a:p>
            <a:r>
              <a:rPr lang="en-US" dirty="0"/>
              <a:t>The main goal of this phase is to determine whether the process is financially and technically feasible to develop the software. </a:t>
            </a:r>
          </a:p>
          <a:p>
            <a:r>
              <a:rPr lang="en-US" dirty="0"/>
              <a:t>The feasibility study involves understanding the problem and then determining the various possible strategies to solve the problem. </a:t>
            </a:r>
          </a:p>
          <a:p>
            <a:r>
              <a:rPr lang="en-US" dirty="0"/>
              <a:t>These different identified solutions are analyzed based on their benefits and drawbacks. </a:t>
            </a:r>
          </a:p>
          <a:p>
            <a:r>
              <a:rPr lang="en-US" dirty="0"/>
              <a:t>The best solution is chosen and all the other phases are carried out as per this solution strategy.</a:t>
            </a:r>
            <a:endParaRPr lang="en-IN" dirty="0"/>
          </a:p>
        </p:txBody>
      </p:sp>
    </p:spTree>
    <p:extLst>
      <p:ext uri="{BB962C8B-B14F-4D97-AF65-F5344CB8AC3E}">
        <p14:creationId xmlns:p14="http://schemas.microsoft.com/office/powerpoint/2010/main" val="12142644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BA73-8030-68C6-1343-1563F10A7CC3}"/>
              </a:ext>
            </a:extLst>
          </p:cNvPr>
          <p:cNvSpPr>
            <a:spLocks noGrp="1"/>
          </p:cNvSpPr>
          <p:nvPr>
            <p:ph type="title"/>
          </p:nvPr>
        </p:nvSpPr>
        <p:spPr>
          <a:xfrm>
            <a:off x="838200" y="-28575"/>
            <a:ext cx="10515600" cy="1325563"/>
          </a:xfrm>
        </p:spPr>
        <p:txBody>
          <a:bodyPr/>
          <a:lstStyle/>
          <a:p>
            <a:r>
              <a:rPr lang="en-IN" dirty="0"/>
              <a:t>Sample Code for Single Responsibility Principle.</a:t>
            </a:r>
          </a:p>
        </p:txBody>
      </p:sp>
      <p:pic>
        <p:nvPicPr>
          <p:cNvPr id="5" name="Content Placeholder 4">
            <a:extLst>
              <a:ext uri="{FF2B5EF4-FFF2-40B4-BE49-F238E27FC236}">
                <a16:creationId xmlns:a16="http://schemas.microsoft.com/office/drawing/2014/main" id="{6F0809CF-ADA0-9C19-695D-12F57B210727}"/>
              </a:ext>
            </a:extLst>
          </p:cNvPr>
          <p:cNvPicPr>
            <a:picLocks noGrp="1" noChangeAspect="1"/>
          </p:cNvPicPr>
          <p:nvPr>
            <p:ph idx="1"/>
          </p:nvPr>
        </p:nvPicPr>
        <p:blipFill>
          <a:blip r:embed="rId2"/>
          <a:stretch>
            <a:fillRect/>
          </a:stretch>
        </p:blipFill>
        <p:spPr>
          <a:xfrm>
            <a:off x="0" y="1485900"/>
            <a:ext cx="12191999" cy="5372099"/>
          </a:xfrm>
        </p:spPr>
      </p:pic>
    </p:spTree>
    <p:extLst>
      <p:ext uri="{BB962C8B-B14F-4D97-AF65-F5344CB8AC3E}">
        <p14:creationId xmlns:p14="http://schemas.microsoft.com/office/powerpoint/2010/main" val="9526773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24E2-34C9-AC6C-4643-65F14DAAEA10}"/>
              </a:ext>
            </a:extLst>
          </p:cNvPr>
          <p:cNvSpPr>
            <a:spLocks noGrp="1"/>
          </p:cNvSpPr>
          <p:nvPr>
            <p:ph type="title"/>
          </p:nvPr>
        </p:nvSpPr>
        <p:spPr>
          <a:xfrm>
            <a:off x="838200" y="-15875"/>
            <a:ext cx="10515600" cy="1325563"/>
          </a:xfrm>
        </p:spPr>
        <p:txBody>
          <a:bodyPr/>
          <a:lstStyle/>
          <a:p>
            <a:r>
              <a:rPr lang="en-IN" dirty="0"/>
              <a:t>Open Closed Principle</a:t>
            </a:r>
          </a:p>
        </p:txBody>
      </p:sp>
      <p:pic>
        <p:nvPicPr>
          <p:cNvPr id="5" name="Content Placeholder 4">
            <a:extLst>
              <a:ext uri="{FF2B5EF4-FFF2-40B4-BE49-F238E27FC236}">
                <a16:creationId xmlns:a16="http://schemas.microsoft.com/office/drawing/2014/main" id="{3659A7B9-12BD-9F2C-C547-ECC7F0EAC15F}"/>
              </a:ext>
            </a:extLst>
          </p:cNvPr>
          <p:cNvPicPr>
            <a:picLocks noGrp="1" noChangeAspect="1"/>
          </p:cNvPicPr>
          <p:nvPr>
            <p:ph idx="1"/>
          </p:nvPr>
        </p:nvPicPr>
        <p:blipFill>
          <a:blip r:embed="rId3"/>
          <a:stretch>
            <a:fillRect/>
          </a:stretch>
        </p:blipFill>
        <p:spPr>
          <a:xfrm>
            <a:off x="0" y="1309688"/>
            <a:ext cx="12191999" cy="5548312"/>
          </a:xfrm>
        </p:spPr>
      </p:pic>
    </p:spTree>
    <p:extLst>
      <p:ext uri="{BB962C8B-B14F-4D97-AF65-F5344CB8AC3E}">
        <p14:creationId xmlns:p14="http://schemas.microsoft.com/office/powerpoint/2010/main" val="31480310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FB57-E5DB-C9FB-0439-285AD7E36A3B}"/>
              </a:ext>
            </a:extLst>
          </p:cNvPr>
          <p:cNvSpPr>
            <a:spLocks noGrp="1"/>
          </p:cNvSpPr>
          <p:nvPr>
            <p:ph type="title"/>
          </p:nvPr>
        </p:nvSpPr>
        <p:spPr/>
        <p:txBody>
          <a:bodyPr/>
          <a:lstStyle/>
          <a:p>
            <a:r>
              <a:rPr lang="en-IN" dirty="0" err="1"/>
              <a:t>Liskov</a:t>
            </a:r>
            <a:r>
              <a:rPr lang="en-IN" dirty="0"/>
              <a:t> Substitution Principle (LSP)</a:t>
            </a:r>
          </a:p>
        </p:txBody>
      </p:sp>
      <p:pic>
        <p:nvPicPr>
          <p:cNvPr id="5" name="Content Placeholder 4">
            <a:extLst>
              <a:ext uri="{FF2B5EF4-FFF2-40B4-BE49-F238E27FC236}">
                <a16:creationId xmlns:a16="http://schemas.microsoft.com/office/drawing/2014/main" id="{81E5091C-5E96-DEBF-A10E-D552EFCCBDFB}"/>
              </a:ext>
            </a:extLst>
          </p:cNvPr>
          <p:cNvPicPr>
            <a:picLocks noGrp="1" noChangeAspect="1"/>
          </p:cNvPicPr>
          <p:nvPr>
            <p:ph idx="1"/>
          </p:nvPr>
        </p:nvPicPr>
        <p:blipFill>
          <a:blip r:embed="rId3"/>
          <a:stretch>
            <a:fillRect/>
          </a:stretch>
        </p:blipFill>
        <p:spPr>
          <a:xfrm>
            <a:off x="0" y="-114300"/>
            <a:ext cx="12192000" cy="7162800"/>
          </a:xfrm>
        </p:spPr>
      </p:pic>
    </p:spTree>
    <p:extLst>
      <p:ext uri="{BB962C8B-B14F-4D97-AF65-F5344CB8AC3E}">
        <p14:creationId xmlns:p14="http://schemas.microsoft.com/office/powerpoint/2010/main" val="154239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7CE8-8FCC-A98E-651D-6C77F4AF9BA0}"/>
              </a:ext>
            </a:extLst>
          </p:cNvPr>
          <p:cNvSpPr>
            <a:spLocks noGrp="1"/>
          </p:cNvSpPr>
          <p:nvPr>
            <p:ph type="title"/>
          </p:nvPr>
        </p:nvSpPr>
        <p:spPr/>
        <p:txBody>
          <a:bodyPr/>
          <a:lstStyle/>
          <a:p>
            <a:r>
              <a:rPr lang="en-IN" dirty="0"/>
              <a:t>Interface Segregation Principle (ISP)</a:t>
            </a:r>
          </a:p>
        </p:txBody>
      </p:sp>
      <p:sp>
        <p:nvSpPr>
          <p:cNvPr id="3" name="Content Placeholder 2">
            <a:extLst>
              <a:ext uri="{FF2B5EF4-FFF2-40B4-BE49-F238E27FC236}">
                <a16:creationId xmlns:a16="http://schemas.microsoft.com/office/drawing/2014/main" id="{BD299EFD-0F2D-5488-5D72-F6B59D5702A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D479110-3659-8D4D-3CE5-809E919908CF}"/>
              </a:ext>
            </a:extLst>
          </p:cNvPr>
          <p:cNvPicPr>
            <a:picLocks noChangeAspect="1"/>
          </p:cNvPicPr>
          <p:nvPr/>
        </p:nvPicPr>
        <p:blipFill>
          <a:blip r:embed="rId3"/>
          <a:stretch>
            <a:fillRect/>
          </a:stretch>
        </p:blipFill>
        <p:spPr>
          <a:xfrm>
            <a:off x="-1" y="1690688"/>
            <a:ext cx="12192001" cy="5167312"/>
          </a:xfrm>
          <a:prstGeom prst="rect">
            <a:avLst/>
          </a:prstGeom>
        </p:spPr>
      </p:pic>
    </p:spTree>
    <p:extLst>
      <p:ext uri="{BB962C8B-B14F-4D97-AF65-F5344CB8AC3E}">
        <p14:creationId xmlns:p14="http://schemas.microsoft.com/office/powerpoint/2010/main" val="16894231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222D-A5C3-9674-DA9D-9FC48CE518C8}"/>
              </a:ext>
            </a:extLst>
          </p:cNvPr>
          <p:cNvSpPr>
            <a:spLocks noGrp="1"/>
          </p:cNvSpPr>
          <p:nvPr>
            <p:ph type="title"/>
          </p:nvPr>
        </p:nvSpPr>
        <p:spPr>
          <a:xfrm>
            <a:off x="838200" y="149225"/>
            <a:ext cx="10515600" cy="1325563"/>
          </a:xfrm>
        </p:spPr>
        <p:txBody>
          <a:bodyPr/>
          <a:lstStyle/>
          <a:p>
            <a:r>
              <a:rPr lang="en-IN" dirty="0"/>
              <a:t>ISP </a:t>
            </a:r>
            <a:r>
              <a:rPr lang="en-IN" dirty="0" err="1"/>
              <a:t>Contd</a:t>
            </a:r>
            <a:r>
              <a:rPr lang="en-IN" dirty="0"/>
              <a:t>…</a:t>
            </a:r>
          </a:p>
        </p:txBody>
      </p:sp>
      <p:pic>
        <p:nvPicPr>
          <p:cNvPr id="5" name="Content Placeholder 4">
            <a:extLst>
              <a:ext uri="{FF2B5EF4-FFF2-40B4-BE49-F238E27FC236}">
                <a16:creationId xmlns:a16="http://schemas.microsoft.com/office/drawing/2014/main" id="{61BDC997-7398-7213-BBBF-7E9179F6442C}"/>
              </a:ext>
            </a:extLst>
          </p:cNvPr>
          <p:cNvPicPr>
            <a:picLocks noGrp="1" noChangeAspect="1"/>
          </p:cNvPicPr>
          <p:nvPr>
            <p:ph idx="1"/>
          </p:nvPr>
        </p:nvPicPr>
        <p:blipFill>
          <a:blip r:embed="rId2"/>
          <a:stretch>
            <a:fillRect/>
          </a:stretch>
        </p:blipFill>
        <p:spPr>
          <a:xfrm>
            <a:off x="-101600" y="1690688"/>
            <a:ext cx="12293600" cy="5167311"/>
          </a:xfrm>
        </p:spPr>
      </p:pic>
    </p:spTree>
    <p:extLst>
      <p:ext uri="{BB962C8B-B14F-4D97-AF65-F5344CB8AC3E}">
        <p14:creationId xmlns:p14="http://schemas.microsoft.com/office/powerpoint/2010/main" val="31260847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9164-6077-F027-D20E-96A32522757E}"/>
              </a:ext>
            </a:extLst>
          </p:cNvPr>
          <p:cNvSpPr>
            <a:spLocks noGrp="1"/>
          </p:cNvSpPr>
          <p:nvPr>
            <p:ph type="title"/>
          </p:nvPr>
        </p:nvSpPr>
        <p:spPr/>
        <p:txBody>
          <a:bodyPr/>
          <a:lstStyle/>
          <a:p>
            <a:r>
              <a:rPr lang="en-IN" dirty="0"/>
              <a:t>Dependency Inversion </a:t>
            </a:r>
          </a:p>
        </p:txBody>
      </p:sp>
      <p:pic>
        <p:nvPicPr>
          <p:cNvPr id="5" name="Content Placeholder 4">
            <a:extLst>
              <a:ext uri="{FF2B5EF4-FFF2-40B4-BE49-F238E27FC236}">
                <a16:creationId xmlns:a16="http://schemas.microsoft.com/office/drawing/2014/main" id="{B4A7CFF6-D86B-B5AC-C0CE-0DC21CBEEB9C}"/>
              </a:ext>
            </a:extLst>
          </p:cNvPr>
          <p:cNvPicPr>
            <a:picLocks noGrp="1" noChangeAspect="1"/>
          </p:cNvPicPr>
          <p:nvPr>
            <p:ph idx="1"/>
          </p:nvPr>
        </p:nvPicPr>
        <p:blipFill>
          <a:blip r:embed="rId3"/>
          <a:stretch>
            <a:fillRect/>
          </a:stretch>
        </p:blipFill>
        <p:spPr>
          <a:xfrm>
            <a:off x="0" y="1825624"/>
            <a:ext cx="12192000" cy="5146675"/>
          </a:xfrm>
        </p:spPr>
      </p:pic>
    </p:spTree>
    <p:extLst>
      <p:ext uri="{BB962C8B-B14F-4D97-AF65-F5344CB8AC3E}">
        <p14:creationId xmlns:p14="http://schemas.microsoft.com/office/powerpoint/2010/main" val="10123777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0D2B-41F6-2304-17AD-683B9F7C14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30D394-D275-E7F3-33BC-D6A81DDE6D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BC327DA-7757-DF93-9846-CDA9B21B868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9999028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805F-828F-3E2E-56C0-E2D3565B4961}"/>
              </a:ext>
            </a:extLst>
          </p:cNvPr>
          <p:cNvSpPr>
            <a:spLocks noGrp="1"/>
          </p:cNvSpPr>
          <p:nvPr>
            <p:ph type="title"/>
          </p:nvPr>
        </p:nvSpPr>
        <p:spPr/>
        <p:txBody>
          <a:bodyPr/>
          <a:lstStyle/>
          <a:p>
            <a:r>
              <a:rPr lang="en-IN" dirty="0"/>
              <a:t>KISS Principle</a:t>
            </a:r>
          </a:p>
        </p:txBody>
      </p:sp>
      <p:sp>
        <p:nvSpPr>
          <p:cNvPr id="3" name="Content Placeholder 2">
            <a:extLst>
              <a:ext uri="{FF2B5EF4-FFF2-40B4-BE49-F238E27FC236}">
                <a16:creationId xmlns:a16="http://schemas.microsoft.com/office/drawing/2014/main" id="{59115655-C599-C376-66D0-A1697E1D9FFF}"/>
              </a:ext>
            </a:extLst>
          </p:cNvPr>
          <p:cNvSpPr>
            <a:spLocks noGrp="1"/>
          </p:cNvSpPr>
          <p:nvPr>
            <p:ph idx="1"/>
          </p:nvPr>
        </p:nvSpPr>
        <p:spPr/>
        <p:txBody>
          <a:bodyPr/>
          <a:lstStyle/>
          <a:p>
            <a:r>
              <a:rPr lang="en-US" dirty="0"/>
              <a:t>Definition: Keep It Simple, Stupid.</a:t>
            </a:r>
          </a:p>
          <a:p>
            <a:r>
              <a:rPr lang="en-US" dirty="0"/>
              <a:t>Explanation: Simplicity should be a key goal in software design. Avoid overcomplicating solutions.</a:t>
            </a:r>
          </a:p>
          <a:p>
            <a:r>
              <a:rPr lang="en-US" dirty="0"/>
              <a:t>Best Practices:</a:t>
            </a:r>
          </a:p>
          <a:p>
            <a:r>
              <a:rPr lang="en-US" dirty="0"/>
              <a:t>  - Write clear and straightforward code.</a:t>
            </a:r>
          </a:p>
          <a:p>
            <a:r>
              <a:rPr lang="en-US" dirty="0"/>
              <a:t>  - Avoid unnecessary features or complexity.</a:t>
            </a:r>
          </a:p>
          <a:p>
            <a:r>
              <a:rPr lang="en-US" dirty="0"/>
              <a:t>Example: Instead of creating an elaborate method for sorting, use built-in language functions.	</a:t>
            </a:r>
            <a:endParaRPr lang="en-IN" dirty="0"/>
          </a:p>
        </p:txBody>
      </p:sp>
    </p:spTree>
    <p:extLst>
      <p:ext uri="{BB962C8B-B14F-4D97-AF65-F5344CB8AC3E}">
        <p14:creationId xmlns:p14="http://schemas.microsoft.com/office/powerpoint/2010/main" val="7268427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9CAD-4D7A-17DD-7F13-028D1E6098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D5BB99-1BC3-9544-4040-13CF5564E529}"/>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A67785BC-4785-02E5-5C21-1449F64A0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0"/>
            <a:ext cx="12357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486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A20E-41C9-4209-3EFF-E1247683B314}"/>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9EDA1AA5-EB7F-504A-5339-74ECBED5BCAA}"/>
              </a:ext>
            </a:extLst>
          </p:cNvPr>
          <p:cNvPicPr>
            <a:picLocks noGrp="1" noChangeAspect="1"/>
          </p:cNvPicPr>
          <p:nvPr>
            <p:ph idx="1"/>
          </p:nvPr>
        </p:nvPicPr>
        <p:blipFill>
          <a:blip r:embed="rId2"/>
          <a:stretch>
            <a:fillRect/>
          </a:stretch>
        </p:blipFill>
        <p:spPr>
          <a:xfrm>
            <a:off x="1" y="1444625"/>
            <a:ext cx="6095999" cy="5413375"/>
          </a:xfrm>
        </p:spPr>
      </p:pic>
      <p:pic>
        <p:nvPicPr>
          <p:cNvPr id="7" name="Picture 6">
            <a:extLst>
              <a:ext uri="{FF2B5EF4-FFF2-40B4-BE49-F238E27FC236}">
                <a16:creationId xmlns:a16="http://schemas.microsoft.com/office/drawing/2014/main" id="{425E0218-4E43-A986-7213-FCE4763E2110}"/>
              </a:ext>
            </a:extLst>
          </p:cNvPr>
          <p:cNvPicPr>
            <a:picLocks noChangeAspect="1"/>
          </p:cNvPicPr>
          <p:nvPr/>
        </p:nvPicPr>
        <p:blipFill>
          <a:blip r:embed="rId3"/>
          <a:stretch>
            <a:fillRect/>
          </a:stretch>
        </p:blipFill>
        <p:spPr>
          <a:xfrm>
            <a:off x="6096001" y="0"/>
            <a:ext cx="6096000" cy="6858000"/>
          </a:xfrm>
          <a:prstGeom prst="rect">
            <a:avLst/>
          </a:prstGeom>
        </p:spPr>
      </p:pic>
    </p:spTree>
    <p:extLst>
      <p:ext uri="{BB962C8B-B14F-4D97-AF65-F5344CB8AC3E}">
        <p14:creationId xmlns:p14="http://schemas.microsoft.com/office/powerpoint/2010/main" val="2651659736"/>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1591</TotalTime>
  <Words>8685</Words>
  <Application>Microsoft Office PowerPoint</Application>
  <PresentationFormat>Widescreen</PresentationFormat>
  <Paragraphs>772</Paragraphs>
  <Slides>106</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Calibri</vt:lpstr>
      <vt:lpstr>Calibri Light</vt:lpstr>
      <vt:lpstr>Nunito</vt:lpstr>
      <vt:lpstr>TWK Lausanne</vt:lpstr>
      <vt:lpstr>Office Theme</vt:lpstr>
      <vt:lpstr>Software Development Life Cycle</vt:lpstr>
      <vt:lpstr>Introduction to SDLC</vt:lpstr>
      <vt:lpstr>Phases of SDLC</vt:lpstr>
      <vt:lpstr>SDLC Models Overview</vt:lpstr>
      <vt:lpstr>Waterfall Model</vt:lpstr>
      <vt:lpstr>Water Flow Model</vt:lpstr>
      <vt:lpstr>Water Flow Model</vt:lpstr>
      <vt:lpstr>Water Flow Model</vt:lpstr>
      <vt:lpstr>Feasibility Study</vt:lpstr>
      <vt:lpstr>Requirements Analysis and Specification</vt:lpstr>
      <vt:lpstr>Design</vt:lpstr>
      <vt:lpstr>Coding and Unit Testing</vt:lpstr>
      <vt:lpstr>Integration and System testing</vt:lpstr>
      <vt:lpstr>System Testing</vt:lpstr>
      <vt:lpstr>Maintenance</vt:lpstr>
      <vt:lpstr>Advantages of Waterfall Model</vt:lpstr>
      <vt:lpstr>Disadvantages of Waterfall Model</vt:lpstr>
      <vt:lpstr>When to Use Waterfall Model?</vt:lpstr>
      <vt:lpstr>Applications of Waterfall Model</vt:lpstr>
      <vt:lpstr>V Model</vt:lpstr>
      <vt:lpstr>PowerPoint Presentation</vt:lpstr>
      <vt:lpstr>V Model Design</vt:lpstr>
      <vt:lpstr>V Model Design</vt:lpstr>
      <vt:lpstr>Different phases of V-Model</vt:lpstr>
      <vt:lpstr>Principles of V Model</vt:lpstr>
      <vt:lpstr>Principles of V Model</vt:lpstr>
      <vt:lpstr>Why is it preferred?</vt:lpstr>
      <vt:lpstr>When to Use of V-Model?</vt:lpstr>
      <vt:lpstr>Advantages of V Model.</vt:lpstr>
      <vt:lpstr>Disadvantages of V-Model</vt:lpstr>
      <vt:lpstr>Agile Development </vt:lpstr>
      <vt:lpstr>PowerPoint Presentation</vt:lpstr>
      <vt:lpstr>What is Agile SDLC?</vt:lpstr>
      <vt:lpstr>PowerPoint Presentation</vt:lpstr>
      <vt:lpstr>The major factors of agile:</vt:lpstr>
      <vt:lpstr>Core Values of Agile</vt:lpstr>
      <vt:lpstr>Principles</vt:lpstr>
      <vt:lpstr>PowerPoint Presentation</vt:lpstr>
      <vt:lpstr>Steps of Agile SDLC Model</vt:lpstr>
      <vt:lpstr>Agile SDLC Process Flow</vt:lpstr>
      <vt:lpstr>Popular Agile Software Development Frameworks</vt:lpstr>
      <vt:lpstr>SCRUM</vt:lpstr>
      <vt:lpstr>Kanban</vt:lpstr>
      <vt:lpstr>Lean Software Development(LSD)</vt:lpstr>
      <vt:lpstr>SAFe (Scaled Agile Framework)</vt:lpstr>
      <vt:lpstr>Extreme Programming (XP)</vt:lpstr>
      <vt:lpstr>Advantage of Agile SDLC</vt:lpstr>
      <vt:lpstr>Benefits of Agile Software Development</vt:lpstr>
      <vt:lpstr>Limitations of Agile Methodology</vt:lpstr>
      <vt:lpstr>SCRUM</vt:lpstr>
      <vt:lpstr>Roles in SCRUM:</vt:lpstr>
      <vt:lpstr>Release Planning</vt:lpstr>
      <vt:lpstr>Burndown chart</vt:lpstr>
      <vt:lpstr>Daily scrums</vt:lpstr>
      <vt:lpstr>Spiral Model</vt:lpstr>
      <vt:lpstr>Traceability Matrix (RTM)</vt:lpstr>
      <vt:lpstr>Purpose:</vt:lpstr>
      <vt:lpstr>Structure of a Traceability Matrix</vt:lpstr>
      <vt:lpstr>Types of Traceability Matrices</vt:lpstr>
      <vt:lpstr>Steps to Create a Traceability Matrix</vt:lpstr>
      <vt:lpstr>Advantages of RTM</vt:lpstr>
      <vt:lpstr>Requirement Validations</vt:lpstr>
      <vt:lpstr>Key Activities in Requirement Validation</vt:lpstr>
      <vt:lpstr>Characteristics of Valid Requirements</vt:lpstr>
      <vt:lpstr>Techniques for Requirement Validation</vt:lpstr>
      <vt:lpstr>Common Challenges in Requirement Validation</vt:lpstr>
      <vt:lpstr>Best practises</vt:lpstr>
      <vt:lpstr>Finally….</vt:lpstr>
      <vt:lpstr>Software Requirements Specification (SRS) Document</vt:lpstr>
      <vt:lpstr>Key Components of an SRS Document</vt:lpstr>
      <vt:lpstr>Overall Description</vt:lpstr>
      <vt:lpstr>Functional and Non Functional Requirements</vt:lpstr>
      <vt:lpstr>Use cases:</vt:lpstr>
      <vt:lpstr>Data Requirements</vt:lpstr>
      <vt:lpstr>External Interface Requirements</vt:lpstr>
      <vt:lpstr>Validation and Acceptance Criteria</vt:lpstr>
      <vt:lpstr>Efficient Ways of Creating an SRS Document</vt:lpstr>
      <vt:lpstr>Efficient Ways of Creating an SRS Document</vt:lpstr>
      <vt:lpstr>Sequence diagram for a QR Code Reader use case</vt:lpstr>
      <vt:lpstr>Efficient Ways of Creating an SRS Document</vt:lpstr>
      <vt:lpstr>Efficient Ways of Creating an SRS Document</vt:lpstr>
      <vt:lpstr>Challenges in Creating SRS Documents</vt:lpstr>
      <vt:lpstr>Tools for Creating SRS Documents</vt:lpstr>
      <vt:lpstr>Benefits of a Well-Written SRS Document</vt:lpstr>
      <vt:lpstr>Example of an SRS Entry</vt:lpstr>
      <vt:lpstr>Summary</vt:lpstr>
      <vt:lpstr>Introduction to Design Principles</vt:lpstr>
      <vt:lpstr>Common Design Principles</vt:lpstr>
      <vt:lpstr>SOLID Principles</vt:lpstr>
      <vt:lpstr>Sample Code for Single Responsibility Principle.</vt:lpstr>
      <vt:lpstr>Open Closed Principle</vt:lpstr>
      <vt:lpstr>Liskov Substitution Principle (LSP)</vt:lpstr>
      <vt:lpstr>Interface Segregation Principle (ISP)</vt:lpstr>
      <vt:lpstr>ISP Contd…</vt:lpstr>
      <vt:lpstr>Dependency Inversion </vt:lpstr>
      <vt:lpstr>PowerPoint Presentation</vt:lpstr>
      <vt:lpstr>KISS Principle</vt:lpstr>
      <vt:lpstr>PowerPoint Presentation</vt:lpstr>
      <vt:lpstr>Example</vt:lpstr>
      <vt:lpstr>DRY Principle</vt:lpstr>
      <vt:lpstr>Example</vt:lpstr>
      <vt:lpstr>YAGNI Principle</vt:lpstr>
      <vt:lpstr>Benefits of Following Design Principles</vt:lpstr>
      <vt:lpstr>Common Design Patterns and Their Relation to Principles</vt:lpstr>
      <vt:lpstr>Factory Pattern</vt:lpstr>
      <vt:lpstr>Adapter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Phani Raj</dc:creator>
  <cp:lastModifiedBy>Phani Raj</cp:lastModifiedBy>
  <cp:revision>2</cp:revision>
  <dcterms:created xsi:type="dcterms:W3CDTF">2024-11-17T14:43:13Z</dcterms:created>
  <dcterms:modified xsi:type="dcterms:W3CDTF">2024-11-19T08:24:14Z</dcterms:modified>
</cp:coreProperties>
</file>