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27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7" r:id="rId23"/>
    <p:sldId id="278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6545" autoAdjust="0"/>
  </p:normalViewPr>
  <p:slideViewPr>
    <p:cSldViewPr snapToGrid="0">
      <p:cViewPr>
        <p:scale>
          <a:sx n="49" d="100"/>
          <a:sy n="49" d="100"/>
        </p:scale>
        <p:origin x="13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E8DFE-9381-4F05-81F3-B69F6C4D9D31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40E12-D0AF-4555-8560-3F8EAD0E1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11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default.asp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### 1. ****</a:t>
            </a:r>
          </a:p>
          <a:p>
            <a:r>
              <a:rPr lang="en-US" dirty="0"/>
              <a:t>   - **Data Frames and Vectors:** R provides flexible structures for handling data, such as data frames (similar to spreadsheets), vectors, matrices, and lists. </a:t>
            </a:r>
          </a:p>
          <a:p>
            <a:r>
              <a:rPr lang="en-US" dirty="0"/>
              <a:t>   - **Data Manipulation Libraries:** Packages like `</a:t>
            </a:r>
            <a:r>
              <a:rPr lang="en-US" dirty="0" err="1"/>
              <a:t>dplyr</a:t>
            </a:r>
            <a:r>
              <a:rPr lang="en-US" dirty="0"/>
              <a:t>`, `</a:t>
            </a:r>
            <a:r>
              <a:rPr lang="en-US" dirty="0" err="1"/>
              <a:t>tidyr</a:t>
            </a:r>
            <a:r>
              <a:rPr lang="en-US" dirty="0"/>
              <a:t>`, and `</a:t>
            </a:r>
            <a:r>
              <a:rPr lang="en-US" dirty="0" err="1"/>
              <a:t>data.table</a:t>
            </a:r>
            <a:r>
              <a:rPr lang="en-US" dirty="0"/>
              <a:t>` make data cleaning, transformation, and wrangling efficient.</a:t>
            </a:r>
          </a:p>
          <a:p>
            <a:endParaRPr lang="en-US" dirty="0"/>
          </a:p>
          <a:p>
            <a:r>
              <a:rPr lang="en-US" dirty="0"/>
              <a:t>### 2. **Statistical Analysis and Modeling**</a:t>
            </a:r>
          </a:p>
          <a:p>
            <a:r>
              <a:rPr lang="en-US" dirty="0"/>
              <a:t>   - R has a rich set of built-in functions and packages for statistical analysis, covering everything from basic descriptive statistics to complex statistical models.</a:t>
            </a:r>
          </a:p>
          <a:p>
            <a:r>
              <a:rPr lang="en-US" dirty="0"/>
              <a:t>   - Packages like `</a:t>
            </a:r>
            <a:r>
              <a:rPr lang="en-US" dirty="0" err="1"/>
              <a:t>lm</a:t>
            </a:r>
            <a:r>
              <a:rPr lang="en-US" dirty="0"/>
              <a:t>()` for linear models and `</a:t>
            </a:r>
            <a:r>
              <a:rPr lang="en-US" dirty="0" err="1"/>
              <a:t>glm</a:t>
            </a:r>
            <a:r>
              <a:rPr lang="en-US" dirty="0"/>
              <a:t>()` for generalized linear models offer easy model fitting.</a:t>
            </a:r>
          </a:p>
          <a:p>
            <a:r>
              <a:rPr lang="en-US" dirty="0"/>
              <a:t>   - Libraries like `caret`, `MASS`, and `</a:t>
            </a:r>
            <a:r>
              <a:rPr lang="en-US" dirty="0" err="1"/>
              <a:t>randomForest</a:t>
            </a:r>
            <a:r>
              <a:rPr lang="en-US" dirty="0"/>
              <a:t>` support machine learning and advanced statistical modeling.</a:t>
            </a:r>
          </a:p>
          <a:p>
            <a:endParaRPr lang="en-US" dirty="0"/>
          </a:p>
          <a:p>
            <a:r>
              <a:rPr lang="en-US" dirty="0"/>
              <a:t>### 3. **Data Visualization**</a:t>
            </a:r>
          </a:p>
          <a:p>
            <a:r>
              <a:rPr lang="en-US" dirty="0"/>
              <a:t>   - R's graphics capabilities are powerful, offering both base plotting and advanced visualization libraries.</a:t>
            </a:r>
          </a:p>
          <a:p>
            <a:r>
              <a:rPr lang="en-US" dirty="0"/>
              <a:t>   - **ggplot2:** A popular package that follows the "Grammar of Graphics" and provides extensive control for customizing plots.</a:t>
            </a:r>
          </a:p>
          <a:p>
            <a:r>
              <a:rPr lang="en-US" dirty="0"/>
              <a:t>   - R also supports libraries like `</a:t>
            </a:r>
            <a:r>
              <a:rPr lang="en-US" dirty="0" err="1"/>
              <a:t>plotly</a:t>
            </a:r>
            <a:r>
              <a:rPr lang="en-US" dirty="0"/>
              <a:t>` for interactive and web-based visualizations.</a:t>
            </a:r>
          </a:p>
          <a:p>
            <a:endParaRPr lang="en-US" dirty="0"/>
          </a:p>
          <a:p>
            <a:r>
              <a:rPr lang="en-US" dirty="0"/>
              <a:t>### 4. **Packages and Community Support**</a:t>
            </a:r>
          </a:p>
          <a:p>
            <a:r>
              <a:rPr lang="en-US" dirty="0"/>
              <a:t>   - CRAN (Comprehensive R Archive Network) hosts thousands of packages that extend R’s capabilities for specialized tasks, such as bioinformatics, finance, geospatial analysis, and text mining.</a:t>
            </a:r>
          </a:p>
          <a:p>
            <a:r>
              <a:rPr lang="en-US" dirty="0"/>
              <a:t>   - R’s open-source nature means it has a large community and extensive support, including online forums, documentation, and books.</a:t>
            </a:r>
          </a:p>
          <a:p>
            <a:endParaRPr lang="en-US" dirty="0"/>
          </a:p>
          <a:p>
            <a:r>
              <a:rPr lang="en-US" dirty="0"/>
              <a:t>### 5. **Integration with Other Languages**</a:t>
            </a:r>
          </a:p>
          <a:p>
            <a:r>
              <a:rPr lang="en-US" dirty="0"/>
              <a:t>   - R can interface with other programming languages, including Python, C++, and Java. Packages like `reticulate` enable the integration of Python code within R, leveraging libraries from both ecosystems.</a:t>
            </a:r>
          </a:p>
          <a:p>
            <a:endParaRPr lang="en-US" dirty="0"/>
          </a:p>
          <a:p>
            <a:r>
              <a:rPr lang="en-US" dirty="0"/>
              <a:t>### 6. **Reproducible Research and Reporting**</a:t>
            </a:r>
          </a:p>
          <a:p>
            <a:r>
              <a:rPr lang="en-US" dirty="0"/>
              <a:t>   - **R Markdown:** An authoring format that allows users to combine code, output, and documentation into a single document, making it ideal for reproducible research and reports.</a:t>
            </a:r>
          </a:p>
          <a:p>
            <a:r>
              <a:rPr lang="en-US" dirty="0"/>
              <a:t>   - **Shiny:** A web application framework that lets users create interactive web applications directly from R.</a:t>
            </a:r>
          </a:p>
          <a:p>
            <a:endParaRPr lang="en-US" dirty="0"/>
          </a:p>
          <a:p>
            <a:r>
              <a:rPr lang="en-US" dirty="0"/>
              <a:t>### 7. **Applications in Data Science and Industry**</a:t>
            </a:r>
          </a:p>
          <a:p>
            <a:r>
              <a:rPr lang="en-US" dirty="0"/>
              <a:t>   - R is popular in academia and industry for data analysis, statistical computing, and research. Many industries, such as finance, healthcare, and government, use R for analysis, predictive modeling, and decision-making.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40E12-D0AF-4555-8560-3F8EAD0E129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081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 &lt;- 1L # integer</a:t>
            </a:r>
          </a:p>
          <a:p>
            <a:r>
              <a:rPr lang="en-US" dirty="0"/>
              <a:t>y &lt;- 2 # numeric</a:t>
            </a:r>
          </a:p>
          <a:p>
            <a:endParaRPr lang="en-US" dirty="0"/>
          </a:p>
          <a:p>
            <a:r>
              <a:rPr lang="en-US" dirty="0"/>
              <a:t># convert from integer to numeric:</a:t>
            </a:r>
          </a:p>
          <a:p>
            <a:r>
              <a:rPr lang="en-US" dirty="0"/>
              <a:t>a &lt;- </a:t>
            </a:r>
            <a:r>
              <a:rPr lang="en-US" dirty="0" err="1"/>
              <a:t>as.numeric</a:t>
            </a:r>
            <a:r>
              <a:rPr lang="en-US" dirty="0"/>
              <a:t>(x)</a:t>
            </a:r>
          </a:p>
          <a:p>
            <a:endParaRPr lang="en-US" dirty="0"/>
          </a:p>
          <a:p>
            <a:r>
              <a:rPr lang="en-US" dirty="0"/>
              <a:t># convert from numeric to integer:</a:t>
            </a:r>
          </a:p>
          <a:p>
            <a:r>
              <a:rPr lang="en-US" dirty="0"/>
              <a:t>b &lt;- </a:t>
            </a:r>
            <a:r>
              <a:rPr lang="en-US" dirty="0" err="1"/>
              <a:t>as.integer</a:t>
            </a:r>
            <a:r>
              <a:rPr lang="en-US" dirty="0"/>
              <a:t>(y)</a:t>
            </a:r>
          </a:p>
          <a:p>
            <a:endParaRPr lang="en-US" dirty="0"/>
          </a:p>
          <a:p>
            <a:r>
              <a:rPr lang="en-US" dirty="0"/>
              <a:t># print values of x and y</a:t>
            </a:r>
          </a:p>
          <a:p>
            <a:r>
              <a:rPr lang="en-US" dirty="0"/>
              <a:t>x</a:t>
            </a:r>
          </a:p>
          <a:p>
            <a:r>
              <a:rPr lang="en-US" dirty="0"/>
              <a:t>y</a:t>
            </a:r>
          </a:p>
          <a:p>
            <a:endParaRPr lang="en-US" dirty="0"/>
          </a:p>
          <a:p>
            <a:r>
              <a:rPr lang="en-US" dirty="0"/>
              <a:t># print the class name of a and b</a:t>
            </a:r>
          </a:p>
          <a:p>
            <a:r>
              <a:rPr lang="en-US" dirty="0"/>
              <a:t>class(a)</a:t>
            </a:r>
          </a:p>
          <a:p>
            <a:r>
              <a:rPr lang="en-US" dirty="0"/>
              <a:t>class(b)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40E12-D0AF-4555-8560-3F8EAD0E129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422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40E12-D0AF-4555-8560-3F8EAD0E129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913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40E12-D0AF-4555-8560-3F8EAD0E129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395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&lt;- </a:t>
            </a:r>
            <a:r>
              <a:rPr lang="nn-NO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nn-NO" dirty="0"/>
            </a:br>
            <a:r>
              <a:rPr lang="nn-NO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(i &lt; </a:t>
            </a:r>
            <a:r>
              <a:rPr lang="nn-NO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nn-NO" dirty="0"/>
            </a:br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nn-NO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(i)</a:t>
            </a:r>
            <a:br>
              <a:rPr lang="nn-NO" dirty="0"/>
            </a:br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 &lt;- i + </a:t>
            </a:r>
            <a:r>
              <a:rPr lang="nn-NO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nn-NO" dirty="0"/>
            </a:br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nn-NO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nn-NO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&lt;-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next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 in R is less like the </a:t>
            </a:r>
            <a:r>
              <a:rPr lang="en-US" dirty="0"/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in other programming languages and works more like an iterator method as found in other object-oriented programming languages</a:t>
            </a: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(x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40E12-D0AF-4555-8560-3F8EAD0E129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890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40E12-D0AF-4555-8560-3F8EAD0E1296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318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Vector of strings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&lt;- c(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Print fruits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Vector with numerical values in a sequence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 &lt;-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&lt;- c(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"mango"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"lemon"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 &lt;- c(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sort(fruits)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Sort a string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sort(numbers)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Sort numbers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40E12-D0AF-4555-8560-3F8EAD0E1296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27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Create a variable outside of a function and use it inside the function:</a:t>
            </a:r>
          </a:p>
          <a:p>
            <a:r>
              <a:rPr lang="en-US" dirty="0"/>
              <a:t>txt &lt;- "awesome"</a:t>
            </a:r>
          </a:p>
          <a:p>
            <a:r>
              <a:rPr lang="en-US" dirty="0" err="1"/>
              <a:t>my_function</a:t>
            </a:r>
            <a:r>
              <a:rPr lang="en-US" dirty="0"/>
              <a:t> &lt;- function() {</a:t>
            </a:r>
          </a:p>
          <a:p>
            <a:r>
              <a:rPr lang="en-US" dirty="0"/>
              <a:t>  paste("R is", txt)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my_function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#Create a variable inside of a function with the same name as the global variable:</a:t>
            </a:r>
          </a:p>
          <a:p>
            <a:r>
              <a:rPr lang="en-US" dirty="0"/>
              <a:t>txt &lt;- "global variable"</a:t>
            </a:r>
          </a:p>
          <a:p>
            <a:r>
              <a:rPr lang="en-US" dirty="0" err="1"/>
              <a:t>my_function</a:t>
            </a:r>
            <a:r>
              <a:rPr lang="en-US" dirty="0"/>
              <a:t> &lt;- function() {</a:t>
            </a:r>
          </a:p>
          <a:p>
            <a:r>
              <a:rPr lang="en-US" dirty="0"/>
              <a:t>  txt = "fantastic"</a:t>
            </a:r>
          </a:p>
          <a:p>
            <a:r>
              <a:rPr lang="en-US" dirty="0"/>
              <a:t>  paste("R is", txt)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my_function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txt # print txt</a:t>
            </a:r>
          </a:p>
          <a:p>
            <a:endParaRPr lang="en-US" dirty="0"/>
          </a:p>
          <a:p>
            <a:r>
              <a:rPr lang="en-US" dirty="0"/>
              <a:t>#If you use the assignment operator &lt;&lt;-, the variable belongs to the global scope:</a:t>
            </a:r>
          </a:p>
          <a:p>
            <a:endParaRPr lang="en-US" dirty="0"/>
          </a:p>
          <a:p>
            <a:r>
              <a:rPr lang="en-US" dirty="0" err="1"/>
              <a:t>my_function</a:t>
            </a:r>
            <a:r>
              <a:rPr lang="en-US" dirty="0"/>
              <a:t> &lt;- function() {</a:t>
            </a:r>
          </a:p>
          <a:p>
            <a:r>
              <a:rPr lang="en-US" dirty="0"/>
              <a:t>txt &lt;&lt;- "fantastic"</a:t>
            </a:r>
          </a:p>
          <a:p>
            <a:r>
              <a:rPr lang="en-US" dirty="0"/>
              <a:t>  paste("R is", txt)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my_function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print(txt)</a:t>
            </a:r>
          </a:p>
          <a:p>
            <a:endParaRPr lang="en-US" dirty="0"/>
          </a:p>
          <a:p>
            <a:r>
              <a:rPr lang="en-US" dirty="0"/>
              <a:t>#To change the value of a global variable inside a function, refer to the variable by using the global assignment operator &lt;&lt;-:</a:t>
            </a:r>
          </a:p>
          <a:p>
            <a:endParaRPr lang="en-US" dirty="0"/>
          </a:p>
          <a:p>
            <a:r>
              <a:rPr lang="en-US" dirty="0"/>
              <a:t>txt &lt;- "awesome"</a:t>
            </a:r>
          </a:p>
          <a:p>
            <a:r>
              <a:rPr lang="en-US" dirty="0" err="1"/>
              <a:t>my_function</a:t>
            </a:r>
            <a:r>
              <a:rPr lang="en-US" dirty="0"/>
              <a:t> &lt;- function() {</a:t>
            </a:r>
          </a:p>
          <a:p>
            <a:r>
              <a:rPr lang="en-US" dirty="0"/>
              <a:t>  txt &lt;&lt;- "fantastic"</a:t>
            </a:r>
          </a:p>
          <a:p>
            <a:r>
              <a:rPr lang="en-US" dirty="0"/>
              <a:t>  paste("R is", txt)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my_function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paste("R is", txt)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40E12-D0AF-4555-8560-3F8EAD0E1296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36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: The most popular IDE for R, offering features like syntax highlighting, debugging, package management, and a viewer for plots and data. RStudio has both open-source (free) and premium versions and can be downloaded from RStudio's website.</a:t>
            </a:r>
          </a:p>
          <a:p>
            <a:r>
              <a:rPr lang="en-US" dirty="0"/>
              <a:t>RStudio: The most popular IDE for R, offering features like syntax highlighting, debugging, package management, and a viewer for plots and data. RStudio has both open-source (free) and premium versions and can be downloaded from RStudio's website.</a:t>
            </a:r>
          </a:p>
          <a:p>
            <a:r>
              <a:rPr lang="en-US" dirty="0"/>
              <a:t>VS Code with R Extension: Visual Studio Code can be set up for R development with the R extension, which adds R syntax support, an R console, and plotting capabilities.</a:t>
            </a:r>
          </a:p>
          <a:p>
            <a:r>
              <a:rPr lang="en-US" dirty="0" err="1"/>
              <a:t>Jupyter</a:t>
            </a:r>
            <a:r>
              <a:rPr lang="en-US" dirty="0"/>
              <a:t> Notebooks: Supports R through the </a:t>
            </a:r>
            <a:r>
              <a:rPr lang="en-US" dirty="0" err="1"/>
              <a:t>IRKernel</a:t>
            </a:r>
            <a:r>
              <a:rPr lang="en-US" dirty="0"/>
              <a:t> package, useful for interactive development, particularly in data science and machine learning.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40E12-D0AF-4555-8560-3F8EAD0E129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631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40E12-D0AF-4555-8560-3F8EAD0E129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722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World!“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R does have a </a:t>
            </a:r>
            <a:r>
              <a:rPr lang="en-US" dirty="0"/>
              <a:t>print()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available if you want to use it. This might be useful if you are familiar with other programming languages, such as </a:t>
            </a:r>
            <a:r>
              <a:rPr lang="en-US" b="0" i="0" dirty="0">
                <a:effectLst/>
                <a:latin typeface="Verdana" panose="020B0604030504040204" pitchFamily="34" charset="0"/>
                <a:hlinkClick r:id="rId3"/>
              </a:rPr>
              <a:t>Python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which often uses the </a:t>
            </a:r>
            <a:r>
              <a:rPr lang="en-US" dirty="0"/>
              <a:t>print()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to output code.</a:t>
            </a:r>
            <a:endParaRPr lang="en-IN" b="0" i="0" dirty="0">
              <a:solidFill>
                <a:srgbClr val="A52A2A"/>
              </a:solidFill>
              <a:effectLst/>
              <a:latin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is up to you whether you want to use the </a:t>
            </a:r>
            <a:r>
              <a:rPr lang="en-US" dirty="0"/>
              <a:t>print()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to output code. However, when your code is inside an R expression (e.g. inside curly braces </a:t>
            </a:r>
            <a:r>
              <a:rPr lang="en-US" dirty="0"/>
              <a:t>{}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like in the example above), use the </a:t>
            </a:r>
            <a:r>
              <a:rPr lang="en-US" dirty="0"/>
              <a:t>print()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to output the result.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40E12-D0AF-4555-8560-3F8EAD0E129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845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Commen</a:t>
            </a:r>
            <a:r>
              <a:rPr lang="en-IN" dirty="0"/>
              <a:t>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40E12-D0AF-4555-8560-3F8EAD0E129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181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&lt;-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&lt;-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40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 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output "John"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  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output 40</a:t>
            </a:r>
          </a:p>
          <a:p>
            <a:endParaRPr lang="en-US" b="0" i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other programming language, it is common to use = as an assignment operator. In R, we can use both = and &lt;- as assignment operators.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However, &lt;- is preferred in most cases because the = operator can be forbidden in some contexts in R.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(x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40E12-D0AF-4555-8560-3F8EAD0E129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637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 &lt;-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"awesome"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paste(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 is"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text)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text1 &lt;-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 is"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text2 &lt;-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"awesome"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paste(text1, text2)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40E12-D0AF-4555-8560-3F8EAD0E129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267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Legal variable names: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&lt;-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 &lt;-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myvar2 &lt;-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40E12-D0AF-4555-8560-3F8EAD0E129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503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numeric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&lt;-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10.5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integer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&lt;- 1000L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complex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&lt;- 9i +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character/string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&lt;-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 is exciting"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logical/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boolean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&lt;- TRUE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40E12-D0AF-4555-8560-3F8EAD0E129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4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windows/bas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4362" y="639097"/>
            <a:ext cx="7048709" cy="3686015"/>
          </a:xfrm>
        </p:spPr>
        <p:txBody>
          <a:bodyPr>
            <a:normAutofit/>
          </a:bodyPr>
          <a:lstStyle/>
          <a:p>
            <a:r>
              <a:rPr lang="en-US" sz="8000" dirty="0"/>
              <a:t>R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PHANI RAJ B.N.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4019910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49B6-FF5D-2E2F-E0DF-575919B5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Concatenate Elements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F7E94-906D-717E-7A51-02F13669F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Use the Paste function</a:t>
            </a:r>
          </a:p>
        </p:txBody>
      </p:sp>
    </p:spTree>
    <p:extLst>
      <p:ext uri="{BB962C8B-B14F-4D97-AF65-F5344CB8AC3E}">
        <p14:creationId xmlns:p14="http://schemas.microsoft.com/office/powerpoint/2010/main" val="320874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FB87-7363-8523-D9BF-E2BF6144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F582F-AEF3-D4D9-29E3-1C114663F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can have a short name (like x and y) or a more descriptive name (age, </a:t>
            </a:r>
            <a:r>
              <a:rPr lang="en-US" dirty="0" err="1"/>
              <a:t>carname</a:t>
            </a:r>
            <a:r>
              <a:rPr lang="en-US" dirty="0"/>
              <a:t>, </a:t>
            </a:r>
            <a:r>
              <a:rPr lang="en-US" dirty="0" err="1"/>
              <a:t>total_volume</a:t>
            </a:r>
            <a:r>
              <a:rPr lang="en-US" dirty="0"/>
              <a:t>). Rules for R variables are:</a:t>
            </a:r>
          </a:p>
          <a:p>
            <a:r>
              <a:rPr lang="en-US" dirty="0"/>
              <a:t>A variable name must start with a letter and can be a combination of letters, digits, period(.)</a:t>
            </a:r>
          </a:p>
          <a:p>
            <a:r>
              <a:rPr lang="en-US" dirty="0"/>
              <a:t>and underscore(_). If it starts with period(.), it cannot be followed by a digit.</a:t>
            </a:r>
          </a:p>
          <a:p>
            <a:r>
              <a:rPr lang="en-US" dirty="0"/>
              <a:t>A variable name cannot start with a number or underscore (_)</a:t>
            </a:r>
          </a:p>
          <a:p>
            <a:r>
              <a:rPr lang="en-US" dirty="0"/>
              <a:t>Variable names are case-sensitive (age, Age and AGE are three different variables)</a:t>
            </a:r>
          </a:p>
          <a:p>
            <a:r>
              <a:rPr lang="en-US" dirty="0"/>
              <a:t>Reserved words cannot be used as variables (TRUE, FALSE, NULL, if...)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3053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1098-AC2A-7C64-ABF8-56274CB2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DC5C2-14BE-7DBA-93B7-5958E60F6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do not need to be declared with any particular type, and can even change type after they have been set</a:t>
            </a:r>
          </a:p>
          <a:p>
            <a:pPr lvl="1"/>
            <a:r>
              <a:rPr lang="en-US" dirty="0"/>
              <a:t>numeric - (10.5, 55, 787)</a:t>
            </a:r>
          </a:p>
          <a:p>
            <a:pPr lvl="1"/>
            <a:r>
              <a:rPr lang="en-US" dirty="0"/>
              <a:t>integer - (1L, 55L, 100L, where the letter "L" declares this as an integer)</a:t>
            </a:r>
          </a:p>
          <a:p>
            <a:pPr lvl="1"/>
            <a:r>
              <a:rPr lang="en-US" dirty="0"/>
              <a:t>complex - (9 + 3i, where "</a:t>
            </a:r>
            <a:r>
              <a:rPr lang="en-US" dirty="0" err="1"/>
              <a:t>i</a:t>
            </a:r>
            <a:r>
              <a:rPr lang="en-US" dirty="0"/>
              <a:t>" is the imaginary part)</a:t>
            </a:r>
          </a:p>
          <a:p>
            <a:pPr lvl="1"/>
            <a:r>
              <a:rPr lang="en-US" dirty="0"/>
              <a:t>character (a.k.a. string) - ("k", "R is exciting", "FALSE", "11.5")</a:t>
            </a:r>
          </a:p>
          <a:p>
            <a:pPr lvl="1"/>
            <a:r>
              <a:rPr lang="en-US" dirty="0"/>
              <a:t>logical (a.k.a. </a:t>
            </a:r>
            <a:r>
              <a:rPr lang="en-US" dirty="0" err="1"/>
              <a:t>boolean</a:t>
            </a:r>
            <a:r>
              <a:rPr lang="en-US" dirty="0"/>
              <a:t>) - (TRUE or FALSE)</a:t>
            </a:r>
          </a:p>
          <a:p>
            <a:r>
              <a:rPr lang="en-US" dirty="0"/>
              <a:t>Use the class() function to check the data type of a variable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210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6C04-6914-67E8-5AC6-5F52A9F6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A7F17-2103-D0C5-ACD6-161DEBD14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number types in R:</a:t>
            </a:r>
          </a:p>
          <a:p>
            <a:pPr lvl="1"/>
            <a:r>
              <a:rPr lang="en-US" dirty="0"/>
              <a:t>numeric : A numeric data type is the most common type in R, and contains any number with or without a decimal</a:t>
            </a:r>
          </a:p>
          <a:p>
            <a:pPr lvl="1"/>
            <a:r>
              <a:rPr lang="en-US" dirty="0"/>
              <a:t>integer : Integers are numeric data without decimals</a:t>
            </a:r>
          </a:p>
          <a:p>
            <a:pPr lvl="1"/>
            <a:r>
              <a:rPr lang="en-US" dirty="0"/>
              <a:t>complex : A complex number is written with an "</a:t>
            </a:r>
            <a:r>
              <a:rPr lang="en-US" dirty="0" err="1"/>
              <a:t>i</a:t>
            </a:r>
            <a:r>
              <a:rPr lang="en-US" dirty="0"/>
              <a:t>" as the imaginary part</a:t>
            </a:r>
          </a:p>
          <a:p>
            <a:r>
              <a:rPr lang="en-US" dirty="0"/>
              <a:t>You can convert from one type to another with the following functions:</a:t>
            </a:r>
          </a:p>
          <a:p>
            <a:pPr lvl="1"/>
            <a:r>
              <a:rPr lang="en-US" dirty="0" err="1"/>
              <a:t>as.numeric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as.integer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as.complex</a:t>
            </a:r>
            <a:r>
              <a:rPr lang="en-US" dirty="0"/>
              <a:t>()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7234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92C9-0E10-6F5B-14BB-3798F723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9CF0D-AC43-4C33-A106-749F6FF98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 </a:t>
            </a:r>
            <a:r>
              <a:rPr lang="en-US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to perform common mathematical operations on numbers.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A1732-F89B-2B2B-FB57-8A81D95E5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1" y="2602218"/>
            <a:ext cx="9836330" cy="376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55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C25F-6D16-6F90-5B0C-B0C90780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Operators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9C8DC0-F51E-B56A-53AB-DFBC179B2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223" y="2108200"/>
            <a:ext cx="8908868" cy="3760788"/>
          </a:xfrm>
        </p:spPr>
      </p:pic>
    </p:spTree>
    <p:extLst>
      <p:ext uri="{BB962C8B-B14F-4D97-AF65-F5344CB8AC3E}">
        <p14:creationId xmlns:p14="http://schemas.microsoft.com/office/powerpoint/2010/main" val="65204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79FE-4086-D55A-0C71-B78F11EE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72580-C172-EDB7-D5E4-699DCA669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surrounded by either single quotation marks, or double quotation marks</a:t>
            </a:r>
          </a:p>
          <a:p>
            <a:r>
              <a:rPr lang="en-US" dirty="0"/>
              <a:t>String to a variable is done with the variable followed by the &lt;- operator</a:t>
            </a:r>
          </a:p>
          <a:p>
            <a:r>
              <a:rPr lang="en-US" dirty="0"/>
              <a:t>To find the number of characters in a string, use the </a:t>
            </a:r>
            <a:r>
              <a:rPr lang="en-US" dirty="0" err="1"/>
              <a:t>nchar</a:t>
            </a:r>
            <a:r>
              <a:rPr lang="en-US" dirty="0"/>
              <a:t>() function</a:t>
            </a:r>
          </a:p>
          <a:p>
            <a:r>
              <a:rPr lang="en-US" dirty="0"/>
              <a:t>cat function: If U want the line breaks to be inserted at the same position as in the code</a:t>
            </a:r>
          </a:p>
          <a:p>
            <a:r>
              <a:rPr lang="en-US" dirty="0" err="1"/>
              <a:t>grepl</a:t>
            </a:r>
            <a:r>
              <a:rPr lang="en-US" dirty="0"/>
              <a:t>() function to check if a character or a sequence of characters are present in a string</a:t>
            </a:r>
          </a:p>
          <a:p>
            <a:r>
              <a:rPr lang="en-US" dirty="0"/>
              <a:t>paste() function to merge/concatenate two strings</a:t>
            </a:r>
          </a:p>
          <a:p>
            <a:r>
              <a:rPr lang="en-US" dirty="0"/>
              <a:t>An escape character is a backslash \ followed by the character you want to insert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0345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AE3B-2C2A-E436-FDD9-D598CEC1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Statements and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05D78-79FD-3F73-9DA1-4DEAC1076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If…else</a:t>
            </a:r>
          </a:p>
          <a:p>
            <a:r>
              <a:rPr lang="en-IN" sz="2400" dirty="0"/>
              <a:t>While Loop: 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xecute a set of statements as long as a condition is TRUE</a:t>
            </a:r>
            <a:endParaRPr lang="en-IN" sz="2400" dirty="0"/>
          </a:p>
          <a:p>
            <a:r>
              <a:rPr lang="en-IN" sz="2400" dirty="0"/>
              <a:t>For Loop: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used for iterating over a sequence</a:t>
            </a:r>
            <a:endParaRPr lang="en-IN" sz="2400" dirty="0"/>
          </a:p>
          <a:p>
            <a:r>
              <a:rPr lang="en-IN" sz="2400" dirty="0"/>
              <a:t>To exit the loop, we use a break statement. </a:t>
            </a:r>
          </a:p>
          <a:p>
            <a:r>
              <a:rPr lang="en-IN" sz="2400" dirty="0"/>
              <a:t>To skip and continue with the next iteration, we use the next statement.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86629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B8CC-0F78-10D5-3114-EF8FB881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in 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7B467-6979-728C-C875-3BBB18CDF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function is a block of code which only runs when it is called.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pass data, known as parameters, into a function.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function can return data as a result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573ABF-C57E-C9EE-5877-259ED8443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755" y="3603309"/>
            <a:ext cx="7306695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5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95D0-4B17-E838-8E9D-60DB81DD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Structures of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E93D0-8894-DAB9-8E84-4589565A4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Vectors</a:t>
            </a:r>
          </a:p>
          <a:p>
            <a:r>
              <a:rPr lang="en-IN" dirty="0"/>
              <a:t>Lists</a:t>
            </a:r>
          </a:p>
          <a:p>
            <a:r>
              <a:rPr lang="en-IN" dirty="0"/>
              <a:t>Arrays</a:t>
            </a:r>
          </a:p>
          <a:p>
            <a:r>
              <a:rPr lang="en-IN" dirty="0"/>
              <a:t>Matrices</a:t>
            </a:r>
          </a:p>
          <a:p>
            <a:r>
              <a:rPr lang="en-IN" dirty="0" err="1"/>
              <a:t>DataFrames</a:t>
            </a:r>
            <a:endParaRPr lang="en-IN" dirty="0"/>
          </a:p>
          <a:p>
            <a:r>
              <a:rPr lang="en-IN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276370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8D2A-C164-8582-DC12-7665BAF0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Vectors in 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F86D1-38B1-E613-1443-1CE3A8EF6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list of items that are of the same type.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Use the c () function to create a vector and add items to it 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separated by,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U can create a vector of series using: operator.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Length method is used to get the no of elements.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U can sort the elements either alphabetically or numerically.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Use the index to access individual elements of the vector.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407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934C1-BEEF-1AA1-2782-0A9315BC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with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F39D4-2106-584B-7AB6-368750DFF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can be passed into functions as arguments.</a:t>
            </a:r>
          </a:p>
          <a:p>
            <a:r>
              <a:rPr lang="en-US" dirty="0"/>
              <a:t>Arguments are specified after the function name, inside the parentheses. You can add as many arguments as you want, just separate them with a comma.</a:t>
            </a:r>
          </a:p>
          <a:p>
            <a:r>
              <a:rPr lang="en-US" dirty="0"/>
              <a:t>A parameter is the variable listed inside the parentheses in the function definition.</a:t>
            </a:r>
          </a:p>
          <a:p>
            <a:r>
              <a:rPr lang="en-US" dirty="0"/>
              <a:t>An argument is the value that is sent to the function when it is called.</a:t>
            </a:r>
          </a:p>
          <a:p>
            <a:r>
              <a:rPr lang="en-US" dirty="0"/>
              <a:t>A function must be called with the correct number of arguments</a:t>
            </a:r>
          </a:p>
          <a:p>
            <a:r>
              <a:rPr lang="en-US" dirty="0"/>
              <a:t>U can create default arguments by assigning a value to it in the function. </a:t>
            </a:r>
          </a:p>
          <a:p>
            <a:r>
              <a:rPr lang="en-US" dirty="0"/>
              <a:t>return keyword is used to return a value.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0762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38BE-2A15-2A94-F442-38F40EA7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D3B76-7A23-81E0-73F6-B5DDC35A5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that are created outside of a function are known as global variables.</a:t>
            </a:r>
          </a:p>
          <a:p>
            <a:r>
              <a:rPr lang="en-US" dirty="0"/>
              <a:t>Global variables can be used by everyone, both inside of functions and outside.</a:t>
            </a:r>
          </a:p>
          <a:p>
            <a:r>
              <a:rPr lang="en-US" dirty="0"/>
              <a:t>U can create global variables within a function too. </a:t>
            </a:r>
          </a:p>
          <a:p>
            <a:r>
              <a:rPr lang="en-US" dirty="0"/>
              <a:t>To change the value of a global variable inside a function, refer to the variable by using the global assignment operator &lt;&lt;-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45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06C1-12FB-E3D1-A681-02D444A6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R Programming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F5E58-F23A-75DE-739C-47A2C4F3A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programming language and software environment designed primarily for statistical computing, data analysis, and graphical representation.</a:t>
            </a:r>
          </a:p>
          <a:p>
            <a:r>
              <a:rPr lang="en-US" dirty="0"/>
              <a:t>Developed in the early 1990s by </a:t>
            </a:r>
            <a:r>
              <a:rPr lang="en-US" b="1" u="sng" dirty="0"/>
              <a:t>Ross Ihaka</a:t>
            </a:r>
            <a:r>
              <a:rPr lang="en-US" dirty="0"/>
              <a:t> and </a:t>
            </a:r>
            <a:r>
              <a:rPr lang="en-US" b="1" u="sng" dirty="0"/>
              <a:t>Robert Gentleman</a:t>
            </a:r>
            <a:r>
              <a:rPr lang="en-US" dirty="0"/>
              <a:t> at the University of Auckland, New Zealand, as a free and open-source implementation of the S language, with additional features. </a:t>
            </a:r>
          </a:p>
          <a:p>
            <a:r>
              <a:rPr lang="en-US" dirty="0"/>
              <a:t>R is widely used among statisticians, data analysts, and data scientists and has a vast library of tools for data manipulation, statistical analysis, and visualization.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364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4A922-717C-0FFB-3DA4-BA69B949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41B7F-0460-B112-45CF-DAC19D394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Handling and Manipulation</a:t>
            </a:r>
          </a:p>
          <a:p>
            <a:r>
              <a:rPr lang="en-IN" dirty="0"/>
              <a:t>Statistical Analysis and </a:t>
            </a:r>
            <a:r>
              <a:rPr lang="en-IN" dirty="0" err="1"/>
              <a:t>Modeling</a:t>
            </a:r>
            <a:endParaRPr lang="en-IN" dirty="0"/>
          </a:p>
          <a:p>
            <a:r>
              <a:rPr lang="en-IN" dirty="0"/>
              <a:t>Data Visualization</a:t>
            </a:r>
          </a:p>
          <a:p>
            <a:r>
              <a:rPr lang="en-IN" dirty="0"/>
              <a:t>Packages and Community Support</a:t>
            </a:r>
          </a:p>
          <a:p>
            <a:r>
              <a:rPr lang="en-IN" dirty="0"/>
              <a:t>Integration with Other Languages</a:t>
            </a:r>
          </a:p>
          <a:p>
            <a:r>
              <a:rPr lang="en-IN" dirty="0"/>
              <a:t>Reproducible Research and Reporting</a:t>
            </a:r>
          </a:p>
          <a:p>
            <a:r>
              <a:rPr lang="en-US" dirty="0"/>
              <a:t>Applications in Data Science and Industry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71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32A46-621D-AD5A-D15E-9DB109B6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CDD04-3700-B897-09A3-1292E7962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 Language Environment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R Base:</a:t>
            </a:r>
            <a:r>
              <a:rPr lang="en-US" dirty="0"/>
              <a:t> Download and install the R environment from the CRAN website. This includes the R interpreter, standard libraries, and the console for running R commands.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Download R-4.4.1 for Windows. The R-project for statistical computing.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Supported on </a:t>
            </a:r>
            <a:r>
              <a:rPr lang="en-US" b="1" dirty="0"/>
              <a:t>Windows</a:t>
            </a:r>
            <a:r>
              <a:rPr lang="en-US" dirty="0"/>
              <a:t>, </a:t>
            </a:r>
            <a:r>
              <a:rPr lang="en-US" b="1" dirty="0"/>
              <a:t>macOS</a:t>
            </a:r>
            <a:r>
              <a:rPr lang="en-US" dirty="0"/>
              <a:t>, and </a:t>
            </a:r>
            <a:r>
              <a:rPr lang="en-US" b="1" dirty="0"/>
              <a:t>Linux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the Path Variable to hold the location of R’s Bin directory that contains the </a:t>
            </a:r>
            <a:r>
              <a:rPr lang="en-US" dirty="0" err="1"/>
              <a:t>RScript</a:t>
            </a:r>
            <a:r>
              <a:rPr lang="en-US" dirty="0"/>
              <a:t> Location. </a:t>
            </a:r>
          </a:p>
          <a:p>
            <a:r>
              <a:rPr lang="en-IN" b="1" dirty="0"/>
              <a:t>Integrated Development Environment (IDE):</a:t>
            </a:r>
          </a:p>
          <a:p>
            <a:pPr lvl="1"/>
            <a:r>
              <a:rPr lang="en-IN" b="1" dirty="0" err="1"/>
              <a:t>Rstudio</a:t>
            </a:r>
            <a:endParaRPr lang="en-IN" b="1" dirty="0"/>
          </a:p>
          <a:p>
            <a:pPr lvl="1"/>
            <a:r>
              <a:rPr lang="en-IN" b="1" dirty="0"/>
              <a:t>VS Code</a:t>
            </a:r>
          </a:p>
          <a:p>
            <a:pPr lvl="1"/>
            <a:r>
              <a:rPr lang="en-IN" b="1" dirty="0" err="1"/>
              <a:t>Jupyter</a:t>
            </a:r>
            <a:r>
              <a:rPr lang="en-IN" b="1" dirty="0"/>
              <a:t> Notebooks.</a:t>
            </a:r>
          </a:p>
        </p:txBody>
      </p:sp>
    </p:spTree>
    <p:extLst>
      <p:ext uri="{BB962C8B-B14F-4D97-AF65-F5344CB8AC3E}">
        <p14:creationId xmlns:p14="http://schemas.microsoft.com/office/powerpoint/2010/main" val="305027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0D7B-3060-7CAA-2F0A-F4E0D51E0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7B8B7-A4A2-6102-553B-AB60FB054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CRAN Packages</a:t>
            </a:r>
          </a:p>
          <a:p>
            <a:r>
              <a:rPr lang="en-IN" dirty="0"/>
              <a:t>Database Drivers: </a:t>
            </a:r>
            <a:r>
              <a:rPr lang="en-IN" dirty="0" err="1"/>
              <a:t>RMySQL</a:t>
            </a:r>
            <a:r>
              <a:rPr lang="en-IN" dirty="0"/>
              <a:t>, </a:t>
            </a:r>
            <a:r>
              <a:rPr lang="en-IN" dirty="0" err="1"/>
              <a:t>RPostGreSQL</a:t>
            </a:r>
            <a:r>
              <a:rPr lang="en-IN" dirty="0"/>
              <a:t>.</a:t>
            </a:r>
          </a:p>
          <a:p>
            <a:r>
              <a:rPr lang="en-IN" dirty="0"/>
              <a:t>Web Application Frameworks: Shiny and Plumber.</a:t>
            </a:r>
          </a:p>
          <a:p>
            <a:r>
              <a:rPr lang="en-US" dirty="0"/>
              <a:t>Documentation and Reporting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Pandoc</a:t>
            </a:r>
            <a:r>
              <a:rPr lang="en-US" dirty="0"/>
              <a:t>: Required for R Markdown to HTML, PDF, and Word conversions, and is bundled with RStudio.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LaTeX</a:t>
            </a:r>
            <a:r>
              <a:rPr lang="en-US" dirty="0"/>
              <a:t>: Necessary if you want to generate PDF reports from R Markdown (e.g., </a:t>
            </a:r>
            <a:r>
              <a:rPr lang="en-US" dirty="0" err="1"/>
              <a:t>MikTeX</a:t>
            </a:r>
            <a:r>
              <a:rPr lang="en-US" dirty="0"/>
              <a:t> or </a:t>
            </a:r>
            <a:r>
              <a:rPr lang="en-US" dirty="0" err="1"/>
              <a:t>TinyTeX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8740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B483-E3D0-D3CE-699B-BF20B37D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0597B-DBCB-ED8A-D2FE-57DC409D1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To output text in R, use single or double quotes.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To output numbers, just type the number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To do simple calculations, add numbers together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730CE-6D22-F241-FA28-2EAA98DA7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655" y="3820535"/>
            <a:ext cx="2534004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5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B36B-6D80-EB36-5752-908F0C5A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A97EA-FFC1-32E6-F71C-B5E56F53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 uses # to create </a:t>
            </a:r>
            <a:r>
              <a:rPr lang="en-IN" dirty="0" err="1"/>
              <a:t>comments,very</a:t>
            </a:r>
            <a:r>
              <a:rPr lang="en-IN" dirty="0"/>
              <a:t> similar to Python. </a:t>
            </a:r>
          </a:p>
          <a:p>
            <a:r>
              <a:rPr lang="en-IN" dirty="0"/>
              <a:t>There are no multi line comments in R. </a:t>
            </a:r>
          </a:p>
        </p:txBody>
      </p:sp>
    </p:spTree>
    <p:extLst>
      <p:ext uri="{BB962C8B-B14F-4D97-AF65-F5344CB8AC3E}">
        <p14:creationId xmlns:p14="http://schemas.microsoft.com/office/powerpoint/2010/main" val="3471796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81E3-3885-6D3C-2BEA-A988FFB9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BDE11-F904-9FFC-526E-5A069FD18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</a:rPr>
              <a:t>Variables are containers for storing data values.</a:t>
            </a:r>
          </a:p>
          <a:p>
            <a:r>
              <a:rPr lang="en-US" sz="2800" dirty="0">
                <a:solidFill>
                  <a:srgbClr val="000000"/>
                </a:solidFill>
              </a:rPr>
              <a:t>To assign values to variables use &lt;- sign. 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</a:rPr>
              <a:t>To Print U can simply use the variable.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</a:rPr>
              <a:t>R does have a print() function available if you want to use it.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73949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{E7F02AFB-91C9-46C0-B7FF-63103FF18031}tf56160789_win32</Template>
  <TotalTime>1308</TotalTime>
  <Words>2684</Words>
  <Application>Microsoft Office PowerPoint</Application>
  <PresentationFormat>Widescreen</PresentationFormat>
  <Paragraphs>256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Bookman Old Style</vt:lpstr>
      <vt:lpstr>Calibri</vt:lpstr>
      <vt:lpstr>Consolas</vt:lpstr>
      <vt:lpstr>Franklin Gothic Book</vt:lpstr>
      <vt:lpstr>Verdana</vt:lpstr>
      <vt:lpstr>Custom</vt:lpstr>
      <vt:lpstr>R Programming</vt:lpstr>
      <vt:lpstr>Your best quote that reflects your approach… “It’s one small step for man, one giant leap for mankind.”</vt:lpstr>
      <vt:lpstr>What is R Programming language?</vt:lpstr>
      <vt:lpstr>Features</vt:lpstr>
      <vt:lpstr>Software Components</vt:lpstr>
      <vt:lpstr>Additional Components</vt:lpstr>
      <vt:lpstr>Syntax</vt:lpstr>
      <vt:lpstr>Comments</vt:lpstr>
      <vt:lpstr>Variables</vt:lpstr>
      <vt:lpstr>Concatenate Elements </vt:lpstr>
      <vt:lpstr>Naming Conventions</vt:lpstr>
      <vt:lpstr>Data Types</vt:lpstr>
      <vt:lpstr>Numbers</vt:lpstr>
      <vt:lpstr>Math Functions</vt:lpstr>
      <vt:lpstr>Comparison Operators</vt:lpstr>
      <vt:lpstr>Strings in R</vt:lpstr>
      <vt:lpstr>Statements and Expressions</vt:lpstr>
      <vt:lpstr>Functions in R </vt:lpstr>
      <vt:lpstr>Data Structures of R</vt:lpstr>
      <vt:lpstr>Vectors in R.</vt:lpstr>
      <vt:lpstr>Functions with Arguments</vt:lpstr>
      <vt:lpstr>Global 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Phani Raj</dc:creator>
  <cp:lastModifiedBy>Phani Raj</cp:lastModifiedBy>
  <cp:revision>29</cp:revision>
  <dcterms:created xsi:type="dcterms:W3CDTF">2024-10-26T15:17:14Z</dcterms:created>
  <dcterms:modified xsi:type="dcterms:W3CDTF">2024-10-30T08:58:52Z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