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4D92F-ACD4-436B-B1C9-B9CF378BB8C6}" v="6" dt="2023-03-27T07:20:51.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04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Goverdhana" userId="d50be924d9ff1bce" providerId="LiveId" clId="{8D54D92F-ACD4-436B-B1C9-B9CF378BB8C6}"/>
    <pc:docChg chg="undo custSel modSld">
      <pc:chgData name="Pavani Goverdhana" userId="d50be924d9ff1bce" providerId="LiveId" clId="{8D54D92F-ACD4-436B-B1C9-B9CF378BB8C6}" dt="2023-03-27T07:21:01.986" v="93" actId="14100"/>
      <pc:docMkLst>
        <pc:docMk/>
      </pc:docMkLst>
      <pc:sldChg chg="addSp delSp modSp mod">
        <pc:chgData name="Pavani Goverdhana" userId="d50be924d9ff1bce" providerId="LiveId" clId="{8D54D92F-ACD4-436B-B1C9-B9CF378BB8C6}" dt="2023-03-27T07:12:48.283" v="12" actId="14100"/>
        <pc:sldMkLst>
          <pc:docMk/>
          <pc:sldMk cId="1366071840" sldId="262"/>
        </pc:sldMkLst>
        <pc:graphicFrameChg chg="add mod modGraphic">
          <ac:chgData name="Pavani Goverdhana" userId="d50be924d9ff1bce" providerId="LiveId" clId="{8D54D92F-ACD4-436B-B1C9-B9CF378BB8C6}" dt="2023-03-27T07:12:39.469" v="10" actId="1076"/>
          <ac:graphicFrameMkLst>
            <pc:docMk/>
            <pc:sldMk cId="1366071840" sldId="262"/>
            <ac:graphicFrameMk id="2" creationId="{AA2D1AB6-B9D8-4C73-A29A-F91E1A343968}"/>
          </ac:graphicFrameMkLst>
        </pc:graphicFrameChg>
        <pc:graphicFrameChg chg="del modGraphic">
          <ac:chgData name="Pavani Goverdhana" userId="d50be924d9ff1bce" providerId="LiveId" clId="{8D54D92F-ACD4-436B-B1C9-B9CF378BB8C6}" dt="2023-03-27T07:11:40.430" v="1" actId="478"/>
          <ac:graphicFrameMkLst>
            <pc:docMk/>
            <pc:sldMk cId="1366071840" sldId="262"/>
            <ac:graphicFrameMk id="7" creationId="{B9934E98-F686-42A4-B9A8-7902B971C11A}"/>
          </ac:graphicFrameMkLst>
        </pc:graphicFrameChg>
        <pc:graphicFrameChg chg="del">
          <ac:chgData name="Pavani Goverdhana" userId="d50be924d9ff1bce" providerId="LiveId" clId="{8D54D92F-ACD4-436B-B1C9-B9CF378BB8C6}" dt="2023-03-27T07:11:43.564" v="2" actId="478"/>
          <ac:graphicFrameMkLst>
            <pc:docMk/>
            <pc:sldMk cId="1366071840" sldId="262"/>
            <ac:graphicFrameMk id="8" creationId="{9DDF3BF6-55FD-4C70-9A5F-F0A5967B09B7}"/>
          </ac:graphicFrameMkLst>
        </pc:graphicFrameChg>
        <pc:graphicFrameChg chg="add mod">
          <ac:chgData name="Pavani Goverdhana" userId="d50be924d9ff1bce" providerId="LiveId" clId="{8D54D92F-ACD4-436B-B1C9-B9CF378BB8C6}" dt="2023-03-27T07:12:48.283" v="12" actId="14100"/>
          <ac:graphicFrameMkLst>
            <pc:docMk/>
            <pc:sldMk cId="1366071840" sldId="262"/>
            <ac:graphicFrameMk id="9" creationId="{FBFC56FE-BA7E-4AD8-8802-8F3833EF446C}"/>
          </ac:graphicFrameMkLst>
        </pc:graphicFrameChg>
      </pc:sldChg>
      <pc:sldChg chg="addSp delSp modSp mod">
        <pc:chgData name="Pavani Goverdhana" userId="d50be924d9ff1bce" providerId="LiveId" clId="{8D54D92F-ACD4-436B-B1C9-B9CF378BB8C6}" dt="2023-03-27T07:16:33.592" v="37" actId="1076"/>
        <pc:sldMkLst>
          <pc:docMk/>
          <pc:sldMk cId="1000823887" sldId="263"/>
        </pc:sldMkLst>
        <pc:spChg chg="mod">
          <ac:chgData name="Pavani Goverdhana" userId="d50be924d9ff1bce" providerId="LiveId" clId="{8D54D92F-ACD4-436B-B1C9-B9CF378BB8C6}" dt="2023-03-27T07:14:58.313" v="21" actId="14100"/>
          <ac:spMkLst>
            <pc:docMk/>
            <pc:sldMk cId="1000823887" sldId="263"/>
            <ac:spMk id="2" creationId="{D0AC53FC-950C-4BBC-9143-EAE8545AE005}"/>
          </ac:spMkLst>
        </pc:spChg>
        <pc:spChg chg="add del mod">
          <ac:chgData name="Pavani Goverdhana" userId="d50be924d9ff1bce" providerId="LiveId" clId="{8D54D92F-ACD4-436B-B1C9-B9CF378BB8C6}" dt="2023-03-27T07:15:30.312" v="25"/>
          <ac:spMkLst>
            <pc:docMk/>
            <pc:sldMk cId="1000823887" sldId="263"/>
            <ac:spMk id="6" creationId="{6E932D29-B758-4193-8507-13DB168F975A}"/>
          </ac:spMkLst>
        </pc:spChg>
        <pc:spChg chg="add del mod">
          <ac:chgData name="Pavani Goverdhana" userId="d50be924d9ff1bce" providerId="LiveId" clId="{8D54D92F-ACD4-436B-B1C9-B9CF378BB8C6}" dt="2023-03-27T07:15:35.739" v="27" actId="478"/>
          <ac:spMkLst>
            <pc:docMk/>
            <pc:sldMk cId="1000823887" sldId="263"/>
            <ac:spMk id="8" creationId="{DEEB43D9-CAED-49FC-8151-CD3098792AA7}"/>
          </ac:spMkLst>
        </pc:spChg>
        <pc:graphicFrameChg chg="del modGraphic">
          <ac:chgData name="Pavani Goverdhana" userId="d50be924d9ff1bce" providerId="LiveId" clId="{8D54D92F-ACD4-436B-B1C9-B9CF378BB8C6}" dt="2023-03-27T07:15:15.913" v="23" actId="478"/>
          <ac:graphicFrameMkLst>
            <pc:docMk/>
            <pc:sldMk cId="1000823887" sldId="263"/>
            <ac:graphicFrameMk id="4" creationId="{9BB7010A-DFFE-4632-9927-25BB92AD21C5}"/>
          </ac:graphicFrameMkLst>
        </pc:graphicFrameChg>
        <pc:graphicFrameChg chg="del">
          <ac:chgData name="Pavani Goverdhana" userId="d50be924d9ff1bce" providerId="LiveId" clId="{8D54D92F-ACD4-436B-B1C9-B9CF378BB8C6}" dt="2023-03-27T07:15:38.896" v="28" actId="478"/>
          <ac:graphicFrameMkLst>
            <pc:docMk/>
            <pc:sldMk cId="1000823887" sldId="263"/>
            <ac:graphicFrameMk id="5" creationId="{EEFAA5DD-CABB-4AB4-8616-B8738612F22A}"/>
          </ac:graphicFrameMkLst>
        </pc:graphicFrameChg>
        <pc:graphicFrameChg chg="add mod modGraphic">
          <ac:chgData name="Pavani Goverdhana" userId="d50be924d9ff1bce" providerId="LiveId" clId="{8D54D92F-ACD4-436B-B1C9-B9CF378BB8C6}" dt="2023-03-27T07:16:18.731" v="34" actId="255"/>
          <ac:graphicFrameMkLst>
            <pc:docMk/>
            <pc:sldMk cId="1000823887" sldId="263"/>
            <ac:graphicFrameMk id="9" creationId="{7228980C-CFBB-4605-A36B-7E91845BF1C2}"/>
          </ac:graphicFrameMkLst>
        </pc:graphicFrameChg>
        <pc:graphicFrameChg chg="add mod">
          <ac:chgData name="Pavani Goverdhana" userId="d50be924d9ff1bce" providerId="LiveId" clId="{8D54D92F-ACD4-436B-B1C9-B9CF378BB8C6}" dt="2023-03-27T07:16:33.592" v="37" actId="1076"/>
          <ac:graphicFrameMkLst>
            <pc:docMk/>
            <pc:sldMk cId="1000823887" sldId="263"/>
            <ac:graphicFrameMk id="10" creationId="{832CFA33-2573-440C-9C3E-C9A3B8C1C3AB}"/>
          </ac:graphicFrameMkLst>
        </pc:graphicFrameChg>
      </pc:sldChg>
      <pc:sldChg chg="addSp delSp modSp mod">
        <pc:chgData name="Pavani Goverdhana" userId="d50be924d9ff1bce" providerId="LiveId" clId="{8D54D92F-ACD4-436B-B1C9-B9CF378BB8C6}" dt="2023-03-27T07:21:01.986" v="93" actId="14100"/>
        <pc:sldMkLst>
          <pc:docMk/>
          <pc:sldMk cId="319829070" sldId="264"/>
        </pc:sldMkLst>
        <pc:spChg chg="mod">
          <ac:chgData name="Pavani Goverdhana" userId="d50be924d9ff1bce" providerId="LiveId" clId="{8D54D92F-ACD4-436B-B1C9-B9CF378BB8C6}" dt="2023-03-27T07:17:50.988" v="54" actId="207"/>
          <ac:spMkLst>
            <pc:docMk/>
            <pc:sldMk cId="319829070" sldId="264"/>
            <ac:spMk id="2" creationId="{D689634A-740A-49AD-9221-2B7FF097C805}"/>
          </ac:spMkLst>
        </pc:spChg>
        <pc:spChg chg="add del mod">
          <ac:chgData name="Pavani Goverdhana" userId="d50be924d9ff1bce" providerId="LiveId" clId="{8D54D92F-ACD4-436B-B1C9-B9CF378BB8C6}" dt="2023-03-27T07:18:20.354" v="61" actId="478"/>
          <ac:spMkLst>
            <pc:docMk/>
            <pc:sldMk cId="319829070" sldId="264"/>
            <ac:spMk id="7" creationId="{6E2628D1-4376-44A4-817A-B8ABAA046F66}"/>
          </ac:spMkLst>
        </pc:spChg>
        <pc:graphicFrameChg chg="add mod modGraphic">
          <ac:chgData name="Pavani Goverdhana" userId="d50be924d9ff1bce" providerId="LiveId" clId="{8D54D92F-ACD4-436B-B1C9-B9CF378BB8C6}" dt="2023-03-27T07:20:45.712" v="88" actId="1076"/>
          <ac:graphicFrameMkLst>
            <pc:docMk/>
            <pc:sldMk cId="319829070" sldId="264"/>
            <ac:graphicFrameMk id="3" creationId="{D3CBBD75-BE82-48D3-9C02-0C47AF3B9DA2}"/>
          </ac:graphicFrameMkLst>
        </pc:graphicFrameChg>
        <pc:graphicFrameChg chg="del modGraphic">
          <ac:chgData name="Pavani Goverdhana" userId="d50be924d9ff1bce" providerId="LiveId" clId="{8D54D92F-ACD4-436B-B1C9-B9CF378BB8C6}" dt="2023-03-27T07:18:07.052" v="60" actId="478"/>
          <ac:graphicFrameMkLst>
            <pc:docMk/>
            <pc:sldMk cId="319829070" sldId="264"/>
            <ac:graphicFrameMk id="4" creationId="{910B65E4-DF92-4980-8E6B-757EBD4F543B}"/>
          </ac:graphicFrameMkLst>
        </pc:graphicFrameChg>
        <pc:graphicFrameChg chg="del">
          <ac:chgData name="Pavani Goverdhana" userId="d50be924d9ff1bce" providerId="LiveId" clId="{8D54D92F-ACD4-436B-B1C9-B9CF378BB8C6}" dt="2023-03-27T07:18:26.943" v="63" actId="478"/>
          <ac:graphicFrameMkLst>
            <pc:docMk/>
            <pc:sldMk cId="319829070" sldId="264"/>
            <ac:graphicFrameMk id="5" creationId="{5327296B-5056-4672-A768-8E487AC0FD09}"/>
          </ac:graphicFrameMkLst>
        </pc:graphicFrameChg>
        <pc:graphicFrameChg chg="add mod">
          <ac:chgData name="Pavani Goverdhana" userId="d50be924d9ff1bce" providerId="LiveId" clId="{8D54D92F-ACD4-436B-B1C9-B9CF378BB8C6}" dt="2023-03-27T07:21:01.986" v="93" actId="14100"/>
          <ac:graphicFrameMkLst>
            <pc:docMk/>
            <pc:sldMk cId="319829070" sldId="264"/>
            <ac:graphicFrameMk id="8" creationId="{0DB41CA6-A7FC-4A98-BA9E-98D648E396E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avan\Downloads\Global_Superstore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avan\Downloads\Global_Superstore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pavan\Downloads\Global_Superstore2.csv"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[Global_Superstore2.csv]sales By region pivot!PivotTable1</c:name>
    <c:fmtId val="12"/>
  </c:pivotSource>
  <c:chart>
    <c:autoTitleDeleted val="1"/>
    <c:pivotFmts>
      <c:pivotFmt>
        <c:idx val="0"/>
        <c:spPr>
          <a:solidFill>
            <a:srgbClr val="FF0000"/>
          </a:solidFill>
          <a:ln>
            <a:noFill/>
          </a:ln>
          <a:effectLst/>
          <a:sp3d/>
        </c:spPr>
        <c:marker>
          <c:symbol val="diamond"/>
          <c:size val="6"/>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a:sp3d/>
        </c:spPr>
        <c:dLbl>
          <c:idx val="0"/>
          <c:layout>
            <c:manualLayout>
              <c:x val="-1.8982536066819223E-3"/>
              <c:y val="-9.2764378478664197E-3"/>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a:sp3d/>
        </c:spPr>
        <c:dLbl>
          <c:idx val="0"/>
          <c:layout>
            <c:manualLayout>
              <c:x val="-1.8982536066819223E-3"/>
              <c:y val="-9.2764378478664197E-3"/>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a:sp3d/>
        </c:spPr>
        <c:dLbl>
          <c:idx val="0"/>
          <c:layout>
            <c:manualLayout>
              <c:x val="-1.8982536066819223E-3"/>
              <c:y val="-9.2764378478664197E-3"/>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'sales By region pivot'!$B$5</c:f>
              <c:strCache>
                <c:ptCount val="1"/>
                <c:pt idx="0">
                  <c:v>Total</c:v>
                </c:pt>
              </c:strCache>
            </c:strRef>
          </c:tx>
          <c:spPr>
            <a:solidFill>
              <a:srgbClr val="FF0000"/>
            </a:solidFill>
            <a:ln>
              <a:noFill/>
            </a:ln>
            <a:effectLst/>
            <a:sp3d/>
          </c:spPr>
          <c:invertIfNegative val="0"/>
          <c:dLbls>
            <c:dLbl>
              <c:idx val="12"/>
              <c:layout>
                <c:manualLayout>
                  <c:x val="-1.8982536066819223E-3"/>
                  <c:y val="-9.276437847866419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10F-4C06-9A50-17AD7AF66F4C}"/>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'sales By region pivot'!$A$6:$A$19</c:f>
              <c:strCache>
                <c:ptCount val="13"/>
                <c:pt idx="0">
                  <c:v>Africa</c:v>
                </c:pt>
                <c:pt idx="1">
                  <c:v>Canada</c:v>
                </c:pt>
                <c:pt idx="2">
                  <c:v>Caribbean</c:v>
                </c:pt>
                <c:pt idx="3">
                  <c:v>Central</c:v>
                </c:pt>
                <c:pt idx="4">
                  <c:v>Central Asia</c:v>
                </c:pt>
                <c:pt idx="5">
                  <c:v>East</c:v>
                </c:pt>
                <c:pt idx="6">
                  <c:v>EMEA</c:v>
                </c:pt>
                <c:pt idx="7">
                  <c:v>North</c:v>
                </c:pt>
                <c:pt idx="8">
                  <c:v>North Asia</c:v>
                </c:pt>
                <c:pt idx="9">
                  <c:v>Oceania</c:v>
                </c:pt>
                <c:pt idx="10">
                  <c:v>South</c:v>
                </c:pt>
                <c:pt idx="11">
                  <c:v>Southeast Asia</c:v>
                </c:pt>
                <c:pt idx="12">
                  <c:v>West</c:v>
                </c:pt>
              </c:strCache>
            </c:strRef>
          </c:cat>
          <c:val>
            <c:numRef>
              <c:f>'sales By region pivot'!$B$6:$B$19</c:f>
              <c:numCache>
                <c:formatCode>General</c:formatCode>
                <c:ptCount val="13"/>
                <c:pt idx="0">
                  <c:v>783773.21099999722</c:v>
                </c:pt>
                <c:pt idx="1">
                  <c:v>66928.169999999984</c:v>
                </c:pt>
                <c:pt idx="2">
                  <c:v>324280.86104000086</c:v>
                </c:pt>
                <c:pt idx="3">
                  <c:v>2822302.5199399963</c:v>
                </c:pt>
                <c:pt idx="4">
                  <c:v>752826.56699999783</c:v>
                </c:pt>
                <c:pt idx="5">
                  <c:v>678781.23999999347</c:v>
                </c:pt>
                <c:pt idx="6">
                  <c:v>806161.31099999545</c:v>
                </c:pt>
                <c:pt idx="7">
                  <c:v>1248165.6025199995</c:v>
                </c:pt>
                <c:pt idx="8">
                  <c:v>848309.7809999981</c:v>
                </c:pt>
                <c:pt idx="9">
                  <c:v>1100184.6119999948</c:v>
                </c:pt>
                <c:pt idx="10">
                  <c:v>1600907.0408799909</c:v>
                </c:pt>
                <c:pt idx="11">
                  <c:v>884423.16900000442</c:v>
                </c:pt>
                <c:pt idx="12">
                  <c:v>725457.82449999615</c:v>
                </c:pt>
              </c:numCache>
            </c:numRef>
          </c:val>
          <c:extLst>
            <c:ext xmlns:c16="http://schemas.microsoft.com/office/drawing/2014/chart" uri="{C3380CC4-5D6E-409C-BE32-E72D297353CC}">
              <c16:uniqueId val="{00000001-D10F-4C06-9A50-17AD7AF66F4C}"/>
            </c:ext>
          </c:extLst>
        </c:ser>
        <c:dLbls>
          <c:showLegendKey val="0"/>
          <c:showVal val="1"/>
          <c:showCatName val="0"/>
          <c:showSerName val="0"/>
          <c:showPercent val="0"/>
          <c:showBubbleSize val="0"/>
        </c:dLbls>
        <c:gapWidth val="100"/>
        <c:gapDepth val="100"/>
        <c:shape val="cylinder"/>
        <c:axId val="540484527"/>
        <c:axId val="540485775"/>
        <c:axId val="0"/>
      </c:bar3DChart>
      <c:catAx>
        <c:axId val="540484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bg1"/>
                </a:solidFill>
                <a:latin typeface="+mn-lt"/>
                <a:ea typeface="+mn-ea"/>
                <a:cs typeface="+mn-cs"/>
              </a:defRPr>
            </a:pPr>
            <a:endParaRPr lang="en-US"/>
          </a:p>
        </c:txPr>
        <c:crossAx val="540485775"/>
        <c:crosses val="autoZero"/>
        <c:auto val="1"/>
        <c:lblAlgn val="ctr"/>
        <c:lblOffset val="100"/>
        <c:noMultiLvlLbl val="0"/>
      </c:catAx>
      <c:valAx>
        <c:axId val="540485775"/>
        <c:scaling>
          <c:orientation val="minMax"/>
        </c:scaling>
        <c:delete val="1"/>
        <c:axPos val="b"/>
        <c:numFmt formatCode="General" sourceLinked="1"/>
        <c:majorTickMark val="none"/>
        <c:minorTickMark val="none"/>
        <c:tickLblPos val="nextTo"/>
        <c:crossAx val="5404845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86500">
          <a:srgbClr val="595959">
            <a:lumMod val="88000"/>
          </a:srgbClr>
        </a:gs>
        <a:gs pos="76000">
          <a:srgbClr val="3E3E3E"/>
        </a:gs>
        <a:gs pos="18000">
          <a:schemeClr val="tx1"/>
        </a:gs>
        <a:gs pos="100000">
          <a:schemeClr val="accent3">
            <a:lumMod val="89000"/>
          </a:schemeClr>
        </a:gs>
        <a:gs pos="61000">
          <a:schemeClr val="accent3">
            <a:lumMod val="75000"/>
          </a:schemeClr>
        </a:gs>
        <a:gs pos="97000">
          <a:schemeClr val="accent3">
            <a:lumMod val="70000"/>
          </a:schemeClr>
        </a:gs>
      </a:gsLst>
      <a:path path="circle">
        <a:fillToRect t="100000" r="100000"/>
      </a:path>
      <a:tileRect l="-100000" b="-100000"/>
    </a:gradFill>
    <a:ln w="9525" cap="flat" cmpd="sng" algn="ctr">
      <a:solidFill>
        <a:srgbClr val="FF0000"/>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r>
              <a:rPr lang="en-US">
                <a:solidFill>
                  <a:schemeClr val="bg1"/>
                </a:solidFill>
              </a:rPr>
              <a:t>Profit</a:t>
            </a:r>
            <a:r>
              <a:rPr lang="en-US" baseline="0">
                <a:solidFill>
                  <a:schemeClr val="bg1"/>
                </a:solidFill>
              </a:rPr>
              <a:t> by Category</a:t>
            </a:r>
            <a:endParaRPr lang="en-US">
              <a:solidFill>
                <a:schemeClr val="bg1"/>
              </a:solidFill>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CF4-407E-A94B-1A3B40EADE6F}"/>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CF4-407E-A94B-1A3B40EADE6F}"/>
              </c:ext>
            </c:extLst>
          </c:dPt>
          <c:dPt>
            <c:idx val="2"/>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4CF4-407E-A94B-1A3B40EADE6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'Profit by category using Sumifs'!$E$2:$E$4</c:f>
              <c:strCache>
                <c:ptCount val="3"/>
                <c:pt idx="0">
                  <c:v>Technology</c:v>
                </c:pt>
                <c:pt idx="1">
                  <c:v>Furniture</c:v>
                </c:pt>
                <c:pt idx="2">
                  <c:v>Office Supplies</c:v>
                </c:pt>
              </c:strCache>
            </c:strRef>
          </c:cat>
          <c:val>
            <c:numRef>
              <c:f>'Profit by category using Sumifs'!$F$2:$F$4</c:f>
              <c:numCache>
                <c:formatCode>General</c:formatCode>
                <c:ptCount val="3"/>
                <c:pt idx="0">
                  <c:v>4744557.4980800189</c:v>
                </c:pt>
                <c:pt idx="1">
                  <c:v>4110874.1862999699</c:v>
                </c:pt>
                <c:pt idx="2">
                  <c:v>3787070.2254999117</c:v>
                </c:pt>
              </c:numCache>
            </c:numRef>
          </c:val>
          <c:extLst>
            <c:ext xmlns:c16="http://schemas.microsoft.com/office/drawing/2014/chart" uri="{C3380CC4-5D6E-409C-BE32-E72D297353CC}">
              <c16:uniqueId val="{00000006-4CF4-407E-A94B-1A3B40EADE6F}"/>
            </c:ext>
          </c:extLst>
        </c:ser>
        <c:ser>
          <c:idx val="1"/>
          <c:order val="1"/>
          <c:dPt>
            <c:idx val="0"/>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8-4CF4-407E-A94B-1A3B40EADE6F}"/>
              </c:ext>
            </c:extLst>
          </c:dPt>
          <c:dPt>
            <c:idx val="1"/>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A-4CF4-407E-A94B-1A3B40EADE6F}"/>
              </c:ext>
            </c:extLst>
          </c:dPt>
          <c:dPt>
            <c:idx val="2"/>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C-4CF4-407E-A94B-1A3B40EADE6F}"/>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'Profit by category using Sumifs'!$E$2:$E$4</c:f>
              <c:strCache>
                <c:ptCount val="3"/>
                <c:pt idx="0">
                  <c:v>Technology</c:v>
                </c:pt>
                <c:pt idx="1">
                  <c:v>Furniture</c:v>
                </c:pt>
                <c:pt idx="2">
                  <c:v>Office Supplies</c:v>
                </c:pt>
              </c:strCache>
            </c:strRef>
          </c:cat>
          <c:val>
            <c:numRef>
              <c:f>'Profit by category using Sumifs'!$G$2:$G$4</c:f>
              <c:numCache>
                <c:formatCode>General</c:formatCode>
                <c:ptCount val="3"/>
                <c:pt idx="0">
                  <c:v>663778.73317999917</c:v>
                </c:pt>
                <c:pt idx="1">
                  <c:v>285204.72380000126</c:v>
                </c:pt>
                <c:pt idx="2">
                  <c:v>518473.83430000057</c:v>
                </c:pt>
              </c:numCache>
            </c:numRef>
          </c:val>
          <c:extLst>
            <c:ext xmlns:c16="http://schemas.microsoft.com/office/drawing/2014/chart" uri="{C3380CC4-5D6E-409C-BE32-E72D297353CC}">
              <c16:uniqueId val="{0000000D-4CF4-407E-A94B-1A3B40EADE6F}"/>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effectLs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86500">
          <a:srgbClr val="595959">
            <a:lumMod val="88000"/>
          </a:srgbClr>
        </a:gs>
        <a:gs pos="76000">
          <a:srgbClr val="3E3E3E"/>
        </a:gs>
        <a:gs pos="18000">
          <a:schemeClr val="tx1"/>
        </a:gs>
        <a:gs pos="100000">
          <a:schemeClr val="accent3">
            <a:lumMod val="89000"/>
          </a:schemeClr>
        </a:gs>
        <a:gs pos="61000">
          <a:schemeClr val="accent3">
            <a:lumMod val="75000"/>
          </a:schemeClr>
        </a:gs>
        <a:gs pos="97000">
          <a:schemeClr val="accent3">
            <a:lumMod val="70000"/>
          </a:schemeClr>
        </a:gs>
      </a:gsLst>
      <a:lin ang="16200000" scaled="1"/>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[Global_Superstore2.csv]Customer by Region!PivotTable2</c:name>
    <c:fmtId val="10"/>
  </c:pivotSource>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rgbClr val="59E91F"/>
            </a:solidFill>
            <a:miter lim="800000"/>
          </a:ln>
          <a:effectLst>
            <a:glow rad="139700">
              <a:schemeClr val="accent1">
                <a:satMod val="175000"/>
                <a:alpha val="14000"/>
              </a:schemeClr>
            </a:glow>
          </a:effectLst>
        </c:spPr>
        <c:marker>
          <c:symbol val="circle"/>
          <c:size val="4"/>
          <c:spPr>
            <a:solidFill>
              <a:srgbClr val="FF0000"/>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rgbClr val="59E91F"/>
            </a:solidFill>
            <a:miter lim="800000"/>
          </a:ln>
          <a:effectLst>
            <a:glow rad="139700">
              <a:schemeClr val="accent1">
                <a:satMod val="175000"/>
                <a:alpha val="14000"/>
              </a:schemeClr>
            </a:glow>
          </a:effectLst>
        </c:spPr>
        <c:marker>
          <c:symbol val="circle"/>
          <c:size val="4"/>
          <c:spPr>
            <a:solidFill>
              <a:srgbClr val="FF0000"/>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rgbClr val="59E91F"/>
            </a:solidFill>
            <a:miter lim="800000"/>
          </a:ln>
          <a:effectLst>
            <a:glow rad="139700">
              <a:schemeClr val="accent1">
                <a:satMod val="175000"/>
                <a:alpha val="14000"/>
              </a:schemeClr>
            </a:glow>
          </a:effectLst>
        </c:spPr>
        <c:marker>
          <c:symbol val="circle"/>
          <c:size val="4"/>
          <c:spPr>
            <a:solidFill>
              <a:srgbClr val="FF0000"/>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'Customer by Region'!$B$3</c:f>
              <c:strCache>
                <c:ptCount val="1"/>
                <c:pt idx="0">
                  <c:v>Total</c:v>
                </c:pt>
              </c:strCache>
            </c:strRef>
          </c:tx>
          <c:spPr>
            <a:ln w="22225" cap="rnd">
              <a:solidFill>
                <a:srgbClr val="59E91F"/>
              </a:solidFill>
            </a:ln>
            <a:effectLst>
              <a:glow rad="139700">
                <a:schemeClr val="accent1">
                  <a:satMod val="175000"/>
                  <a:alpha val="14000"/>
                </a:schemeClr>
              </a:glow>
            </a:effectLst>
          </c:spPr>
          <c:marker>
            <c:symbol val="circle"/>
            <c:size val="4"/>
            <c:spPr>
              <a:solidFill>
                <a:srgbClr val="FF0000"/>
              </a:solidFill>
              <a:ln>
                <a:noFill/>
              </a:ln>
              <a:effectLst>
                <a:glow rad="63500">
                  <a:schemeClr val="accent1">
                    <a:satMod val="175000"/>
                    <a:alpha val="25000"/>
                  </a:schemeClr>
                </a:glow>
              </a:effectLst>
            </c:spPr>
          </c:marker>
          <c:cat>
            <c:strRef>
              <c:f>'Customer by Region'!$A$4:$A$17</c:f>
              <c:strCache>
                <c:ptCount val="13"/>
                <c:pt idx="0">
                  <c:v>Africa</c:v>
                </c:pt>
                <c:pt idx="1">
                  <c:v>Canada</c:v>
                </c:pt>
                <c:pt idx="2">
                  <c:v>Caribbean</c:v>
                </c:pt>
                <c:pt idx="3">
                  <c:v>Central</c:v>
                </c:pt>
                <c:pt idx="4">
                  <c:v>Central Asia</c:v>
                </c:pt>
                <c:pt idx="5">
                  <c:v>East</c:v>
                </c:pt>
                <c:pt idx="6">
                  <c:v>EMEA</c:v>
                </c:pt>
                <c:pt idx="7">
                  <c:v>North</c:v>
                </c:pt>
                <c:pt idx="8">
                  <c:v>North Asia</c:v>
                </c:pt>
                <c:pt idx="9">
                  <c:v>Oceania</c:v>
                </c:pt>
                <c:pt idx="10">
                  <c:v>South</c:v>
                </c:pt>
                <c:pt idx="11">
                  <c:v>Southeast Asia</c:v>
                </c:pt>
                <c:pt idx="12">
                  <c:v>West</c:v>
                </c:pt>
              </c:strCache>
            </c:strRef>
          </c:cat>
          <c:val>
            <c:numRef>
              <c:f>'Customer by Region'!$B$4:$B$17</c:f>
              <c:numCache>
                <c:formatCode>General</c:formatCode>
                <c:ptCount val="13"/>
                <c:pt idx="0">
                  <c:v>4587</c:v>
                </c:pt>
                <c:pt idx="1">
                  <c:v>384</c:v>
                </c:pt>
                <c:pt idx="2">
                  <c:v>1690</c:v>
                </c:pt>
                <c:pt idx="3">
                  <c:v>11117</c:v>
                </c:pt>
                <c:pt idx="4">
                  <c:v>2048</c:v>
                </c:pt>
                <c:pt idx="5">
                  <c:v>2848</c:v>
                </c:pt>
                <c:pt idx="6">
                  <c:v>5029</c:v>
                </c:pt>
                <c:pt idx="7">
                  <c:v>4785</c:v>
                </c:pt>
                <c:pt idx="8">
                  <c:v>2338</c:v>
                </c:pt>
                <c:pt idx="9">
                  <c:v>3487</c:v>
                </c:pt>
                <c:pt idx="10">
                  <c:v>6645</c:v>
                </c:pt>
                <c:pt idx="11">
                  <c:v>3129</c:v>
                </c:pt>
                <c:pt idx="12">
                  <c:v>3203</c:v>
                </c:pt>
              </c:numCache>
            </c:numRef>
          </c:val>
          <c:smooth val="0"/>
          <c:extLst>
            <c:ext xmlns:c16="http://schemas.microsoft.com/office/drawing/2014/chart" uri="{C3380CC4-5D6E-409C-BE32-E72D297353CC}">
              <c16:uniqueId val="{00000000-BF53-4FD2-A170-0A5C5709F7C2}"/>
            </c:ext>
          </c:extLst>
        </c:ser>
        <c:dLbls>
          <c:showLegendKey val="0"/>
          <c:showVal val="0"/>
          <c:showCatName val="0"/>
          <c:showSerName val="0"/>
          <c:showPercent val="0"/>
          <c:showBubbleSize val="0"/>
        </c:dLbls>
        <c:marker val="1"/>
        <c:smooth val="0"/>
        <c:axId val="366718223"/>
        <c:axId val="366720719"/>
      </c:lineChart>
      <c:catAx>
        <c:axId val="36671822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66720719"/>
        <c:crosses val="autoZero"/>
        <c:auto val="1"/>
        <c:lblAlgn val="ctr"/>
        <c:lblOffset val="100"/>
        <c:noMultiLvlLbl val="0"/>
      </c:catAx>
      <c:valAx>
        <c:axId val="366720719"/>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66718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69000">
          <a:schemeClr val="tx1"/>
        </a:gs>
        <a:gs pos="96000">
          <a:schemeClr val="accent3">
            <a:lumMod val="95000"/>
            <a:lumOff val="5000"/>
          </a:schemeClr>
        </a:gs>
        <a:gs pos="100000">
          <a:schemeClr val="accent3">
            <a:lumMod val="60000"/>
          </a:schemeClr>
        </a:gs>
      </a:gsLst>
      <a:path path="circle">
        <a:fillToRect l="50000" t="130000" r="50000" b="-30000"/>
      </a:path>
      <a:tileRect/>
    </a:gradFill>
    <a:ln w="9525" cap="flat" cmpd="dbl" algn="ctr">
      <a:solidFill>
        <a:srgbClr val="FFFF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6CFA7-E10A-40A4-ABC3-99172C059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35133-1B26-4F12-B92C-1079C48A5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EE392D-2CA9-49CB-BB2A-8E280F69AA84}"/>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5" name="Footer Placeholder 4">
            <a:extLst>
              <a:ext uri="{FF2B5EF4-FFF2-40B4-BE49-F238E27FC236}">
                <a16:creationId xmlns:a16="http://schemas.microsoft.com/office/drawing/2014/main" id="{B1BD7211-C02B-4B04-9E08-552F85768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1BD8C-91B4-473B-902D-BD778D0BD7EA}"/>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2879711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8BC2-A7A4-411D-B536-AFD2BFA4AB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DCE80-A2ED-4048-BF60-6A1C8F0455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91C38-B738-4AE1-8B38-69610731CAFE}"/>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5" name="Footer Placeholder 4">
            <a:extLst>
              <a:ext uri="{FF2B5EF4-FFF2-40B4-BE49-F238E27FC236}">
                <a16:creationId xmlns:a16="http://schemas.microsoft.com/office/drawing/2014/main" id="{C6E4B050-AAB8-4204-92FE-CAB0C57A5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FFCB3-BB1D-48C5-A7A5-6E17BAA7B50F}"/>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1977891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B6493E-F394-4105-97B4-51B3B24E50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B2D89-95AE-4796-A2BF-BAB9F8F324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64824-532B-4F3E-81F8-19690DBB7408}"/>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5" name="Footer Placeholder 4">
            <a:extLst>
              <a:ext uri="{FF2B5EF4-FFF2-40B4-BE49-F238E27FC236}">
                <a16:creationId xmlns:a16="http://schemas.microsoft.com/office/drawing/2014/main" id="{370AC7CD-38D2-4809-9CB7-C67F8477B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EE091-C497-48E0-ABCC-E77B39626E8D}"/>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2109942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C778-8484-4992-974C-DA3B13D0C7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F0833-15D9-45B6-BD04-C5838E0ACE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4A787-D5AF-4831-9FC4-B0C89462FA9B}"/>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5" name="Footer Placeholder 4">
            <a:extLst>
              <a:ext uri="{FF2B5EF4-FFF2-40B4-BE49-F238E27FC236}">
                <a16:creationId xmlns:a16="http://schemas.microsoft.com/office/drawing/2014/main" id="{AF153AF2-FA69-42DB-9943-20B2140A2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6A8D6-666F-430F-8902-F60CE5EBBBA4}"/>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116395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6EB52-875A-43F4-A514-5454C9A2B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B075C0-EA63-47A0-864B-AEFEEE6381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E3484-7D17-4D4A-8A1F-6E55574A732F}"/>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5" name="Footer Placeholder 4">
            <a:extLst>
              <a:ext uri="{FF2B5EF4-FFF2-40B4-BE49-F238E27FC236}">
                <a16:creationId xmlns:a16="http://schemas.microsoft.com/office/drawing/2014/main" id="{983A6B59-C1B4-46BB-BA6B-9C5F9E96B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CE667-6ADB-4ED8-B8D5-C63E6419EFD6}"/>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2400118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0CC1-4C56-4C68-9EA0-DB4A3F0B7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EBBB5-66F9-4083-8BF0-4B7094D531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2ECC21-06E5-44F2-BC6E-3ADE77055E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145826-DE3C-4228-831E-D8CB25958230}"/>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6" name="Footer Placeholder 5">
            <a:extLst>
              <a:ext uri="{FF2B5EF4-FFF2-40B4-BE49-F238E27FC236}">
                <a16:creationId xmlns:a16="http://schemas.microsoft.com/office/drawing/2014/main" id="{43AF92CC-4FFE-4ED7-8C80-81F374291A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B48A-44CD-47BF-B404-DBE752241D54}"/>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249982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FBFC-C0E7-4AC8-BF2F-D07FEF52C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E7A8D2-ACCE-4902-AC95-AC7CBF83B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4CA4C-E8C6-4C0B-8E50-7CAEAC0EC9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70B39-2EDC-46C5-BAD2-117C55F436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DB6E01-FCF5-4320-A0F6-AB42D25726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BD569C-AF42-4430-9297-45356C3AC17C}"/>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8" name="Footer Placeholder 7">
            <a:extLst>
              <a:ext uri="{FF2B5EF4-FFF2-40B4-BE49-F238E27FC236}">
                <a16:creationId xmlns:a16="http://schemas.microsoft.com/office/drawing/2014/main" id="{EE59A996-70F9-415D-9B03-1030AD4669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2C257-4D45-4207-9EFA-8DA45AE142BE}"/>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100871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82DC-F0F7-4E4B-9128-E14849EE9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78382E-7C9E-4ACB-B796-8865CD8D5A7B}"/>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4" name="Footer Placeholder 3">
            <a:extLst>
              <a:ext uri="{FF2B5EF4-FFF2-40B4-BE49-F238E27FC236}">
                <a16:creationId xmlns:a16="http://schemas.microsoft.com/office/drawing/2014/main" id="{FA709CC8-EDF2-4C62-9377-252876A2D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9F8B48-5FE6-4847-BF49-75AAA5C0A9F5}"/>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109117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40A81D-AE6B-44F3-BD14-B00462B63B5E}"/>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3" name="Footer Placeholder 2">
            <a:extLst>
              <a:ext uri="{FF2B5EF4-FFF2-40B4-BE49-F238E27FC236}">
                <a16:creationId xmlns:a16="http://schemas.microsoft.com/office/drawing/2014/main" id="{63EFA638-70D1-4D6B-88BD-56EB76633D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E476C3-6A13-4D5C-8D54-B94B44C8E36B}"/>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2570701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FECA-0EE6-4B7B-BEE6-A11928825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87B0A7-B4E8-4EEB-81A2-F358DCC281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97F2A1-9BA5-4BB0-9F2F-1D93A05DF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CF4BC-16E1-46FC-B48C-7F5C4C0A696E}"/>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6" name="Footer Placeholder 5">
            <a:extLst>
              <a:ext uri="{FF2B5EF4-FFF2-40B4-BE49-F238E27FC236}">
                <a16:creationId xmlns:a16="http://schemas.microsoft.com/office/drawing/2014/main" id="{0A8965CF-8BAF-430F-AB66-625337EDFB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725A2-C747-4421-AD85-B38AD659834E}"/>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113811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3B2E-9C28-4099-9DB8-1A13BE7DD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A507E2-6B1D-4EDA-8EA8-45237616A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A3167D-2C06-4FEE-9288-EB6E39F4D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58B29B-57E8-46FA-A7F6-7B0712499601}"/>
              </a:ext>
            </a:extLst>
          </p:cNvPr>
          <p:cNvSpPr>
            <a:spLocks noGrp="1"/>
          </p:cNvSpPr>
          <p:nvPr>
            <p:ph type="dt" sz="half" idx="10"/>
          </p:nvPr>
        </p:nvSpPr>
        <p:spPr/>
        <p:txBody>
          <a:bodyPr/>
          <a:lstStyle/>
          <a:p>
            <a:fld id="{C8B04F0C-C5AC-49F2-B429-F0420926690B}" type="datetimeFigureOut">
              <a:rPr lang="en-US" smtClean="0"/>
              <a:t>3/27/2023</a:t>
            </a:fld>
            <a:endParaRPr lang="en-US"/>
          </a:p>
        </p:txBody>
      </p:sp>
      <p:sp>
        <p:nvSpPr>
          <p:cNvPr id="6" name="Footer Placeholder 5">
            <a:extLst>
              <a:ext uri="{FF2B5EF4-FFF2-40B4-BE49-F238E27FC236}">
                <a16:creationId xmlns:a16="http://schemas.microsoft.com/office/drawing/2014/main" id="{D9937DDB-00B9-4C7C-844F-FE77AFB99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FA63C-2529-4FC8-9472-F1A060DD7077}"/>
              </a:ext>
            </a:extLst>
          </p:cNvPr>
          <p:cNvSpPr>
            <a:spLocks noGrp="1"/>
          </p:cNvSpPr>
          <p:nvPr>
            <p:ph type="sldNum" sz="quarter" idx="12"/>
          </p:nvPr>
        </p:nvSpPr>
        <p:spPr/>
        <p:txBody>
          <a:bodyPr/>
          <a:lstStyle/>
          <a:p>
            <a:fld id="{4AA85970-A9ED-4352-9895-E5607E261A39}" type="slidenum">
              <a:rPr lang="en-US" smtClean="0"/>
              <a:t>‹#›</a:t>
            </a:fld>
            <a:endParaRPr lang="en-US"/>
          </a:p>
        </p:txBody>
      </p:sp>
    </p:spTree>
    <p:extLst>
      <p:ext uri="{BB962C8B-B14F-4D97-AF65-F5344CB8AC3E}">
        <p14:creationId xmlns:p14="http://schemas.microsoft.com/office/powerpoint/2010/main" val="175950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F50D9F-6FC5-40C3-A5C6-B3C923084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44E94-C67E-4FBA-B2B7-93C170AB5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2616AC-130D-40EC-B0E6-6CE5925A46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04F0C-C5AC-49F2-B429-F0420926690B}" type="datetimeFigureOut">
              <a:rPr lang="en-US" smtClean="0"/>
              <a:t>3/27/2023</a:t>
            </a:fld>
            <a:endParaRPr lang="en-US"/>
          </a:p>
        </p:txBody>
      </p:sp>
      <p:sp>
        <p:nvSpPr>
          <p:cNvPr id="5" name="Footer Placeholder 4">
            <a:extLst>
              <a:ext uri="{FF2B5EF4-FFF2-40B4-BE49-F238E27FC236}">
                <a16:creationId xmlns:a16="http://schemas.microsoft.com/office/drawing/2014/main" id="{10E6C878-3120-44FC-933D-708B56921E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910891-9DA6-494E-B9F5-86105FCB8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A85970-A9ED-4352-9895-E5607E261A39}" type="slidenum">
              <a:rPr lang="en-US" smtClean="0"/>
              <a:t>‹#›</a:t>
            </a:fld>
            <a:endParaRPr lang="en-US"/>
          </a:p>
        </p:txBody>
      </p:sp>
    </p:spTree>
    <p:extLst>
      <p:ext uri="{BB962C8B-B14F-4D97-AF65-F5344CB8AC3E}">
        <p14:creationId xmlns:p14="http://schemas.microsoft.com/office/powerpoint/2010/main" val="2368584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359A9-2E80-437A-BEBC-21090E0A70F7}"/>
              </a:ext>
            </a:extLst>
          </p:cNvPr>
          <p:cNvSpPr>
            <a:spLocks noGrp="1"/>
          </p:cNvSpPr>
          <p:nvPr>
            <p:ph type="ctrTitle"/>
          </p:nvPr>
        </p:nvSpPr>
        <p:spPr>
          <a:xfrm>
            <a:off x="1524000" y="788066"/>
            <a:ext cx="9144000" cy="2387600"/>
          </a:xfrm>
        </p:spPr>
        <p:txBody>
          <a:bodyPr/>
          <a:lstStyle/>
          <a:p>
            <a:r>
              <a:rPr lang="en-US" dirty="0"/>
              <a:t>Analysis of Global Superstore dataset using Power BI</a:t>
            </a:r>
          </a:p>
        </p:txBody>
      </p:sp>
      <p:sp>
        <p:nvSpPr>
          <p:cNvPr id="3" name="Subtitle 2">
            <a:extLst>
              <a:ext uri="{FF2B5EF4-FFF2-40B4-BE49-F238E27FC236}">
                <a16:creationId xmlns:a16="http://schemas.microsoft.com/office/drawing/2014/main" id="{C1854528-9103-4CB7-BFBA-3AA818D5D8EB}"/>
              </a:ext>
            </a:extLst>
          </p:cNvPr>
          <p:cNvSpPr>
            <a:spLocks noGrp="1"/>
          </p:cNvSpPr>
          <p:nvPr>
            <p:ph type="subTitle" idx="1"/>
          </p:nvPr>
        </p:nvSpPr>
        <p:spPr/>
        <p:txBody>
          <a:bodyPr/>
          <a:lstStyle/>
          <a:p>
            <a:r>
              <a:rPr lang="en-US" dirty="0"/>
              <a:t>By</a:t>
            </a:r>
          </a:p>
          <a:p>
            <a:r>
              <a:rPr lang="en-US" dirty="0" err="1"/>
              <a:t>Phani</a:t>
            </a:r>
            <a:r>
              <a:rPr lang="en-US" dirty="0"/>
              <a:t> Pavani </a:t>
            </a:r>
            <a:r>
              <a:rPr lang="en-US" dirty="0" err="1"/>
              <a:t>Srirangam</a:t>
            </a:r>
            <a:endParaRPr lang="en-US" dirty="0"/>
          </a:p>
        </p:txBody>
      </p:sp>
    </p:spTree>
    <p:extLst>
      <p:ext uri="{BB962C8B-B14F-4D97-AF65-F5344CB8AC3E}">
        <p14:creationId xmlns:p14="http://schemas.microsoft.com/office/powerpoint/2010/main" val="3122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2C92-18AE-4FF1-8CCF-85E559454546}"/>
              </a:ext>
            </a:extLst>
          </p:cNvPr>
          <p:cNvSpPr>
            <a:spLocks noGrp="1"/>
          </p:cNvSpPr>
          <p:nvPr>
            <p:ph type="title"/>
          </p:nvPr>
        </p:nvSpPr>
        <p:spPr/>
        <p:txBody>
          <a:bodyPr/>
          <a:lstStyle/>
          <a:p>
            <a:r>
              <a:rPr lang="en-US" dirty="0"/>
              <a:t>Power BI Dashboard</a:t>
            </a:r>
          </a:p>
        </p:txBody>
      </p:sp>
      <p:pic>
        <p:nvPicPr>
          <p:cNvPr id="5" name="Content Placeholder 4">
            <a:extLst>
              <a:ext uri="{FF2B5EF4-FFF2-40B4-BE49-F238E27FC236}">
                <a16:creationId xmlns:a16="http://schemas.microsoft.com/office/drawing/2014/main" id="{D6D57648-4E02-4648-80F7-1719BCB5E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1520529"/>
            <a:ext cx="10166555" cy="5337471"/>
          </a:xfrm>
        </p:spPr>
      </p:pic>
    </p:spTree>
    <p:extLst>
      <p:ext uri="{BB962C8B-B14F-4D97-AF65-F5344CB8AC3E}">
        <p14:creationId xmlns:p14="http://schemas.microsoft.com/office/powerpoint/2010/main" val="116853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F71C-32B8-40AE-BF5B-763F7107469C}"/>
              </a:ext>
            </a:extLst>
          </p:cNvPr>
          <p:cNvSpPr>
            <a:spLocks noGrp="1"/>
          </p:cNvSpPr>
          <p:nvPr>
            <p:ph type="title"/>
          </p:nvPr>
        </p:nvSpPr>
        <p:spPr/>
        <p:txBody>
          <a:bodyPr/>
          <a:lstStyle/>
          <a:p>
            <a:r>
              <a:rPr lang="en-US" dirty="0"/>
              <a:t>Insights</a:t>
            </a:r>
          </a:p>
        </p:txBody>
      </p:sp>
      <p:sp>
        <p:nvSpPr>
          <p:cNvPr id="5" name="TextBox 4">
            <a:extLst>
              <a:ext uri="{FF2B5EF4-FFF2-40B4-BE49-F238E27FC236}">
                <a16:creationId xmlns:a16="http://schemas.microsoft.com/office/drawing/2014/main" id="{F9B34299-BD67-4BDA-A626-7D6ABA834BA6}"/>
              </a:ext>
            </a:extLst>
          </p:cNvPr>
          <p:cNvSpPr txBox="1"/>
          <p:nvPr/>
        </p:nvSpPr>
        <p:spPr>
          <a:xfrm>
            <a:off x="973393" y="1881249"/>
            <a:ext cx="10589341" cy="2814873"/>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majority of sales come from the Central region</a:t>
            </a:r>
          </a:p>
          <a:p>
            <a:pPr marR="0" lvl="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There is a clear seasonal variation in sales, with the peak months being November and December.</a:t>
            </a:r>
          </a:p>
          <a:p>
            <a:pPr marR="0" lvl="0">
              <a:lnSpc>
                <a:spcPct val="107000"/>
              </a:lnSpc>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most profitable category is Technology, followed by and office supplies and Furniture.</a:t>
            </a:r>
          </a:p>
          <a:p>
            <a:pPr marL="342900" marR="0" lvl="0" indent="-342900">
              <a:lnSpc>
                <a:spcPct val="107000"/>
              </a:lnSpc>
              <a:spcBef>
                <a:spcPts val="0"/>
              </a:spcBef>
              <a:spcAft>
                <a:spcPts val="800"/>
              </a:spcAft>
              <a:buFont typeface="Symbol" panose="05050102010706020507" pitchFamily="18" charset="2"/>
              <a:buChar char=""/>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By tracking these seasonal shifts, we can make sure we have the right products in stock at the right time.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7008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D0AF-AA0C-467B-B946-2087F7D97DB5}"/>
              </a:ext>
            </a:extLst>
          </p:cNvPr>
          <p:cNvSpPr>
            <a:spLocks noGrp="1"/>
          </p:cNvSpPr>
          <p:nvPr>
            <p:ph type="title"/>
          </p:nvPr>
        </p:nvSpPr>
        <p:spPr/>
        <p:txBody>
          <a:bodyPr/>
          <a:lstStyle/>
          <a:p>
            <a:r>
              <a:rPr lang="en-US" sz="3600" dirty="0">
                <a:effectLst/>
                <a:latin typeface="Calibri" panose="020F0502020204030204" pitchFamily="34" charset="0"/>
                <a:ea typeface="Calibri" panose="020F0502020204030204" pitchFamily="34" charset="0"/>
                <a:cs typeface="Calibri" panose="020F0502020204030204" pitchFamily="34" charset="0"/>
              </a:rPr>
              <a:t>Conclusion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690F3BA-F96E-4195-8314-5012FF7BDF38}"/>
              </a:ext>
            </a:extLst>
          </p:cNvPr>
          <p:cNvSpPr>
            <a:spLocks noGrp="1"/>
          </p:cNvSpPr>
          <p:nvPr>
            <p:ph idx="1"/>
          </p:nvPr>
        </p:nvSpPr>
        <p:spPr>
          <a:xfrm>
            <a:off x="838200" y="1481496"/>
            <a:ext cx="10515600" cy="1325563"/>
          </a:xfrm>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These insights can help inform strategic decisions on where to focus resources and marketing efforts.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252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7EE9-0459-4462-8E52-88436BD742AF}"/>
              </a:ext>
            </a:extLst>
          </p:cNvPr>
          <p:cNvSpPr>
            <a:spLocks noGrp="1"/>
          </p:cNvSpPr>
          <p:nvPr>
            <p:ph type="title"/>
          </p:nvPr>
        </p:nvSpPr>
        <p:spPr>
          <a:xfrm>
            <a:off x="4171336" y="355293"/>
            <a:ext cx="10515600" cy="1325563"/>
          </a:xfrm>
        </p:spPr>
        <p:txBody>
          <a:bodyPr/>
          <a:lstStyle/>
          <a:p>
            <a:r>
              <a:rPr lang="en-US" dirty="0"/>
              <a:t>Dataset Used</a:t>
            </a:r>
          </a:p>
        </p:txBody>
      </p:sp>
      <p:sp>
        <p:nvSpPr>
          <p:cNvPr id="3" name="Content Placeholder 2">
            <a:extLst>
              <a:ext uri="{FF2B5EF4-FFF2-40B4-BE49-F238E27FC236}">
                <a16:creationId xmlns:a16="http://schemas.microsoft.com/office/drawing/2014/main" id="{54D48CAB-6A39-4E14-8689-58C67903EC09}"/>
              </a:ext>
            </a:extLst>
          </p:cNvPr>
          <p:cNvSpPr>
            <a:spLocks noGrp="1"/>
          </p:cNvSpPr>
          <p:nvPr>
            <p:ph idx="1"/>
          </p:nvPr>
        </p:nvSpPr>
        <p:spPr>
          <a:xfrm>
            <a:off x="838200" y="2425392"/>
            <a:ext cx="10515600" cy="4351338"/>
          </a:xfrm>
        </p:spPr>
        <p:txBody>
          <a:bodyPr/>
          <a:lstStyle/>
          <a:p>
            <a:pPr marL="0" indent="0" algn="ctr">
              <a:buNone/>
            </a:pPr>
            <a:r>
              <a:rPr lang="en-US" sz="4000" dirty="0">
                <a:effectLst/>
                <a:latin typeface="Calibri" panose="020F0502020204030204" pitchFamily="34" charset="0"/>
                <a:ea typeface="Calibri" panose="020F0502020204030204" pitchFamily="34" charset="0"/>
                <a:cs typeface="Calibri" panose="020F0502020204030204" pitchFamily="34" charset="0"/>
              </a:rPr>
              <a:t>Global Superstore Dataset</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320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902E-8A03-4A93-86FD-60A0FA55FB3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F77B51F-D1D8-4239-A8CD-1A48C51A3779}"/>
              </a:ext>
            </a:extLst>
          </p:cNvPr>
          <p:cNvSpPr>
            <a:spLocks noGrp="1"/>
          </p:cNvSpPr>
          <p:nvPr>
            <p:ph idx="1"/>
          </p:nvPr>
        </p:nvSpPr>
        <p:spPr/>
        <p:txBody>
          <a:bodyPr/>
          <a:lstStyle/>
          <a:p>
            <a:r>
              <a:rPr lang="en-US" sz="3200" dirty="0">
                <a:effectLst/>
                <a:latin typeface="Calibri" panose="020F0502020204030204" pitchFamily="34" charset="0"/>
                <a:ea typeface="Calibri" panose="020F0502020204030204" pitchFamily="34" charset="0"/>
                <a:cs typeface="Calibri" panose="020F0502020204030204" pitchFamily="34" charset="0"/>
              </a:rPr>
              <a:t>This presentation will provide an overview of the key insights gained from analyzing the Global Superstore dataset. It will look at the highlights from this analysis, considering key trends as well as other interesting facts.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001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DB77-F2B0-4AAE-9D4C-A3D9B740E78A}"/>
              </a:ext>
            </a:extLst>
          </p:cNvPr>
          <p:cNvSpPr>
            <a:spLocks noGrp="1"/>
          </p:cNvSpPr>
          <p:nvPr>
            <p:ph type="title"/>
          </p:nvPr>
        </p:nvSpPr>
        <p:spPr/>
        <p:txBody>
          <a:bodyPr/>
          <a:lstStyle/>
          <a:p>
            <a:r>
              <a:rPr lang="en-US" sz="4400" dirty="0">
                <a:effectLst/>
                <a:latin typeface="Calibri" panose="020F0502020204030204" pitchFamily="34" charset="0"/>
                <a:ea typeface="Calibri" panose="020F0502020204030204" pitchFamily="34" charset="0"/>
                <a:cs typeface="Calibri" panose="020F0502020204030204" pitchFamily="34" charset="0"/>
              </a:rPr>
              <a:t>Technical Aspects of the project:</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75E2D3F-9E21-4D3C-84F1-77F1B70E528A}"/>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Calibri" panose="020F0502020204030204" pitchFamily="34" charset="0"/>
              </a:rPr>
              <a:t>Cleaning and basic Analysis of Data Using Excel</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4400" dirty="0">
                <a:effectLst/>
                <a:latin typeface="Calibri" panose="020F0502020204030204" pitchFamily="34" charset="0"/>
                <a:ea typeface="Calibri" panose="020F0502020204030204" pitchFamily="34" charset="0"/>
                <a:cs typeface="Calibri" panose="020F0502020204030204" pitchFamily="34" charset="0"/>
              </a:rPr>
              <a:t>Creating </a:t>
            </a:r>
            <a:r>
              <a:rPr lang="en-US" sz="4400" dirty="0" err="1">
                <a:effectLst/>
                <a:latin typeface="Calibri" panose="020F0502020204030204" pitchFamily="34" charset="0"/>
                <a:ea typeface="Calibri" panose="020F0502020204030204" pitchFamily="34" charset="0"/>
                <a:cs typeface="Calibri" panose="020F0502020204030204" pitchFamily="34" charset="0"/>
              </a:rPr>
              <a:t>PowerBi</a:t>
            </a:r>
            <a:r>
              <a:rPr lang="en-US" sz="4400" dirty="0">
                <a:effectLst/>
                <a:latin typeface="Calibri" panose="020F0502020204030204" pitchFamily="34" charset="0"/>
                <a:ea typeface="Calibri" panose="020F0502020204030204" pitchFamily="34" charset="0"/>
                <a:cs typeface="Calibri" panose="020F0502020204030204" pitchFamily="34" charset="0"/>
              </a:rPr>
              <a:t> dashboards to present the data</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3281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312A-49FB-4A8A-A251-32B4275A9347}"/>
              </a:ext>
            </a:extLst>
          </p:cNvPr>
          <p:cNvSpPr>
            <a:spLocks noGrp="1"/>
          </p:cNvSpPr>
          <p:nvPr>
            <p:ph type="title"/>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Description of dataset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9D1070CE-F20F-42E3-9057-2E2227526DDF}"/>
              </a:ext>
            </a:extLst>
          </p:cNvPr>
          <p:cNvGraphicFramePr>
            <a:graphicFrameLocks noGrp="1"/>
          </p:cNvGraphicFramePr>
          <p:nvPr>
            <p:ph idx="1"/>
            <p:extLst>
              <p:ext uri="{D42A27DB-BD31-4B8C-83A1-F6EECF244321}">
                <p14:modId xmlns:p14="http://schemas.microsoft.com/office/powerpoint/2010/main" val="1967180236"/>
              </p:ext>
            </p:extLst>
          </p:nvPr>
        </p:nvGraphicFramePr>
        <p:xfrm>
          <a:off x="963561" y="884903"/>
          <a:ext cx="10390239" cy="5850193"/>
        </p:xfrm>
        <a:graphic>
          <a:graphicData uri="http://schemas.openxmlformats.org/drawingml/2006/table">
            <a:tbl>
              <a:tblPr firstRow="1" firstCol="1" bandRow="1">
                <a:tableStyleId>{5C22544A-7EE6-4342-B048-85BDC9FD1C3A}</a:tableStyleId>
              </a:tblPr>
              <a:tblGrid>
                <a:gridCol w="2098127">
                  <a:extLst>
                    <a:ext uri="{9D8B030D-6E8A-4147-A177-3AD203B41FA5}">
                      <a16:colId xmlns:a16="http://schemas.microsoft.com/office/drawing/2014/main" val="2764161203"/>
                    </a:ext>
                  </a:extLst>
                </a:gridCol>
                <a:gridCol w="8292112">
                  <a:extLst>
                    <a:ext uri="{9D8B030D-6E8A-4147-A177-3AD203B41FA5}">
                      <a16:colId xmlns:a16="http://schemas.microsoft.com/office/drawing/2014/main" val="2112475833"/>
                    </a:ext>
                  </a:extLst>
                </a:gridCol>
              </a:tblGrid>
              <a:tr h="292410">
                <a:tc>
                  <a:txBody>
                    <a:bodyPr/>
                    <a:lstStyle/>
                    <a:p>
                      <a:pPr marL="0" marR="0" algn="l">
                        <a:lnSpc>
                          <a:spcPct val="107000"/>
                        </a:lnSpc>
                        <a:spcBef>
                          <a:spcPts val="0"/>
                        </a:spcBef>
                        <a:spcAft>
                          <a:spcPts val="0"/>
                        </a:spcAft>
                      </a:pPr>
                      <a:r>
                        <a:rPr lang="en-US" sz="1400" dirty="0">
                          <a:effectLst/>
                        </a:rPr>
                        <a:t>Column 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tc>
                  <a:txBody>
                    <a:bodyPr/>
                    <a:lstStyle/>
                    <a:p>
                      <a:pPr marL="0" marR="0" algn="l">
                        <a:lnSpc>
                          <a:spcPct val="107000"/>
                        </a:lnSpc>
                        <a:spcBef>
                          <a:spcPts val="0"/>
                        </a:spcBef>
                        <a:spcAft>
                          <a:spcPts val="0"/>
                        </a:spcAft>
                      </a:pPr>
                      <a:r>
                        <a:rPr lang="en-US" sz="1400" dirty="0">
                          <a:effectLst/>
                        </a:rPr>
                        <a:t>Description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27651690"/>
                  </a:ext>
                </a:extLst>
              </a:tr>
              <a:tr h="253422">
                <a:tc>
                  <a:txBody>
                    <a:bodyPr/>
                    <a:lstStyle/>
                    <a:p>
                      <a:pPr marL="0" marR="0" indent="152400" algn="l">
                        <a:lnSpc>
                          <a:spcPct val="107000"/>
                        </a:lnSpc>
                        <a:spcBef>
                          <a:spcPts val="0"/>
                        </a:spcBef>
                        <a:spcAft>
                          <a:spcPts val="0"/>
                        </a:spcAft>
                      </a:pPr>
                      <a:r>
                        <a:rPr lang="en-US" sz="1400">
                          <a:effectLst/>
                        </a:rPr>
                        <a:t>1. Order 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A unique identifier for each sales order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3280950518"/>
                  </a:ext>
                </a:extLst>
              </a:tr>
              <a:tr h="253422">
                <a:tc>
                  <a:txBody>
                    <a:bodyPr/>
                    <a:lstStyle/>
                    <a:p>
                      <a:pPr marL="0" marR="0" indent="152400" algn="l">
                        <a:lnSpc>
                          <a:spcPct val="107000"/>
                        </a:lnSpc>
                        <a:spcBef>
                          <a:spcPts val="0"/>
                        </a:spcBef>
                        <a:spcAft>
                          <a:spcPts val="0"/>
                        </a:spcAft>
                      </a:pPr>
                      <a:r>
                        <a:rPr lang="en-US" sz="1400">
                          <a:effectLst/>
                        </a:rPr>
                        <a:t>2. Order 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date the order was placed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3074839553"/>
                  </a:ext>
                </a:extLst>
              </a:tr>
              <a:tr h="253422">
                <a:tc>
                  <a:txBody>
                    <a:bodyPr/>
                    <a:lstStyle/>
                    <a:p>
                      <a:pPr marL="0" marR="0" indent="152400" algn="l">
                        <a:lnSpc>
                          <a:spcPct val="107000"/>
                        </a:lnSpc>
                        <a:spcBef>
                          <a:spcPts val="0"/>
                        </a:spcBef>
                        <a:spcAft>
                          <a:spcPts val="0"/>
                        </a:spcAft>
                      </a:pPr>
                      <a:r>
                        <a:rPr lang="en-US" sz="1400">
                          <a:effectLst/>
                        </a:rPr>
                        <a:t>3. Ship Date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date the order was shipped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765545221"/>
                  </a:ext>
                </a:extLst>
              </a:tr>
              <a:tr h="253422">
                <a:tc>
                  <a:txBody>
                    <a:bodyPr/>
                    <a:lstStyle/>
                    <a:p>
                      <a:pPr marL="0" marR="0" indent="152400" algn="l">
                        <a:lnSpc>
                          <a:spcPct val="107000"/>
                        </a:lnSpc>
                        <a:spcBef>
                          <a:spcPts val="0"/>
                        </a:spcBef>
                        <a:spcAft>
                          <a:spcPts val="0"/>
                        </a:spcAft>
                      </a:pPr>
                      <a:r>
                        <a:rPr lang="en-US" sz="1400">
                          <a:effectLst/>
                        </a:rPr>
                        <a:t>4. Ship Mode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method of shipping for the order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3511370411"/>
                  </a:ext>
                </a:extLst>
              </a:tr>
              <a:tr h="253422">
                <a:tc>
                  <a:txBody>
                    <a:bodyPr/>
                    <a:lstStyle/>
                    <a:p>
                      <a:pPr marL="0" marR="0" indent="152400" algn="l">
                        <a:lnSpc>
                          <a:spcPct val="107000"/>
                        </a:lnSpc>
                        <a:spcBef>
                          <a:spcPts val="0"/>
                        </a:spcBef>
                        <a:spcAft>
                          <a:spcPts val="0"/>
                        </a:spcAft>
                      </a:pPr>
                      <a:r>
                        <a:rPr lang="en-US" sz="1400">
                          <a:effectLst/>
                        </a:rPr>
                        <a:t>5. Customer 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A unique identifier for each customer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262286404"/>
                  </a:ext>
                </a:extLst>
              </a:tr>
              <a:tr h="493220">
                <a:tc>
                  <a:txBody>
                    <a:bodyPr/>
                    <a:lstStyle/>
                    <a:p>
                      <a:pPr marL="0" marR="0" indent="152400" algn="l">
                        <a:lnSpc>
                          <a:spcPct val="107000"/>
                        </a:lnSpc>
                        <a:spcBef>
                          <a:spcPts val="0"/>
                        </a:spcBef>
                        <a:spcAft>
                          <a:spcPts val="0"/>
                        </a:spcAft>
                      </a:pPr>
                      <a:r>
                        <a:rPr lang="en-US" sz="1400">
                          <a:effectLst/>
                        </a:rPr>
                        <a:t>6. Customer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name of the customer who placed the order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3111519529"/>
                  </a:ext>
                </a:extLst>
              </a:tr>
              <a:tr h="253422">
                <a:tc>
                  <a:txBody>
                    <a:bodyPr/>
                    <a:lstStyle/>
                    <a:p>
                      <a:pPr marL="0" marR="0" indent="152400" algn="l">
                        <a:lnSpc>
                          <a:spcPct val="107000"/>
                        </a:lnSpc>
                        <a:spcBef>
                          <a:spcPts val="0"/>
                        </a:spcBef>
                        <a:spcAft>
                          <a:spcPts val="0"/>
                        </a:spcAft>
                      </a:pPr>
                      <a:r>
                        <a:rPr lang="en-US" sz="1400">
                          <a:effectLst/>
                        </a:rPr>
                        <a:t>7. Segment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market segment the customer belongs to (Corporate, Home Office, or Consumer)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599452020"/>
                  </a:ext>
                </a:extLst>
              </a:tr>
              <a:tr h="253422">
                <a:tc>
                  <a:txBody>
                    <a:bodyPr/>
                    <a:lstStyle/>
                    <a:p>
                      <a:pPr marL="0" marR="0" indent="152400" algn="l">
                        <a:lnSpc>
                          <a:spcPct val="107000"/>
                        </a:lnSpc>
                        <a:spcBef>
                          <a:spcPts val="0"/>
                        </a:spcBef>
                        <a:spcAft>
                          <a:spcPts val="0"/>
                        </a:spcAft>
                      </a:pPr>
                      <a:r>
                        <a:rPr lang="en-US" sz="1400">
                          <a:effectLst/>
                        </a:rPr>
                        <a:t>8. Country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country where the customer is located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423329743"/>
                  </a:ext>
                </a:extLst>
              </a:tr>
              <a:tr h="253422">
                <a:tc>
                  <a:txBody>
                    <a:bodyPr/>
                    <a:lstStyle/>
                    <a:p>
                      <a:pPr marL="0" marR="0" indent="152400" algn="l">
                        <a:lnSpc>
                          <a:spcPct val="107000"/>
                        </a:lnSpc>
                        <a:spcBef>
                          <a:spcPts val="0"/>
                        </a:spcBef>
                        <a:spcAft>
                          <a:spcPts val="0"/>
                        </a:spcAft>
                      </a:pPr>
                      <a:r>
                        <a:rPr lang="en-US" sz="1400">
                          <a:effectLst/>
                        </a:rPr>
                        <a:t>9. City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city where the customer is located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4111883068"/>
                  </a:ext>
                </a:extLst>
              </a:tr>
              <a:tr h="253422">
                <a:tc>
                  <a:txBody>
                    <a:bodyPr/>
                    <a:lstStyle/>
                    <a:p>
                      <a:pPr marL="0" marR="0" indent="152400" algn="l">
                        <a:lnSpc>
                          <a:spcPct val="107000"/>
                        </a:lnSpc>
                        <a:spcBef>
                          <a:spcPts val="0"/>
                        </a:spcBef>
                        <a:spcAft>
                          <a:spcPts val="0"/>
                        </a:spcAft>
                      </a:pPr>
                      <a:r>
                        <a:rPr lang="en-US" sz="1400">
                          <a:effectLst/>
                        </a:rPr>
                        <a:t>10. State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state where the customer is located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415302038"/>
                  </a:ext>
                </a:extLst>
              </a:tr>
              <a:tr h="253422">
                <a:tc>
                  <a:txBody>
                    <a:bodyPr/>
                    <a:lstStyle/>
                    <a:p>
                      <a:pPr marL="0" marR="0" indent="152400" algn="l">
                        <a:lnSpc>
                          <a:spcPct val="107000"/>
                        </a:lnSpc>
                        <a:spcBef>
                          <a:spcPts val="0"/>
                        </a:spcBef>
                        <a:spcAft>
                          <a:spcPts val="0"/>
                        </a:spcAft>
                      </a:pPr>
                      <a:r>
                        <a:rPr lang="en-US" sz="1400">
                          <a:effectLst/>
                        </a:rPr>
                        <a:t>11. Postal Code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postal code where the customer is located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311013941"/>
                  </a:ext>
                </a:extLst>
              </a:tr>
              <a:tr h="253422">
                <a:tc>
                  <a:txBody>
                    <a:bodyPr/>
                    <a:lstStyle/>
                    <a:p>
                      <a:pPr marL="0" marR="0" indent="152400" algn="l">
                        <a:lnSpc>
                          <a:spcPct val="107000"/>
                        </a:lnSpc>
                        <a:spcBef>
                          <a:spcPts val="0"/>
                        </a:spcBef>
                        <a:spcAft>
                          <a:spcPts val="0"/>
                        </a:spcAft>
                      </a:pPr>
                      <a:r>
                        <a:rPr lang="en-US" sz="1400">
                          <a:effectLst/>
                        </a:rPr>
                        <a:t>12. Region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region where the customer is located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540233351"/>
                  </a:ext>
                </a:extLst>
              </a:tr>
              <a:tr h="253422">
                <a:tc>
                  <a:txBody>
                    <a:bodyPr/>
                    <a:lstStyle/>
                    <a:p>
                      <a:pPr marL="0" marR="0" indent="152400" algn="l">
                        <a:lnSpc>
                          <a:spcPct val="107000"/>
                        </a:lnSpc>
                        <a:spcBef>
                          <a:spcPts val="0"/>
                        </a:spcBef>
                        <a:spcAft>
                          <a:spcPts val="0"/>
                        </a:spcAft>
                      </a:pPr>
                      <a:r>
                        <a:rPr lang="en-US" sz="1400">
                          <a:effectLst/>
                        </a:rPr>
                        <a:t>13. Product ID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A unique identifier for each product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128363927"/>
                  </a:ext>
                </a:extLst>
              </a:tr>
              <a:tr h="253422">
                <a:tc>
                  <a:txBody>
                    <a:bodyPr/>
                    <a:lstStyle/>
                    <a:p>
                      <a:pPr marL="0" marR="0" indent="152400" algn="l">
                        <a:lnSpc>
                          <a:spcPct val="107000"/>
                        </a:lnSpc>
                        <a:spcBef>
                          <a:spcPts val="0"/>
                        </a:spcBef>
                        <a:spcAft>
                          <a:spcPts val="0"/>
                        </a:spcAft>
                      </a:pPr>
                      <a:r>
                        <a:rPr lang="en-US" sz="1400">
                          <a:effectLst/>
                        </a:rPr>
                        <a:t>14. Category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category of the product (Furniture, Office Supplies, or Technology)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841384669"/>
                  </a:ext>
                </a:extLst>
              </a:tr>
              <a:tr h="253422">
                <a:tc>
                  <a:txBody>
                    <a:bodyPr/>
                    <a:lstStyle/>
                    <a:p>
                      <a:pPr marL="0" marR="0" indent="152400" algn="l">
                        <a:lnSpc>
                          <a:spcPct val="107000"/>
                        </a:lnSpc>
                        <a:spcBef>
                          <a:spcPts val="0"/>
                        </a:spcBef>
                        <a:spcAft>
                          <a:spcPts val="0"/>
                        </a:spcAft>
                      </a:pPr>
                      <a:r>
                        <a:rPr lang="en-US" sz="1400">
                          <a:effectLst/>
                        </a:rPr>
                        <a:t>15. Sub-Category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sub-category of the product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686130516"/>
                  </a:ext>
                </a:extLst>
              </a:tr>
              <a:tr h="493220">
                <a:tc>
                  <a:txBody>
                    <a:bodyPr/>
                    <a:lstStyle/>
                    <a:p>
                      <a:pPr marL="0" marR="0" indent="152400" algn="l">
                        <a:lnSpc>
                          <a:spcPct val="107000"/>
                        </a:lnSpc>
                        <a:spcBef>
                          <a:spcPts val="0"/>
                        </a:spcBef>
                        <a:spcAft>
                          <a:spcPts val="0"/>
                        </a:spcAft>
                      </a:pPr>
                      <a:r>
                        <a:rPr lang="en-US" sz="1400">
                          <a:effectLst/>
                        </a:rPr>
                        <a:t>16. Product Name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name of the product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937133550"/>
                  </a:ext>
                </a:extLst>
              </a:tr>
              <a:tr h="253422">
                <a:tc>
                  <a:txBody>
                    <a:bodyPr/>
                    <a:lstStyle/>
                    <a:p>
                      <a:pPr marL="0" marR="0" indent="152400" algn="l">
                        <a:lnSpc>
                          <a:spcPct val="107000"/>
                        </a:lnSpc>
                        <a:spcBef>
                          <a:spcPts val="0"/>
                        </a:spcBef>
                        <a:spcAft>
                          <a:spcPts val="0"/>
                        </a:spcAft>
                      </a:pPr>
                      <a:r>
                        <a:rPr lang="en-US" sz="1400">
                          <a:effectLst/>
                        </a:rPr>
                        <a:t>17. Sales</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amount of sales for each product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889763290"/>
                  </a:ext>
                </a:extLst>
              </a:tr>
              <a:tr h="253422">
                <a:tc>
                  <a:txBody>
                    <a:bodyPr/>
                    <a:lstStyle/>
                    <a:p>
                      <a:pPr marL="0" marR="0" indent="152400" algn="l">
                        <a:lnSpc>
                          <a:spcPct val="107000"/>
                        </a:lnSpc>
                        <a:spcBef>
                          <a:spcPts val="0"/>
                        </a:spcBef>
                        <a:spcAft>
                          <a:spcPts val="0"/>
                        </a:spcAft>
                      </a:pPr>
                      <a:r>
                        <a:rPr lang="en-US" sz="1400">
                          <a:effectLst/>
                        </a:rPr>
                        <a:t>18. Quantity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a:effectLst/>
                        </a:rPr>
                        <a:t> The quantity of each product sold</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2227802998"/>
                  </a:ext>
                </a:extLst>
              </a:tr>
              <a:tr h="253422">
                <a:tc>
                  <a:txBody>
                    <a:bodyPr/>
                    <a:lstStyle/>
                    <a:p>
                      <a:pPr marL="0" marR="0" indent="152400" algn="l">
                        <a:lnSpc>
                          <a:spcPct val="107000"/>
                        </a:lnSpc>
                        <a:spcBef>
                          <a:spcPts val="0"/>
                        </a:spcBef>
                        <a:spcAft>
                          <a:spcPts val="0"/>
                        </a:spcAft>
                      </a:pPr>
                      <a:r>
                        <a:rPr lang="en-US" sz="1400">
                          <a:effectLst/>
                        </a:rPr>
                        <a:t>19. Discount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discount applied to each product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77576672"/>
                  </a:ext>
                </a:extLst>
              </a:tr>
              <a:tr h="263169">
                <a:tc>
                  <a:txBody>
                    <a:bodyPr/>
                    <a:lstStyle/>
                    <a:p>
                      <a:pPr marL="0" marR="0" indent="152400" algn="l">
                        <a:lnSpc>
                          <a:spcPct val="107000"/>
                        </a:lnSpc>
                        <a:spcBef>
                          <a:spcPts val="0"/>
                        </a:spcBef>
                        <a:spcAft>
                          <a:spcPts val="0"/>
                        </a:spcAft>
                      </a:pPr>
                      <a:r>
                        <a:rPr lang="en-US" sz="1400">
                          <a:effectLst/>
                        </a:rPr>
                        <a:t>20. Profit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ctr"/>
                </a:tc>
                <a:tc>
                  <a:txBody>
                    <a:bodyPr/>
                    <a:lstStyle/>
                    <a:p>
                      <a:pPr marL="0" marR="0" algn="l">
                        <a:lnSpc>
                          <a:spcPct val="107000"/>
                        </a:lnSpc>
                        <a:spcBef>
                          <a:spcPts val="0"/>
                        </a:spcBef>
                        <a:spcAft>
                          <a:spcPts val="0"/>
                        </a:spcAft>
                      </a:pPr>
                      <a:r>
                        <a:rPr lang="en-US" sz="1400" dirty="0">
                          <a:effectLst/>
                        </a:rPr>
                        <a:t> The profit generated from each sale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080" marR="68080" marT="0" marB="0" anchor="b"/>
                </a:tc>
                <a:extLst>
                  <a:ext uri="{0D108BD9-81ED-4DB2-BD59-A6C34878D82A}">
                    <a16:rowId xmlns:a16="http://schemas.microsoft.com/office/drawing/2014/main" val="1725484431"/>
                  </a:ext>
                </a:extLst>
              </a:tr>
            </a:tbl>
          </a:graphicData>
        </a:graphic>
      </p:graphicFrame>
    </p:spTree>
    <p:extLst>
      <p:ext uri="{BB962C8B-B14F-4D97-AF65-F5344CB8AC3E}">
        <p14:creationId xmlns:p14="http://schemas.microsoft.com/office/powerpoint/2010/main" val="75482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B8FF-8C0D-4FA8-943F-1BBEA65A85FC}"/>
              </a:ext>
            </a:extLst>
          </p:cNvPr>
          <p:cNvSpPr>
            <a:spLocks noGrp="1"/>
          </p:cNvSpPr>
          <p:nvPr>
            <p:ph type="title"/>
          </p:nvPr>
        </p:nvSpPr>
        <p:spPr>
          <a:xfrm>
            <a:off x="838200" y="610931"/>
            <a:ext cx="10515600" cy="942565"/>
          </a:xfrm>
        </p:spPr>
        <p:txBody>
          <a:bodyPr>
            <a:normAutofit fontScale="90000"/>
          </a:bodyPr>
          <a:lstStyle/>
          <a:p>
            <a:r>
              <a:rPr lang="en-US" sz="2800" dirty="0">
                <a:effectLst/>
                <a:latin typeface="Calibri" panose="020F0502020204030204" pitchFamily="34" charset="0"/>
                <a:ea typeface="Calibri" panose="020F0502020204030204" pitchFamily="34" charset="0"/>
                <a:cs typeface="Calibri" panose="020F0502020204030204" pitchFamily="34" charset="0"/>
              </a:rPr>
              <a:t>Problem statement derived from dataset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7E53366-D902-4978-A951-E4CD5D56ED3E}"/>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What is the total sales by region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Profitability by Category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Product performance Tracking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Calibri" panose="020F0502020204030204" pitchFamily="34" charset="0"/>
              </a:rPr>
              <a:t>Insights on </a:t>
            </a:r>
            <a:r>
              <a:rPr lang="en-US" sz="2400" dirty="0" err="1">
                <a:effectLst/>
                <a:latin typeface="Calibri" panose="020F0502020204030204" pitchFamily="34" charset="0"/>
                <a:ea typeface="Calibri" panose="020F0502020204030204" pitchFamily="34" charset="0"/>
                <a:cs typeface="Calibri" panose="020F0502020204030204" pitchFamily="34" charset="0"/>
              </a:rPr>
              <a:t>Seaosonal</a:t>
            </a:r>
            <a:r>
              <a:rPr lang="en-US" sz="2400" dirty="0">
                <a:effectLst/>
                <a:latin typeface="Calibri" panose="020F0502020204030204" pitchFamily="34" charset="0"/>
                <a:ea typeface="Calibri" panose="020F0502020204030204" pitchFamily="34" charset="0"/>
                <a:cs typeface="Calibri" panose="020F0502020204030204" pitchFamily="34" charset="0"/>
              </a:rPr>
              <a:t> Shifts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9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A0EDE21B-8B3C-4BA2-AA40-06A44CD56D5F}"/>
              </a:ext>
            </a:extLst>
          </p:cNvPr>
          <p:cNvGraphicFramePr>
            <a:graphicFrameLocks noGrp="1"/>
          </p:cNvGraphicFramePr>
          <p:nvPr>
            <p:ph idx="1"/>
            <p:extLst>
              <p:ext uri="{D42A27DB-BD31-4B8C-83A1-F6EECF244321}">
                <p14:modId xmlns:p14="http://schemas.microsoft.com/office/powerpoint/2010/main" val="2174712315"/>
              </p:ext>
            </p:extLst>
          </p:nvPr>
        </p:nvGraphicFramePr>
        <p:xfrm>
          <a:off x="1921592" y="363793"/>
          <a:ext cx="8884060" cy="432619"/>
        </p:xfrm>
        <a:graphic>
          <a:graphicData uri="http://schemas.openxmlformats.org/drawingml/2006/table">
            <a:tbl>
              <a:tblPr/>
              <a:tblGrid>
                <a:gridCol w="8884060">
                  <a:extLst>
                    <a:ext uri="{9D8B030D-6E8A-4147-A177-3AD203B41FA5}">
                      <a16:colId xmlns:a16="http://schemas.microsoft.com/office/drawing/2014/main" val="452190543"/>
                    </a:ext>
                  </a:extLst>
                </a:gridCol>
              </a:tblGrid>
              <a:tr h="432619">
                <a:tc>
                  <a:txBody>
                    <a:bodyPr/>
                    <a:lstStyle/>
                    <a:p>
                      <a:pPr algn="ctr" fontAlgn="b"/>
                      <a:r>
                        <a:rPr lang="en-US" sz="2600" b="0" i="0" u="none" strike="noStrike" dirty="0">
                          <a:solidFill>
                            <a:srgbClr val="002060"/>
                          </a:solidFill>
                          <a:effectLst/>
                          <a:latin typeface="Trebuchet MS" panose="020B0603020202020204" pitchFamily="34" charset="0"/>
                        </a:rPr>
                        <a:t>Total sales by Region</a:t>
                      </a:r>
                    </a:p>
                  </a:txBody>
                  <a:tcPr marL="7620" marR="7620" marT="7620" marB="0" anchor="b">
                    <a:lnL>
                      <a:noFill/>
                    </a:lnL>
                    <a:lnR>
                      <a:noFill/>
                    </a:lnR>
                    <a:lnT>
                      <a:noFill/>
                    </a:lnT>
                    <a:lnB>
                      <a:noFill/>
                    </a:lnB>
                    <a:solidFill>
                      <a:srgbClr val="F0D577"/>
                    </a:solidFill>
                  </a:tcPr>
                </a:tc>
                <a:extLst>
                  <a:ext uri="{0D108BD9-81ED-4DB2-BD59-A6C34878D82A}">
                    <a16:rowId xmlns:a16="http://schemas.microsoft.com/office/drawing/2014/main" val="2557038651"/>
                  </a:ext>
                </a:extLst>
              </a:tr>
            </a:tbl>
          </a:graphicData>
        </a:graphic>
      </p:graphicFrame>
      <p:sp>
        <p:nvSpPr>
          <p:cNvPr id="10" name="TextBox 9">
            <a:extLst>
              <a:ext uri="{FF2B5EF4-FFF2-40B4-BE49-F238E27FC236}">
                <a16:creationId xmlns:a16="http://schemas.microsoft.com/office/drawing/2014/main" id="{CDE95B2E-3A26-4016-AF08-3372A4FE3CB3}"/>
              </a:ext>
            </a:extLst>
          </p:cNvPr>
          <p:cNvSpPr txBox="1"/>
          <p:nvPr/>
        </p:nvSpPr>
        <p:spPr>
          <a:xfrm rot="5400000">
            <a:off x="7836310" y="852614"/>
            <a:ext cx="461665" cy="2261420"/>
          </a:xfrm>
          <a:prstGeom prst="rect">
            <a:avLst/>
          </a:prstGeom>
          <a:noFill/>
        </p:spPr>
        <p:txBody>
          <a:bodyPr vert="vert270" wrap="square" rtlCol="0">
            <a:spAutoFit/>
          </a:bodyPr>
          <a:lstStyle/>
          <a:p>
            <a:pPr algn="ctr"/>
            <a:r>
              <a:rPr lang="en-US" dirty="0">
                <a:solidFill>
                  <a:schemeClr val="bg1"/>
                </a:solidFill>
              </a:rPr>
              <a:t>Sum of sales</a:t>
            </a:r>
          </a:p>
        </p:txBody>
      </p:sp>
      <p:graphicFrame>
        <p:nvGraphicFramePr>
          <p:cNvPr id="2" name="Table 1">
            <a:extLst>
              <a:ext uri="{FF2B5EF4-FFF2-40B4-BE49-F238E27FC236}">
                <a16:creationId xmlns:a16="http://schemas.microsoft.com/office/drawing/2014/main" id="{AA2D1AB6-B9D8-4C73-A29A-F91E1A343968}"/>
              </a:ext>
            </a:extLst>
          </p:cNvPr>
          <p:cNvGraphicFramePr>
            <a:graphicFrameLocks noGrp="1"/>
          </p:cNvGraphicFramePr>
          <p:nvPr>
            <p:extLst>
              <p:ext uri="{D42A27DB-BD31-4B8C-83A1-F6EECF244321}">
                <p14:modId xmlns:p14="http://schemas.microsoft.com/office/powerpoint/2010/main" val="3201112923"/>
              </p:ext>
            </p:extLst>
          </p:nvPr>
        </p:nvGraphicFramePr>
        <p:xfrm>
          <a:off x="1123408" y="1422433"/>
          <a:ext cx="3460898" cy="5092050"/>
        </p:xfrm>
        <a:graphic>
          <a:graphicData uri="http://schemas.openxmlformats.org/drawingml/2006/table">
            <a:tbl>
              <a:tblPr/>
              <a:tblGrid>
                <a:gridCol w="1730449">
                  <a:extLst>
                    <a:ext uri="{9D8B030D-6E8A-4147-A177-3AD203B41FA5}">
                      <a16:colId xmlns:a16="http://schemas.microsoft.com/office/drawing/2014/main" val="4189206842"/>
                    </a:ext>
                  </a:extLst>
                </a:gridCol>
                <a:gridCol w="1730449">
                  <a:extLst>
                    <a:ext uri="{9D8B030D-6E8A-4147-A177-3AD203B41FA5}">
                      <a16:colId xmlns:a16="http://schemas.microsoft.com/office/drawing/2014/main" val="2861084556"/>
                    </a:ext>
                  </a:extLst>
                </a:gridCol>
              </a:tblGrid>
              <a:tr h="339470">
                <a:tc>
                  <a:txBody>
                    <a:bodyPr/>
                    <a:lstStyle/>
                    <a:p>
                      <a:pPr algn="l" fontAlgn="b"/>
                      <a:r>
                        <a:rPr lang="en-US" sz="1400" b="1" i="0" u="none" strike="noStrike">
                          <a:solidFill>
                            <a:srgbClr val="FFFFFF"/>
                          </a:solidFill>
                          <a:effectLst/>
                          <a:latin typeface="Calibri" panose="020F0502020204030204" pitchFamily="34" charset="0"/>
                        </a:rPr>
                        <a:t>Row Labels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tc>
                  <a:txBody>
                    <a:bodyPr/>
                    <a:lstStyle/>
                    <a:p>
                      <a:pPr algn="l" fontAlgn="b"/>
                      <a:r>
                        <a:rPr lang="en-US" sz="1400" b="1" i="0" u="none" strike="noStrike">
                          <a:solidFill>
                            <a:srgbClr val="FFFFFF"/>
                          </a:solidFill>
                          <a:effectLst/>
                          <a:latin typeface="Calibri" panose="020F0502020204030204" pitchFamily="34" charset="0"/>
                        </a:rPr>
                        <a:t>Sum of Sales</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8F00"/>
                    </a:solidFill>
                  </a:tcPr>
                </a:tc>
                <a:extLst>
                  <a:ext uri="{0D108BD9-81ED-4DB2-BD59-A6C34878D82A}">
                    <a16:rowId xmlns:a16="http://schemas.microsoft.com/office/drawing/2014/main" val="162330249"/>
                  </a:ext>
                </a:extLst>
              </a:tr>
              <a:tr h="339470">
                <a:tc>
                  <a:txBody>
                    <a:bodyPr/>
                    <a:lstStyle/>
                    <a:p>
                      <a:pPr algn="l" fontAlgn="b"/>
                      <a:r>
                        <a:rPr lang="en-US" sz="1200" b="0" i="0" u="none" strike="noStrike">
                          <a:solidFill>
                            <a:srgbClr val="000000"/>
                          </a:solidFill>
                          <a:effectLst/>
                          <a:latin typeface="Calibri" panose="020F0502020204030204" pitchFamily="34" charset="0"/>
                        </a:rPr>
                        <a:t>Africa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783773.211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2576326467"/>
                  </a:ext>
                </a:extLst>
              </a:tr>
              <a:tr h="339470">
                <a:tc>
                  <a:txBody>
                    <a:bodyPr/>
                    <a:lstStyle/>
                    <a:p>
                      <a:pPr algn="l" fontAlgn="b"/>
                      <a:r>
                        <a:rPr lang="en-US" sz="1200" b="0" i="0" u="none" strike="noStrike">
                          <a:solidFill>
                            <a:srgbClr val="000000"/>
                          </a:solidFill>
                          <a:effectLst/>
                          <a:latin typeface="Calibri" panose="020F0502020204030204" pitchFamily="34" charset="0"/>
                        </a:rPr>
                        <a:t>Canada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66928.17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1067988567"/>
                  </a:ext>
                </a:extLst>
              </a:tr>
              <a:tr h="339470">
                <a:tc>
                  <a:txBody>
                    <a:bodyPr/>
                    <a:lstStyle/>
                    <a:p>
                      <a:pPr algn="l" fontAlgn="b"/>
                      <a:r>
                        <a:rPr lang="en-US" sz="1200" b="0" i="0" u="none" strike="noStrike">
                          <a:solidFill>
                            <a:srgbClr val="000000"/>
                          </a:solidFill>
                          <a:effectLst/>
                          <a:latin typeface="Calibri" panose="020F0502020204030204" pitchFamily="34" charset="0"/>
                        </a:rPr>
                        <a:t>Caribbean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324280.861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3129836392"/>
                  </a:ext>
                </a:extLst>
              </a:tr>
              <a:tr h="339470">
                <a:tc>
                  <a:txBody>
                    <a:bodyPr/>
                    <a:lstStyle/>
                    <a:p>
                      <a:pPr algn="l" fontAlgn="b"/>
                      <a:r>
                        <a:rPr lang="en-US" sz="1200" b="0" i="0" u="none" strike="noStrike">
                          <a:solidFill>
                            <a:srgbClr val="000000"/>
                          </a:solidFill>
                          <a:effectLst/>
                          <a:latin typeface="Calibri" panose="020F0502020204030204" pitchFamily="34" charset="0"/>
                        </a:rPr>
                        <a:t>Central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2822302.52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980302903"/>
                  </a:ext>
                </a:extLst>
              </a:tr>
              <a:tr h="339470">
                <a:tc>
                  <a:txBody>
                    <a:bodyPr/>
                    <a:lstStyle/>
                    <a:p>
                      <a:pPr algn="l" fontAlgn="b"/>
                      <a:r>
                        <a:rPr lang="en-US" sz="1200" b="0" i="0" u="none" strike="noStrike">
                          <a:solidFill>
                            <a:srgbClr val="000000"/>
                          </a:solidFill>
                          <a:effectLst/>
                          <a:latin typeface="Calibri" panose="020F0502020204030204" pitchFamily="34" charset="0"/>
                        </a:rPr>
                        <a:t>Central Asia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752826.567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271688603"/>
                  </a:ext>
                </a:extLst>
              </a:tr>
              <a:tr h="339470">
                <a:tc>
                  <a:txBody>
                    <a:bodyPr/>
                    <a:lstStyle/>
                    <a:p>
                      <a:pPr algn="l" fontAlgn="b"/>
                      <a:r>
                        <a:rPr lang="en-US" sz="1200" b="0" i="0" u="none" strike="noStrike">
                          <a:solidFill>
                            <a:srgbClr val="000000"/>
                          </a:solidFill>
                          <a:effectLst/>
                          <a:latin typeface="Calibri" panose="020F0502020204030204" pitchFamily="34" charset="0"/>
                        </a:rPr>
                        <a:t>East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678781.24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4158861245"/>
                  </a:ext>
                </a:extLst>
              </a:tr>
              <a:tr h="339470">
                <a:tc>
                  <a:txBody>
                    <a:bodyPr/>
                    <a:lstStyle/>
                    <a:p>
                      <a:pPr algn="l" fontAlgn="b"/>
                      <a:r>
                        <a:rPr lang="en-US" sz="1200" b="0" i="0" u="none" strike="noStrike">
                          <a:solidFill>
                            <a:srgbClr val="000000"/>
                          </a:solidFill>
                          <a:effectLst/>
                          <a:latin typeface="Calibri" panose="020F0502020204030204" pitchFamily="34" charset="0"/>
                        </a:rPr>
                        <a:t>EMEA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806161.311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1320199921"/>
                  </a:ext>
                </a:extLst>
              </a:tr>
              <a:tr h="339470">
                <a:tc>
                  <a:txBody>
                    <a:bodyPr/>
                    <a:lstStyle/>
                    <a:p>
                      <a:pPr algn="l" fontAlgn="b"/>
                      <a:r>
                        <a:rPr lang="en-US" sz="1200" b="0" i="0" u="none" strike="noStrike">
                          <a:solidFill>
                            <a:srgbClr val="000000"/>
                          </a:solidFill>
                          <a:effectLst/>
                          <a:latin typeface="Calibri" panose="020F0502020204030204" pitchFamily="34" charset="0"/>
                        </a:rPr>
                        <a:t>North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1248165.603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2504125433"/>
                  </a:ext>
                </a:extLst>
              </a:tr>
              <a:tr h="339470">
                <a:tc>
                  <a:txBody>
                    <a:bodyPr/>
                    <a:lstStyle/>
                    <a:p>
                      <a:pPr algn="l" fontAlgn="b"/>
                      <a:r>
                        <a:rPr lang="en-US" sz="1200" b="0" i="0" u="none" strike="noStrike">
                          <a:solidFill>
                            <a:srgbClr val="000000"/>
                          </a:solidFill>
                          <a:effectLst/>
                          <a:latin typeface="Calibri" panose="020F0502020204030204" pitchFamily="34" charset="0"/>
                        </a:rPr>
                        <a:t>North Asia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848309.781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4214594656"/>
                  </a:ext>
                </a:extLst>
              </a:tr>
              <a:tr h="339470">
                <a:tc>
                  <a:txBody>
                    <a:bodyPr/>
                    <a:lstStyle/>
                    <a:p>
                      <a:pPr algn="l" fontAlgn="b"/>
                      <a:r>
                        <a:rPr lang="en-US" sz="1200" b="0" i="0" u="none" strike="noStrike">
                          <a:solidFill>
                            <a:srgbClr val="000000"/>
                          </a:solidFill>
                          <a:effectLst/>
                          <a:latin typeface="Calibri" panose="020F0502020204030204" pitchFamily="34" charset="0"/>
                        </a:rPr>
                        <a:t>Oceania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1100184.612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1383345697"/>
                  </a:ext>
                </a:extLst>
              </a:tr>
              <a:tr h="339470">
                <a:tc>
                  <a:txBody>
                    <a:bodyPr/>
                    <a:lstStyle/>
                    <a:p>
                      <a:pPr algn="l" fontAlgn="b"/>
                      <a:r>
                        <a:rPr lang="en-US" sz="1200" b="0" i="0" u="none" strike="noStrike">
                          <a:solidFill>
                            <a:srgbClr val="000000"/>
                          </a:solidFill>
                          <a:effectLst/>
                          <a:latin typeface="Calibri" panose="020F0502020204030204" pitchFamily="34" charset="0"/>
                        </a:rPr>
                        <a:t>South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1600907.041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3445358756"/>
                  </a:ext>
                </a:extLst>
              </a:tr>
              <a:tr h="339470">
                <a:tc>
                  <a:txBody>
                    <a:bodyPr/>
                    <a:lstStyle/>
                    <a:p>
                      <a:pPr algn="l" fontAlgn="b"/>
                      <a:r>
                        <a:rPr lang="en-US" sz="1200" b="0" i="0" u="none" strike="noStrike">
                          <a:solidFill>
                            <a:srgbClr val="000000"/>
                          </a:solidFill>
                          <a:effectLst/>
                          <a:latin typeface="Calibri" panose="020F0502020204030204" pitchFamily="34" charset="0"/>
                        </a:rPr>
                        <a:t>Southeast Asia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884423.169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1980652970"/>
                  </a:ext>
                </a:extLst>
              </a:tr>
              <a:tr h="339470">
                <a:tc>
                  <a:txBody>
                    <a:bodyPr/>
                    <a:lstStyle/>
                    <a:p>
                      <a:pPr algn="l" fontAlgn="b"/>
                      <a:r>
                        <a:rPr lang="en-US" sz="1200" b="0" i="0" u="none" strike="noStrike">
                          <a:solidFill>
                            <a:srgbClr val="000000"/>
                          </a:solidFill>
                          <a:effectLst/>
                          <a:latin typeface="Calibri" panose="020F0502020204030204" pitchFamily="34" charset="0"/>
                        </a:rPr>
                        <a:t>West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r" fontAlgn="b"/>
                      <a:r>
                        <a:rPr lang="en-US" sz="1200" b="0" i="0" u="none" strike="noStrike">
                          <a:solidFill>
                            <a:srgbClr val="000000"/>
                          </a:solidFill>
                          <a:effectLst/>
                          <a:latin typeface="Calibri" panose="020F0502020204030204" pitchFamily="34" charset="0"/>
                        </a:rPr>
                        <a:t>725457.8245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C9C9"/>
                    </a:solidFill>
                  </a:tcPr>
                </a:tc>
                <a:extLst>
                  <a:ext uri="{0D108BD9-81ED-4DB2-BD59-A6C34878D82A}">
                    <a16:rowId xmlns:a16="http://schemas.microsoft.com/office/drawing/2014/main" val="3740496156"/>
                  </a:ext>
                </a:extLst>
              </a:tr>
              <a:tr h="339470">
                <a:tc>
                  <a:txBody>
                    <a:bodyPr/>
                    <a:lstStyle/>
                    <a:p>
                      <a:pPr algn="l" fontAlgn="b"/>
                      <a:r>
                        <a:rPr lang="en-US" sz="1400" b="1" i="0" u="none" strike="noStrike">
                          <a:solidFill>
                            <a:srgbClr val="FFFFFF"/>
                          </a:solidFill>
                          <a:effectLst/>
                          <a:latin typeface="Calibri" panose="020F0502020204030204" pitchFamily="34" charset="0"/>
                        </a:rPr>
                        <a:t>Grand Total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5911"/>
                    </a:solidFill>
                  </a:tcPr>
                </a:tc>
                <a:tc>
                  <a:txBody>
                    <a:bodyPr/>
                    <a:lstStyle/>
                    <a:p>
                      <a:pPr algn="r" fontAlgn="b"/>
                      <a:r>
                        <a:rPr lang="en-US" sz="1400" b="1" i="0" u="none" strike="noStrike" dirty="0">
                          <a:solidFill>
                            <a:srgbClr val="FFFFFF"/>
                          </a:solidFill>
                          <a:effectLst/>
                          <a:latin typeface="Calibri" panose="020F0502020204030204" pitchFamily="34" charset="0"/>
                        </a:rPr>
                        <a:t>12642501.91</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3610476026"/>
                  </a:ext>
                </a:extLst>
              </a:tr>
            </a:tbl>
          </a:graphicData>
        </a:graphic>
      </p:graphicFrame>
      <p:graphicFrame>
        <p:nvGraphicFramePr>
          <p:cNvPr id="9" name="Chart 8">
            <a:extLst>
              <a:ext uri="{FF2B5EF4-FFF2-40B4-BE49-F238E27FC236}">
                <a16:creationId xmlns:a16="http://schemas.microsoft.com/office/drawing/2014/main" id="{FBFC56FE-BA7E-4AD8-8802-8F3833EF446C}"/>
              </a:ext>
            </a:extLst>
          </p:cNvPr>
          <p:cNvGraphicFramePr>
            <a:graphicFrameLocks/>
          </p:cNvGraphicFramePr>
          <p:nvPr>
            <p:extLst>
              <p:ext uri="{D42A27DB-BD31-4B8C-83A1-F6EECF244321}">
                <p14:modId xmlns:p14="http://schemas.microsoft.com/office/powerpoint/2010/main" val="1398094995"/>
              </p:ext>
            </p:extLst>
          </p:nvPr>
        </p:nvGraphicFramePr>
        <p:xfrm>
          <a:off x="5133109" y="1422433"/>
          <a:ext cx="6691745" cy="50920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607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53FC-950C-4BBC-9143-EAE8545AE005}"/>
              </a:ext>
            </a:extLst>
          </p:cNvPr>
          <p:cNvSpPr>
            <a:spLocks noGrp="1"/>
          </p:cNvSpPr>
          <p:nvPr>
            <p:ph type="title"/>
          </p:nvPr>
        </p:nvSpPr>
        <p:spPr>
          <a:xfrm>
            <a:off x="0" y="365126"/>
            <a:ext cx="12192000" cy="767484"/>
          </a:xfrm>
        </p:spPr>
        <p:txBody>
          <a:bodyPr/>
          <a:lstStyle/>
          <a:p>
            <a:pPr algn="ctr"/>
            <a:r>
              <a:rPr lang="en-US" b="1" dirty="0">
                <a:solidFill>
                  <a:srgbClr val="C00000"/>
                </a:solidFill>
                <a:highlight>
                  <a:srgbClr val="808080"/>
                </a:highlight>
              </a:rPr>
              <a:t>Profit by Category</a:t>
            </a:r>
          </a:p>
        </p:txBody>
      </p:sp>
      <p:graphicFrame>
        <p:nvGraphicFramePr>
          <p:cNvPr id="9" name="Content Placeholder 8">
            <a:extLst>
              <a:ext uri="{FF2B5EF4-FFF2-40B4-BE49-F238E27FC236}">
                <a16:creationId xmlns:a16="http://schemas.microsoft.com/office/drawing/2014/main" id="{7228980C-CFBB-4605-A36B-7E91845BF1C2}"/>
              </a:ext>
            </a:extLst>
          </p:cNvPr>
          <p:cNvGraphicFramePr>
            <a:graphicFrameLocks noGrp="1"/>
          </p:cNvGraphicFramePr>
          <p:nvPr>
            <p:ph idx="1"/>
            <p:extLst>
              <p:ext uri="{D42A27DB-BD31-4B8C-83A1-F6EECF244321}">
                <p14:modId xmlns:p14="http://schemas.microsoft.com/office/powerpoint/2010/main" val="2626492461"/>
              </p:ext>
            </p:extLst>
          </p:nvPr>
        </p:nvGraphicFramePr>
        <p:xfrm>
          <a:off x="1047173" y="1894362"/>
          <a:ext cx="4366491" cy="2978972"/>
        </p:xfrm>
        <a:graphic>
          <a:graphicData uri="http://schemas.openxmlformats.org/drawingml/2006/table">
            <a:tbl>
              <a:tblPr/>
              <a:tblGrid>
                <a:gridCol w="1559461">
                  <a:extLst>
                    <a:ext uri="{9D8B030D-6E8A-4147-A177-3AD203B41FA5}">
                      <a16:colId xmlns:a16="http://schemas.microsoft.com/office/drawing/2014/main" val="1641822577"/>
                    </a:ext>
                  </a:extLst>
                </a:gridCol>
                <a:gridCol w="1403515">
                  <a:extLst>
                    <a:ext uri="{9D8B030D-6E8A-4147-A177-3AD203B41FA5}">
                      <a16:colId xmlns:a16="http://schemas.microsoft.com/office/drawing/2014/main" val="2226685694"/>
                    </a:ext>
                  </a:extLst>
                </a:gridCol>
                <a:gridCol w="1403515">
                  <a:extLst>
                    <a:ext uri="{9D8B030D-6E8A-4147-A177-3AD203B41FA5}">
                      <a16:colId xmlns:a16="http://schemas.microsoft.com/office/drawing/2014/main" val="4198224150"/>
                    </a:ext>
                  </a:extLst>
                </a:gridCol>
              </a:tblGrid>
              <a:tr h="744743">
                <a:tc>
                  <a:txBody>
                    <a:bodyPr/>
                    <a:lstStyle/>
                    <a:p>
                      <a:pPr algn="ctr" fontAlgn="b"/>
                      <a:r>
                        <a:rPr lang="en-US" sz="2400" b="1" i="0" u="none" strike="noStrike" dirty="0">
                          <a:solidFill>
                            <a:srgbClr val="000000"/>
                          </a:solidFill>
                          <a:effectLst/>
                          <a:latin typeface="Calibri" panose="020F0502020204030204" pitchFamily="34" charset="0"/>
                        </a:rPr>
                        <a:t>Category</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400" b="1" i="0" u="none" strike="noStrike" dirty="0">
                          <a:solidFill>
                            <a:srgbClr val="000000"/>
                          </a:solidFill>
                          <a:effectLst/>
                          <a:latin typeface="Calibri" panose="020F0502020204030204" pitchFamily="34" charset="0"/>
                        </a:rPr>
                        <a:t>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2400" b="1" i="0" u="none" strike="noStrike" dirty="0">
                          <a:solidFill>
                            <a:srgbClr val="000000"/>
                          </a:solidFill>
                          <a:effectLst/>
                          <a:latin typeface="Calibri" panose="020F0502020204030204" pitchFamily="34" charset="0"/>
                        </a:rPr>
                        <a:t>Profit</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47764547"/>
                  </a:ext>
                </a:extLst>
              </a:tr>
              <a:tr h="744743">
                <a:tc>
                  <a:txBody>
                    <a:bodyPr/>
                    <a:lstStyle/>
                    <a:p>
                      <a:pPr algn="ctr" fontAlgn="b"/>
                      <a:r>
                        <a:rPr lang="en-US" sz="1800" b="0" i="0" u="none" strike="noStrike" dirty="0">
                          <a:solidFill>
                            <a:srgbClr val="000000"/>
                          </a:solidFill>
                          <a:effectLst/>
                          <a:latin typeface="Calibri" panose="020F0502020204030204" pitchFamily="34" charset="0"/>
                        </a:rPr>
                        <a:t>Technology</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800" b="0" i="0" u="none" strike="noStrike" dirty="0">
                          <a:solidFill>
                            <a:srgbClr val="000000"/>
                          </a:solidFill>
                          <a:effectLst/>
                          <a:latin typeface="Calibri" panose="020F0502020204030204" pitchFamily="34" charset="0"/>
                        </a:rPr>
                        <a:t>4744557.498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800" b="0" i="0" u="none" strike="noStrike" dirty="0">
                          <a:solidFill>
                            <a:srgbClr val="000000"/>
                          </a:solidFill>
                          <a:effectLst/>
                          <a:latin typeface="Calibri" panose="020F0502020204030204" pitchFamily="34" charset="0"/>
                        </a:rPr>
                        <a:t>663778.7332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11503447"/>
                  </a:ext>
                </a:extLst>
              </a:tr>
              <a:tr h="744743">
                <a:tc>
                  <a:txBody>
                    <a:bodyPr/>
                    <a:lstStyle/>
                    <a:p>
                      <a:pPr algn="ctr" fontAlgn="b"/>
                      <a:r>
                        <a:rPr lang="en-US" sz="1800" b="0" i="0" u="none" strike="noStrike">
                          <a:solidFill>
                            <a:srgbClr val="000000"/>
                          </a:solidFill>
                          <a:effectLst/>
                          <a:latin typeface="Calibri" panose="020F0502020204030204" pitchFamily="34" charset="0"/>
                        </a:rPr>
                        <a:t>Furniture</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800" b="0" i="0" u="none" strike="noStrike">
                          <a:solidFill>
                            <a:srgbClr val="000000"/>
                          </a:solidFill>
                          <a:effectLst/>
                          <a:latin typeface="Calibri" panose="020F0502020204030204" pitchFamily="34" charset="0"/>
                        </a:rPr>
                        <a:t>4110874.186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800" b="0" i="0" u="none" strike="noStrike" dirty="0">
                          <a:solidFill>
                            <a:srgbClr val="000000"/>
                          </a:solidFill>
                          <a:effectLst/>
                          <a:latin typeface="Calibri" panose="020F0502020204030204" pitchFamily="34" charset="0"/>
                        </a:rPr>
                        <a:t>285204.7238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136270211"/>
                  </a:ext>
                </a:extLst>
              </a:tr>
              <a:tr h="744743">
                <a:tc>
                  <a:txBody>
                    <a:bodyPr/>
                    <a:lstStyle/>
                    <a:p>
                      <a:pPr algn="ctr" fontAlgn="b"/>
                      <a:r>
                        <a:rPr lang="en-US" sz="1800" b="0" i="0" u="none" strike="noStrike">
                          <a:solidFill>
                            <a:srgbClr val="000000"/>
                          </a:solidFill>
                          <a:effectLst/>
                          <a:latin typeface="Calibri" panose="020F0502020204030204" pitchFamily="34" charset="0"/>
                        </a:rPr>
                        <a:t>Office Supplies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CBAD"/>
                    </a:solidFill>
                  </a:tcPr>
                </a:tc>
                <a:tc>
                  <a:txBody>
                    <a:bodyPr/>
                    <a:lstStyle/>
                    <a:p>
                      <a:pPr algn="ctr" fontAlgn="b"/>
                      <a:r>
                        <a:rPr lang="en-US" sz="1800" b="0" i="0" u="none" strike="noStrike">
                          <a:solidFill>
                            <a:srgbClr val="000000"/>
                          </a:solidFill>
                          <a:effectLst/>
                          <a:latin typeface="Calibri" panose="020F0502020204030204" pitchFamily="34" charset="0"/>
                        </a:rPr>
                        <a:t>3787070.225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algn="ctr" fontAlgn="b"/>
                      <a:r>
                        <a:rPr lang="en-US" sz="1800" b="0" i="0" u="none" strike="noStrike" dirty="0">
                          <a:solidFill>
                            <a:srgbClr val="000000"/>
                          </a:solidFill>
                          <a:effectLst/>
                          <a:latin typeface="Calibri" panose="020F0502020204030204" pitchFamily="34" charset="0"/>
                        </a:rPr>
                        <a:t>518473.8343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06541402"/>
                  </a:ext>
                </a:extLst>
              </a:tr>
            </a:tbl>
          </a:graphicData>
        </a:graphic>
      </p:graphicFrame>
      <p:graphicFrame>
        <p:nvGraphicFramePr>
          <p:cNvPr id="10" name="Chart 9">
            <a:extLst>
              <a:ext uri="{FF2B5EF4-FFF2-40B4-BE49-F238E27FC236}">
                <a16:creationId xmlns:a16="http://schemas.microsoft.com/office/drawing/2014/main" id="{832CFA33-2573-440C-9C3E-C9A3B8C1C3AB}"/>
              </a:ext>
            </a:extLst>
          </p:cNvPr>
          <p:cNvGraphicFramePr>
            <a:graphicFrameLocks/>
          </p:cNvGraphicFramePr>
          <p:nvPr>
            <p:extLst>
              <p:ext uri="{D42A27DB-BD31-4B8C-83A1-F6EECF244321}">
                <p14:modId xmlns:p14="http://schemas.microsoft.com/office/powerpoint/2010/main" val="3076004812"/>
              </p:ext>
            </p:extLst>
          </p:nvPr>
        </p:nvGraphicFramePr>
        <p:xfrm>
          <a:off x="5989667" y="1894362"/>
          <a:ext cx="4701540" cy="30289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0082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9634A-740A-49AD-9221-2B7FF097C805}"/>
              </a:ext>
            </a:extLst>
          </p:cNvPr>
          <p:cNvSpPr>
            <a:spLocks noGrp="1"/>
          </p:cNvSpPr>
          <p:nvPr>
            <p:ph type="title"/>
          </p:nvPr>
        </p:nvSpPr>
        <p:spPr>
          <a:xfrm>
            <a:off x="0" y="0"/>
            <a:ext cx="12192000" cy="840220"/>
          </a:xfrm>
        </p:spPr>
        <p:txBody>
          <a:bodyPr/>
          <a:lstStyle/>
          <a:p>
            <a:pPr algn="ctr"/>
            <a:r>
              <a:rPr lang="en-US" b="1" dirty="0">
                <a:solidFill>
                  <a:srgbClr val="FFFF00"/>
                </a:solidFill>
                <a:highlight>
                  <a:srgbClr val="008080"/>
                </a:highlight>
              </a:rPr>
              <a:t>Customer Count by Location</a:t>
            </a:r>
          </a:p>
        </p:txBody>
      </p:sp>
      <p:graphicFrame>
        <p:nvGraphicFramePr>
          <p:cNvPr id="3" name="Table 2">
            <a:extLst>
              <a:ext uri="{FF2B5EF4-FFF2-40B4-BE49-F238E27FC236}">
                <a16:creationId xmlns:a16="http://schemas.microsoft.com/office/drawing/2014/main" id="{D3CBBD75-BE82-48D3-9C02-0C47AF3B9DA2}"/>
              </a:ext>
            </a:extLst>
          </p:cNvPr>
          <p:cNvGraphicFramePr>
            <a:graphicFrameLocks noGrp="1"/>
          </p:cNvGraphicFramePr>
          <p:nvPr>
            <p:extLst>
              <p:ext uri="{D42A27DB-BD31-4B8C-83A1-F6EECF244321}">
                <p14:modId xmlns:p14="http://schemas.microsoft.com/office/powerpoint/2010/main" val="1770438404"/>
              </p:ext>
            </p:extLst>
          </p:nvPr>
        </p:nvGraphicFramePr>
        <p:xfrm>
          <a:off x="658092" y="1600893"/>
          <a:ext cx="4381499" cy="4396223"/>
        </p:xfrm>
        <a:graphic>
          <a:graphicData uri="http://schemas.openxmlformats.org/drawingml/2006/table">
            <a:tbl>
              <a:tblPr/>
              <a:tblGrid>
                <a:gridCol w="1472045">
                  <a:extLst>
                    <a:ext uri="{9D8B030D-6E8A-4147-A177-3AD203B41FA5}">
                      <a16:colId xmlns:a16="http://schemas.microsoft.com/office/drawing/2014/main" val="215513251"/>
                    </a:ext>
                  </a:extLst>
                </a:gridCol>
                <a:gridCol w="2909454">
                  <a:extLst>
                    <a:ext uri="{9D8B030D-6E8A-4147-A177-3AD203B41FA5}">
                      <a16:colId xmlns:a16="http://schemas.microsoft.com/office/drawing/2014/main" val="3751615983"/>
                    </a:ext>
                  </a:extLst>
                </a:gridCol>
              </a:tblGrid>
              <a:tr h="130912">
                <a:tc>
                  <a:txBody>
                    <a:bodyPr/>
                    <a:lstStyle/>
                    <a:p>
                      <a:pPr algn="ctr" fontAlgn="b"/>
                      <a:r>
                        <a:rPr lang="en-US" sz="1600" b="1" i="0" u="none" strike="noStrike" dirty="0">
                          <a:solidFill>
                            <a:srgbClr val="FFFFFF"/>
                          </a:solidFill>
                          <a:effectLst/>
                          <a:latin typeface="Calibri" panose="020F0502020204030204" pitchFamily="34" charset="0"/>
                        </a:rPr>
                        <a:t>Row Labels</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tc>
                  <a:txBody>
                    <a:bodyPr/>
                    <a:lstStyle/>
                    <a:p>
                      <a:pPr algn="ctr" fontAlgn="b"/>
                      <a:r>
                        <a:rPr lang="en-US" sz="1600" b="1" i="0" u="none" strike="noStrike" dirty="0">
                          <a:solidFill>
                            <a:srgbClr val="FFFFFF"/>
                          </a:solidFill>
                          <a:effectLst/>
                          <a:latin typeface="Calibri" panose="020F0502020204030204" pitchFamily="34" charset="0"/>
                        </a:rPr>
                        <a:t>Count of Customer Name</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1796553576"/>
                  </a:ext>
                </a:extLst>
              </a:tr>
              <a:tr h="295176">
                <a:tc>
                  <a:txBody>
                    <a:bodyPr/>
                    <a:lstStyle/>
                    <a:p>
                      <a:pPr algn="ctr" fontAlgn="b"/>
                      <a:r>
                        <a:rPr lang="en-US" sz="1400" b="0" i="0" u="none" strike="noStrike" dirty="0">
                          <a:solidFill>
                            <a:srgbClr val="000000"/>
                          </a:solidFill>
                          <a:effectLst/>
                          <a:latin typeface="Calibri" panose="020F0502020204030204" pitchFamily="34" charset="0"/>
                        </a:rPr>
                        <a:t>Africa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4587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14828402"/>
                  </a:ext>
                </a:extLst>
              </a:tr>
              <a:tr h="295176">
                <a:tc>
                  <a:txBody>
                    <a:bodyPr/>
                    <a:lstStyle/>
                    <a:p>
                      <a:pPr algn="ctr" fontAlgn="b"/>
                      <a:r>
                        <a:rPr lang="en-US" sz="1400" b="0" i="0" u="none" strike="noStrike">
                          <a:solidFill>
                            <a:srgbClr val="000000"/>
                          </a:solidFill>
                          <a:effectLst/>
                          <a:latin typeface="Calibri" panose="020F0502020204030204" pitchFamily="34" charset="0"/>
                        </a:rPr>
                        <a:t>Canada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384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658095348"/>
                  </a:ext>
                </a:extLst>
              </a:tr>
              <a:tr h="295176">
                <a:tc>
                  <a:txBody>
                    <a:bodyPr/>
                    <a:lstStyle/>
                    <a:p>
                      <a:pPr algn="ctr" fontAlgn="b"/>
                      <a:r>
                        <a:rPr lang="en-US" sz="1400" b="0" i="0" u="none" strike="noStrike">
                          <a:solidFill>
                            <a:srgbClr val="000000"/>
                          </a:solidFill>
                          <a:effectLst/>
                          <a:latin typeface="Calibri" panose="020F0502020204030204" pitchFamily="34" charset="0"/>
                        </a:rPr>
                        <a:t>Caribbean</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1690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803773736"/>
                  </a:ext>
                </a:extLst>
              </a:tr>
              <a:tr h="295176">
                <a:tc>
                  <a:txBody>
                    <a:bodyPr/>
                    <a:lstStyle/>
                    <a:p>
                      <a:pPr algn="ctr" fontAlgn="b"/>
                      <a:r>
                        <a:rPr lang="en-US" sz="1400" b="0" i="0" u="none" strike="noStrike">
                          <a:solidFill>
                            <a:srgbClr val="000000"/>
                          </a:solidFill>
                          <a:effectLst/>
                          <a:latin typeface="Calibri" panose="020F0502020204030204" pitchFamily="34" charset="0"/>
                        </a:rPr>
                        <a:t>Central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11117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2983057072"/>
                  </a:ext>
                </a:extLst>
              </a:tr>
              <a:tr h="295176">
                <a:tc>
                  <a:txBody>
                    <a:bodyPr/>
                    <a:lstStyle/>
                    <a:p>
                      <a:pPr algn="ctr" fontAlgn="b"/>
                      <a:r>
                        <a:rPr lang="en-US" sz="1400" b="0" i="0" u="none" strike="noStrike">
                          <a:solidFill>
                            <a:srgbClr val="000000"/>
                          </a:solidFill>
                          <a:effectLst/>
                          <a:latin typeface="Calibri" panose="020F0502020204030204" pitchFamily="34" charset="0"/>
                        </a:rPr>
                        <a:t>Central Asia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2048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97777603"/>
                  </a:ext>
                </a:extLst>
              </a:tr>
              <a:tr h="295176">
                <a:tc>
                  <a:txBody>
                    <a:bodyPr/>
                    <a:lstStyle/>
                    <a:p>
                      <a:pPr algn="ctr" fontAlgn="b"/>
                      <a:r>
                        <a:rPr lang="en-US" sz="1400" b="0" i="0" u="none" strike="noStrike">
                          <a:solidFill>
                            <a:srgbClr val="000000"/>
                          </a:solidFill>
                          <a:effectLst/>
                          <a:latin typeface="Calibri" panose="020F0502020204030204" pitchFamily="34" charset="0"/>
                        </a:rPr>
                        <a:t>East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a:solidFill>
                            <a:srgbClr val="000000"/>
                          </a:solidFill>
                          <a:effectLst/>
                          <a:latin typeface="Calibri" panose="020F0502020204030204" pitchFamily="34" charset="0"/>
                        </a:rPr>
                        <a:t>2848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58652061"/>
                  </a:ext>
                </a:extLst>
              </a:tr>
              <a:tr h="295176">
                <a:tc>
                  <a:txBody>
                    <a:bodyPr/>
                    <a:lstStyle/>
                    <a:p>
                      <a:pPr algn="ctr" fontAlgn="b"/>
                      <a:r>
                        <a:rPr lang="en-US" sz="1400" b="0" i="0" u="none" strike="noStrike">
                          <a:solidFill>
                            <a:srgbClr val="000000"/>
                          </a:solidFill>
                          <a:effectLst/>
                          <a:latin typeface="Calibri" panose="020F0502020204030204" pitchFamily="34" charset="0"/>
                        </a:rPr>
                        <a:t>EMEA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5029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143744852"/>
                  </a:ext>
                </a:extLst>
              </a:tr>
              <a:tr h="295176">
                <a:tc>
                  <a:txBody>
                    <a:bodyPr/>
                    <a:lstStyle/>
                    <a:p>
                      <a:pPr algn="ctr" fontAlgn="b"/>
                      <a:r>
                        <a:rPr lang="en-US" sz="1400" b="0" i="0" u="none" strike="noStrike">
                          <a:solidFill>
                            <a:srgbClr val="000000"/>
                          </a:solidFill>
                          <a:effectLst/>
                          <a:latin typeface="Calibri" panose="020F0502020204030204" pitchFamily="34" charset="0"/>
                        </a:rPr>
                        <a:t>North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4785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3292991348"/>
                  </a:ext>
                </a:extLst>
              </a:tr>
              <a:tr h="295176">
                <a:tc>
                  <a:txBody>
                    <a:bodyPr/>
                    <a:lstStyle/>
                    <a:p>
                      <a:pPr algn="ctr" fontAlgn="b"/>
                      <a:r>
                        <a:rPr lang="en-US" sz="1400" b="0" i="0" u="none" strike="noStrike">
                          <a:solidFill>
                            <a:srgbClr val="000000"/>
                          </a:solidFill>
                          <a:effectLst/>
                          <a:latin typeface="Calibri" panose="020F0502020204030204" pitchFamily="34" charset="0"/>
                        </a:rPr>
                        <a:t>North Asia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2338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481844209"/>
                  </a:ext>
                </a:extLst>
              </a:tr>
              <a:tr h="295176">
                <a:tc>
                  <a:txBody>
                    <a:bodyPr/>
                    <a:lstStyle/>
                    <a:p>
                      <a:pPr algn="ctr" fontAlgn="b"/>
                      <a:r>
                        <a:rPr lang="en-US" sz="1400" b="0" i="0" u="none" strike="noStrike">
                          <a:solidFill>
                            <a:srgbClr val="000000"/>
                          </a:solidFill>
                          <a:effectLst/>
                          <a:latin typeface="Calibri" panose="020F0502020204030204" pitchFamily="34" charset="0"/>
                        </a:rPr>
                        <a:t>Oceania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3487</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469602937"/>
                  </a:ext>
                </a:extLst>
              </a:tr>
              <a:tr h="295176">
                <a:tc>
                  <a:txBody>
                    <a:bodyPr/>
                    <a:lstStyle/>
                    <a:p>
                      <a:pPr algn="ctr" fontAlgn="b"/>
                      <a:r>
                        <a:rPr lang="en-US" sz="1400" b="0" i="0" u="none" strike="noStrike">
                          <a:solidFill>
                            <a:srgbClr val="000000"/>
                          </a:solidFill>
                          <a:effectLst/>
                          <a:latin typeface="Calibri" panose="020F0502020204030204" pitchFamily="34" charset="0"/>
                        </a:rPr>
                        <a:t>South</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6645</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902034520"/>
                  </a:ext>
                </a:extLst>
              </a:tr>
              <a:tr h="295176">
                <a:tc>
                  <a:txBody>
                    <a:bodyPr/>
                    <a:lstStyle/>
                    <a:p>
                      <a:pPr algn="ctr" fontAlgn="b"/>
                      <a:r>
                        <a:rPr lang="en-US" sz="1400" b="0" i="0" u="none" strike="noStrike">
                          <a:solidFill>
                            <a:srgbClr val="000000"/>
                          </a:solidFill>
                          <a:effectLst/>
                          <a:latin typeface="Calibri" panose="020F0502020204030204" pitchFamily="34" charset="0"/>
                        </a:rPr>
                        <a:t>Southeast Asia</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3129</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778182950"/>
                  </a:ext>
                </a:extLst>
              </a:tr>
              <a:tr h="295176">
                <a:tc>
                  <a:txBody>
                    <a:bodyPr/>
                    <a:lstStyle/>
                    <a:p>
                      <a:pPr algn="ctr" fontAlgn="b"/>
                      <a:r>
                        <a:rPr lang="en-US" sz="1400" b="0" i="0" u="none" strike="noStrike">
                          <a:solidFill>
                            <a:srgbClr val="000000"/>
                          </a:solidFill>
                          <a:effectLst/>
                          <a:latin typeface="Calibri" panose="020F0502020204030204" pitchFamily="34" charset="0"/>
                        </a:rPr>
                        <a:t>West</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b"/>
                      <a:r>
                        <a:rPr lang="en-US" sz="1400" b="0" i="0" u="none" strike="noStrike" dirty="0">
                          <a:solidFill>
                            <a:srgbClr val="000000"/>
                          </a:solidFill>
                          <a:effectLst/>
                          <a:latin typeface="Calibri" panose="020F0502020204030204" pitchFamily="34" charset="0"/>
                        </a:rPr>
                        <a:t>3203</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D966"/>
                    </a:solidFill>
                  </a:tcPr>
                </a:tc>
                <a:extLst>
                  <a:ext uri="{0D108BD9-81ED-4DB2-BD59-A6C34878D82A}">
                    <a16:rowId xmlns:a16="http://schemas.microsoft.com/office/drawing/2014/main" val="121811370"/>
                  </a:ext>
                </a:extLst>
              </a:tr>
              <a:tr h="307475">
                <a:tc>
                  <a:txBody>
                    <a:bodyPr/>
                    <a:lstStyle/>
                    <a:p>
                      <a:pPr algn="ctr" fontAlgn="b"/>
                      <a:r>
                        <a:rPr lang="en-US" sz="1600" b="1" i="0" u="none" strike="noStrike" dirty="0">
                          <a:solidFill>
                            <a:srgbClr val="FFFFFF"/>
                          </a:solidFill>
                          <a:effectLst/>
                          <a:latin typeface="Calibri" panose="020F0502020204030204" pitchFamily="34" charset="0"/>
                        </a:rPr>
                        <a:t>Grand Total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tc>
                  <a:txBody>
                    <a:bodyPr/>
                    <a:lstStyle/>
                    <a:p>
                      <a:pPr algn="ctr" fontAlgn="b"/>
                      <a:r>
                        <a:rPr lang="en-US" sz="1600" b="1" i="0" u="none" strike="noStrike" dirty="0">
                          <a:solidFill>
                            <a:srgbClr val="FFFFFF"/>
                          </a:solidFill>
                          <a:effectLst/>
                          <a:latin typeface="Calibri" panose="020F0502020204030204" pitchFamily="34" charset="0"/>
                        </a:rPr>
                        <a:t>51290</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1801908766"/>
                  </a:ext>
                </a:extLst>
              </a:tr>
            </a:tbl>
          </a:graphicData>
        </a:graphic>
      </p:graphicFrame>
      <p:graphicFrame>
        <p:nvGraphicFramePr>
          <p:cNvPr id="8" name="Chart 7">
            <a:extLst>
              <a:ext uri="{FF2B5EF4-FFF2-40B4-BE49-F238E27FC236}">
                <a16:creationId xmlns:a16="http://schemas.microsoft.com/office/drawing/2014/main" id="{0DB41CA6-A7FC-4A98-BA9E-98D648E396E5}"/>
              </a:ext>
            </a:extLst>
          </p:cNvPr>
          <p:cNvGraphicFramePr>
            <a:graphicFrameLocks/>
          </p:cNvGraphicFramePr>
          <p:nvPr>
            <p:extLst>
              <p:ext uri="{D42A27DB-BD31-4B8C-83A1-F6EECF244321}">
                <p14:modId xmlns:p14="http://schemas.microsoft.com/office/powerpoint/2010/main" val="2931442208"/>
              </p:ext>
            </p:extLst>
          </p:nvPr>
        </p:nvGraphicFramePr>
        <p:xfrm>
          <a:off x="5381451" y="1600892"/>
          <a:ext cx="6256367" cy="43962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9829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538</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Trebuchet MS</vt:lpstr>
      <vt:lpstr>Office Theme</vt:lpstr>
      <vt:lpstr>Analysis of Global Superstore dataset using Power BI</vt:lpstr>
      <vt:lpstr>Dataset Used</vt:lpstr>
      <vt:lpstr>Introduction</vt:lpstr>
      <vt:lpstr>Technical Aspects of the project: </vt:lpstr>
      <vt:lpstr>Description of dataset </vt:lpstr>
      <vt:lpstr>Problem statement derived from dataset </vt:lpstr>
      <vt:lpstr>PowerPoint Presentation</vt:lpstr>
      <vt:lpstr>Profit by Category</vt:lpstr>
      <vt:lpstr>Customer Count by Location</vt:lpstr>
      <vt:lpstr>Power BI Dashboard</vt:lpstr>
      <vt:lpstr>Insights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Global Superstore dataset using Power BI</dc:title>
  <dc:creator>Pavani Goverdhana</dc:creator>
  <cp:lastModifiedBy>Pavani Goverdhana</cp:lastModifiedBy>
  <cp:revision>1</cp:revision>
  <dcterms:created xsi:type="dcterms:W3CDTF">2023-03-25T04:56:41Z</dcterms:created>
  <dcterms:modified xsi:type="dcterms:W3CDTF">2023-03-27T07:21:07Z</dcterms:modified>
</cp:coreProperties>
</file>