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9" r:id="rId4"/>
    <p:sldId id="268" r:id="rId5"/>
    <p:sldId id="270" r:id="rId6"/>
    <p:sldId id="271" r:id="rId7"/>
    <p:sldId id="272" r:id="rId8"/>
    <p:sldId id="274" r:id="rId9"/>
    <p:sldId id="275" r:id="rId10"/>
  </p:sldIdLst>
  <p:sldSz cx="12420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1" autoAdjust="0"/>
  </p:normalViewPr>
  <p:slideViewPr>
    <p:cSldViewPr snapToGrid="0" snapToObjects="1">
      <p:cViewPr varScale="1">
        <p:scale>
          <a:sx n="74" d="100"/>
          <a:sy n="74" d="100"/>
        </p:scale>
        <p:origin x="1017" y="55"/>
      </p:cViewPr>
      <p:guideLst>
        <p:guide orient="horz" pos="2160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545" y="2130427"/>
            <a:ext cx="1055751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3090" y="3886200"/>
            <a:ext cx="86944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5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1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7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3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28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0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6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04935" y="274640"/>
            <a:ext cx="279463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1030" y="274640"/>
            <a:ext cx="817689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142" y="4406902"/>
            <a:ext cx="10557510" cy="1362075"/>
          </a:xfrm>
        </p:spPr>
        <p:txBody>
          <a:bodyPr anchor="t"/>
          <a:lstStyle>
            <a:lvl1pPr algn="l">
              <a:defRPr sz="40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142" y="2906713"/>
            <a:ext cx="10557510" cy="1500187"/>
          </a:xfrm>
        </p:spPr>
        <p:txBody>
          <a:bodyPr anchor="b"/>
          <a:lstStyle>
            <a:lvl1pPr marL="0" indent="0">
              <a:buNone/>
              <a:defRPr sz="2038">
                <a:solidFill>
                  <a:schemeClr val="tx1">
                    <a:tint val="75000"/>
                  </a:schemeClr>
                </a:solidFill>
              </a:defRPr>
            </a:lvl1pPr>
            <a:lvl2pPr marL="465795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2pPr>
            <a:lvl3pPr marL="93159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397386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4pPr>
            <a:lvl5pPr marL="1863181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5pPr>
            <a:lvl6pPr marL="2328977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6pPr>
            <a:lvl7pPr marL="2794772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7pPr>
            <a:lvl8pPr marL="3260568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8pPr>
            <a:lvl9pPr marL="3726363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030" y="1600202"/>
            <a:ext cx="5485765" cy="4525963"/>
          </a:xfrm>
        </p:spPr>
        <p:txBody>
          <a:bodyPr/>
          <a:lstStyle>
            <a:lvl1pPr>
              <a:defRPr sz="2853"/>
            </a:lvl1pPr>
            <a:lvl2pPr>
              <a:defRPr sz="2445"/>
            </a:lvl2pPr>
            <a:lvl3pPr>
              <a:defRPr sz="2038"/>
            </a:lvl3pPr>
            <a:lvl4pPr>
              <a:defRPr sz="1834"/>
            </a:lvl4pPr>
            <a:lvl5pPr>
              <a:defRPr sz="1834"/>
            </a:lvl5pPr>
            <a:lvl6pPr>
              <a:defRPr sz="1834"/>
            </a:lvl6pPr>
            <a:lvl7pPr>
              <a:defRPr sz="1834"/>
            </a:lvl7pPr>
            <a:lvl8pPr>
              <a:defRPr sz="1834"/>
            </a:lvl8pPr>
            <a:lvl9pPr>
              <a:defRPr sz="18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3805" y="1600202"/>
            <a:ext cx="5485765" cy="4525963"/>
          </a:xfrm>
        </p:spPr>
        <p:txBody>
          <a:bodyPr/>
          <a:lstStyle>
            <a:lvl1pPr>
              <a:defRPr sz="2853"/>
            </a:lvl1pPr>
            <a:lvl2pPr>
              <a:defRPr sz="2445"/>
            </a:lvl2pPr>
            <a:lvl3pPr>
              <a:defRPr sz="2038"/>
            </a:lvl3pPr>
            <a:lvl4pPr>
              <a:defRPr sz="1834"/>
            </a:lvl4pPr>
            <a:lvl5pPr>
              <a:defRPr sz="1834"/>
            </a:lvl5pPr>
            <a:lvl6pPr>
              <a:defRPr sz="1834"/>
            </a:lvl6pPr>
            <a:lvl7pPr>
              <a:defRPr sz="1834"/>
            </a:lvl7pPr>
            <a:lvl8pPr>
              <a:defRPr sz="1834"/>
            </a:lvl8pPr>
            <a:lvl9pPr>
              <a:defRPr sz="18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030" y="1535113"/>
            <a:ext cx="5487922" cy="639762"/>
          </a:xfrm>
        </p:spPr>
        <p:txBody>
          <a:bodyPr anchor="b"/>
          <a:lstStyle>
            <a:lvl1pPr marL="0" indent="0">
              <a:buNone/>
              <a:defRPr sz="2445" b="1"/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30" y="2174875"/>
            <a:ext cx="5487922" cy="3951288"/>
          </a:xfrm>
        </p:spPr>
        <p:txBody>
          <a:bodyPr/>
          <a:lstStyle>
            <a:lvl1pPr>
              <a:defRPr sz="2445"/>
            </a:lvl1pPr>
            <a:lvl2pPr>
              <a:defRPr sz="2038"/>
            </a:lvl2pPr>
            <a:lvl3pPr>
              <a:defRPr sz="1834"/>
            </a:lvl3pPr>
            <a:lvl4pPr>
              <a:defRPr sz="1630"/>
            </a:lvl4pPr>
            <a:lvl5pPr>
              <a:defRPr sz="1630"/>
            </a:lvl5pPr>
            <a:lvl6pPr>
              <a:defRPr sz="1630"/>
            </a:lvl6pPr>
            <a:lvl7pPr>
              <a:defRPr sz="1630"/>
            </a:lvl7pPr>
            <a:lvl8pPr>
              <a:defRPr sz="1630"/>
            </a:lvl8pPr>
            <a:lvl9pPr>
              <a:defRPr sz="1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9494" y="1535113"/>
            <a:ext cx="5490077" cy="639762"/>
          </a:xfrm>
        </p:spPr>
        <p:txBody>
          <a:bodyPr anchor="b"/>
          <a:lstStyle>
            <a:lvl1pPr marL="0" indent="0">
              <a:buNone/>
              <a:defRPr sz="2445" b="1"/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9494" y="2174875"/>
            <a:ext cx="5490077" cy="3951288"/>
          </a:xfrm>
        </p:spPr>
        <p:txBody>
          <a:bodyPr/>
          <a:lstStyle>
            <a:lvl1pPr>
              <a:defRPr sz="2445"/>
            </a:lvl1pPr>
            <a:lvl2pPr>
              <a:defRPr sz="2038"/>
            </a:lvl2pPr>
            <a:lvl3pPr>
              <a:defRPr sz="1834"/>
            </a:lvl3pPr>
            <a:lvl4pPr>
              <a:defRPr sz="1630"/>
            </a:lvl4pPr>
            <a:lvl5pPr>
              <a:defRPr sz="1630"/>
            </a:lvl5pPr>
            <a:lvl6pPr>
              <a:defRPr sz="1630"/>
            </a:lvl6pPr>
            <a:lvl7pPr>
              <a:defRPr sz="1630"/>
            </a:lvl7pPr>
            <a:lvl8pPr>
              <a:defRPr sz="1630"/>
            </a:lvl8pPr>
            <a:lvl9pPr>
              <a:defRPr sz="1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1" y="273050"/>
            <a:ext cx="4086292" cy="1162050"/>
          </a:xfrm>
        </p:spPr>
        <p:txBody>
          <a:bodyPr anchor="b"/>
          <a:lstStyle>
            <a:lvl1pPr algn="l">
              <a:defRPr sz="203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110" y="273052"/>
            <a:ext cx="6943461" cy="5853113"/>
          </a:xfrm>
        </p:spPr>
        <p:txBody>
          <a:bodyPr/>
          <a:lstStyle>
            <a:lvl1pPr>
              <a:defRPr sz="3260"/>
            </a:lvl1pPr>
            <a:lvl2pPr>
              <a:defRPr sz="2853"/>
            </a:lvl2pPr>
            <a:lvl3pPr>
              <a:defRPr sz="2445"/>
            </a:lvl3pPr>
            <a:lvl4pPr>
              <a:defRPr sz="2038"/>
            </a:lvl4pPr>
            <a:lvl5pPr>
              <a:defRPr sz="2038"/>
            </a:lvl5pPr>
            <a:lvl6pPr>
              <a:defRPr sz="2038"/>
            </a:lvl6pPr>
            <a:lvl7pPr>
              <a:defRPr sz="2038"/>
            </a:lvl7pPr>
            <a:lvl8pPr>
              <a:defRPr sz="2038"/>
            </a:lvl8pPr>
            <a:lvl9pPr>
              <a:defRPr sz="20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031" y="1435102"/>
            <a:ext cx="4086292" cy="4691063"/>
          </a:xfrm>
        </p:spPr>
        <p:txBody>
          <a:bodyPr/>
          <a:lstStyle>
            <a:lvl1pPr marL="0" indent="0">
              <a:buNone/>
              <a:defRPr sz="1426"/>
            </a:lvl1pPr>
            <a:lvl2pPr marL="465795" indent="0">
              <a:buNone/>
              <a:defRPr sz="1223"/>
            </a:lvl2pPr>
            <a:lvl3pPr marL="931591" indent="0">
              <a:buNone/>
              <a:defRPr sz="1019"/>
            </a:lvl3pPr>
            <a:lvl4pPr marL="1397386" indent="0">
              <a:buNone/>
              <a:defRPr sz="917"/>
            </a:lvl4pPr>
            <a:lvl5pPr marL="1863181" indent="0">
              <a:buNone/>
              <a:defRPr sz="917"/>
            </a:lvl5pPr>
            <a:lvl6pPr marL="2328977" indent="0">
              <a:buNone/>
              <a:defRPr sz="917"/>
            </a:lvl6pPr>
            <a:lvl7pPr marL="2794772" indent="0">
              <a:buNone/>
              <a:defRPr sz="917"/>
            </a:lvl7pPr>
            <a:lvl8pPr marL="3260568" indent="0">
              <a:buNone/>
              <a:defRPr sz="917"/>
            </a:lvl8pPr>
            <a:lvl9pPr marL="3726363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524" y="4800600"/>
            <a:ext cx="7452360" cy="566738"/>
          </a:xfrm>
        </p:spPr>
        <p:txBody>
          <a:bodyPr anchor="b"/>
          <a:lstStyle>
            <a:lvl1pPr algn="l">
              <a:defRPr sz="203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4524" y="612775"/>
            <a:ext cx="7452360" cy="4114800"/>
          </a:xfrm>
        </p:spPr>
        <p:txBody>
          <a:bodyPr/>
          <a:lstStyle>
            <a:lvl1pPr marL="0" indent="0">
              <a:buNone/>
              <a:defRPr sz="3260"/>
            </a:lvl1pPr>
            <a:lvl2pPr marL="465795" indent="0">
              <a:buNone/>
              <a:defRPr sz="2853"/>
            </a:lvl2pPr>
            <a:lvl3pPr marL="931591" indent="0">
              <a:buNone/>
              <a:defRPr sz="2445"/>
            </a:lvl3pPr>
            <a:lvl4pPr marL="1397386" indent="0">
              <a:buNone/>
              <a:defRPr sz="2038"/>
            </a:lvl4pPr>
            <a:lvl5pPr marL="1863181" indent="0">
              <a:buNone/>
              <a:defRPr sz="2038"/>
            </a:lvl5pPr>
            <a:lvl6pPr marL="2328977" indent="0">
              <a:buNone/>
              <a:defRPr sz="2038"/>
            </a:lvl6pPr>
            <a:lvl7pPr marL="2794772" indent="0">
              <a:buNone/>
              <a:defRPr sz="2038"/>
            </a:lvl7pPr>
            <a:lvl8pPr marL="3260568" indent="0">
              <a:buNone/>
              <a:defRPr sz="2038"/>
            </a:lvl8pPr>
            <a:lvl9pPr marL="3726363" indent="0">
              <a:buNone/>
              <a:defRPr sz="203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4524" y="5367338"/>
            <a:ext cx="7452360" cy="804862"/>
          </a:xfrm>
        </p:spPr>
        <p:txBody>
          <a:bodyPr/>
          <a:lstStyle>
            <a:lvl1pPr marL="0" indent="0">
              <a:buNone/>
              <a:defRPr sz="1426"/>
            </a:lvl1pPr>
            <a:lvl2pPr marL="465795" indent="0">
              <a:buNone/>
              <a:defRPr sz="1223"/>
            </a:lvl2pPr>
            <a:lvl3pPr marL="931591" indent="0">
              <a:buNone/>
              <a:defRPr sz="1019"/>
            </a:lvl3pPr>
            <a:lvl4pPr marL="1397386" indent="0">
              <a:buNone/>
              <a:defRPr sz="917"/>
            </a:lvl4pPr>
            <a:lvl5pPr marL="1863181" indent="0">
              <a:buNone/>
              <a:defRPr sz="917"/>
            </a:lvl5pPr>
            <a:lvl6pPr marL="2328977" indent="0">
              <a:buNone/>
              <a:defRPr sz="917"/>
            </a:lvl6pPr>
            <a:lvl7pPr marL="2794772" indent="0">
              <a:buNone/>
              <a:defRPr sz="917"/>
            </a:lvl7pPr>
            <a:lvl8pPr marL="3260568" indent="0">
              <a:buNone/>
              <a:defRPr sz="917"/>
            </a:lvl8pPr>
            <a:lvl9pPr marL="3726363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030" y="274638"/>
            <a:ext cx="111785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030" y="1600202"/>
            <a:ext cx="111785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030" y="6356352"/>
            <a:ext cx="2898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3705" y="6356352"/>
            <a:ext cx="3933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1430" y="6356352"/>
            <a:ext cx="2898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5795" rtl="0" eaLnBrk="1" latinLnBrk="0" hangingPunct="1">
        <a:spcBef>
          <a:spcPct val="0"/>
        </a:spcBef>
        <a:buNone/>
        <a:defRPr sz="44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47" indent="-349347" algn="l" defTabSz="465795" rtl="0" eaLnBrk="1" latinLnBrk="0" hangingPunct="1">
        <a:spcBef>
          <a:spcPct val="20000"/>
        </a:spcBef>
        <a:buFont typeface="Arial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1pPr>
      <a:lvl2pPr marL="756917" indent="-291122" algn="l" defTabSz="465795" rtl="0" eaLnBrk="1" latinLnBrk="0" hangingPunct="1">
        <a:spcBef>
          <a:spcPct val="20000"/>
        </a:spcBef>
        <a:buFont typeface="Arial"/>
        <a:buChar char="–"/>
        <a:defRPr sz="2853" kern="1200">
          <a:solidFill>
            <a:schemeClr val="tx1"/>
          </a:solidFill>
          <a:latin typeface="+mn-lt"/>
          <a:ea typeface="+mn-ea"/>
          <a:cs typeface="+mn-cs"/>
        </a:defRPr>
      </a:lvl2pPr>
      <a:lvl3pPr marL="1164488" indent="-232898" algn="l" defTabSz="465795" rtl="0" eaLnBrk="1" latinLnBrk="0" hangingPunct="1">
        <a:spcBef>
          <a:spcPct val="20000"/>
        </a:spcBef>
        <a:buFont typeface="Arial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3pPr>
      <a:lvl4pPr marL="1630284" indent="-232898" algn="l" defTabSz="465795" rtl="0" eaLnBrk="1" latinLnBrk="0" hangingPunct="1">
        <a:spcBef>
          <a:spcPct val="20000"/>
        </a:spcBef>
        <a:buFont typeface="Arial"/>
        <a:buChar char="–"/>
        <a:defRPr sz="2038" kern="1200">
          <a:solidFill>
            <a:schemeClr val="tx1"/>
          </a:solidFill>
          <a:latin typeface="+mn-lt"/>
          <a:ea typeface="+mn-ea"/>
          <a:cs typeface="+mn-cs"/>
        </a:defRPr>
      </a:lvl4pPr>
      <a:lvl5pPr marL="2096079" indent="-232898" algn="l" defTabSz="465795" rtl="0" eaLnBrk="1" latinLnBrk="0" hangingPunct="1">
        <a:spcBef>
          <a:spcPct val="20000"/>
        </a:spcBef>
        <a:buFont typeface="Arial"/>
        <a:buChar char="»"/>
        <a:defRPr sz="2038" kern="1200">
          <a:solidFill>
            <a:schemeClr val="tx1"/>
          </a:solidFill>
          <a:latin typeface="+mn-lt"/>
          <a:ea typeface="+mn-ea"/>
          <a:cs typeface="+mn-cs"/>
        </a:defRPr>
      </a:lvl5pPr>
      <a:lvl6pPr marL="2561874" indent="-232898" algn="l" defTabSz="465795" rtl="0" eaLnBrk="1" latinLnBrk="0" hangingPunct="1">
        <a:spcBef>
          <a:spcPct val="20000"/>
        </a:spcBef>
        <a:buFont typeface="Arial"/>
        <a:buChar char="•"/>
        <a:defRPr sz="2038" kern="1200">
          <a:solidFill>
            <a:schemeClr val="tx1"/>
          </a:solidFill>
          <a:latin typeface="+mn-lt"/>
          <a:ea typeface="+mn-ea"/>
          <a:cs typeface="+mn-cs"/>
        </a:defRPr>
      </a:lvl6pPr>
      <a:lvl7pPr marL="3027670" indent="-232898" algn="l" defTabSz="465795" rtl="0" eaLnBrk="1" latinLnBrk="0" hangingPunct="1">
        <a:spcBef>
          <a:spcPct val="20000"/>
        </a:spcBef>
        <a:buFont typeface="Arial"/>
        <a:buChar char="•"/>
        <a:defRPr sz="2038" kern="1200">
          <a:solidFill>
            <a:schemeClr val="tx1"/>
          </a:solidFill>
          <a:latin typeface="+mn-lt"/>
          <a:ea typeface="+mn-ea"/>
          <a:cs typeface="+mn-cs"/>
        </a:defRPr>
      </a:lvl7pPr>
      <a:lvl8pPr marL="3493465" indent="-232898" algn="l" defTabSz="465795" rtl="0" eaLnBrk="1" latinLnBrk="0" hangingPunct="1">
        <a:spcBef>
          <a:spcPct val="20000"/>
        </a:spcBef>
        <a:buFont typeface="Arial"/>
        <a:buChar char="•"/>
        <a:defRPr sz="2038" kern="1200">
          <a:solidFill>
            <a:schemeClr val="tx1"/>
          </a:solidFill>
          <a:latin typeface="+mn-lt"/>
          <a:ea typeface="+mn-ea"/>
          <a:cs typeface="+mn-cs"/>
        </a:defRPr>
      </a:lvl8pPr>
      <a:lvl9pPr marL="3959261" indent="-232898" algn="l" defTabSz="465795" rtl="0" eaLnBrk="1" latinLnBrk="0" hangingPunct="1">
        <a:spcBef>
          <a:spcPct val="20000"/>
        </a:spcBef>
        <a:buFont typeface="Arial"/>
        <a:buChar char="•"/>
        <a:defRPr sz="20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1pPr>
      <a:lvl2pPr marL="465795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2pPr>
      <a:lvl3pPr marL="931591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3pPr>
      <a:lvl4pPr marL="1397386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5pPr>
      <a:lvl6pPr marL="2328977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6pPr>
      <a:lvl7pPr marL="2794772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7pPr>
      <a:lvl8pPr marL="3260568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8pPr>
      <a:lvl9pPr marL="3726363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databas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7446303-technology-abstract-lines-and-dots-connection-background-connection-digital-data-and-big-data-concept-network-connection-dots-and-lines-futuristic-background-vector-illustrat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7446303-technology-abstract-lines-and-dots-connection-background-connection-digital-data-and-big-data-concept-network-connection-dots-and-lines-futuristic-background-vector-illustration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7446303-technology-abstract-lines-and-dots-connection-background-connection-digital-data-and-big-data-concept-network-connection-dots-and-lines-futuristic-background-vector-illustrat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7446303-technology-abstract-lines-and-dots-connection-background-connection-digital-data-and-big-data-concept-network-connection-dots-and-lines-futuristic-background-vector-illustrat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7446303-technology-abstract-lines-and-dots-connection-background-connection-digital-data-and-big-data-concept-network-connection-dots-and-lines-futuristic-background-vector-illustrat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7446303-technology-abstract-lines-and-dots-connection-background-connection-digital-data-and-big-data-concept-network-connection-dots-and-lines-futuristic-background-vector-illustrat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7446303-technology-abstract-lines-and-dots-connection-background-connection-digital-data-and-big-data-concept-network-connection-dots-and-lines-futuristic-background-vector-illustrat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cave.com/hd-thank-you-wallpaper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322F5-B555-7BDE-2FD0-CB8082FB1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420600" cy="6922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2122" y="264906"/>
            <a:ext cx="6183815" cy="1497588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Dropping Indexes in 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690C17-F1E1-B2BC-95FF-50C08C809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420600" cy="69222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D3595-5DCD-E6D6-AE3D-527AE34C010F}"/>
              </a:ext>
            </a:extLst>
          </p:cNvPr>
          <p:cNvSpPr txBox="1"/>
          <p:nvPr/>
        </p:nvSpPr>
        <p:spPr>
          <a:xfrm>
            <a:off x="817581" y="496155"/>
            <a:ext cx="6329745" cy="732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75" b="1" dirty="0">
                <a:solidFill>
                  <a:schemeClr val="bg1"/>
                </a:solidFill>
              </a:rPr>
              <a:t>What are Indexes?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B442F8-ABD2-DAD6-3C5D-24679CF02546}"/>
              </a:ext>
            </a:extLst>
          </p:cNvPr>
          <p:cNvSpPr txBox="1"/>
          <p:nvPr/>
        </p:nvSpPr>
        <p:spPr>
          <a:xfrm>
            <a:off x="623944" y="1535771"/>
            <a:ext cx="11177195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347" indent="-349347" algn="just">
              <a:buFont typeface="Arial" panose="020B0604020202020204" pitchFamily="34" charset="0"/>
              <a:buChar char="•"/>
            </a:pPr>
            <a:r>
              <a:rPr lang="en-US" sz="2445" dirty="0">
                <a:solidFill>
                  <a:schemeClr val="bg1"/>
                </a:solidFill>
              </a:rPr>
              <a:t>Indexes in SQL are database objects that are used to improve the speed of data retrieval operations on a table</a:t>
            </a:r>
          </a:p>
          <a:p>
            <a:pPr algn="just"/>
            <a:endParaRPr lang="en-US" sz="2445" dirty="0">
              <a:solidFill>
                <a:schemeClr val="bg1"/>
              </a:solidFill>
            </a:endParaRPr>
          </a:p>
          <a:p>
            <a:pPr marL="349347" indent="-349347" algn="just">
              <a:buFont typeface="Arial" panose="020B0604020202020204" pitchFamily="34" charset="0"/>
              <a:buChar char="•"/>
            </a:pPr>
            <a:r>
              <a:rPr lang="en-US" sz="2445" dirty="0">
                <a:solidFill>
                  <a:schemeClr val="bg1"/>
                </a:solidFill>
              </a:rPr>
              <a:t>They are created on one or more columns of a table, and they allow the database engine to find rows more quickly and efficiently</a:t>
            </a:r>
          </a:p>
          <a:p>
            <a:pPr marL="349347" indent="-349347" algn="just">
              <a:buFont typeface="Arial" panose="020B0604020202020204" pitchFamily="34" charset="0"/>
              <a:buChar char="•"/>
            </a:pPr>
            <a:endParaRPr lang="en-US" sz="2445" dirty="0">
              <a:solidFill>
                <a:schemeClr val="bg1"/>
              </a:solidFill>
            </a:endParaRPr>
          </a:p>
          <a:p>
            <a:pPr marL="349347" indent="-349347" algn="just">
              <a:buFont typeface="Arial" panose="020B0604020202020204" pitchFamily="34" charset="0"/>
              <a:buChar char="•"/>
            </a:pPr>
            <a:r>
              <a:rPr lang="en-US" sz="2445" dirty="0">
                <a:solidFill>
                  <a:schemeClr val="bg1"/>
                </a:solidFill>
              </a:rPr>
              <a:t>Types of Indexes : </a:t>
            </a:r>
            <a:r>
              <a:rPr lang="en-IN" sz="2445" dirty="0">
                <a:solidFill>
                  <a:schemeClr val="bg1"/>
                </a:solidFill>
                <a:latin typeface="Google Sans"/>
              </a:rPr>
              <a:t>Primary Key, Unique Index, Clustered Index, Non-Clustered Index, Covering Index, Full-Text Index, Filtered Index, Spatial Index, XML Index, Hash Index, and Bitmap Index</a:t>
            </a:r>
            <a:endParaRPr lang="en-IN" sz="2445" dirty="0">
              <a:solidFill>
                <a:schemeClr val="bg1"/>
              </a:solidFill>
              <a:highlight>
                <a:srgbClr val="FFFFFF"/>
              </a:highlight>
              <a:latin typeface="Google Sans"/>
            </a:endParaRPr>
          </a:p>
          <a:p>
            <a:pPr marL="349347" indent="-349347" algn="just">
              <a:buFont typeface="Arial" panose="020B0604020202020204" pitchFamily="34" charset="0"/>
              <a:buChar char="•"/>
            </a:pPr>
            <a:endParaRPr lang="en-IN" sz="244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9148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690C17-F1E1-B2BC-95FF-50C08C809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420600" cy="6922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D60BB0-CDCF-E0C3-9E6C-BEA4F8B67573}"/>
              </a:ext>
            </a:extLst>
          </p:cNvPr>
          <p:cNvSpPr txBox="1"/>
          <p:nvPr/>
        </p:nvSpPr>
        <p:spPr>
          <a:xfrm>
            <a:off x="494852" y="571351"/>
            <a:ext cx="8148425" cy="60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60" b="1" dirty="0">
                <a:solidFill>
                  <a:schemeClr val="bg1"/>
                </a:solidFill>
              </a:rPr>
              <a:t>Indexes in MySQL?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50742-2AF1-DFE7-52E0-E259F181867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293" y="1879040"/>
            <a:ext cx="3008401" cy="3164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227C0-4329-E4C1-9AFB-8021D6317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946" y="1213196"/>
            <a:ext cx="3008401" cy="741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061AC6-D49E-22FE-AE47-6B49B3EB78F9}"/>
              </a:ext>
            </a:extLst>
          </p:cNvPr>
          <p:cNvSpPr txBox="1"/>
          <p:nvPr/>
        </p:nvSpPr>
        <p:spPr>
          <a:xfrm>
            <a:off x="1311465" y="1439396"/>
            <a:ext cx="2904229" cy="38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34" dirty="0">
                <a:solidFill>
                  <a:schemeClr val="bg1"/>
                </a:solidFill>
              </a:rPr>
              <a:t>Example : Employees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340F5-2F98-2864-3299-395F0282C08C}"/>
              </a:ext>
            </a:extLst>
          </p:cNvPr>
          <p:cNvSpPr txBox="1"/>
          <p:nvPr/>
        </p:nvSpPr>
        <p:spPr>
          <a:xfrm>
            <a:off x="6966499" y="831582"/>
            <a:ext cx="2476814" cy="38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34" dirty="0">
                <a:solidFill>
                  <a:schemeClr val="bg1"/>
                </a:solidFill>
              </a:rPr>
              <a:t>Syntax to create index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A71A18-E9EB-085E-9F6B-8DE908923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6734" y="2650819"/>
            <a:ext cx="1931617" cy="17643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65AF4E-615C-ACFE-FF73-3145B6410EF1}"/>
              </a:ext>
            </a:extLst>
          </p:cNvPr>
          <p:cNvSpPr txBox="1"/>
          <p:nvPr/>
        </p:nvSpPr>
        <p:spPr>
          <a:xfrm>
            <a:off x="6721240" y="2312294"/>
            <a:ext cx="2742607" cy="37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34" dirty="0">
                <a:solidFill>
                  <a:schemeClr val="bg1"/>
                </a:solidFill>
              </a:rPr>
              <a:t>Place to find created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420A1-82F4-50AF-3A81-DE4802C39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1333" y="4735443"/>
            <a:ext cx="5063221" cy="20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491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690C17-F1E1-B2BC-95FF-50C08C809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420600" cy="69222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C75B0-A280-DF57-FB6C-E5836E5B52B4}"/>
              </a:ext>
            </a:extLst>
          </p:cNvPr>
          <p:cNvSpPr txBox="1"/>
          <p:nvPr/>
        </p:nvSpPr>
        <p:spPr>
          <a:xfrm>
            <a:off x="645459" y="516553"/>
            <a:ext cx="8480029" cy="66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68" b="1" dirty="0">
                <a:solidFill>
                  <a:schemeClr val="bg1"/>
                </a:solidFill>
              </a:rPr>
              <a:t>How Indexes work?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9A8F3-BFC6-FA5E-42A3-76DE4F0916A7}"/>
              </a:ext>
            </a:extLst>
          </p:cNvPr>
          <p:cNvSpPr txBox="1"/>
          <p:nvPr/>
        </p:nvSpPr>
        <p:spPr>
          <a:xfrm>
            <a:off x="645459" y="1524813"/>
            <a:ext cx="1120946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347" indent="-349347" algn="just">
              <a:buFont typeface="Arial" panose="020B0604020202020204" pitchFamily="34" charset="0"/>
              <a:buChar char="•"/>
            </a:pPr>
            <a:r>
              <a:rPr lang="en-US" sz="2445" dirty="0">
                <a:solidFill>
                  <a:schemeClr val="bg1"/>
                </a:solidFill>
              </a:rPr>
              <a:t>An index creates an entry for each value that appears in the indexed columns.</a:t>
            </a:r>
          </a:p>
          <a:p>
            <a:pPr algn="just"/>
            <a:endParaRPr lang="en-US" sz="2445" dirty="0">
              <a:solidFill>
                <a:schemeClr val="bg1"/>
              </a:solidFill>
            </a:endParaRPr>
          </a:p>
          <a:p>
            <a:pPr marL="349347" indent="-349347" algn="just">
              <a:buFont typeface="Arial" panose="020B0604020202020204" pitchFamily="34" charset="0"/>
              <a:buChar char="•"/>
            </a:pPr>
            <a:r>
              <a:rPr lang="en-US" sz="2445" dirty="0">
                <a:solidFill>
                  <a:schemeClr val="bg1"/>
                </a:solidFill>
              </a:rPr>
              <a:t>These entries are stored in a data structure (usually a B-tree or hash table) that allows for fast searches, lookups, and sorted order.</a:t>
            </a:r>
            <a:endParaRPr lang="en-IN" sz="2445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4CD83D-7CA0-6402-A817-5491C3FBF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264" y="3876419"/>
            <a:ext cx="4427579" cy="29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10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690C17-F1E1-B2BC-95FF-50C08C809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420600" cy="69222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C75B0-A280-DF57-FB6C-E5836E5B52B4}"/>
              </a:ext>
            </a:extLst>
          </p:cNvPr>
          <p:cNvSpPr txBox="1"/>
          <p:nvPr/>
        </p:nvSpPr>
        <p:spPr>
          <a:xfrm>
            <a:off x="623945" y="516553"/>
            <a:ext cx="8501544" cy="66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68" b="1" u="sng" dirty="0">
                <a:solidFill>
                  <a:schemeClr val="bg1"/>
                </a:solidFill>
              </a:rPr>
              <a:t>Benefits of Indexes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F9165-B820-7D16-B430-30BB98586B40}"/>
              </a:ext>
            </a:extLst>
          </p:cNvPr>
          <p:cNvSpPr txBox="1"/>
          <p:nvPr/>
        </p:nvSpPr>
        <p:spPr>
          <a:xfrm>
            <a:off x="623944" y="1404261"/>
            <a:ext cx="9071430" cy="122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347" indent="-349347">
              <a:buFont typeface="Arial" panose="020B0604020202020204" pitchFamily="34" charset="0"/>
              <a:buChar char="•"/>
            </a:pPr>
            <a:r>
              <a:rPr lang="en-US" sz="2445" dirty="0">
                <a:solidFill>
                  <a:schemeClr val="bg1"/>
                </a:solidFill>
              </a:rPr>
              <a:t>Faster query performance, especially on large tables.</a:t>
            </a:r>
          </a:p>
          <a:p>
            <a:endParaRPr lang="en-US" sz="2445" dirty="0">
              <a:solidFill>
                <a:schemeClr val="bg1"/>
              </a:solidFill>
            </a:endParaRPr>
          </a:p>
          <a:p>
            <a:pPr marL="349347" indent="-349347">
              <a:buFont typeface="Arial" panose="020B0604020202020204" pitchFamily="34" charset="0"/>
              <a:buChar char="•"/>
            </a:pPr>
            <a:r>
              <a:rPr lang="en-US" sz="2445" dirty="0">
                <a:solidFill>
                  <a:schemeClr val="bg1"/>
                </a:solidFill>
              </a:rPr>
              <a:t>Efficient retrieval of rows that match certain criteria.</a:t>
            </a:r>
            <a:endParaRPr lang="en-IN" sz="2445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821A6-4034-3048-197B-8928DC38525D}"/>
              </a:ext>
            </a:extLst>
          </p:cNvPr>
          <p:cNvSpPr txBox="1"/>
          <p:nvPr/>
        </p:nvSpPr>
        <p:spPr>
          <a:xfrm>
            <a:off x="623945" y="3068749"/>
            <a:ext cx="6923395" cy="66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68" b="1" u="sng" dirty="0">
                <a:solidFill>
                  <a:schemeClr val="bg1"/>
                </a:solidFill>
              </a:rPr>
              <a:t>Drawbacks of Indexes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FFC4E-111C-0994-3EF3-46A87D030642}"/>
              </a:ext>
            </a:extLst>
          </p:cNvPr>
          <p:cNvSpPr txBox="1"/>
          <p:nvPr/>
        </p:nvSpPr>
        <p:spPr>
          <a:xfrm>
            <a:off x="623945" y="3826278"/>
            <a:ext cx="9389252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347" indent="-349347">
              <a:buFont typeface="Arial" panose="020B0604020202020204" pitchFamily="34" charset="0"/>
              <a:buChar char="•"/>
            </a:pPr>
            <a:r>
              <a:rPr lang="en-US" sz="2445" dirty="0">
                <a:solidFill>
                  <a:schemeClr val="bg1"/>
                </a:solidFill>
              </a:rPr>
              <a:t>Additional storage space required for the index data.</a:t>
            </a:r>
          </a:p>
          <a:p>
            <a:endParaRPr lang="en-US" sz="2445" dirty="0">
              <a:solidFill>
                <a:schemeClr val="bg1"/>
              </a:solidFill>
            </a:endParaRPr>
          </a:p>
          <a:p>
            <a:pPr marL="349347" indent="-349347">
              <a:buFont typeface="Arial" panose="020B0604020202020204" pitchFamily="34" charset="0"/>
              <a:buChar char="•"/>
            </a:pPr>
            <a:r>
              <a:rPr lang="en-US" sz="2445" dirty="0">
                <a:solidFill>
                  <a:schemeClr val="bg1"/>
                </a:solidFill>
              </a:rPr>
              <a:t>Slower performance for INSERT, UPDATE, and DELETE operations due to the overhead of maintaining the index.</a:t>
            </a:r>
            <a:endParaRPr lang="en-IN" sz="244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545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690C17-F1E1-B2BC-95FF-50C08C809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420600" cy="6922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80E8C-BA31-0401-3A9B-1A31B8E0A9C7}"/>
              </a:ext>
            </a:extLst>
          </p:cNvPr>
          <p:cNvSpPr txBox="1"/>
          <p:nvPr/>
        </p:nvSpPr>
        <p:spPr>
          <a:xfrm>
            <a:off x="580914" y="490994"/>
            <a:ext cx="6577370" cy="605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60" b="1" dirty="0">
                <a:solidFill>
                  <a:schemeClr val="bg1"/>
                </a:solidFill>
              </a:rPr>
              <a:t>Why Drop Indexes?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31B47-06C6-945D-983E-59C065D48C21}"/>
              </a:ext>
            </a:extLst>
          </p:cNvPr>
          <p:cNvSpPr txBox="1"/>
          <p:nvPr/>
        </p:nvSpPr>
        <p:spPr>
          <a:xfrm>
            <a:off x="677732" y="1502894"/>
            <a:ext cx="10499463" cy="323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347" indent="-349347" algn="just">
              <a:spcBef>
                <a:spcPct val="20000"/>
              </a:spcBef>
              <a:buFont typeface="Arial"/>
              <a:buChar char="•"/>
              <a:defRPr/>
            </a:pPr>
            <a:r>
              <a:rPr lang="en-US" sz="2445" dirty="0">
                <a:solidFill>
                  <a:schemeClr val="bg1"/>
                </a:solidFill>
                <a:latin typeface="Calibri"/>
              </a:rPr>
              <a:t>Improve database performance</a:t>
            </a:r>
          </a:p>
          <a:p>
            <a:pPr algn="just">
              <a:spcBef>
                <a:spcPct val="20000"/>
              </a:spcBef>
              <a:defRPr/>
            </a:pPr>
            <a:endParaRPr lang="en-US" sz="2445" dirty="0">
              <a:solidFill>
                <a:schemeClr val="bg1"/>
              </a:solidFill>
              <a:latin typeface="Calibri"/>
            </a:endParaRPr>
          </a:p>
          <a:p>
            <a:pPr marL="349347" indent="-349347" algn="just">
              <a:spcBef>
                <a:spcPct val="20000"/>
              </a:spcBef>
              <a:buFont typeface="Arial"/>
              <a:buChar char="•"/>
              <a:defRPr/>
            </a:pPr>
            <a:r>
              <a:rPr lang="en-US" sz="2445" dirty="0">
                <a:solidFill>
                  <a:schemeClr val="bg1"/>
                </a:solidFill>
                <a:latin typeface="Calibri"/>
              </a:rPr>
              <a:t>Remove redundant or unused indexes</a:t>
            </a:r>
          </a:p>
          <a:p>
            <a:pPr algn="just">
              <a:spcBef>
                <a:spcPct val="20000"/>
              </a:spcBef>
              <a:defRPr/>
            </a:pPr>
            <a:endParaRPr lang="en-US" sz="2445" dirty="0">
              <a:solidFill>
                <a:schemeClr val="bg1"/>
              </a:solidFill>
              <a:latin typeface="Calibri"/>
            </a:endParaRPr>
          </a:p>
          <a:p>
            <a:pPr marL="349347" indent="-349347" algn="just">
              <a:spcBef>
                <a:spcPct val="20000"/>
              </a:spcBef>
              <a:buFont typeface="Arial"/>
              <a:buChar char="•"/>
              <a:defRPr/>
            </a:pPr>
            <a:r>
              <a:rPr lang="en-US" sz="2445" dirty="0">
                <a:solidFill>
                  <a:schemeClr val="bg1"/>
                </a:solidFill>
                <a:latin typeface="Calibri"/>
              </a:rPr>
              <a:t>Adapt to changing data requirements</a:t>
            </a:r>
          </a:p>
          <a:p>
            <a:pPr algn="just">
              <a:spcBef>
                <a:spcPct val="20000"/>
              </a:spcBef>
              <a:defRPr/>
            </a:pPr>
            <a:endParaRPr lang="en-US" sz="2445" dirty="0">
              <a:solidFill>
                <a:schemeClr val="bg1"/>
              </a:solidFill>
              <a:latin typeface="Calibri"/>
            </a:endParaRPr>
          </a:p>
          <a:p>
            <a:pPr marL="349347" indent="-349347" algn="just">
              <a:spcBef>
                <a:spcPct val="20000"/>
              </a:spcBef>
              <a:buFont typeface="Arial"/>
              <a:buChar char="•"/>
              <a:defRPr/>
            </a:pPr>
            <a:r>
              <a:rPr lang="en-US" sz="2445" dirty="0">
                <a:solidFill>
                  <a:schemeClr val="bg1"/>
                </a:solidFill>
                <a:latin typeface="Calibri"/>
              </a:rPr>
              <a:t>Optimize storage space</a:t>
            </a:r>
          </a:p>
        </p:txBody>
      </p:sp>
    </p:spTree>
    <p:extLst>
      <p:ext uri="{BB962C8B-B14F-4D97-AF65-F5344CB8AC3E}">
        <p14:creationId xmlns:p14="http://schemas.microsoft.com/office/powerpoint/2010/main" val="37474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690C17-F1E1-B2BC-95FF-50C08C809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420600" cy="69222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DDBA0B-C0BD-5E60-B1B6-50668F235C8E}"/>
              </a:ext>
            </a:extLst>
          </p:cNvPr>
          <p:cNvSpPr txBox="1"/>
          <p:nvPr/>
        </p:nvSpPr>
        <p:spPr>
          <a:xfrm>
            <a:off x="731520" y="659025"/>
            <a:ext cx="9226878" cy="60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60" b="1" dirty="0">
                <a:solidFill>
                  <a:schemeClr val="bg1"/>
                </a:solidFill>
              </a:rPr>
              <a:t>Syntax to Drop Indexes in 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57457-9EA4-E289-B4D9-A212736A3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415" y="2909320"/>
            <a:ext cx="5680038" cy="1596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6D43C-C252-D188-F7CF-D628577EF6DC}"/>
              </a:ext>
            </a:extLst>
          </p:cNvPr>
          <p:cNvSpPr txBox="1"/>
          <p:nvPr/>
        </p:nvSpPr>
        <p:spPr>
          <a:xfrm>
            <a:off x="871369" y="1546732"/>
            <a:ext cx="8133567" cy="477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347" indent="-349347">
              <a:buFont typeface="Arial" panose="020B0604020202020204" pitchFamily="34" charset="0"/>
              <a:buChar char="•"/>
            </a:pPr>
            <a:r>
              <a:rPr lang="en-IN" sz="2445" dirty="0">
                <a:solidFill>
                  <a:schemeClr val="bg1"/>
                </a:solidFill>
              </a:rPr>
              <a:t>Drop Index Index_name on table_name;</a:t>
            </a:r>
          </a:p>
        </p:txBody>
      </p:sp>
    </p:spTree>
    <p:extLst>
      <p:ext uri="{BB962C8B-B14F-4D97-AF65-F5344CB8AC3E}">
        <p14:creationId xmlns:p14="http://schemas.microsoft.com/office/powerpoint/2010/main" val="2460655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690C17-F1E1-B2BC-95FF-50C08C809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420600" cy="69222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806D39-2EF5-6C8D-A57A-3DCD04E2025A}"/>
              </a:ext>
            </a:extLst>
          </p:cNvPr>
          <p:cNvSpPr txBox="1"/>
          <p:nvPr/>
        </p:nvSpPr>
        <p:spPr>
          <a:xfrm>
            <a:off x="559399" y="472716"/>
            <a:ext cx="8259228" cy="60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60" b="1" dirty="0">
                <a:solidFill>
                  <a:schemeClr val="bg1"/>
                </a:solidFill>
                <a:latin typeface="Calibri"/>
                <a:ea typeface="+mj-ea"/>
                <a:cs typeface="+mj-cs"/>
              </a:rPr>
              <a:t>Pre-Drop Considerations</a:t>
            </a:r>
            <a:endParaRPr lang="en-IN" sz="326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51C65-C2F4-4304-EEBE-94DE44B4BB12}"/>
              </a:ext>
            </a:extLst>
          </p:cNvPr>
          <p:cNvSpPr txBox="1"/>
          <p:nvPr/>
        </p:nvSpPr>
        <p:spPr>
          <a:xfrm>
            <a:off x="720763" y="1272748"/>
            <a:ext cx="8908856" cy="2462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347" indent="-349347">
              <a:spcBef>
                <a:spcPct val="20000"/>
              </a:spcBef>
              <a:buFont typeface="Arial"/>
              <a:buChar char="•"/>
              <a:defRPr/>
            </a:pPr>
            <a:r>
              <a:rPr lang="en-US" sz="2445" dirty="0">
                <a:solidFill>
                  <a:schemeClr val="bg1"/>
                </a:solidFill>
                <a:latin typeface="Calibri"/>
              </a:rPr>
              <a:t>Assess the impact on query performance.</a:t>
            </a:r>
          </a:p>
          <a:p>
            <a:pPr>
              <a:spcBef>
                <a:spcPct val="20000"/>
              </a:spcBef>
              <a:defRPr/>
            </a:pPr>
            <a:endParaRPr lang="en-US" sz="1223" dirty="0">
              <a:solidFill>
                <a:schemeClr val="bg1"/>
              </a:solidFill>
              <a:latin typeface="Calibri"/>
            </a:endParaRPr>
          </a:p>
          <a:p>
            <a:pPr marL="349347" indent="-349347">
              <a:spcBef>
                <a:spcPct val="20000"/>
              </a:spcBef>
              <a:buFont typeface="Arial"/>
              <a:buChar char="•"/>
              <a:defRPr/>
            </a:pPr>
            <a:r>
              <a:rPr lang="en-US" sz="2445" dirty="0">
                <a:solidFill>
                  <a:schemeClr val="bg1"/>
                </a:solidFill>
                <a:latin typeface="Calibri"/>
              </a:rPr>
              <a:t>Ensure no dependencies on the index</a:t>
            </a:r>
          </a:p>
          <a:p>
            <a:pPr>
              <a:spcBef>
                <a:spcPct val="20000"/>
              </a:spcBef>
              <a:defRPr/>
            </a:pPr>
            <a:endParaRPr lang="en-US" sz="1121" dirty="0">
              <a:solidFill>
                <a:schemeClr val="bg1"/>
              </a:solidFill>
              <a:latin typeface="Calibri"/>
            </a:endParaRPr>
          </a:p>
          <a:p>
            <a:pPr marL="349347" indent="-349347">
              <a:spcBef>
                <a:spcPct val="20000"/>
              </a:spcBef>
              <a:buFont typeface="Arial"/>
              <a:buChar char="•"/>
              <a:defRPr/>
            </a:pPr>
            <a:r>
              <a:rPr lang="en-US" sz="2445" dirty="0">
                <a:solidFill>
                  <a:schemeClr val="bg1"/>
                </a:solidFill>
                <a:latin typeface="Calibri"/>
              </a:rPr>
              <a:t>Backup the current state of the database</a:t>
            </a:r>
          </a:p>
          <a:p>
            <a:pPr>
              <a:spcBef>
                <a:spcPct val="20000"/>
              </a:spcBef>
              <a:defRPr/>
            </a:pPr>
            <a:endParaRPr lang="en-US" sz="1121" dirty="0">
              <a:solidFill>
                <a:schemeClr val="bg1"/>
              </a:solidFill>
              <a:latin typeface="Calibri"/>
            </a:endParaRPr>
          </a:p>
          <a:p>
            <a:pPr marL="349347" indent="-349347">
              <a:spcBef>
                <a:spcPct val="20000"/>
              </a:spcBef>
              <a:buFont typeface="Arial"/>
              <a:buChar char="•"/>
              <a:defRPr/>
            </a:pPr>
            <a:r>
              <a:rPr lang="en-US" sz="2445" dirty="0">
                <a:solidFill>
                  <a:schemeClr val="bg1"/>
                </a:solidFill>
                <a:latin typeface="Calibri"/>
              </a:rPr>
              <a:t>Use tools to analyze index usage (e.g., DMVs in SQL Server)</a:t>
            </a:r>
          </a:p>
        </p:txBody>
      </p:sp>
    </p:spTree>
    <p:extLst>
      <p:ext uri="{BB962C8B-B14F-4D97-AF65-F5344CB8AC3E}">
        <p14:creationId xmlns:p14="http://schemas.microsoft.com/office/powerpoint/2010/main" val="2862168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72D03-E169-FD9B-68F9-E8973F141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420600" cy="69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5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280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Google Sans</vt:lpstr>
      <vt:lpstr>Office Theme</vt:lpstr>
      <vt:lpstr>Dropping Indexes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Sai phani Chinta</dc:creator>
  <cp:keywords/>
  <dc:description>generated using python-pptx</dc:description>
  <cp:lastModifiedBy>Sai phani Chinta</cp:lastModifiedBy>
  <cp:revision>17</cp:revision>
  <dcterms:created xsi:type="dcterms:W3CDTF">2013-01-27T09:14:16Z</dcterms:created>
  <dcterms:modified xsi:type="dcterms:W3CDTF">2024-06-15T10:02:48Z</dcterms:modified>
  <cp:category/>
</cp:coreProperties>
</file>