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06" r:id="rId2"/>
    <p:sldId id="807" r:id="rId3"/>
    <p:sldId id="808" r:id="rId4"/>
    <p:sldId id="814" r:id="rId5"/>
    <p:sldId id="813" r:id="rId6"/>
    <p:sldId id="815" r:id="rId7"/>
    <p:sldId id="817" r:id="rId8"/>
    <p:sldId id="809" r:id="rId9"/>
    <p:sldId id="810" r:id="rId10"/>
    <p:sldId id="816" r:id="rId11"/>
    <p:sldId id="811" r:id="rId12"/>
    <p:sldId id="812" r:id="rId13"/>
    <p:sldId id="818" r:id="rId14"/>
    <p:sldId id="819" r:id="rId15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" b="0" i="0" u="none" strike="noStrike" cap="none" spc="0" normalizeH="0" baseline="0">
        <a:ln>
          <a:noFill/>
        </a:ln>
        <a:solidFill>
          <a:srgbClr val="7C3520"/>
        </a:solidFill>
        <a:effectLst/>
        <a:uFillTx/>
        <a:latin typeface="TaubSans-Regular"/>
        <a:ea typeface="TaubSans-Regular"/>
        <a:cs typeface="TaubSans-Regular"/>
        <a:sym typeface="TaubSans-Regular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52565A"/>
    <a:srgbClr val="273486"/>
    <a:srgbClr val="CF271D"/>
    <a:srgbClr val="D0271D"/>
    <a:srgbClr val="FCC8C1"/>
    <a:srgbClr val="DF262A"/>
    <a:srgbClr val="F2D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ubSans-Bold"/>
          <a:ea typeface="TaubSans-Bold"/>
          <a:cs typeface="TaubSans-Bold"/>
        </a:font>
        <a:srgbClr val="7C3520"/>
      </a:tcTxStyle>
      <a:tcStyle>
        <a:tcBdr>
          <a:left>
            <a:ln w="9525" cap="flat">
              <a:solidFill>
                <a:srgbClr val="CF2218"/>
              </a:solidFill>
              <a:prstDash val="solid"/>
              <a:round/>
            </a:ln>
          </a:left>
          <a:right>
            <a:ln w="9525" cap="flat">
              <a:solidFill>
                <a:srgbClr val="CF2218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TaubSans-Bold"/>
          <a:ea typeface="TaubSans-Bold"/>
          <a:cs typeface="TaubSans-Bold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rgbClr val="CF22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CF2218"/>
              </a:solidFill>
              <a:prstDash val="solid"/>
              <a:round/>
            </a:ln>
          </a:top>
          <a:bottom>
            <a:ln w="9525" cap="flat">
              <a:solidFill>
                <a:srgbClr val="CF22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rgbClr val="EDCBCB"/>
          </a:solidFill>
        </a:fill>
      </a:tcStyle>
    </a:wholeTbl>
    <a:band2H>
      <a:tcTxStyle/>
      <a:tcStyle>
        <a:tcBdr/>
        <a:fill>
          <a:solidFill>
            <a:srgbClr val="F6E7E7"/>
          </a:solidFill>
        </a:fill>
      </a:tcStyle>
    </a:band2H>
    <a:firstCol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381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381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7C3520"/>
              </a:solidFill>
              <a:prstDash val="solid"/>
              <a:round/>
            </a:ln>
          </a:left>
          <a:right>
            <a:ln w="12700" cap="flat">
              <a:solidFill>
                <a:srgbClr val="7C3520"/>
              </a:solidFill>
              <a:prstDash val="solid"/>
              <a:round/>
            </a:ln>
          </a:right>
          <a:top>
            <a:ln w="12700" cap="flat">
              <a:solidFill>
                <a:srgbClr val="7C3520"/>
              </a:solidFill>
              <a:prstDash val="solid"/>
              <a:round/>
            </a:ln>
          </a:top>
          <a:bottom>
            <a:ln w="12700" cap="flat">
              <a:solidFill>
                <a:srgbClr val="7C3520"/>
              </a:solidFill>
              <a:prstDash val="solid"/>
              <a:round/>
            </a:ln>
          </a:bottom>
          <a:insideH>
            <a:ln w="12700" cap="flat">
              <a:solidFill>
                <a:srgbClr val="7C3520"/>
              </a:solidFill>
              <a:prstDash val="solid"/>
              <a:round/>
            </a:ln>
          </a:insideH>
          <a:insideV>
            <a:ln w="12700" cap="flat">
              <a:solidFill>
                <a:srgbClr val="7C352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7C3520"/>
              </a:solidFill>
              <a:prstDash val="solid"/>
              <a:round/>
            </a:ln>
          </a:left>
          <a:right>
            <a:ln w="12700" cap="flat">
              <a:solidFill>
                <a:srgbClr val="7C3520"/>
              </a:solidFill>
              <a:prstDash val="solid"/>
              <a:round/>
            </a:ln>
          </a:right>
          <a:top>
            <a:ln w="12700" cap="flat">
              <a:solidFill>
                <a:srgbClr val="7C3520"/>
              </a:solidFill>
              <a:prstDash val="solid"/>
              <a:round/>
            </a:ln>
          </a:top>
          <a:bottom>
            <a:ln w="12700" cap="flat">
              <a:solidFill>
                <a:srgbClr val="7C3520"/>
              </a:solidFill>
              <a:prstDash val="solid"/>
              <a:round/>
            </a:ln>
          </a:bottom>
          <a:insideH>
            <a:ln w="12700" cap="flat">
              <a:solidFill>
                <a:srgbClr val="7C3520"/>
              </a:solidFill>
              <a:prstDash val="solid"/>
              <a:round/>
            </a:ln>
          </a:insideH>
          <a:insideV>
            <a:ln w="12700" cap="flat">
              <a:solidFill>
                <a:srgbClr val="7C352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7C3520"/>
              </a:solidFill>
              <a:prstDash val="solid"/>
              <a:round/>
            </a:ln>
          </a:left>
          <a:right>
            <a:ln w="12700" cap="flat">
              <a:solidFill>
                <a:srgbClr val="7C3520"/>
              </a:solidFill>
              <a:prstDash val="solid"/>
              <a:round/>
            </a:ln>
          </a:right>
          <a:top>
            <a:ln w="12700" cap="flat">
              <a:solidFill>
                <a:srgbClr val="7C3520"/>
              </a:solidFill>
              <a:prstDash val="solid"/>
              <a:round/>
            </a:ln>
          </a:top>
          <a:bottom>
            <a:ln w="12700" cap="flat">
              <a:solidFill>
                <a:srgbClr val="7C3520"/>
              </a:solidFill>
              <a:prstDash val="solid"/>
              <a:round/>
            </a:ln>
          </a:bottom>
          <a:insideH>
            <a:ln w="12700" cap="flat">
              <a:solidFill>
                <a:srgbClr val="7C3520"/>
              </a:solidFill>
              <a:prstDash val="solid"/>
              <a:round/>
            </a:ln>
          </a:insideH>
          <a:insideV>
            <a:ln w="12700" cap="flat">
              <a:solidFill>
                <a:srgbClr val="7C352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7C3520"/>
              </a:solidFill>
              <a:prstDash val="solid"/>
              <a:round/>
            </a:ln>
          </a:left>
          <a:right>
            <a:ln w="12700" cap="flat">
              <a:solidFill>
                <a:srgbClr val="7C3520"/>
              </a:solidFill>
              <a:prstDash val="solid"/>
              <a:round/>
            </a:ln>
          </a:right>
          <a:top>
            <a:ln w="12700" cap="flat">
              <a:solidFill>
                <a:srgbClr val="7C3520"/>
              </a:solidFill>
              <a:prstDash val="solid"/>
              <a:round/>
            </a:ln>
          </a:top>
          <a:bottom>
            <a:ln w="12700" cap="flat">
              <a:solidFill>
                <a:srgbClr val="7C3520"/>
              </a:solidFill>
              <a:prstDash val="solid"/>
              <a:round/>
            </a:ln>
          </a:bottom>
          <a:insideH>
            <a:ln w="12700" cap="flat">
              <a:solidFill>
                <a:srgbClr val="7C3520"/>
              </a:solidFill>
              <a:prstDash val="solid"/>
              <a:round/>
            </a:ln>
          </a:insideH>
          <a:insideV>
            <a:ln w="12700" cap="flat">
              <a:solidFill>
                <a:srgbClr val="7C352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rgbClr val="FAD1D1"/>
          </a:solidFill>
        </a:fill>
      </a:tcStyle>
    </a:wholeTbl>
    <a:band2H>
      <a:tcTxStyle/>
      <a:tcStyle>
        <a:tcBdr/>
        <a:fill>
          <a:solidFill>
            <a:srgbClr val="FCEAE9"/>
          </a:solidFill>
        </a:fill>
      </a:tcStyle>
    </a:band2H>
    <a:firstCol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381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381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ub Sans"/>
          <a:ea typeface="Taub Sans"/>
          <a:cs typeface="Taub Sans"/>
        </a:font>
        <a:srgbClr val="7C352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38100" cap="flat">
              <a:solidFill>
                <a:srgbClr val="EFDED0"/>
              </a:solidFill>
              <a:prstDash val="solid"/>
              <a:round/>
            </a:ln>
          </a:top>
          <a:bottom>
            <a:ln w="127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ubSans-Bold"/>
          <a:ea typeface="TaubSans-Bold"/>
          <a:cs typeface="TaubSans-Bold"/>
        </a:font>
        <a:srgbClr val="EFDED0"/>
      </a:tcTxStyle>
      <a:tcStyle>
        <a:tcBdr>
          <a:left>
            <a:ln w="12700" cap="flat">
              <a:solidFill>
                <a:srgbClr val="EFDED0"/>
              </a:solidFill>
              <a:prstDash val="solid"/>
              <a:round/>
            </a:ln>
          </a:left>
          <a:right>
            <a:ln w="12700" cap="flat">
              <a:solidFill>
                <a:srgbClr val="EFDED0"/>
              </a:solidFill>
              <a:prstDash val="solid"/>
              <a:round/>
            </a:ln>
          </a:right>
          <a:top>
            <a:ln w="12700" cap="flat">
              <a:solidFill>
                <a:srgbClr val="EFDED0"/>
              </a:solidFill>
              <a:prstDash val="solid"/>
              <a:round/>
            </a:ln>
          </a:top>
          <a:bottom>
            <a:ln w="38100" cap="flat">
              <a:solidFill>
                <a:srgbClr val="EFDED0"/>
              </a:solidFill>
              <a:prstDash val="solid"/>
              <a:round/>
            </a:ln>
          </a:bottom>
          <a:insideH>
            <a:ln w="12700" cap="flat">
              <a:solidFill>
                <a:srgbClr val="EFDED0"/>
              </a:solidFill>
              <a:prstDash val="solid"/>
              <a:round/>
            </a:ln>
          </a:insideH>
          <a:insideV>
            <a:ln w="12700" cap="flat">
              <a:solidFill>
                <a:srgbClr val="EFDED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87"/>
    <p:restoredTop sz="94761"/>
  </p:normalViewPr>
  <p:slideViewPr>
    <p:cSldViewPr snapToGrid="0" snapToObjects="1">
      <p:cViewPr varScale="1">
        <p:scale>
          <a:sx n="90" d="100"/>
          <a:sy n="90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38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AFCA5-9888-3042-A802-481D83869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A868-21C0-DA49-83FE-4B0BB3C1C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6B5DA-A2F7-1041-84D1-C9BDB4681BE7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CC939-B412-9947-A7E6-9ADBED886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850B-CAA6-B046-B119-D1CFE63E42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61495-C248-E947-95A1-06303604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2" name="Shape 8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aub Sans 050"/>
      </a:defRPr>
    </a:lvl1pPr>
    <a:lvl2pPr indent="85725" defTabSz="457200" latinLnBrk="0">
      <a:defRPr sz="1200">
        <a:latin typeface="+mj-lt"/>
        <a:ea typeface="+mj-ea"/>
        <a:cs typeface="+mj-cs"/>
        <a:sym typeface="Taub Sans 050"/>
      </a:defRPr>
    </a:lvl2pPr>
    <a:lvl3pPr indent="171450" defTabSz="457200" latinLnBrk="0">
      <a:defRPr sz="1200">
        <a:latin typeface="+mj-lt"/>
        <a:ea typeface="+mj-ea"/>
        <a:cs typeface="+mj-cs"/>
        <a:sym typeface="Taub Sans 050"/>
      </a:defRPr>
    </a:lvl3pPr>
    <a:lvl4pPr indent="257175" defTabSz="457200" latinLnBrk="0">
      <a:defRPr sz="1200">
        <a:latin typeface="+mj-lt"/>
        <a:ea typeface="+mj-ea"/>
        <a:cs typeface="+mj-cs"/>
        <a:sym typeface="Taub Sans 050"/>
      </a:defRPr>
    </a:lvl4pPr>
    <a:lvl5pPr indent="342900" defTabSz="457200" latinLnBrk="0">
      <a:defRPr sz="1200">
        <a:latin typeface="+mj-lt"/>
        <a:ea typeface="+mj-ea"/>
        <a:cs typeface="+mj-cs"/>
        <a:sym typeface="Taub Sans 050"/>
      </a:defRPr>
    </a:lvl5pPr>
    <a:lvl6pPr indent="428625" defTabSz="457200" latinLnBrk="0">
      <a:defRPr sz="1200">
        <a:latin typeface="+mj-lt"/>
        <a:ea typeface="+mj-ea"/>
        <a:cs typeface="+mj-cs"/>
        <a:sym typeface="Taub Sans 050"/>
      </a:defRPr>
    </a:lvl6pPr>
    <a:lvl7pPr indent="514350" defTabSz="457200" latinLnBrk="0">
      <a:defRPr sz="1200">
        <a:latin typeface="+mj-lt"/>
        <a:ea typeface="+mj-ea"/>
        <a:cs typeface="+mj-cs"/>
        <a:sym typeface="Taub Sans 050"/>
      </a:defRPr>
    </a:lvl7pPr>
    <a:lvl8pPr indent="600075" defTabSz="457200" latinLnBrk="0">
      <a:defRPr sz="1200">
        <a:latin typeface="+mj-lt"/>
        <a:ea typeface="+mj-ea"/>
        <a:cs typeface="+mj-cs"/>
        <a:sym typeface="Taub Sans 050"/>
      </a:defRPr>
    </a:lvl8pPr>
    <a:lvl9pPr indent="685800" defTabSz="457200" latinLnBrk="0">
      <a:defRPr sz="1200">
        <a:latin typeface="+mj-lt"/>
        <a:ea typeface="+mj-ea"/>
        <a:cs typeface="+mj-cs"/>
        <a:sym typeface="Taub Sans 05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1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15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_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 flipV="1">
            <a:off x="5038920" y="-10885"/>
            <a:ext cx="0" cy="3511389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038920" y="821531"/>
            <a:ext cx="4115966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>
            <a:off x="-19435" y="821531"/>
            <a:ext cx="7427503" cy="4329113"/>
          </a:xfrm>
          <a:custGeom>
            <a:avLst/>
            <a:gdLst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1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14441 w 9872816"/>
              <a:gd name="connsiteY0" fmla="*/ 0 h 5943600"/>
              <a:gd name="connsiteX1" fmla="*/ 6720042 w 9872816"/>
              <a:gd name="connsiteY1" fmla="*/ 0 h 5943600"/>
              <a:gd name="connsiteX2" fmla="*/ 6720041 w 9872816"/>
              <a:gd name="connsiteY2" fmla="*/ 3676650 h 5943600"/>
              <a:gd name="connsiteX3" fmla="*/ 9872816 w 9872816"/>
              <a:gd name="connsiteY3" fmla="*/ 3676650 h 5943600"/>
              <a:gd name="connsiteX4" fmla="*/ 9872816 w 9872816"/>
              <a:gd name="connsiteY4" fmla="*/ 5943600 h 5943600"/>
              <a:gd name="connsiteX5" fmla="*/ 0 w 9872816"/>
              <a:gd name="connsiteY5" fmla="*/ 5943600 h 5943600"/>
              <a:gd name="connsiteX6" fmla="*/ 14441 w 9872816"/>
              <a:gd name="connsiteY6" fmla="*/ 0 h 5943600"/>
              <a:gd name="connsiteX0" fmla="*/ 744 w 9884237"/>
              <a:gd name="connsiteY0" fmla="*/ 0 h 5943600"/>
              <a:gd name="connsiteX1" fmla="*/ 6731463 w 9884237"/>
              <a:gd name="connsiteY1" fmla="*/ 0 h 5943600"/>
              <a:gd name="connsiteX2" fmla="*/ 6731462 w 9884237"/>
              <a:gd name="connsiteY2" fmla="*/ 3676650 h 5943600"/>
              <a:gd name="connsiteX3" fmla="*/ 9884237 w 9884237"/>
              <a:gd name="connsiteY3" fmla="*/ 3676650 h 5943600"/>
              <a:gd name="connsiteX4" fmla="*/ 9884237 w 9884237"/>
              <a:gd name="connsiteY4" fmla="*/ 5943600 h 5943600"/>
              <a:gd name="connsiteX5" fmla="*/ 11421 w 9884237"/>
              <a:gd name="connsiteY5" fmla="*/ 5943600 h 5943600"/>
              <a:gd name="connsiteX6" fmla="*/ 744 w 9884237"/>
              <a:gd name="connsiteY6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4237" h="5943600">
                <a:moveTo>
                  <a:pt x="744" y="0"/>
                </a:moveTo>
                <a:lnTo>
                  <a:pt x="6731463" y="0"/>
                </a:lnTo>
                <a:cubicBezTo>
                  <a:pt x="6731463" y="1225550"/>
                  <a:pt x="6731462" y="2451100"/>
                  <a:pt x="6731462" y="3676650"/>
                </a:cubicBezTo>
                <a:lnTo>
                  <a:pt x="9884237" y="3676650"/>
                </a:lnTo>
                <a:lnTo>
                  <a:pt x="9884237" y="5943600"/>
                </a:lnTo>
                <a:lnTo>
                  <a:pt x="11421" y="5943600"/>
                </a:lnTo>
                <a:cubicBezTo>
                  <a:pt x="16235" y="3962400"/>
                  <a:pt x="-4070" y="1981200"/>
                  <a:pt x="7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2F9CB-55F7-DC4F-B692-62F5548EBF5C}"/>
              </a:ext>
            </a:extLst>
          </p:cNvPr>
          <p:cNvSpPr/>
          <p:nvPr userDrawn="1"/>
        </p:nvSpPr>
        <p:spPr>
          <a:xfrm>
            <a:off x="7405180" y="3500504"/>
            <a:ext cx="1738820" cy="1642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C0483F7-8740-CC4E-9A68-2F297CEBFA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8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bg2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Body Level One…">
            <a:extLst>
              <a:ext uri="{FF2B5EF4-FFF2-40B4-BE49-F238E27FC236}">
                <a16:creationId xmlns:a16="http://schemas.microsoft.com/office/drawing/2014/main" id="{A48BB9E9-DCB2-6D40-BE14-58ED5C850C0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8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15" name="Optional sub title">
            <a:extLst>
              <a:ext uri="{FF2B5EF4-FFF2-40B4-BE49-F238E27FC236}">
                <a16:creationId xmlns:a16="http://schemas.microsoft.com/office/drawing/2014/main" id="{7136C971-559F-0245-8183-2E2F84EEA2A0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8" y="3055292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sp>
        <p:nvSpPr>
          <p:cNvPr id="19" name="ADP MAS Executive Overview…">
            <a:extLst>
              <a:ext uri="{FF2B5EF4-FFF2-40B4-BE49-F238E27FC236}">
                <a16:creationId xmlns:a16="http://schemas.microsoft.com/office/drawing/2014/main" id="{6FEC0B3C-DF51-CB4A-A1BA-F3D0BD7CD652}"/>
              </a:ext>
            </a:extLst>
          </p:cNvPr>
          <p:cNvSpPr txBox="1"/>
          <p:nvPr userDrawn="1"/>
        </p:nvSpPr>
        <p:spPr>
          <a:xfrm>
            <a:off x="384048" y="4919558"/>
            <a:ext cx="90088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600" dirty="0">
                <a:solidFill>
                  <a:schemeClr val="bg2"/>
                </a:solidFill>
              </a:rPr>
              <a:t>Copyright © 2019 ADP, LLC.</a:t>
            </a:r>
            <a:endParaRPr sz="600" dirty="0">
              <a:solidFill>
                <a:schemeClr val="bg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D327F2-5281-1640-A43C-897CB8CE7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021" r="16362"/>
          <a:stretch/>
        </p:blipFill>
        <p:spPr>
          <a:xfrm>
            <a:off x="6142395" y="821530"/>
            <a:ext cx="3001606" cy="2218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0CF6F7-58E5-3945-B237-069BD8FDF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9385" y="4566214"/>
            <a:ext cx="634082" cy="4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063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39E7291-8773-BA47-8F84-1BEBFEEE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E82F8-EF8E-674D-8E19-38FA5378E5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32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 flipV="1">
            <a:off x="5038920" y="-10885"/>
            <a:ext cx="0" cy="3511389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038920" y="821531"/>
            <a:ext cx="4115966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>
            <a:off x="-19435" y="821531"/>
            <a:ext cx="7427503" cy="4329113"/>
          </a:xfrm>
          <a:custGeom>
            <a:avLst/>
            <a:gdLst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1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14441 w 9872816"/>
              <a:gd name="connsiteY0" fmla="*/ 0 h 5943600"/>
              <a:gd name="connsiteX1" fmla="*/ 6720042 w 9872816"/>
              <a:gd name="connsiteY1" fmla="*/ 0 h 5943600"/>
              <a:gd name="connsiteX2" fmla="*/ 6720041 w 9872816"/>
              <a:gd name="connsiteY2" fmla="*/ 3676650 h 5943600"/>
              <a:gd name="connsiteX3" fmla="*/ 9872816 w 9872816"/>
              <a:gd name="connsiteY3" fmla="*/ 3676650 h 5943600"/>
              <a:gd name="connsiteX4" fmla="*/ 9872816 w 9872816"/>
              <a:gd name="connsiteY4" fmla="*/ 5943600 h 5943600"/>
              <a:gd name="connsiteX5" fmla="*/ 0 w 9872816"/>
              <a:gd name="connsiteY5" fmla="*/ 5943600 h 5943600"/>
              <a:gd name="connsiteX6" fmla="*/ 14441 w 9872816"/>
              <a:gd name="connsiteY6" fmla="*/ 0 h 5943600"/>
              <a:gd name="connsiteX0" fmla="*/ 744 w 9884237"/>
              <a:gd name="connsiteY0" fmla="*/ 0 h 5943600"/>
              <a:gd name="connsiteX1" fmla="*/ 6731463 w 9884237"/>
              <a:gd name="connsiteY1" fmla="*/ 0 h 5943600"/>
              <a:gd name="connsiteX2" fmla="*/ 6731462 w 9884237"/>
              <a:gd name="connsiteY2" fmla="*/ 3676650 h 5943600"/>
              <a:gd name="connsiteX3" fmla="*/ 9884237 w 9884237"/>
              <a:gd name="connsiteY3" fmla="*/ 3676650 h 5943600"/>
              <a:gd name="connsiteX4" fmla="*/ 9884237 w 9884237"/>
              <a:gd name="connsiteY4" fmla="*/ 5943600 h 5943600"/>
              <a:gd name="connsiteX5" fmla="*/ 11421 w 9884237"/>
              <a:gd name="connsiteY5" fmla="*/ 5943600 h 5943600"/>
              <a:gd name="connsiteX6" fmla="*/ 744 w 9884237"/>
              <a:gd name="connsiteY6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4237" h="5943600">
                <a:moveTo>
                  <a:pt x="744" y="0"/>
                </a:moveTo>
                <a:lnTo>
                  <a:pt x="6731463" y="0"/>
                </a:lnTo>
                <a:cubicBezTo>
                  <a:pt x="6731463" y="1225550"/>
                  <a:pt x="6731462" y="2451100"/>
                  <a:pt x="6731462" y="3676650"/>
                </a:cubicBezTo>
                <a:lnTo>
                  <a:pt x="9884237" y="3676650"/>
                </a:lnTo>
                <a:lnTo>
                  <a:pt x="9884237" y="5943600"/>
                </a:lnTo>
                <a:lnTo>
                  <a:pt x="11421" y="5943600"/>
                </a:lnTo>
                <a:cubicBezTo>
                  <a:pt x="16235" y="3962400"/>
                  <a:pt x="-4070" y="1981200"/>
                  <a:pt x="74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2F9CB-55F7-DC4F-B692-62F5548EBF5C}"/>
              </a:ext>
            </a:extLst>
          </p:cNvPr>
          <p:cNvSpPr/>
          <p:nvPr userDrawn="1"/>
        </p:nvSpPr>
        <p:spPr>
          <a:xfrm>
            <a:off x="7405180" y="3500504"/>
            <a:ext cx="1738820" cy="1649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C0483F7-8740-CC4E-9A68-2F297CEBFA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8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bg2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Body Level One…">
            <a:extLst>
              <a:ext uri="{FF2B5EF4-FFF2-40B4-BE49-F238E27FC236}">
                <a16:creationId xmlns:a16="http://schemas.microsoft.com/office/drawing/2014/main" id="{A48BB9E9-DCB2-6D40-BE14-58ED5C850C0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8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15" name="Optional sub title">
            <a:extLst>
              <a:ext uri="{FF2B5EF4-FFF2-40B4-BE49-F238E27FC236}">
                <a16:creationId xmlns:a16="http://schemas.microsoft.com/office/drawing/2014/main" id="{7136C971-559F-0245-8183-2E2F84EEA2A0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8" y="3055292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sp>
        <p:nvSpPr>
          <p:cNvPr id="19" name="ADP MAS Executive Overview…">
            <a:extLst>
              <a:ext uri="{FF2B5EF4-FFF2-40B4-BE49-F238E27FC236}">
                <a16:creationId xmlns:a16="http://schemas.microsoft.com/office/drawing/2014/main" id="{6FEC0B3C-DF51-CB4A-A1BA-F3D0BD7CD652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chemeClr val="bg2"/>
                </a:solidFill>
              </a:rPr>
              <a:t>Copyright © 201</a:t>
            </a:r>
            <a:r>
              <a:rPr lang="en-US" sz="600" dirty="0">
                <a:solidFill>
                  <a:schemeClr val="bg2"/>
                </a:solidFill>
              </a:rPr>
              <a:t>9</a:t>
            </a:r>
            <a:r>
              <a:rPr sz="600" dirty="0">
                <a:solidFill>
                  <a:schemeClr val="bg2"/>
                </a:solidFill>
              </a:rPr>
              <a:t> ADP, LLC. </a:t>
            </a:r>
          </a:p>
        </p:txBody>
      </p:sp>
      <p:pic>
        <p:nvPicPr>
          <p:cNvPr id="16" name="Picture 1" descr="Picture 1">
            <a:extLst>
              <a:ext uri="{FF2B5EF4-FFF2-40B4-BE49-F238E27FC236}">
                <a16:creationId xmlns:a16="http://schemas.microsoft.com/office/drawing/2014/main" id="{496059DA-A08A-F946-8C84-A346F5C7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73" t="34181" r="17436" b="-1"/>
          <a:stretch/>
        </p:blipFill>
        <p:spPr>
          <a:xfrm>
            <a:off x="5871090" y="821530"/>
            <a:ext cx="3282436" cy="2218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1E147-3646-834E-9FC3-162DD870F4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9385" y="4590490"/>
            <a:ext cx="634082" cy="4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48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B">
    <p:bg>
      <p:bgPr>
        <a:solidFill>
          <a:srgbClr val="FCC8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B195A7-0873-034E-B307-33ABCF6717BA}"/>
              </a:ext>
            </a:extLst>
          </p:cNvPr>
          <p:cNvSpPr/>
          <p:nvPr userDrawn="1"/>
        </p:nvSpPr>
        <p:spPr>
          <a:xfrm>
            <a:off x="7364780" y="1289994"/>
            <a:ext cx="1518217" cy="12906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223412" y="-5101"/>
            <a:ext cx="0" cy="515574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882997" y="-8845"/>
            <a:ext cx="0" cy="5159489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7364780" y="-12243"/>
            <a:ext cx="0" cy="244792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BE122-C39E-594F-885E-D96100F3F846}"/>
              </a:ext>
            </a:extLst>
          </p:cNvPr>
          <p:cNvCxnSpPr/>
          <p:nvPr userDrawn="1"/>
        </p:nvCxnSpPr>
        <p:spPr>
          <a:xfrm flipV="1">
            <a:off x="223412" y="7126"/>
            <a:ext cx="0" cy="514351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ADE73-6A00-2D48-AA2E-C731747B6467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2571750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448C7F-A3AC-A742-942B-6883A9419FC5}"/>
              </a:ext>
            </a:extLst>
          </p:cNvPr>
          <p:cNvCxnSpPr/>
          <p:nvPr userDrawn="1"/>
        </p:nvCxnSpPr>
        <p:spPr>
          <a:xfrm flipV="1">
            <a:off x="8882997" y="3392"/>
            <a:ext cx="0" cy="5147251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5A6DB4-998C-1247-AEC2-D1607D351195}"/>
              </a:ext>
            </a:extLst>
          </p:cNvPr>
          <p:cNvCxnSpPr/>
          <p:nvPr userDrawn="1"/>
        </p:nvCxnSpPr>
        <p:spPr>
          <a:xfrm flipV="1">
            <a:off x="7364780" y="1"/>
            <a:ext cx="0" cy="244211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1A4893-663F-E443-B1BE-007D1FDBB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1285875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E050ED2-F726-0241-8383-1646266694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9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accent1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81AF407A-3058-5442-B4E1-3A9CBFF17F28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9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30" name="Optional sub title">
            <a:extLst>
              <a:ext uri="{FF2B5EF4-FFF2-40B4-BE49-F238E27FC236}">
                <a16:creationId xmlns:a16="http://schemas.microsoft.com/office/drawing/2014/main" id="{9BC97F93-26D6-8041-869A-6ED8DE85E62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9" y="2575321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54337-AFED-4D49-97C6-33D0349398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107" t="22250"/>
          <a:stretch/>
        </p:blipFill>
        <p:spPr>
          <a:xfrm>
            <a:off x="5926504" y="2568359"/>
            <a:ext cx="1896645" cy="21850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602609-6B12-B246-B510-16DEACDDB03E}"/>
              </a:ext>
            </a:extLst>
          </p:cNvPr>
          <p:cNvCxnSpPr/>
          <p:nvPr userDrawn="1"/>
        </p:nvCxnSpPr>
        <p:spPr>
          <a:xfrm flipV="1">
            <a:off x="5926505" y="0"/>
            <a:ext cx="0" cy="5150643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365CDD3-0275-CC45-BAD8-5E13AD3192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8684" y="1546958"/>
            <a:ext cx="1090408" cy="7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89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Section Titl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69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" name="Line"/>
          <p:cNvSpPr/>
          <p:nvPr/>
        </p:nvSpPr>
        <p:spPr>
          <a:xfrm flipV="1">
            <a:off x="5998003" y="3175"/>
            <a:ext cx="0" cy="1425575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84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86" name="Picture 1" descr="Picture 1"/>
          <p:cNvPicPr>
            <a:picLocks noChangeAspect="1"/>
          </p:cNvPicPr>
          <p:nvPr/>
        </p:nvPicPr>
        <p:blipFill rotWithShape="1">
          <a:blip r:embed="rId3">
            <a:extLst/>
          </a:blip>
          <a:srcRect l="50174"/>
          <a:stretch/>
        </p:blipFill>
        <p:spPr>
          <a:xfrm>
            <a:off x="7436273" y="-510266"/>
            <a:ext cx="1982639" cy="337098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7146" y="3175"/>
            <a:ext cx="6278914" cy="3372485"/>
          </a:xfrm>
          <a:prstGeom prst="rect">
            <a:avLst/>
          </a:prstGeom>
          <a:solidFill>
            <a:srgbClr val="FFFFFF"/>
          </a:solidFill>
        </p:spPr>
        <p:txBody>
          <a:bodyPr lIns="0" tIns="365760" anchor="ctr">
            <a:noAutofit/>
          </a:bodyPr>
          <a:lstStyle>
            <a:lvl1pPr>
              <a:defRPr sz="3600">
                <a:solidFill>
                  <a:schemeClr val="accent5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3600">
                <a:solidFill>
                  <a:schemeClr val="accent5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3600">
                <a:solidFill>
                  <a:schemeClr val="accent5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3600">
                <a:solidFill>
                  <a:schemeClr val="accent5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3600">
                <a:solidFill>
                  <a:schemeClr val="accent5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id="{893971FF-B705-4547-959E-4E899D9E16F6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2C85603-98F2-C44A-B89E-AD773867D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72D1392-D63F-D944-A627-2F7FBD54D9E5}"/>
              </a:ext>
            </a:extLst>
          </p:cNvPr>
          <p:cNvSpPr/>
          <p:nvPr userDrawn="1"/>
        </p:nvSpPr>
        <p:spPr>
          <a:xfrm>
            <a:off x="0" y="3720688"/>
            <a:ext cx="9144001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B97647FF-BC70-E14F-9845-016B9160E74A}"/>
              </a:ext>
            </a:extLst>
          </p:cNvPr>
          <p:cNvSpPr/>
          <p:nvPr userDrawn="1"/>
        </p:nvSpPr>
        <p:spPr>
          <a:xfrm flipH="1" flipV="1">
            <a:off x="7429500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D45F3D-2CAD-E443-9FB7-74412A4C5E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25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age"/>
          <p:cNvSpPr>
            <a:spLocks noGrp="1"/>
          </p:cNvSpPr>
          <p:nvPr>
            <p:ph type="pic" idx="13"/>
          </p:nvPr>
        </p:nvSpPr>
        <p:spPr>
          <a:xfrm>
            <a:off x="-1" y="0"/>
            <a:ext cx="9145143" cy="25742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Line"/>
          <p:cNvSpPr/>
          <p:nvPr userDrawn="1"/>
        </p:nvSpPr>
        <p:spPr>
          <a:xfrm>
            <a:off x="-4763" y="2571750"/>
            <a:ext cx="91440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7" name="ADP MAS Executive Overview…">
            <a:extLst>
              <a:ext uri="{FF2B5EF4-FFF2-40B4-BE49-F238E27FC236}">
                <a16:creationId xmlns:a16="http://schemas.microsoft.com/office/drawing/2014/main" id="{A14625FF-D87C-0E45-A24F-36D641838984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23" name="Section Title Text">
            <a:extLst>
              <a:ext uri="{FF2B5EF4-FFF2-40B4-BE49-F238E27FC236}">
                <a16:creationId xmlns:a16="http://schemas.microsoft.com/office/drawing/2014/main" id="{2E4E3436-DD93-C54B-A778-39817A9B3790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7" y="2575337"/>
            <a:ext cx="7046473" cy="1771811"/>
          </a:xfrm>
          <a:prstGeom prst="rect">
            <a:avLst/>
          </a:prstGeom>
          <a:noFill/>
        </p:spPr>
        <p:txBody>
          <a:bodyPr lIns="0" tIns="365760" rIns="0" anchor="t"/>
          <a:lstStyle>
            <a:lvl1pPr>
              <a:defRPr sz="3600" spc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Section title / Display</a:t>
            </a: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6541DA03-ECFD-CB45-9834-2AE01E26B8E6}"/>
              </a:ext>
            </a:extLst>
          </p:cNvPr>
          <p:cNvSpPr/>
          <p:nvPr userDrawn="1"/>
        </p:nvSpPr>
        <p:spPr>
          <a:xfrm flipV="1">
            <a:off x="7434308" y="2589722"/>
            <a:ext cx="0" cy="2553777"/>
          </a:xfrm>
          <a:prstGeom prst="line">
            <a:avLst/>
          </a:prstGeom>
          <a:ln w="6350">
            <a:solidFill>
              <a:srgbClr val="CF271D">
                <a:alpha val="49804"/>
              </a:srgbClr>
            </a:solidFill>
          </a:ln>
        </p:spPr>
        <p:txBody>
          <a:bodyPr lIns="45720" tIns="45720" rIns="45720" bIns="45720"/>
          <a:lstStyle/>
          <a:p>
            <a:pPr>
              <a:defRPr sz="2400" spc="-72"/>
            </a:pPr>
            <a:endParaRPr sz="90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DF72908-93C4-784F-9244-26145A4C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1FDAD-F50E-9A4C-989C-EE9E0A3E0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187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_C">
    <p:bg>
      <p:bgPr>
        <a:solidFill>
          <a:srgbClr val="FCC8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8153A3-996C-9340-8F3E-FEC7853FA3D0}"/>
              </a:ext>
            </a:extLst>
          </p:cNvPr>
          <p:cNvCxnSpPr/>
          <p:nvPr userDrawn="1"/>
        </p:nvCxnSpPr>
        <p:spPr>
          <a:xfrm flipV="1">
            <a:off x="6000593" y="-12244"/>
            <a:ext cx="0" cy="516288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B97268-FB49-2146-B9B3-EC4741A76B3D}"/>
              </a:ext>
            </a:extLst>
          </p:cNvPr>
          <p:cNvCxnSpPr/>
          <p:nvPr userDrawn="1"/>
        </p:nvCxnSpPr>
        <p:spPr>
          <a:xfrm flipV="1">
            <a:off x="7618985" y="-12243"/>
            <a:ext cx="0" cy="5162887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dy Level One…">
            <a:extLst>
              <a:ext uri="{FF2B5EF4-FFF2-40B4-BE49-F238E27FC236}">
                <a16:creationId xmlns:a16="http://schemas.microsoft.com/office/drawing/2014/main" id="{BFC85283-A2C5-3F4C-B0D9-8A60E9D5C58E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7146" y="3175"/>
            <a:ext cx="5414106" cy="4583815"/>
          </a:xfrm>
          <a:prstGeom prst="rect">
            <a:avLst/>
          </a:prstGeom>
          <a:noFill/>
        </p:spPr>
        <p:txBody>
          <a:bodyPr lIns="0" tIns="365760" anchor="t">
            <a:noAutofit/>
          </a:bodyPr>
          <a:lstStyle>
            <a:lvl1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10" name="Picture 1" descr="Picture 1">
            <a:extLst>
              <a:ext uri="{FF2B5EF4-FFF2-40B4-BE49-F238E27FC236}">
                <a16:creationId xmlns:a16="http://schemas.microsoft.com/office/drawing/2014/main" id="{5F62BE28-E5F7-5B45-BF3D-BC5D67DA6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6236" r="-866"/>
          <a:stretch/>
        </p:blipFill>
        <p:spPr>
          <a:xfrm>
            <a:off x="6000593" y="2669843"/>
            <a:ext cx="1618391" cy="212136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6CCE95D-2529-804F-9518-E962E5E8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49CC3-BFAF-D846-A0B0-F8B74660C0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945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BB7405-1845-7643-8B4C-1947458C3BAE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184BB8-8CBF-084A-A919-FC66256841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A20A2DC2-6BC4-4447-A5E5-1FE8779E6A4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56C2F7F-DA22-3743-9191-9BECCF67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E1F73-45ED-DD47-921F-7FE359A763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79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Headlin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808DC5A-0E36-2541-A6B0-EF139DF4DEC5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611489" cy="6156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B21A22-6D53-034D-A9B2-08CFD16FD617}"/>
              </a:ext>
            </a:extLst>
          </p:cNvPr>
          <p:cNvCxnSpPr>
            <a:cxnSpLocks/>
          </p:cNvCxnSpPr>
          <p:nvPr userDrawn="1"/>
        </p:nvCxnSpPr>
        <p:spPr>
          <a:xfrm>
            <a:off x="0" y="9340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E3903394-F927-0D48-8348-BB761AD93E18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BF56BC00-9B97-6746-8D77-F9BE34C0E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82E9CE-BDDC-C04A-95A9-4C62EB2E0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397C4E-7B81-9744-BBD8-4F44E4ED9D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067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-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491EAC9-A12D-BE4A-A5D7-83058F293C6F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D7612A-82F2-D44A-8FBA-82634DD2D7FC}"/>
              </a:ext>
            </a:extLst>
          </p:cNvPr>
          <p:cNvCxnSpPr>
            <a:cxnSpLocks/>
          </p:cNvCxnSpPr>
          <p:nvPr userDrawn="1"/>
        </p:nvCxnSpPr>
        <p:spPr>
          <a:xfrm>
            <a:off x="0" y="9340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50124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42980-B52B-0E40-A54E-00324CD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EBB2FE43-A6BB-DF47-9FC0-A0C0FE004F5F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7ADA8C6F-92D1-0940-BDD4-22F0E42C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FF163C1-6A7D-0D4C-9060-DAE1225D7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12CF55-3E9E-B943-BE0D-AF966AA9CE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16" name="ADP MAS Executive Overview…">
            <a:extLst>
              <a:ext uri="{FF2B5EF4-FFF2-40B4-BE49-F238E27FC236}">
                <a16:creationId xmlns:a16="http://schemas.microsoft.com/office/drawing/2014/main" id="{6EE24D9E-177E-FA4B-88D3-0271CF144312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24706025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373F1E7-E434-3E48-B503-51C24E92C618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AE1C21-53D1-884A-AE05-436212B93E7C}"/>
              </a:ext>
            </a:extLst>
          </p:cNvPr>
          <p:cNvCxnSpPr>
            <a:cxnSpLocks/>
          </p:cNvCxnSpPr>
          <p:nvPr userDrawn="1"/>
        </p:nvCxnSpPr>
        <p:spPr>
          <a:xfrm>
            <a:off x="0" y="9340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50129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42980-B52B-0E40-A54E-00324CD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4064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EBB2FE43-A6BB-DF47-9FC0-A0C0FE004F5F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AFE12-4C75-6947-9C55-46D6692FF9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5493" y="1224064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D74C47-3E62-D84F-892C-981FD8A2B3C9}"/>
              </a:ext>
            </a:extLst>
          </p:cNvPr>
          <p:cNvCxnSpPr>
            <a:cxnSpLocks/>
          </p:cNvCxnSpPr>
          <p:nvPr userDrawn="1"/>
        </p:nvCxnSpPr>
        <p:spPr>
          <a:xfrm>
            <a:off x="4136770" y="934091"/>
            <a:ext cx="0" cy="4209410"/>
          </a:xfrm>
          <a:prstGeom prst="line">
            <a:avLst/>
          </a:prstGeom>
          <a:ln w="6350">
            <a:solidFill>
              <a:srgbClr val="D0271D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49B2F2C8-6345-FF4F-AEA3-B88AEB47F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2C40E5-38ED-6F4A-9C28-3C6400822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908A75-0F0E-1345-9F96-BCA0173888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20" name="ADP MAS Executive Overview…">
            <a:extLst>
              <a:ext uri="{FF2B5EF4-FFF2-40B4-BE49-F238E27FC236}">
                <a16:creationId xmlns:a16="http://schemas.microsoft.com/office/drawing/2014/main" id="{5A336B12-4F4C-2141-95DB-921C42EA68F3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395817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_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B195A7-0873-034E-B307-33ABCF6717BA}"/>
              </a:ext>
            </a:extLst>
          </p:cNvPr>
          <p:cNvSpPr/>
          <p:nvPr userDrawn="1"/>
        </p:nvSpPr>
        <p:spPr>
          <a:xfrm>
            <a:off x="7364780" y="1289994"/>
            <a:ext cx="1518217" cy="1290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5926505" y="-12244"/>
            <a:ext cx="0" cy="516288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23412" y="-5101"/>
            <a:ext cx="0" cy="515574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882997" y="-8845"/>
            <a:ext cx="0" cy="5159489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7364780" y="-12243"/>
            <a:ext cx="0" cy="244792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A02FC0-A4E7-DD46-A02C-52EF01AEE43B}"/>
              </a:ext>
            </a:extLst>
          </p:cNvPr>
          <p:cNvCxnSpPr/>
          <p:nvPr userDrawn="1"/>
        </p:nvCxnSpPr>
        <p:spPr>
          <a:xfrm flipV="1">
            <a:off x="5926505" y="0"/>
            <a:ext cx="0" cy="5150643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BE122-C39E-594F-885E-D96100F3F846}"/>
              </a:ext>
            </a:extLst>
          </p:cNvPr>
          <p:cNvCxnSpPr/>
          <p:nvPr userDrawn="1"/>
        </p:nvCxnSpPr>
        <p:spPr>
          <a:xfrm flipV="1">
            <a:off x="223412" y="7126"/>
            <a:ext cx="0" cy="514351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ADE73-6A00-2D48-AA2E-C731747B6467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2571750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448C7F-A3AC-A742-942B-6883A9419FC5}"/>
              </a:ext>
            </a:extLst>
          </p:cNvPr>
          <p:cNvCxnSpPr/>
          <p:nvPr userDrawn="1"/>
        </p:nvCxnSpPr>
        <p:spPr>
          <a:xfrm flipV="1">
            <a:off x="8882997" y="3392"/>
            <a:ext cx="0" cy="5147251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5A6DB4-998C-1247-AEC2-D1607D351195}"/>
              </a:ext>
            </a:extLst>
          </p:cNvPr>
          <p:cNvCxnSpPr/>
          <p:nvPr userDrawn="1"/>
        </p:nvCxnSpPr>
        <p:spPr>
          <a:xfrm flipV="1">
            <a:off x="7364780" y="1"/>
            <a:ext cx="0" cy="244211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1A4893-663F-E443-B1BE-007D1FDBB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1285875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E050ED2-F726-0241-8383-1646266694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9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accent1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81AF407A-3058-5442-B4E1-3A9CBFF17F28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9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30" name="Optional sub title">
            <a:extLst>
              <a:ext uri="{FF2B5EF4-FFF2-40B4-BE49-F238E27FC236}">
                <a16:creationId xmlns:a16="http://schemas.microsoft.com/office/drawing/2014/main" id="{9BC97F93-26D6-8041-869A-6ED8DE85E62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9" y="2575321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0309BED-73CB-9E4F-83B3-563B2AEA92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2" t="22116" r="-765"/>
          <a:stretch/>
        </p:blipFill>
        <p:spPr>
          <a:xfrm>
            <a:off x="5926504" y="2568359"/>
            <a:ext cx="1920847" cy="21850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A2574-A695-A14F-90B9-C2CD8015FD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8684" y="1546958"/>
            <a:ext cx="1090408" cy="7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5608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_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E5B6163-E811-9142-9DCE-DD100BA9C7FE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E5FC38-D95B-4448-ADCA-542E56E4B00C}"/>
              </a:ext>
            </a:extLst>
          </p:cNvPr>
          <p:cNvCxnSpPr>
            <a:cxnSpLocks/>
          </p:cNvCxnSpPr>
          <p:nvPr userDrawn="1"/>
        </p:nvCxnSpPr>
        <p:spPr>
          <a:xfrm>
            <a:off x="0" y="9340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49347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EBB2FE43-A6BB-DF47-9FC0-A0C0FE004F5F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7C90AD-D557-8C4A-8C3D-F07B8CA9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71B5E58-C9D9-6645-9FBC-0F55386A5F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66867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F2849F-4694-E646-9D4A-3016930DB764}"/>
              </a:ext>
            </a:extLst>
          </p:cNvPr>
          <p:cNvCxnSpPr>
            <a:cxnSpLocks/>
          </p:cNvCxnSpPr>
          <p:nvPr userDrawn="1"/>
        </p:nvCxnSpPr>
        <p:spPr>
          <a:xfrm>
            <a:off x="2791049" y="934091"/>
            <a:ext cx="0" cy="4209410"/>
          </a:xfrm>
          <a:prstGeom prst="line">
            <a:avLst/>
          </a:prstGeom>
          <a:ln w="6350">
            <a:solidFill>
              <a:srgbClr val="D0271D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3BD98F1-F839-AF43-A77E-ADC32CFBBC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22701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07505D-E089-2543-91EE-B8E64F15CF45}"/>
              </a:ext>
            </a:extLst>
          </p:cNvPr>
          <p:cNvCxnSpPr>
            <a:cxnSpLocks/>
          </p:cNvCxnSpPr>
          <p:nvPr userDrawn="1"/>
        </p:nvCxnSpPr>
        <p:spPr>
          <a:xfrm>
            <a:off x="5443672" y="934091"/>
            <a:ext cx="0" cy="4209410"/>
          </a:xfrm>
          <a:prstGeom prst="line">
            <a:avLst/>
          </a:prstGeom>
          <a:ln w="6350">
            <a:solidFill>
              <a:srgbClr val="D0271D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1">
            <a:extLst>
              <a:ext uri="{FF2B5EF4-FFF2-40B4-BE49-F238E27FC236}">
                <a16:creationId xmlns:a16="http://schemas.microsoft.com/office/drawing/2014/main" id="{D8B35F47-12A0-D74C-895B-CEBFF9FC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5F42B2A-D165-1247-841C-D54EB6D09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D0E094-FC4A-0A4E-8AE4-091866DF8F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id="{6C29E8ED-FDEE-5543-BBCC-6C3AB5666A23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352208473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Headline_only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529961" cy="5245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E2DA61-36CF-774D-B78F-C9F544251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88027" y="4886684"/>
            <a:ext cx="345440" cy="155448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CC8278DC-C61F-3F42-BE6C-44A2F4DF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BB5B9B-BE57-CF47-ACAB-DCC99523412B}"/>
              </a:ext>
            </a:extLst>
          </p:cNvPr>
          <p:cNvCxnSpPr>
            <a:cxnSpLocks/>
          </p:cNvCxnSpPr>
          <p:nvPr userDrawn="1"/>
        </p:nvCxnSpPr>
        <p:spPr>
          <a:xfrm>
            <a:off x="0" y="9340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7AA5B6E-CB23-7048-92B7-814CD500D0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8A708C-51AA-E140-AB00-8028FB23FDF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029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750250F-94EC-A84D-87C9-8D1341240118}"/>
              </a:ext>
            </a:extLst>
          </p:cNvPr>
          <p:cNvSpPr/>
          <p:nvPr userDrawn="1"/>
        </p:nvSpPr>
        <p:spPr>
          <a:xfrm>
            <a:off x="8161102" y="934091"/>
            <a:ext cx="982898" cy="4209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18DDD3-0EEA-4F4B-9F9F-A81E0492B8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32" y="129367"/>
            <a:ext cx="7339537" cy="342900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FOR SCREENSHOTS ONLY: Title Here, 18-pt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3A0D9-91A4-EB4B-B299-90B9210735D1}"/>
              </a:ext>
            </a:extLst>
          </p:cNvPr>
          <p:cNvCxnSpPr>
            <a:cxnSpLocks/>
          </p:cNvCxnSpPr>
          <p:nvPr userDrawn="1"/>
        </p:nvCxnSpPr>
        <p:spPr>
          <a:xfrm>
            <a:off x="0" y="567918"/>
            <a:ext cx="8161102" cy="1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67D081-31C5-0441-9688-DFAD77DC4A31}"/>
              </a:ext>
            </a:extLst>
          </p:cNvPr>
          <p:cNvCxnSpPr/>
          <p:nvPr userDrawn="1"/>
        </p:nvCxnSpPr>
        <p:spPr>
          <a:xfrm>
            <a:off x="240631" y="567919"/>
            <a:ext cx="0" cy="4567789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">
            <a:extLst>
              <a:ext uri="{FF2B5EF4-FFF2-40B4-BE49-F238E27FC236}">
                <a16:creationId xmlns:a16="http://schemas.microsoft.com/office/drawing/2014/main" id="{6627A959-597D-5F4A-AC4F-51FBE6FA4E3F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D5969383-75AF-1243-A92B-978595FF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8914F0-BD67-0240-A0BD-27D419E3F3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0894" t="32233" r="7486"/>
          <a:stretch/>
        </p:blipFill>
        <p:spPr>
          <a:xfrm>
            <a:off x="8161101" y="-7795"/>
            <a:ext cx="982897" cy="9418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E4B629-09F2-2741-BE00-02BCF79B9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299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_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 flipV="1">
            <a:off x="5038920" y="-10885"/>
            <a:ext cx="0" cy="351138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038920" y="821531"/>
            <a:ext cx="4115966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 userDrawn="1"/>
        </p:nvSpPr>
        <p:spPr>
          <a:xfrm>
            <a:off x="-19435" y="821531"/>
            <a:ext cx="7427503" cy="4329113"/>
          </a:xfrm>
          <a:custGeom>
            <a:avLst/>
            <a:gdLst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0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0 w 9858375"/>
              <a:gd name="connsiteY0" fmla="*/ 0 h 5943600"/>
              <a:gd name="connsiteX1" fmla="*/ 6705601 w 9858375"/>
              <a:gd name="connsiteY1" fmla="*/ 0 h 5943600"/>
              <a:gd name="connsiteX2" fmla="*/ 6705600 w 9858375"/>
              <a:gd name="connsiteY2" fmla="*/ 3676650 h 5943600"/>
              <a:gd name="connsiteX3" fmla="*/ 9858375 w 9858375"/>
              <a:gd name="connsiteY3" fmla="*/ 3676650 h 5943600"/>
              <a:gd name="connsiteX4" fmla="*/ 9858375 w 9858375"/>
              <a:gd name="connsiteY4" fmla="*/ 5943600 h 5943600"/>
              <a:gd name="connsiteX5" fmla="*/ 19050 w 9858375"/>
              <a:gd name="connsiteY5" fmla="*/ 5943600 h 5943600"/>
              <a:gd name="connsiteX6" fmla="*/ 0 w 9858375"/>
              <a:gd name="connsiteY6" fmla="*/ 0 h 5943600"/>
              <a:gd name="connsiteX0" fmla="*/ 14441 w 9872816"/>
              <a:gd name="connsiteY0" fmla="*/ 0 h 5943600"/>
              <a:gd name="connsiteX1" fmla="*/ 6720042 w 9872816"/>
              <a:gd name="connsiteY1" fmla="*/ 0 h 5943600"/>
              <a:gd name="connsiteX2" fmla="*/ 6720041 w 9872816"/>
              <a:gd name="connsiteY2" fmla="*/ 3676650 h 5943600"/>
              <a:gd name="connsiteX3" fmla="*/ 9872816 w 9872816"/>
              <a:gd name="connsiteY3" fmla="*/ 3676650 h 5943600"/>
              <a:gd name="connsiteX4" fmla="*/ 9872816 w 9872816"/>
              <a:gd name="connsiteY4" fmla="*/ 5943600 h 5943600"/>
              <a:gd name="connsiteX5" fmla="*/ 0 w 9872816"/>
              <a:gd name="connsiteY5" fmla="*/ 5943600 h 5943600"/>
              <a:gd name="connsiteX6" fmla="*/ 14441 w 9872816"/>
              <a:gd name="connsiteY6" fmla="*/ 0 h 5943600"/>
              <a:gd name="connsiteX0" fmla="*/ 744 w 9884237"/>
              <a:gd name="connsiteY0" fmla="*/ 0 h 5943600"/>
              <a:gd name="connsiteX1" fmla="*/ 6731463 w 9884237"/>
              <a:gd name="connsiteY1" fmla="*/ 0 h 5943600"/>
              <a:gd name="connsiteX2" fmla="*/ 6731462 w 9884237"/>
              <a:gd name="connsiteY2" fmla="*/ 3676650 h 5943600"/>
              <a:gd name="connsiteX3" fmla="*/ 9884237 w 9884237"/>
              <a:gd name="connsiteY3" fmla="*/ 3676650 h 5943600"/>
              <a:gd name="connsiteX4" fmla="*/ 9884237 w 9884237"/>
              <a:gd name="connsiteY4" fmla="*/ 5943600 h 5943600"/>
              <a:gd name="connsiteX5" fmla="*/ 11421 w 9884237"/>
              <a:gd name="connsiteY5" fmla="*/ 5943600 h 5943600"/>
              <a:gd name="connsiteX6" fmla="*/ 744 w 9884237"/>
              <a:gd name="connsiteY6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4237" h="5943600">
                <a:moveTo>
                  <a:pt x="744" y="0"/>
                </a:moveTo>
                <a:lnTo>
                  <a:pt x="6731463" y="0"/>
                </a:lnTo>
                <a:cubicBezTo>
                  <a:pt x="6731463" y="1225550"/>
                  <a:pt x="6731462" y="2451100"/>
                  <a:pt x="6731462" y="3676650"/>
                </a:cubicBezTo>
                <a:lnTo>
                  <a:pt x="9884237" y="3676650"/>
                </a:lnTo>
                <a:lnTo>
                  <a:pt x="9884237" y="5943600"/>
                </a:lnTo>
                <a:lnTo>
                  <a:pt x="11421" y="5943600"/>
                </a:lnTo>
                <a:cubicBezTo>
                  <a:pt x="16235" y="3962400"/>
                  <a:pt x="-4070" y="1981200"/>
                  <a:pt x="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2F9CB-55F7-DC4F-B692-62F5548EBF5C}"/>
              </a:ext>
            </a:extLst>
          </p:cNvPr>
          <p:cNvSpPr/>
          <p:nvPr userDrawn="1"/>
        </p:nvSpPr>
        <p:spPr>
          <a:xfrm>
            <a:off x="7405180" y="3500504"/>
            <a:ext cx="1738820" cy="1649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C0483F7-8740-CC4E-9A68-2F297CEBFA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8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tx1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Body Level One…">
            <a:extLst>
              <a:ext uri="{FF2B5EF4-FFF2-40B4-BE49-F238E27FC236}">
                <a16:creationId xmlns:a16="http://schemas.microsoft.com/office/drawing/2014/main" id="{A48BB9E9-DCB2-6D40-BE14-58ED5C850C0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8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15" name="Optional sub title">
            <a:extLst>
              <a:ext uri="{FF2B5EF4-FFF2-40B4-BE49-F238E27FC236}">
                <a16:creationId xmlns:a16="http://schemas.microsoft.com/office/drawing/2014/main" id="{7136C971-559F-0245-8183-2E2F84EEA2A0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8" y="3055292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sp>
        <p:nvSpPr>
          <p:cNvPr id="19" name="ADP MAS Executive Overview…">
            <a:extLst>
              <a:ext uri="{FF2B5EF4-FFF2-40B4-BE49-F238E27FC236}">
                <a16:creationId xmlns:a16="http://schemas.microsoft.com/office/drawing/2014/main" id="{6FEC0B3C-DF51-CB4A-A1BA-F3D0BD7CD652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52565A"/>
                </a:solidFill>
              </a:rPr>
              <a:t>Copyright © 201</a:t>
            </a:r>
            <a:r>
              <a:rPr lang="en-US" sz="600" dirty="0">
                <a:solidFill>
                  <a:srgbClr val="52565A"/>
                </a:solidFill>
              </a:rPr>
              <a:t>9</a:t>
            </a:r>
            <a:r>
              <a:rPr sz="600" dirty="0">
                <a:solidFill>
                  <a:srgbClr val="52565A"/>
                </a:solidFill>
              </a:rPr>
              <a:t> ADP, LLC.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6E1ABB-6115-BC4D-BE64-574BB1E66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68" t="32430" r="17217"/>
          <a:stretch/>
        </p:blipFill>
        <p:spPr>
          <a:xfrm>
            <a:off x="5936106" y="829240"/>
            <a:ext cx="3207894" cy="221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A2697-88FD-F647-A311-263480CD83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2531" y="4568455"/>
            <a:ext cx="630936" cy="4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645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AB195A7-0873-034E-B307-33ABCF6717BA}"/>
              </a:ext>
            </a:extLst>
          </p:cNvPr>
          <p:cNvSpPr/>
          <p:nvPr userDrawn="1"/>
        </p:nvSpPr>
        <p:spPr>
          <a:xfrm>
            <a:off x="7364780" y="1289994"/>
            <a:ext cx="1518217" cy="129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"/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5926505" y="-12244"/>
            <a:ext cx="0" cy="516288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23412" y="-5101"/>
            <a:ext cx="0" cy="515574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8882997" y="-8845"/>
            <a:ext cx="0" cy="5159489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7364780" y="-12243"/>
            <a:ext cx="0" cy="244792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E050ED2-F726-0241-8383-1646266694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049" y="1133815"/>
            <a:ext cx="3822704" cy="1439051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4800" b="0" i="0" baseline="0">
                <a:ln>
                  <a:noFill/>
                </a:ln>
                <a:solidFill>
                  <a:schemeClr val="tx1"/>
                </a:solidFill>
                <a:latin typeface="Taub Sans" pitchFamily="2" charset="0"/>
                <a:ea typeface="Taub Sans" pitchFamily="2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81AF407A-3058-5442-B4E1-3A9CBFF17F28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4049" y="4297450"/>
            <a:ext cx="2554870" cy="207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1350"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lang="en-US" dirty="0"/>
              <a:t>Date I Location</a:t>
            </a:r>
            <a:endParaRPr dirty="0"/>
          </a:p>
        </p:txBody>
      </p:sp>
      <p:sp>
        <p:nvSpPr>
          <p:cNvPr id="30" name="Optional sub title">
            <a:extLst>
              <a:ext uri="{FF2B5EF4-FFF2-40B4-BE49-F238E27FC236}">
                <a16:creationId xmlns:a16="http://schemas.microsoft.com/office/drawing/2014/main" id="{9BC97F93-26D6-8041-869A-6ED8DE85E62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9" y="2575321"/>
            <a:ext cx="2667197" cy="346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 sz="3600">
                <a:latin typeface="TaubSans-Regular"/>
                <a:ea typeface="TaubSans-Regular"/>
                <a:cs typeface="TaubSans-Regular"/>
                <a:sym typeface="TaubSans-Regular"/>
              </a:defRPr>
            </a:pPr>
            <a:r>
              <a:rPr lang="en-US" dirty="0"/>
              <a:t>Sub headline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1B5439-60C0-BF45-BAA2-CC80EB64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995" t="24231" r="283"/>
          <a:stretch/>
        </p:blipFill>
        <p:spPr>
          <a:xfrm>
            <a:off x="5926502" y="2568360"/>
            <a:ext cx="1920849" cy="21894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3C1DA3-5094-7B4B-B7F5-53BCC8D4DD02}"/>
              </a:ext>
            </a:extLst>
          </p:cNvPr>
          <p:cNvCxnSpPr/>
          <p:nvPr userDrawn="1"/>
        </p:nvCxnSpPr>
        <p:spPr>
          <a:xfrm flipV="1">
            <a:off x="5926505" y="0"/>
            <a:ext cx="0" cy="5150643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5E21A0-59A3-A44E-90AB-337E690BA8E0}"/>
              </a:ext>
            </a:extLst>
          </p:cNvPr>
          <p:cNvCxnSpPr/>
          <p:nvPr userDrawn="1"/>
        </p:nvCxnSpPr>
        <p:spPr>
          <a:xfrm flipV="1">
            <a:off x="223412" y="7126"/>
            <a:ext cx="0" cy="514351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35734B-0C57-D74E-8D0C-815970A678BA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2571750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7EE963-57A3-1B4D-88FF-8547EE3C9CDB}"/>
              </a:ext>
            </a:extLst>
          </p:cNvPr>
          <p:cNvCxnSpPr/>
          <p:nvPr userDrawn="1"/>
        </p:nvCxnSpPr>
        <p:spPr>
          <a:xfrm flipV="1">
            <a:off x="8882997" y="3392"/>
            <a:ext cx="0" cy="5147251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A9997-906C-AB47-8288-EAC9006CC1F6}"/>
              </a:ext>
            </a:extLst>
          </p:cNvPr>
          <p:cNvCxnSpPr/>
          <p:nvPr userDrawn="1"/>
        </p:nvCxnSpPr>
        <p:spPr>
          <a:xfrm flipV="1">
            <a:off x="7364780" y="1"/>
            <a:ext cx="0" cy="244211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413077-04B4-7344-96EB-C127C3DB3EC5}"/>
              </a:ext>
            </a:extLst>
          </p:cNvPr>
          <p:cNvCxnSpPr>
            <a:cxnSpLocks/>
          </p:cNvCxnSpPr>
          <p:nvPr userDrawn="1"/>
        </p:nvCxnSpPr>
        <p:spPr>
          <a:xfrm flipH="1">
            <a:off x="5926505" y="1285875"/>
            <a:ext cx="3217495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C8E06E-870E-BA4F-B503-83E0EA7218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8684" y="1546958"/>
            <a:ext cx="1090408" cy="7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843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Section Titl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69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" name="Line"/>
          <p:cNvSpPr/>
          <p:nvPr/>
        </p:nvSpPr>
        <p:spPr>
          <a:xfrm flipV="1">
            <a:off x="5998003" y="3175"/>
            <a:ext cx="0" cy="1425575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84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7146" y="3175"/>
            <a:ext cx="6278914" cy="3372485"/>
          </a:xfrm>
          <a:prstGeom prst="rect">
            <a:avLst/>
          </a:prstGeom>
          <a:solidFill>
            <a:srgbClr val="FFFFFF"/>
          </a:solidFill>
        </p:spPr>
        <p:txBody>
          <a:bodyPr lIns="0" tIns="365760" anchor="ctr">
            <a:noAutofit/>
          </a:bodyPr>
          <a:lstStyle>
            <a:lvl1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id="{893971FF-B705-4547-959E-4E899D9E16F6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FA1DF-5C3C-7A43-B776-EEB1BFE5A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9403" t="12578" r="6210"/>
          <a:stretch/>
        </p:blipFill>
        <p:spPr>
          <a:xfrm>
            <a:off x="7429497" y="-1"/>
            <a:ext cx="1714503" cy="2860676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FFBE41D5-7867-D742-B3DB-7BA8FAD01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BA12D22-6DD9-B54B-B9B5-E39B98338230}"/>
              </a:ext>
            </a:extLst>
          </p:cNvPr>
          <p:cNvSpPr/>
          <p:nvPr userDrawn="1"/>
        </p:nvSpPr>
        <p:spPr>
          <a:xfrm>
            <a:off x="0" y="3720688"/>
            <a:ext cx="9144001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4A144D2-483E-354B-9BD8-EB576A270866}"/>
              </a:ext>
            </a:extLst>
          </p:cNvPr>
          <p:cNvSpPr/>
          <p:nvPr userDrawn="1"/>
        </p:nvSpPr>
        <p:spPr>
          <a:xfrm flipH="1" flipV="1">
            <a:off x="7429500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75482A-ED2B-3341-9ADF-90DA895F60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677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age"/>
          <p:cNvSpPr>
            <a:spLocks noGrp="1"/>
          </p:cNvSpPr>
          <p:nvPr>
            <p:ph type="pic" idx="13"/>
          </p:nvPr>
        </p:nvSpPr>
        <p:spPr>
          <a:xfrm>
            <a:off x="-1" y="0"/>
            <a:ext cx="9145143" cy="25742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" name="ADP MAS Executive Overview…">
            <a:extLst>
              <a:ext uri="{FF2B5EF4-FFF2-40B4-BE49-F238E27FC236}">
                <a16:creationId xmlns:a16="http://schemas.microsoft.com/office/drawing/2014/main" id="{A14625FF-D87C-0E45-A24F-36D641838984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23" name="Section Title Text">
            <a:extLst>
              <a:ext uri="{FF2B5EF4-FFF2-40B4-BE49-F238E27FC236}">
                <a16:creationId xmlns:a16="http://schemas.microsoft.com/office/drawing/2014/main" id="{2E4E3436-DD93-C54B-A778-39817A9B3790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384047" y="2575337"/>
            <a:ext cx="7046473" cy="1771811"/>
          </a:xfrm>
          <a:prstGeom prst="rect">
            <a:avLst/>
          </a:prstGeom>
          <a:noFill/>
        </p:spPr>
        <p:txBody>
          <a:bodyPr lIns="0" tIns="365760" rIns="0" anchor="t"/>
          <a:lstStyle>
            <a:lvl1pPr>
              <a:defRPr sz="360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 / Display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E35F608-B2A9-A24C-8D52-14EB849F5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AA3A32CE-A115-9749-8FAB-D20592068853}"/>
              </a:ext>
            </a:extLst>
          </p:cNvPr>
          <p:cNvSpPr/>
          <p:nvPr userDrawn="1"/>
        </p:nvSpPr>
        <p:spPr>
          <a:xfrm>
            <a:off x="-4762" y="2571750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45720" tIns="45720" rIns="45720" bIns="45720"/>
          <a:lstStyle/>
          <a:p>
            <a:pPr>
              <a:defRPr sz="2400" spc="-72"/>
            </a:pPr>
            <a:endParaRPr sz="9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1BE65188-7639-8A46-957F-DC839547A7A5}"/>
              </a:ext>
            </a:extLst>
          </p:cNvPr>
          <p:cNvSpPr/>
          <p:nvPr userDrawn="1"/>
        </p:nvSpPr>
        <p:spPr>
          <a:xfrm flipV="1">
            <a:off x="7434308" y="2589722"/>
            <a:ext cx="0" cy="255377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45720" tIns="45720" rIns="45720" bIns="45720"/>
          <a:lstStyle/>
          <a:p>
            <a:pPr>
              <a:defRPr sz="2400" spc="-72"/>
            </a:pPr>
            <a:endParaRPr sz="9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451437-9DC6-7E41-BEB1-195B5B460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26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 userDrawn="1"/>
        </p:nvCxnSpPr>
        <p:spPr>
          <a:xfrm flipV="1">
            <a:off x="223412" y="-5101"/>
            <a:ext cx="0" cy="515574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8153A3-996C-9340-8F3E-FEC7853FA3D0}"/>
              </a:ext>
            </a:extLst>
          </p:cNvPr>
          <p:cNvCxnSpPr/>
          <p:nvPr userDrawn="1"/>
        </p:nvCxnSpPr>
        <p:spPr>
          <a:xfrm flipV="1">
            <a:off x="6000593" y="-12244"/>
            <a:ext cx="0" cy="5162888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B97268-FB49-2146-B9B3-EC4741A76B3D}"/>
              </a:ext>
            </a:extLst>
          </p:cNvPr>
          <p:cNvCxnSpPr/>
          <p:nvPr userDrawn="1"/>
        </p:nvCxnSpPr>
        <p:spPr>
          <a:xfrm flipV="1">
            <a:off x="7618985" y="-12243"/>
            <a:ext cx="0" cy="516288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dy Level One…">
            <a:extLst>
              <a:ext uri="{FF2B5EF4-FFF2-40B4-BE49-F238E27FC236}">
                <a16:creationId xmlns:a16="http://schemas.microsoft.com/office/drawing/2014/main" id="{BFC85283-A2C5-3F4C-B0D9-8A60E9D5C58E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7146" y="3175"/>
            <a:ext cx="5414106" cy="4583815"/>
          </a:xfrm>
          <a:prstGeom prst="rect">
            <a:avLst/>
          </a:prstGeom>
          <a:noFill/>
        </p:spPr>
        <p:txBody>
          <a:bodyPr lIns="0" tIns="365760" anchor="t">
            <a:noAutofit/>
          </a:bodyPr>
          <a:lstStyle>
            <a:lvl1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3600">
                <a:solidFill>
                  <a:schemeClr val="tx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44C9DD-3348-C94A-AED3-AF0AE5487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87" t="149" r="104"/>
          <a:stretch/>
        </p:blipFill>
        <p:spPr>
          <a:xfrm>
            <a:off x="6014777" y="2563318"/>
            <a:ext cx="1604207" cy="2227886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AB4A2EA-B903-F243-A8C0-437EF0FC4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C2C0F-7183-A047-BB0C-844D506E4C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6243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CF223A-A6F2-3D48-AF1D-F18C71C11443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94A0F-675A-0742-88F5-CA4F3C4830C4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48705D4-C725-634C-BE17-5FC0B1C982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A20A2DC2-6BC4-4447-A5E5-1FE8779E6A4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1BA72B-61D9-274F-BF4F-A0AC9B87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A3CCEC-6631-CF47-9DAA-B3C79437F4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914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Headlin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CADAF-5DB5-BA43-8D1F-EBCAD4F9D80B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513774" cy="539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B21A22-6D53-034D-A9B2-08CFD16FD617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E3903394-F927-0D48-8348-BB761AD93E18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A481A83D-AB5E-6C40-AEE1-FA0DAF6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490B5E-CC0B-EE43-B329-27EB98834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4E8E8D-B47F-224E-B665-348E8683CD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0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_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8153A3-996C-9340-8F3E-FEC7853FA3D0}"/>
              </a:ext>
            </a:extLst>
          </p:cNvPr>
          <p:cNvCxnSpPr/>
          <p:nvPr userDrawn="1"/>
        </p:nvCxnSpPr>
        <p:spPr>
          <a:xfrm flipV="1">
            <a:off x="6000593" y="-12244"/>
            <a:ext cx="0" cy="5162888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B97268-FB49-2146-B9B3-EC4741A76B3D}"/>
              </a:ext>
            </a:extLst>
          </p:cNvPr>
          <p:cNvCxnSpPr/>
          <p:nvPr userDrawn="1"/>
        </p:nvCxnSpPr>
        <p:spPr>
          <a:xfrm flipV="1">
            <a:off x="7618985" y="-12243"/>
            <a:ext cx="0" cy="5162887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dy Level One…">
            <a:extLst>
              <a:ext uri="{FF2B5EF4-FFF2-40B4-BE49-F238E27FC236}">
                <a16:creationId xmlns:a16="http://schemas.microsoft.com/office/drawing/2014/main" id="{BFC85283-A2C5-3F4C-B0D9-8A60E9D5C58E}"/>
              </a:ext>
            </a:extLst>
          </p:cNvPr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97146" y="3175"/>
            <a:ext cx="5414106" cy="4583815"/>
          </a:xfrm>
          <a:prstGeom prst="rect">
            <a:avLst/>
          </a:prstGeom>
          <a:noFill/>
        </p:spPr>
        <p:txBody>
          <a:bodyPr lIns="0" tIns="365760" anchor="t">
            <a:noAutofit/>
          </a:bodyPr>
          <a:lstStyle>
            <a:lvl1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1pPr>
            <a:lvl2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2pPr>
            <a:lvl3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3pPr>
            <a:lvl4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4pPr>
            <a:lvl5pPr>
              <a:defRPr sz="3600">
                <a:solidFill>
                  <a:schemeClr val="accent1"/>
                </a:solidFill>
                <a:latin typeface="TaubSans-Regular"/>
                <a:ea typeface="TaubSans-Regular"/>
                <a:cs typeface="TaubSans-Regular"/>
                <a:sym typeface="TaubSans-Regular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DE2ABE-A810-2248-87B9-F3EE713AC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87" t="-176" r="322"/>
          <a:stretch/>
        </p:blipFill>
        <p:spPr>
          <a:xfrm>
            <a:off x="6014778" y="2665956"/>
            <a:ext cx="1590023" cy="2125249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880532A-F960-6D46-B51B-FA926FA22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03D99-1B9B-D84E-BC88-C1D2ECE35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4388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Headline-two-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CADAF-5DB5-BA43-8D1F-EBCAD4F9D80B}"/>
              </a:ext>
            </a:extLst>
          </p:cNvPr>
          <p:cNvSpPr/>
          <p:nvPr userDrawn="1"/>
        </p:nvSpPr>
        <p:spPr>
          <a:xfrm>
            <a:off x="8161102" y="1227221"/>
            <a:ext cx="982898" cy="391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49"/>
            <a:ext cx="7611493" cy="8176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Long headline in two sentences,</a:t>
            </a:r>
            <a:br>
              <a:rPr lang="en-US" dirty="0"/>
            </a:br>
            <a:r>
              <a:rPr lang="en-US" dirty="0"/>
              <a:t>sentence case, 24-pt</a:t>
            </a:r>
            <a:br>
              <a:rPr lang="en-US" dirty="0"/>
            </a:b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B21A22-6D53-034D-A9B2-08CFD16FD617}"/>
              </a:ext>
            </a:extLst>
          </p:cNvPr>
          <p:cNvCxnSpPr>
            <a:cxnSpLocks/>
          </p:cNvCxnSpPr>
          <p:nvPr userDrawn="1"/>
        </p:nvCxnSpPr>
        <p:spPr>
          <a:xfrm>
            <a:off x="0" y="122722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E3903394-F927-0D48-8348-BB761AD93E18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A481A83D-AB5E-6C40-AEE1-FA0DAF6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5EF9EF-6EE1-D34A-B9F3-7F9B60C150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29AC3F-37A4-9344-AD8F-B4DD8DB9EE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1952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s-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EC3770-CD0B-F243-A265-B167FD2A3863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EBCCEC-7B6B-9A43-A4C2-D59B0C964494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50130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42980-B52B-0E40-A54E-00324CD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8EC7A66A-276C-2C45-A9E7-DD2B76254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6F8FA84-1F4B-CA40-8D03-E0D1F4A7A5F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0B2E61-8CE7-2A4B-A2F1-018CA89DFC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094D6C-4AA3-0748-A57F-56DE39A2A8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  <p:sp>
        <p:nvSpPr>
          <p:cNvPr id="16" name="ADP MAS Executive Overview…">
            <a:extLst>
              <a:ext uri="{FF2B5EF4-FFF2-40B4-BE49-F238E27FC236}">
                <a16:creationId xmlns:a16="http://schemas.microsoft.com/office/drawing/2014/main" id="{4702909C-9DA2-BE4C-AFBE-A1F5A3FAF885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272592938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s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E59E52-B0D3-314A-BDF3-0225CF7A20E4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5838A-57C4-5C45-B091-8C950822F78B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376212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42980-B52B-0E40-A54E-00324CD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AFE12-4C75-6947-9C55-46D6692FF9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87392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D74C47-3E62-D84F-892C-981FD8A2B3C9}"/>
              </a:ext>
            </a:extLst>
          </p:cNvPr>
          <p:cNvCxnSpPr>
            <a:cxnSpLocks/>
          </p:cNvCxnSpPr>
          <p:nvPr userDrawn="1"/>
        </p:nvCxnSpPr>
        <p:spPr>
          <a:xfrm>
            <a:off x="4136770" y="937291"/>
            <a:ext cx="0" cy="420621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0D6D343F-C5C1-6549-AA17-C06073FED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AFDFEB0-1978-F64E-BBAD-16EBA40D7494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8905C9-3D77-E14F-907E-D50085262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25D65E-105B-EF49-8CE6-1925CE3E55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  <p:sp>
        <p:nvSpPr>
          <p:cNvPr id="20" name="ADP MAS Executive Overview…">
            <a:extLst>
              <a:ext uri="{FF2B5EF4-FFF2-40B4-BE49-F238E27FC236}">
                <a16:creationId xmlns:a16="http://schemas.microsoft.com/office/drawing/2014/main" id="{F98D47AF-E531-DB4E-8ECD-780CD8453AA6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378648475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s_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2DEDC5-8088-8144-ADBB-C285702008EF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3D30C5-E0AE-9E4A-B367-CCEA0EC264F6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53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49347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7C90AD-D557-8C4A-8C3D-F07B8CA9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71B5E58-C9D9-6645-9FBC-0F55386A5F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66867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F2849F-4694-E646-9D4A-3016930DB764}"/>
              </a:ext>
            </a:extLst>
          </p:cNvPr>
          <p:cNvCxnSpPr>
            <a:cxnSpLocks/>
          </p:cNvCxnSpPr>
          <p:nvPr userDrawn="1"/>
        </p:nvCxnSpPr>
        <p:spPr>
          <a:xfrm>
            <a:off x="2791049" y="937291"/>
            <a:ext cx="0" cy="420621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3BD98F1-F839-AF43-A77E-ADC32CFBBC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22701" y="1227222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07505D-E089-2543-91EE-B8E64F15CF45}"/>
              </a:ext>
            </a:extLst>
          </p:cNvPr>
          <p:cNvCxnSpPr>
            <a:cxnSpLocks/>
          </p:cNvCxnSpPr>
          <p:nvPr userDrawn="1"/>
        </p:nvCxnSpPr>
        <p:spPr>
          <a:xfrm>
            <a:off x="5443672" y="937291"/>
            <a:ext cx="0" cy="420621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1A1A8FBD-FEFC-134C-869D-871304D75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D2FC1506-656D-1747-AA94-A642454230C1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8BA686-3D14-5249-B656-F30E79417B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C49941A-698F-914C-8101-3ECA33A18D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:a16="http://schemas.microsoft.com/office/drawing/2014/main" id="{E4C6A9FF-ABA7-8144-9E4D-ECABEA29D624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400290104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Headline_only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307B07-88D3-3A4A-8019-C0473B71BEFB}"/>
              </a:ext>
            </a:extLst>
          </p:cNvPr>
          <p:cNvCxnSpPr>
            <a:cxnSpLocks/>
          </p:cNvCxnSpPr>
          <p:nvPr userDrawn="1"/>
        </p:nvCxnSpPr>
        <p:spPr>
          <a:xfrm>
            <a:off x="0" y="937291"/>
            <a:ext cx="9144000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554237" cy="5390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tx1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E2DA61-36CF-774D-B78F-C9F544251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88027" y="4886684"/>
            <a:ext cx="345440" cy="155448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1A9A2E1-D317-3A41-BDA1-2EDF9223F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072B55-8EE5-9943-8CB4-C868BA68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80E7CC-DF5F-0547-A05E-5738C5FDA1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06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658A0DC-BFA7-8E43-A1CF-ACFD233E567C}"/>
              </a:ext>
            </a:extLst>
          </p:cNvPr>
          <p:cNvSpPr/>
          <p:nvPr userDrawn="1"/>
        </p:nvSpPr>
        <p:spPr>
          <a:xfrm>
            <a:off x="8161102" y="937291"/>
            <a:ext cx="982898" cy="420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18DDD3-0EEA-4F4B-9F9F-A81E0492B8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32" y="129367"/>
            <a:ext cx="7339537" cy="342900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SCREENSHOTS ONLY: Title Here, 18-pt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C7D9EB40-E096-754E-8BDB-EC63ACAE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5AAD8-64FA-AA4B-8E6E-6ABD6503D3CD}"/>
              </a:ext>
            </a:extLst>
          </p:cNvPr>
          <p:cNvCxnSpPr>
            <a:cxnSpLocks/>
          </p:cNvCxnSpPr>
          <p:nvPr userDrawn="1"/>
        </p:nvCxnSpPr>
        <p:spPr>
          <a:xfrm>
            <a:off x="0" y="567918"/>
            <a:ext cx="8161102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E6FE92-7C30-7348-A835-4902E75BA4E1}"/>
              </a:ext>
            </a:extLst>
          </p:cNvPr>
          <p:cNvCxnSpPr/>
          <p:nvPr userDrawn="1"/>
        </p:nvCxnSpPr>
        <p:spPr>
          <a:xfrm>
            <a:off x="240631" y="567919"/>
            <a:ext cx="0" cy="456778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">
            <a:extLst>
              <a:ext uri="{FF2B5EF4-FFF2-40B4-BE49-F238E27FC236}">
                <a16:creationId xmlns:a16="http://schemas.microsoft.com/office/drawing/2014/main" id="{25F49C28-374A-B541-AC9A-24F5C22E1DDD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AB43607-F2C8-D74E-B767-6C0AC3F0AF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98" t="32719" r="7469"/>
          <a:stretch/>
        </p:blipFill>
        <p:spPr>
          <a:xfrm>
            <a:off x="8161101" y="-1"/>
            <a:ext cx="982894" cy="937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BFB77D-2BD4-9B44-8632-65806D8D01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245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55EE38-47AA-234F-B675-EF96525F2F85}"/>
              </a:ext>
            </a:extLst>
          </p:cNvPr>
          <p:cNvSpPr/>
          <p:nvPr userDrawn="1"/>
        </p:nvSpPr>
        <p:spPr>
          <a:xfrm>
            <a:off x="8161102" y="936173"/>
            <a:ext cx="982898" cy="420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5C6016-9286-0A4E-B71C-A8AAFC6DA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8242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</a:t>
            </a: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A20A2DC2-6BC4-4447-A5E5-1FE8779E6A4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876056-FB24-4146-A679-A304F32E4B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79044C0-9B7F-5B44-93D1-2772445C2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50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Headline_two-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A4099-AA8F-6B4B-BBF2-B6F3813C4BF7}"/>
              </a:ext>
            </a:extLst>
          </p:cNvPr>
          <p:cNvSpPr/>
          <p:nvPr userDrawn="1"/>
        </p:nvSpPr>
        <p:spPr>
          <a:xfrm>
            <a:off x="8161102" y="1227221"/>
            <a:ext cx="982898" cy="39162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A7EB46-D3DD-8E4D-A3B7-7FC062B64A3D}"/>
              </a:ext>
            </a:extLst>
          </p:cNvPr>
          <p:cNvCxnSpPr>
            <a:cxnSpLocks/>
          </p:cNvCxnSpPr>
          <p:nvPr userDrawn="1"/>
        </p:nvCxnSpPr>
        <p:spPr>
          <a:xfrm>
            <a:off x="0" y="1227221"/>
            <a:ext cx="9144000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159732" cy="6504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two sentences,</a:t>
            </a:r>
            <a:br>
              <a:rPr lang="en-US" dirty="0"/>
            </a:br>
            <a:r>
              <a:rPr lang="en-US" dirty="0"/>
              <a:t>sentence case, 24-pt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BF3FE22-564E-3345-ADFD-C8BAEC3E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8E434A3-5B5C-1142-8C60-D49A618DA6CA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027945-5BD1-444F-BA6A-F5A6DBCBB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1C30CF-1152-CE47-A30D-7909BB2E4E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11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F813B3-8833-AA4D-906E-44705EDF64CC}"/>
              </a:ext>
            </a:extLst>
          </p:cNvPr>
          <p:cNvSpPr/>
          <p:nvPr userDrawn="1"/>
        </p:nvSpPr>
        <p:spPr>
          <a:xfrm>
            <a:off x="8161102" y="936173"/>
            <a:ext cx="982898" cy="420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3973EC-3B64-7D4F-AE3B-764BDD093A70}"/>
              </a:ext>
            </a:extLst>
          </p:cNvPr>
          <p:cNvCxnSpPr>
            <a:cxnSpLocks/>
          </p:cNvCxnSpPr>
          <p:nvPr userDrawn="1"/>
        </p:nvCxnSpPr>
        <p:spPr>
          <a:xfrm>
            <a:off x="0" y="936172"/>
            <a:ext cx="9144000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08224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E42980-B52B-0E40-A54E-00324CD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AFE12-4C75-6947-9C55-46D6692FF9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5493" y="1225296"/>
            <a:ext cx="3446786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D74C47-3E62-D84F-892C-981FD8A2B3C9}"/>
              </a:ext>
            </a:extLst>
          </p:cNvPr>
          <p:cNvCxnSpPr>
            <a:cxnSpLocks/>
          </p:cNvCxnSpPr>
          <p:nvPr userDrawn="1"/>
        </p:nvCxnSpPr>
        <p:spPr>
          <a:xfrm>
            <a:off x="4136770" y="936172"/>
            <a:ext cx="0" cy="420732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29F53A6D-AD96-1440-8F37-4B6926F90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696ADC9-F875-5B42-9159-9C202657019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4B530D-4006-7644-A23D-6AEE3178A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1737CC-7ECA-794F-B07C-B6937A739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16" name="ADP MAS Executive Overview…">
            <a:extLst>
              <a:ext uri="{FF2B5EF4-FFF2-40B4-BE49-F238E27FC236}">
                <a16:creationId xmlns:a16="http://schemas.microsoft.com/office/drawing/2014/main" id="{D4E081E4-0CC5-5542-8640-621AEEB2F69D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10904680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_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040AE78-BE89-BB49-8000-046B589DBE6C}"/>
              </a:ext>
            </a:extLst>
          </p:cNvPr>
          <p:cNvSpPr/>
          <p:nvPr userDrawn="1"/>
        </p:nvSpPr>
        <p:spPr>
          <a:xfrm>
            <a:off x="8161102" y="936173"/>
            <a:ext cx="982898" cy="420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74CC2-2D0C-DA4A-80AD-E77667A82CDF}"/>
              </a:ext>
            </a:extLst>
          </p:cNvPr>
          <p:cNvCxnSpPr>
            <a:cxnSpLocks/>
          </p:cNvCxnSpPr>
          <p:nvPr userDrawn="1"/>
        </p:nvCxnSpPr>
        <p:spPr>
          <a:xfrm>
            <a:off x="0" y="936172"/>
            <a:ext cx="9144000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1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62" name="Line"/>
          <p:cNvSpPr/>
          <p:nvPr/>
        </p:nvSpPr>
        <p:spPr>
          <a:xfrm flipV="1">
            <a:off x="8154329" y="4773879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CA1C3248-A3B9-0344-869E-FE0A4D5970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49349" cy="3501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7C90AD-D557-8C4A-8C3D-F07B8CA9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25296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71B5E58-C9D9-6645-9FBC-0F55386A5F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66867" y="1225296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F2849F-4694-E646-9D4A-3016930DB764}"/>
              </a:ext>
            </a:extLst>
          </p:cNvPr>
          <p:cNvCxnSpPr>
            <a:cxnSpLocks/>
          </p:cNvCxnSpPr>
          <p:nvPr userDrawn="1"/>
        </p:nvCxnSpPr>
        <p:spPr>
          <a:xfrm>
            <a:off x="2791049" y="936172"/>
            <a:ext cx="0" cy="4207329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3BD98F1-F839-AF43-A77E-ADC32CFBBC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22701" y="1225296"/>
            <a:ext cx="2110699" cy="316628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2pPr>
            <a:lvl3pPr marL="8572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4pPr>
            <a:lvl5pPr marL="1543050" indent="-171450">
              <a:buClr>
                <a:schemeClr val="accent1"/>
              </a:buClr>
              <a:buFont typeface="Arial" panose="020B0604020202020204" pitchFamily="34" charset="0"/>
              <a:buChar char="•"/>
              <a:defRPr sz="1000">
                <a:solidFill>
                  <a:srgbClr val="20202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07505D-E089-2543-91EE-B8E64F15CF45}"/>
              </a:ext>
            </a:extLst>
          </p:cNvPr>
          <p:cNvCxnSpPr>
            <a:cxnSpLocks/>
          </p:cNvCxnSpPr>
          <p:nvPr userDrawn="1"/>
        </p:nvCxnSpPr>
        <p:spPr>
          <a:xfrm>
            <a:off x="5443672" y="936172"/>
            <a:ext cx="0" cy="4207329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A6856114-4C78-DF4F-B09C-CF8DAA04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4C4B5D90-6F85-2A48-8E16-55FE77CBBE76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503770-7567-9346-8689-A7F9E86F6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7E2896-1B1A-1841-BD3D-9F82120A65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  <p:sp>
        <p:nvSpPr>
          <p:cNvPr id="19" name="ADP MAS Executive Overview…">
            <a:extLst>
              <a:ext uri="{FF2B5EF4-FFF2-40B4-BE49-F238E27FC236}">
                <a16:creationId xmlns:a16="http://schemas.microsoft.com/office/drawing/2014/main" id="{B6FAC10E-B8B1-D748-A3C4-EFA4A305C227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</p:spTree>
    <p:extLst>
      <p:ext uri="{BB962C8B-B14F-4D97-AF65-F5344CB8AC3E}">
        <p14:creationId xmlns:p14="http://schemas.microsoft.com/office/powerpoint/2010/main" val="21295736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Headline_only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84048" y="285750"/>
            <a:ext cx="7440948" cy="5379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>
                <a:solidFill>
                  <a:schemeClr val="accent5"/>
                </a:solidFill>
                <a:latin typeface="Taub Sans" pitchFamily="2" charset="77"/>
                <a:ea typeface="Taub Sans" pitchFamily="2" charset="77"/>
                <a:cs typeface="Taub Sans" pitchFamily="2" charset="77"/>
                <a:sym typeface="TaubSans-Bold"/>
              </a:defRPr>
            </a:lvl1pPr>
          </a:lstStyle>
          <a:p>
            <a:r>
              <a:rPr lang="en-US" dirty="0"/>
              <a:t>Headline in sentence case, 24-pt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E2DA61-36CF-774D-B78F-C9F544251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88027" y="4886684"/>
            <a:ext cx="345440" cy="155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0BE93E-237D-8D4E-80BD-DDA5A2E90C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25" y="4774382"/>
            <a:ext cx="539496" cy="242773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4D0E00DE-CB01-B749-AF69-5F50898E6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AD979B-F322-7F43-9986-69657D7E488F}"/>
              </a:ext>
            </a:extLst>
          </p:cNvPr>
          <p:cNvCxnSpPr>
            <a:cxnSpLocks/>
          </p:cNvCxnSpPr>
          <p:nvPr userDrawn="1"/>
        </p:nvCxnSpPr>
        <p:spPr>
          <a:xfrm>
            <a:off x="0" y="936172"/>
            <a:ext cx="9144000" cy="0"/>
          </a:xfrm>
          <a:prstGeom prst="line">
            <a:avLst/>
          </a:prstGeom>
          <a:ln w="6350">
            <a:solidFill>
              <a:srgbClr val="D0271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E053904-4794-9C4C-8FC7-F150E8B4C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30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"/>
          <p:cNvGrpSpPr/>
          <p:nvPr/>
        </p:nvGrpSpPr>
        <p:grpSpPr>
          <a:xfrm>
            <a:off x="1882774" y="4903072"/>
            <a:ext cx="5553499" cy="95251"/>
            <a:chOff x="0" y="0"/>
            <a:chExt cx="14809328" cy="254000"/>
          </a:xfrm>
        </p:grpSpPr>
        <p:pic>
          <p:nvPicPr>
            <p:cNvPr id="135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tretch>
              <a:fillRect/>
            </a:stretch>
          </p:blipFill>
          <p:spPr>
            <a:xfrm>
              <a:off x="-1" y="0"/>
              <a:ext cx="930031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GP_footer_2.png" descr="GP_footer_2.png"/>
            <p:cNvPicPr>
              <a:picLocks noChangeAspect="1"/>
            </p:cNvPicPr>
            <p:nvPr/>
          </p:nvPicPr>
          <p:blipFill>
            <a:blip r:embed="rId2">
              <a:alphaModFix amt="50000"/>
              <a:extLst/>
            </a:blip>
            <a:srcRect r="48099"/>
            <a:stretch>
              <a:fillRect/>
            </a:stretch>
          </p:blipFill>
          <p:spPr>
            <a:xfrm>
              <a:off x="9982395" y="0"/>
              <a:ext cx="4826934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Line"/>
          <p:cNvSpPr/>
          <p:nvPr/>
        </p:nvSpPr>
        <p:spPr>
          <a:xfrm flipV="1">
            <a:off x="7429500" y="0"/>
            <a:ext cx="0" cy="5143500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42" name="Line"/>
          <p:cNvSpPr/>
          <p:nvPr/>
        </p:nvSpPr>
        <p:spPr>
          <a:xfrm flipV="1">
            <a:off x="1718103" y="4766086"/>
            <a:ext cx="0" cy="369621"/>
          </a:xfrm>
          <a:prstGeom prst="line">
            <a:avLst/>
          </a:prstGeom>
          <a:ln w="6350">
            <a:solidFill>
              <a:srgbClr val="FFFFFF">
                <a:alpha val="50000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26" name="ADP MAS Executive Overview…">
            <a:extLst>
              <a:ext uri="{FF2B5EF4-FFF2-40B4-BE49-F238E27FC236}">
                <a16:creationId xmlns:a16="http://schemas.microsoft.com/office/drawing/2014/main" id="{6F3B415D-314D-1A42-BE10-07CAA134B2B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E2DA61-36CF-774D-B78F-C9F544251B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88027" y="4886684"/>
            <a:ext cx="345440" cy="1554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418DDD3-0EEA-4F4B-9F9F-A81E0492B8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32" y="129367"/>
            <a:ext cx="7339537" cy="342900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FOR SCREENSHOTS ONLY: Title Here, 18-pt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3A0D9-91A4-EB4B-B299-90B9210735D1}"/>
              </a:ext>
            </a:extLst>
          </p:cNvPr>
          <p:cNvCxnSpPr>
            <a:cxnSpLocks/>
          </p:cNvCxnSpPr>
          <p:nvPr userDrawn="1"/>
        </p:nvCxnSpPr>
        <p:spPr>
          <a:xfrm>
            <a:off x="0" y="567918"/>
            <a:ext cx="8161102" cy="0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67D081-31C5-0441-9688-DFAD77DC4A31}"/>
              </a:ext>
            </a:extLst>
          </p:cNvPr>
          <p:cNvCxnSpPr/>
          <p:nvPr userDrawn="1"/>
        </p:nvCxnSpPr>
        <p:spPr>
          <a:xfrm>
            <a:off x="240631" y="567919"/>
            <a:ext cx="0" cy="4567789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AFD5AF9-FAD5-4B40-871D-B5EA7337FA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88027" y="4878891"/>
            <a:ext cx="345440" cy="155448"/>
          </a:xfrm>
          <a:prstGeom prst="rect">
            <a:avLst/>
          </a:prstGeom>
        </p:spPr>
      </p:pic>
      <p:sp>
        <p:nvSpPr>
          <p:cNvPr id="25" name="Line">
            <a:extLst>
              <a:ext uri="{FF2B5EF4-FFF2-40B4-BE49-F238E27FC236}">
                <a16:creationId xmlns:a16="http://schemas.microsoft.com/office/drawing/2014/main" id="{91F69B3B-4794-C74C-9E95-4A877C034F7D}"/>
              </a:ext>
            </a:extLst>
          </p:cNvPr>
          <p:cNvSpPr/>
          <p:nvPr userDrawn="1"/>
        </p:nvSpPr>
        <p:spPr>
          <a:xfrm flipH="1" flipV="1">
            <a:off x="8161102" y="-1"/>
            <a:ext cx="0" cy="5135707"/>
          </a:xfrm>
          <a:prstGeom prst="line">
            <a:avLst/>
          </a:prstGeom>
          <a:ln w="6350">
            <a:solidFill>
              <a:srgbClr val="D0271D">
                <a:alpha val="49804"/>
              </a:srgbClr>
            </a:solidFill>
          </a:ln>
        </p:spPr>
        <p:txBody>
          <a:bodyPr lIns="17145" rIns="17145"/>
          <a:lstStyle/>
          <a:p>
            <a:pPr>
              <a:defRPr sz="6000" spc="-180">
                <a:latin typeface="Taub Sans"/>
                <a:ea typeface="Taub Sans"/>
                <a:cs typeface="Taub Sans"/>
                <a:sym typeface="Taub Sans"/>
              </a:defRPr>
            </a:pPr>
            <a:endParaRPr sz="2250"/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2F927DD4-8898-1E4D-AD50-3C55C544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9449" y="48362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6478503-FA84-5A48-9860-5F3D6CB65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B2916-FD7E-C645-A19F-AD756BB769E8}"/>
              </a:ext>
            </a:extLst>
          </p:cNvPr>
          <p:cNvSpPr/>
          <p:nvPr userDrawn="1"/>
        </p:nvSpPr>
        <p:spPr>
          <a:xfrm>
            <a:off x="8161102" y="936173"/>
            <a:ext cx="982898" cy="420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028B85-23D0-2246-9A2C-80735D4AD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1028" t="32745" r="7475"/>
          <a:stretch/>
        </p:blipFill>
        <p:spPr>
          <a:xfrm>
            <a:off x="8161101" y="0"/>
            <a:ext cx="982899" cy="93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6965DB-AA6D-C94A-ACA7-8F72B41A97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25" y="4774382"/>
            <a:ext cx="541053" cy="2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56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7" name="ADP MAS Executive Overview…">
            <a:extLst>
              <a:ext uri="{FF2B5EF4-FFF2-40B4-BE49-F238E27FC236}">
                <a16:creationId xmlns:a16="http://schemas.microsoft.com/office/drawing/2014/main" id="{1F3BAD3A-CF31-4844-8A04-803A3F64C32C}"/>
              </a:ext>
            </a:extLst>
          </p:cNvPr>
          <p:cNvSpPr txBox="1"/>
          <p:nvPr userDrawn="1"/>
        </p:nvSpPr>
        <p:spPr>
          <a:xfrm>
            <a:off x="384048" y="4919558"/>
            <a:ext cx="916918" cy="9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600" dirty="0">
                <a:solidFill>
                  <a:srgbClr val="202020"/>
                </a:solidFill>
              </a:rPr>
              <a:t>Copyright © 201</a:t>
            </a:r>
            <a:r>
              <a:rPr lang="en-US" sz="600" dirty="0">
                <a:solidFill>
                  <a:srgbClr val="202020"/>
                </a:solidFill>
              </a:rPr>
              <a:t>9</a:t>
            </a:r>
            <a:r>
              <a:rPr sz="600" dirty="0">
                <a:solidFill>
                  <a:srgbClr val="202020"/>
                </a:solidFill>
              </a:rPr>
              <a:t> ADP, LLC.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21128-EFAE-5D43-9B17-BD1635EA5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6326" y="483620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202020"/>
                </a:solidFill>
              </a:defRPr>
            </a:lvl1pPr>
          </a:lstStyle>
          <a:p>
            <a:fld id="{E2720796-6C04-4A43-AF1B-1560CBEAE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8" r:id="rId3"/>
    <p:sldLayoutId id="2147483688" r:id="rId4"/>
    <p:sldLayoutId id="2147483723" r:id="rId5"/>
    <p:sldLayoutId id="2147483692" r:id="rId6"/>
    <p:sldLayoutId id="2147483693" r:id="rId7"/>
    <p:sldLayoutId id="2147483691" r:id="rId8"/>
    <p:sldLayoutId id="2147483695" r:id="rId9"/>
    <p:sldLayoutId id="2147483721" r:id="rId10"/>
    <p:sldLayoutId id="2147483699" r:id="rId11"/>
    <p:sldLayoutId id="2147483696" r:id="rId12"/>
    <p:sldLayoutId id="2147483697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22" r:id="rId30"/>
    <p:sldLayoutId id="2147483716" r:id="rId31"/>
    <p:sldLayoutId id="2147483717" r:id="rId32"/>
    <p:sldLayoutId id="2147483718" r:id="rId33"/>
    <p:sldLayoutId id="2147483719" r:id="rId34"/>
    <p:sldLayoutId id="2147483720" r:id="rId35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5pPr>
      <a:lvl6pPr marL="1131570" marR="0" indent="-27432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6pPr>
      <a:lvl7pPr marL="1303020" marR="0" indent="-27432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7pPr>
      <a:lvl8pPr marL="1474470" marR="0" indent="-27432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8pPr>
      <a:lvl9pPr marL="1645920" marR="0" indent="-27432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Taub Sans"/>
          <a:ea typeface="Taub Sans"/>
          <a:cs typeface="Taub Sans"/>
          <a:sym typeface="Taub Sans"/>
        </a:defRPr>
      </a:lvl9pPr>
    </p:bodyStyle>
    <p:otherStyle>
      <a:lvl1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1pPr>
      <a:lvl2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2pPr>
      <a:lvl3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3pPr>
      <a:lvl4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4pPr>
      <a:lvl5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5pPr>
      <a:lvl6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6pPr>
      <a:lvl7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7pPr>
      <a:lvl8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8pPr>
      <a:lvl9pPr marL="0" marR="0" indent="0" algn="ctr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ub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eerthi.Sunkara@adp.com" TargetMode="External"/><Relationship Id="rId2" Type="http://schemas.openxmlformats.org/officeDocument/2006/relationships/hyperlink" Target="mailto:Shravan.Ravula@adp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mailto:matt.vice@adp.com" TargetMode="External"/><Relationship Id="rId4" Type="http://schemas.openxmlformats.org/officeDocument/2006/relationships/hyperlink" Target="mailto:Chuck.Tashjian@adp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84C3E-E0A9-1D4D-870F-06A64086D1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048" y="2097833"/>
            <a:ext cx="4535281" cy="1439051"/>
          </a:xfrm>
        </p:spPr>
        <p:txBody>
          <a:bodyPr/>
          <a:lstStyle/>
          <a:p>
            <a:r>
              <a:rPr lang="en-US" sz="6000" dirty="0" err="1"/>
              <a:t>SmartCalc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8FADC-F619-D44E-BE8A-69C3E2BEDE9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05/09/19 | Hyderabad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47730-502E-0C40-B392-86EA7A914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6" y="133815"/>
            <a:ext cx="1356589" cy="10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01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48005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209146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Bridge these gaps with our </a:t>
            </a:r>
            <a:r>
              <a:rPr lang="en-US" sz="2800" dirty="0" err="1"/>
              <a:t>SmartCalc</a:t>
            </a:r>
            <a:r>
              <a:rPr lang="en-US" sz="2800" dirty="0"/>
              <a:t> idea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5DA5A-2A96-4A71-B4D0-76D4D17A64B5}"/>
              </a:ext>
            </a:extLst>
          </p:cNvPr>
          <p:cNvSpPr/>
          <p:nvPr/>
        </p:nvSpPr>
        <p:spPr>
          <a:xfrm>
            <a:off x="655237" y="961315"/>
            <a:ext cx="637143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a new feature in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ADP Mobile Solutions &gt; Pay &gt; Manage Your Contributions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provides estimated $ savings by contributing more or opting towards Voluntary Deductions such as Benefits and 401K. It also provides a customized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 to employees that displays statistics related to additional contributions vs additional tax savings based on employee’s payroll and withholding information.</a:t>
            </a:r>
          </a:p>
          <a:p>
            <a:endParaRPr lang="en-US" sz="1600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&lt;&lt;&lt; Demo Time &gt;&gt;&gt;</a:t>
            </a:r>
          </a:p>
          <a:p>
            <a:endParaRPr lang="en-US" sz="1600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providing statistics related to contributions towards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Voluntary Deductions vs Taxes Saved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can educate employees that diverting a little more to voluntary deductions can make a big difference resulting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financial security in old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family health protection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savings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58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DA95E7-6C21-44F9-9409-1C42A3DB769A}"/>
              </a:ext>
            </a:extLst>
          </p:cNvPr>
          <p:cNvSpPr txBox="1"/>
          <p:nvPr/>
        </p:nvSpPr>
        <p:spPr>
          <a:xfrm>
            <a:off x="589734" y="1034902"/>
            <a:ext cx="6287386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defTabSz="1219200"/>
            <a:r>
              <a:rPr lang="en-US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55093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209146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Business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246E4-F901-41D1-AF36-8C90AB8F81B7}"/>
              </a:ext>
            </a:extLst>
          </p:cNvPr>
          <p:cNvSpPr txBox="1"/>
          <p:nvPr/>
        </p:nvSpPr>
        <p:spPr>
          <a:xfrm>
            <a:off x="691979" y="720275"/>
            <a:ext cx="5841892" cy="2215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ADP Retirement Services has a population of over 1M employees that are eligible to participate in their employers ADP retirement plan but are not currently enrolled! </a:t>
            </a:r>
          </a:p>
          <a:p>
            <a:pPr defTabSz="1219200"/>
            <a:endParaRPr lang="en-US" sz="1600" b="1" dirty="0">
              <a:solidFill>
                <a:srgbClr val="202020"/>
              </a:solidFill>
            </a:endParaRPr>
          </a:p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If we can encourage just 2% of these employees to enroll, we will be helping more people secure their financial future. In addition, this 2% lift in contributions would result in $6.6M in additional annual recurring revenue for ADP over 5 years.</a:t>
            </a:r>
            <a:r>
              <a:rPr lang="en-US" sz="1200" dirty="0"/>
              <a:t>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pic>
        <p:nvPicPr>
          <p:cNvPr id="3074" name="Picture 2" descr="Image result for gaps presenter media animated gif">
            <a:extLst>
              <a:ext uri="{FF2B5EF4-FFF2-40B4-BE49-F238E27FC236}">
                <a16:creationId xmlns:a16="http://schemas.microsoft.com/office/drawing/2014/main" id="{048C3F6A-4159-494C-B35F-1C0A10985B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31" y="2571750"/>
            <a:ext cx="1831211" cy="240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767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55093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209146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Other Benefits        </a:t>
            </a:r>
          </a:p>
        </p:txBody>
      </p:sp>
      <p:pic>
        <p:nvPicPr>
          <p:cNvPr id="10242" name="Picture 2" descr="Image result for presenter media question mark....gif">
            <a:extLst>
              <a:ext uri="{FF2B5EF4-FFF2-40B4-BE49-F238E27FC236}">
                <a16:creationId xmlns:a16="http://schemas.microsoft.com/office/drawing/2014/main" id="{925AECCE-76CC-4E70-AFAC-FBA1C8BCF0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0" y="1182302"/>
            <a:ext cx="2574710" cy="277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E6DCDB-90E3-40AA-B206-26CFEE2B8CC0}"/>
              </a:ext>
            </a:extLst>
          </p:cNvPr>
          <p:cNvSpPr txBox="1"/>
          <p:nvPr/>
        </p:nvSpPr>
        <p:spPr>
          <a:xfrm>
            <a:off x="1180444" y="3506682"/>
            <a:ext cx="2432481" cy="55929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3F4F-B30E-444A-8058-AEFA34DD119F}"/>
              </a:ext>
            </a:extLst>
          </p:cNvPr>
          <p:cNvSpPr txBox="1"/>
          <p:nvPr/>
        </p:nvSpPr>
        <p:spPr>
          <a:xfrm>
            <a:off x="2876365" y="1331650"/>
            <a:ext cx="3391270" cy="49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Sans-Regular"/>
                <a:ea typeface="TaubSans-Regular"/>
                <a:cs typeface="TaubSans-Regular"/>
                <a:sym typeface="TaubSans-Regular"/>
              </a:rPr>
              <a:t>Simple and easy to implement.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67120-3A5D-4D90-9ADB-0263B24C71FD}"/>
              </a:ext>
            </a:extLst>
          </p:cNvPr>
          <p:cNvSpPr txBox="1"/>
          <p:nvPr/>
        </p:nvSpPr>
        <p:spPr>
          <a:xfrm>
            <a:off x="2876365" y="1848365"/>
            <a:ext cx="3391270" cy="49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Sans-Regular"/>
                <a:ea typeface="TaubSans-Regular"/>
                <a:cs typeface="TaubSans-Regular"/>
                <a:sym typeface="TaubSans-Regular"/>
              </a:rPr>
              <a:t>Time saving and guaranteed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C29D2-579B-4288-A465-F58BA9232AC2}"/>
              </a:ext>
            </a:extLst>
          </p:cNvPr>
          <p:cNvSpPr txBox="1"/>
          <p:nvPr/>
        </p:nvSpPr>
        <p:spPr>
          <a:xfrm>
            <a:off x="2876365" y="2298608"/>
            <a:ext cx="3391270" cy="49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Sans-Regular"/>
                <a:ea typeface="TaubSans-Regular"/>
                <a:cs typeface="TaubSans-Regular"/>
                <a:sym typeface="TaubSans-Regular"/>
              </a:rPr>
              <a:t>One-on-One guidance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BEB4B-4E15-4294-9738-066E39526CC5}"/>
              </a:ext>
            </a:extLst>
          </p:cNvPr>
          <p:cNvSpPr/>
          <p:nvPr/>
        </p:nvSpPr>
        <p:spPr>
          <a:xfrm>
            <a:off x="2911775" y="282579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Employee Satisfaction ☹ to 😊 &gt;&gt; Employee Retention &gt;&gt; Client Satisfaction &gt;&gt; Higher Net Promoter Score (NPS) </a:t>
            </a:r>
          </a:p>
        </p:txBody>
      </p:sp>
    </p:spTree>
    <p:extLst>
      <p:ext uri="{BB962C8B-B14F-4D97-AF65-F5344CB8AC3E}">
        <p14:creationId xmlns:p14="http://schemas.microsoft.com/office/powerpoint/2010/main" val="33471856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55093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209146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(ADP Benefits Team) Architect’s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DCDB-90E3-40AA-B206-26CFEE2B8CC0}"/>
              </a:ext>
            </a:extLst>
          </p:cNvPr>
          <p:cNvSpPr txBox="1"/>
          <p:nvPr/>
        </p:nvSpPr>
        <p:spPr>
          <a:xfrm>
            <a:off x="1180444" y="3506682"/>
            <a:ext cx="2432481" cy="55929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47BE24-8795-49F0-9351-808DDE5E1672}"/>
              </a:ext>
            </a:extLst>
          </p:cNvPr>
          <p:cNvSpPr/>
          <p:nvPr/>
        </p:nvSpPr>
        <p:spPr>
          <a:xfrm>
            <a:off x="452760" y="932154"/>
            <a:ext cx="65872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From: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Marsh, Karen (CORP)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Sent: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Tuesday, May 7, 2019 7:21 PM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To: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Ravula, Shravan (CORP) &lt;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Shravan.Ravula@adp.com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&gt;; Sunkara, Keerthivardhan Naidu (CORP) &lt;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Keerthi.Sunkara@adp.com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&gt;; Tashjian, Chuck (CORP) &lt;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Chuck.Tashjian@adp.com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Cc: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Vice, Matt (CORP) &lt;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matt.vice@adp.com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</a:rPr>
              <a:t>Subject: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RE: #MS# Question on 'How ADP Benefits work'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US" sz="16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I’m not sure if we have anything like this, but I think it could be a good idea.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 I’m not sure if we have anything that clearly shows if you put x dollars into pretax savings,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 401k, HSA, that it will then reduce your taxable income by x and thus save you additional x$.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Is this what you mean Shravan?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Karen</a:t>
            </a:r>
          </a:p>
        </p:txBody>
      </p:sp>
    </p:spTree>
    <p:extLst>
      <p:ext uri="{BB962C8B-B14F-4D97-AF65-F5344CB8AC3E}">
        <p14:creationId xmlns:p14="http://schemas.microsoft.com/office/powerpoint/2010/main" val="2322557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60169-25D6-477D-B7CE-5A65EAD04692}"/>
              </a:ext>
            </a:extLst>
          </p:cNvPr>
          <p:cNvSpPr txBox="1"/>
          <p:nvPr/>
        </p:nvSpPr>
        <p:spPr>
          <a:xfrm>
            <a:off x="1526959" y="1296140"/>
            <a:ext cx="4234649" cy="800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Sans-Regular"/>
                <a:ea typeface="TaubSans-Regular"/>
                <a:cs typeface="TaubSans-Regular"/>
                <a:sym typeface="TaubSans-Regular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574767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9285-5B58-DF43-A116-EDD048F0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EF1C901-05A4-FB40-8042-251480275F3B}"/>
              </a:ext>
            </a:extLst>
          </p:cNvPr>
          <p:cNvSpPr txBox="1">
            <a:spLocks/>
          </p:cNvSpPr>
          <p:nvPr/>
        </p:nvSpPr>
        <p:spPr>
          <a:xfrm>
            <a:off x="384048" y="1446235"/>
            <a:ext cx="4235660" cy="3022397"/>
          </a:xfrm>
          <a:prstGeom prst="rect">
            <a:avLst/>
          </a:prstGeom>
        </p:spPr>
        <p:txBody>
          <a:bodyPr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5pPr>
            <a:lvl6pPr marL="1131570" marR="0" indent="-27432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6pPr>
            <a:lvl7pPr marL="1303020" marR="0" indent="-27432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7pPr>
            <a:lvl8pPr marL="1474470" marR="0" indent="-27432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8pPr>
            <a:lvl9pPr marL="1645920" marR="0" indent="-27432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Taub Sans"/>
                <a:ea typeface="Taub Sans"/>
                <a:cs typeface="Taub Sans"/>
                <a:sym typeface="Taub Sans"/>
              </a:defRPr>
            </a:lvl9pPr>
          </a:lstStyle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Doppalapudi Ragha</a:t>
            </a:r>
          </a:p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5"/>
                </a:solidFill>
              </a:rPr>
              <a:t>Sikakollu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err="1">
                <a:solidFill>
                  <a:schemeClr val="accent5"/>
                </a:solidFill>
              </a:rPr>
              <a:t>Phani</a:t>
            </a:r>
            <a:endParaRPr lang="en-US" sz="1800" dirty="0">
              <a:solidFill>
                <a:schemeClr val="accent5"/>
              </a:solidFill>
            </a:endParaRPr>
          </a:p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Ravula Shravan</a:t>
            </a:r>
          </a:p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Prasad Abhishek</a:t>
            </a:r>
          </a:p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Sunkara </a:t>
            </a:r>
            <a:r>
              <a:rPr lang="en-US" sz="1800" dirty="0" err="1">
                <a:solidFill>
                  <a:schemeClr val="accent5"/>
                </a:solidFill>
              </a:rPr>
              <a:t>Keerthivardhan</a:t>
            </a:r>
            <a:r>
              <a:rPr lang="en-US" sz="1800" dirty="0">
                <a:solidFill>
                  <a:schemeClr val="accent5"/>
                </a:solidFill>
              </a:rPr>
              <a:t> Naidu</a:t>
            </a:r>
          </a:p>
          <a:p>
            <a:pPr marL="173038" indent="-173038" hangingPunct="1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/>
                </a:solidFill>
              </a:rPr>
              <a:t>Lakshmi Menon</a:t>
            </a:r>
          </a:p>
        </p:txBody>
      </p:sp>
    </p:spTree>
    <p:extLst>
      <p:ext uri="{BB962C8B-B14F-4D97-AF65-F5344CB8AC3E}">
        <p14:creationId xmlns:p14="http://schemas.microsoft.com/office/powerpoint/2010/main" val="2570166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E1C8-C971-744C-8809-F8612CD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1192623"/>
            <a:ext cx="7339537" cy="342900"/>
          </a:xfrm>
        </p:spPr>
        <p:txBody>
          <a:bodyPr>
            <a:noAutofit/>
          </a:bodyPr>
          <a:lstStyle/>
          <a:p>
            <a:r>
              <a:rPr lang="en-US" sz="2800" dirty="0"/>
              <a:t>How much you can save in Taxes when you increase your </a:t>
            </a:r>
            <a:r>
              <a:rPr lang="en-US" sz="2800" i="1" dirty="0"/>
              <a:t>Voluntary Deductions </a:t>
            </a:r>
            <a:r>
              <a:rPr lang="en-US" sz="2800" dirty="0"/>
              <a:t>contributions?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777227-DA9E-41F7-B732-F41D6C22DA99}"/>
              </a:ext>
            </a:extLst>
          </p:cNvPr>
          <p:cNvGrpSpPr/>
          <p:nvPr/>
        </p:nvGrpSpPr>
        <p:grpSpPr>
          <a:xfrm>
            <a:off x="5557324" y="2665228"/>
            <a:ext cx="2095500" cy="2144232"/>
            <a:chOff x="5713269" y="1368056"/>
            <a:chExt cx="2095500" cy="2144232"/>
          </a:xfrm>
        </p:grpSpPr>
        <p:pic>
          <p:nvPicPr>
            <p:cNvPr id="1026" name="Picture 2" descr="Image result for presenter media question mark....gif">
              <a:extLst>
                <a:ext uri="{FF2B5EF4-FFF2-40B4-BE49-F238E27FC236}">
                  <a16:creationId xmlns:a16="http://schemas.microsoft.com/office/drawing/2014/main" id="{EE638633-1234-49C8-90BC-561C8D8B1B80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269" y="1368056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EC3DAE-B2FB-4FD3-B621-7F4903198341}"/>
                </a:ext>
              </a:extLst>
            </p:cNvPr>
            <p:cNvSpPr/>
            <p:nvPr/>
          </p:nvSpPr>
          <p:spPr>
            <a:xfrm>
              <a:off x="5930391" y="3150781"/>
              <a:ext cx="1878378" cy="361507"/>
            </a:xfrm>
            <a:prstGeom prst="rect">
              <a:avLst/>
            </a:prstGeom>
            <a:solidFill>
              <a:schemeClr val="bg2"/>
            </a:solidFill>
            <a:ln w="25400" cap="flat">
              <a:solidFill>
                <a:schemeClr val="bg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21918" tIns="121918" rIns="121918" bIns="121918" numCol="1" spcCol="38100" rtlCol="0" anchor="ctr">
              <a:spAutoFit/>
            </a:bodyPr>
            <a:lstStyle/>
            <a:p>
              <a:pPr marL="0" marR="0" indent="0" algn="l" defTabSz="1219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6000" b="0" i="0" u="none" strike="noStrike" cap="none" spc="-180" normalizeH="0" baseline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 Sans"/>
                <a:ea typeface="Taub Sans"/>
                <a:cs typeface="Taub Sans"/>
                <a:sym typeface="Taub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2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E1C8-C971-744C-8809-F8612CD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319596"/>
            <a:ext cx="7213965" cy="115096"/>
          </a:xfrm>
        </p:spPr>
        <p:txBody>
          <a:bodyPr>
            <a:noAutofit/>
          </a:bodyPr>
          <a:lstStyle/>
          <a:p>
            <a:r>
              <a:rPr lang="en-US" sz="2800" dirty="0"/>
              <a:t>What we found in our research?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0BE32-D2F8-44CE-87EF-D33F7B5A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8" y="1306629"/>
            <a:ext cx="7594990" cy="28322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ED0318-B49E-4380-AF9B-B6B2C857F246}"/>
              </a:ext>
            </a:extLst>
          </p:cNvPr>
          <p:cNvSpPr/>
          <p:nvPr/>
        </p:nvSpPr>
        <p:spPr>
          <a:xfrm>
            <a:off x="382872" y="1004625"/>
            <a:ext cx="7311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</a:rPr>
              <a:t>Per MetLife's 17th Annual US Employee Benefit Trends Study 2019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87875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E1C8-C971-744C-8809-F8612CD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5" y="291164"/>
            <a:ext cx="8329708" cy="118684"/>
          </a:xfrm>
        </p:spPr>
        <p:txBody>
          <a:bodyPr>
            <a:noAutofit/>
          </a:bodyPr>
          <a:lstStyle/>
          <a:p>
            <a:r>
              <a:rPr lang="en-US" sz="2800" dirty="0"/>
              <a:t>What are employees’ top 3 sources of financial stress?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32AC8D-1F71-4C76-9DC7-3D24CEA35C22}"/>
              </a:ext>
            </a:extLst>
          </p:cNvPr>
          <p:cNvGrpSpPr/>
          <p:nvPr/>
        </p:nvGrpSpPr>
        <p:grpSpPr>
          <a:xfrm>
            <a:off x="316166" y="754731"/>
            <a:ext cx="7283815" cy="2866796"/>
            <a:chOff x="1038043" y="888955"/>
            <a:chExt cx="7283815" cy="28667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F4F95D-7438-4F8E-AEF9-A834C752E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43" y="888955"/>
              <a:ext cx="7067913" cy="173998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8A6DD3-F250-4C3B-A7B7-538C8922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142" y="2771450"/>
              <a:ext cx="7118716" cy="984301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84CA60E-9F6E-4D63-BB05-4FB629A81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49" y="3611278"/>
            <a:ext cx="4303107" cy="15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241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E1C8-C971-744C-8809-F8612CD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5" y="291163"/>
            <a:ext cx="8329708" cy="153453"/>
          </a:xfrm>
        </p:spPr>
        <p:txBody>
          <a:bodyPr>
            <a:noAutofit/>
          </a:bodyPr>
          <a:lstStyle/>
          <a:p>
            <a:r>
              <a:rPr lang="en-US" sz="2800" dirty="0"/>
              <a:t>How can we assist?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E7114-548B-4AE7-9420-DCEE0024F73A}"/>
              </a:ext>
            </a:extLst>
          </p:cNvPr>
          <p:cNvSpPr/>
          <p:nvPr/>
        </p:nvSpPr>
        <p:spPr>
          <a:xfrm>
            <a:off x="318782" y="696286"/>
            <a:ext cx="6069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Because personal finances is employees’ top concern, assisting them better manage short-term and long-term financial situations will help prevent burnout and enhance work-life enrichment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A3447-EBEE-4E1B-9821-8E231DD3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9" y="1896615"/>
            <a:ext cx="7588640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1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F871-F7DC-46E2-91D9-9346C474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044983"/>
            <a:ext cx="7061680" cy="30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53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DA95E7-6C21-44F9-9409-1C42A3DB769A}"/>
              </a:ext>
            </a:extLst>
          </p:cNvPr>
          <p:cNvSpPr txBox="1"/>
          <p:nvPr/>
        </p:nvSpPr>
        <p:spPr>
          <a:xfrm>
            <a:off x="589734" y="1034902"/>
            <a:ext cx="6287386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defTabSz="1219200"/>
            <a:r>
              <a:rPr lang="en-US" sz="1200" dirty="0"/>
              <a:t>.</a:t>
            </a:r>
          </a:p>
        </p:txBody>
      </p:sp>
      <p:pic>
        <p:nvPicPr>
          <p:cNvPr id="2050" name="Picture 2" descr="Image result for current state future state slide">
            <a:extLst>
              <a:ext uri="{FF2B5EF4-FFF2-40B4-BE49-F238E27FC236}">
                <a16:creationId xmlns:a16="http://schemas.microsoft.com/office/drawing/2014/main" id="{6286D603-A336-4FB0-A11F-431555AC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74" y="40915"/>
            <a:ext cx="6612052" cy="50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B66CBE-69AA-49F9-993D-DB5FB88C730D}"/>
              </a:ext>
            </a:extLst>
          </p:cNvPr>
          <p:cNvSpPr/>
          <p:nvPr/>
        </p:nvSpPr>
        <p:spPr>
          <a:xfrm>
            <a:off x="1446027" y="4061637"/>
            <a:ext cx="1814623" cy="657553"/>
          </a:xfrm>
          <a:prstGeom prst="rect">
            <a:avLst/>
          </a:prstGeom>
          <a:solidFill>
            <a:schemeClr val="bg2">
              <a:lumMod val="85000"/>
            </a:schemeClr>
          </a:solidFill>
          <a:ln w="25400" cap="flat">
            <a:solidFill>
              <a:schemeClr val="bg2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ctr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-180" normalizeH="0" baseline="0">
              <a:ln>
                <a:noFill/>
              </a:ln>
              <a:solidFill>
                <a:srgbClr val="7C3520"/>
              </a:solidFill>
              <a:effectLst/>
              <a:uFillTx/>
              <a:latin typeface="Taub Sans"/>
              <a:ea typeface="Taub Sans"/>
              <a:cs typeface="Taub Sans"/>
              <a:sym typeface="Taub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9F13F-E3B2-4CF8-8DEF-8FE7F28541B0}"/>
              </a:ext>
            </a:extLst>
          </p:cNvPr>
          <p:cNvSpPr/>
          <p:nvPr/>
        </p:nvSpPr>
        <p:spPr>
          <a:xfrm>
            <a:off x="1346791" y="4098025"/>
            <a:ext cx="22661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02020"/>
                </a:solidFill>
              </a:rPr>
              <a:t>Users are using a third party </a:t>
            </a:r>
            <a:r>
              <a:rPr lang="en-US" sz="1000" b="1" dirty="0">
                <a:solidFill>
                  <a:srgbClr val="202020"/>
                </a:solidFill>
              </a:rPr>
              <a:t>Paycheck Calculator </a:t>
            </a:r>
            <a:r>
              <a:rPr lang="en-US" sz="1000" dirty="0">
                <a:solidFill>
                  <a:srgbClr val="202020"/>
                </a:solidFill>
              </a:rPr>
              <a:t>to calculate all the gross-to-net calculations and estimate taxes.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22C43F-2300-49DC-8DEA-FAB94C62725A}"/>
              </a:ext>
            </a:extLst>
          </p:cNvPr>
          <p:cNvSpPr/>
          <p:nvPr/>
        </p:nvSpPr>
        <p:spPr>
          <a:xfrm>
            <a:off x="5982586" y="3889017"/>
            <a:ext cx="1814623" cy="657553"/>
          </a:xfrm>
          <a:prstGeom prst="rect">
            <a:avLst/>
          </a:prstGeom>
          <a:solidFill>
            <a:schemeClr val="bg2">
              <a:lumMod val="85000"/>
            </a:schemeClr>
          </a:solidFill>
          <a:ln w="25400" cap="flat">
            <a:solidFill>
              <a:schemeClr val="bg2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ctr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-180" normalizeH="0" baseline="0">
              <a:ln>
                <a:noFill/>
              </a:ln>
              <a:solidFill>
                <a:srgbClr val="7C3520"/>
              </a:solidFill>
              <a:effectLst/>
              <a:uFillTx/>
              <a:latin typeface="Taub Sans"/>
              <a:ea typeface="Taub Sans"/>
              <a:cs typeface="Taub Sans"/>
              <a:sym typeface="Taub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3B51A-DA50-484B-98EC-F938DE39CD94}"/>
              </a:ext>
            </a:extLst>
          </p:cNvPr>
          <p:cNvSpPr/>
          <p:nvPr/>
        </p:nvSpPr>
        <p:spPr>
          <a:xfrm>
            <a:off x="5592398" y="3959565"/>
            <a:ext cx="22661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02020"/>
                </a:solidFill>
              </a:rPr>
              <a:t>A simple and easy process that provides quick assistance on,</a:t>
            </a:r>
          </a:p>
          <a:p>
            <a:r>
              <a:rPr lang="en-US" sz="1000" dirty="0">
                <a:solidFill>
                  <a:srgbClr val="202020"/>
                </a:solidFill>
              </a:rPr>
              <a:t>“</a:t>
            </a:r>
            <a:r>
              <a:rPr lang="en-US" sz="1000" dirty="0"/>
              <a:t>How much you can save in Taxes when you increase your </a:t>
            </a:r>
            <a:r>
              <a:rPr lang="en-US" sz="1000" i="1" dirty="0"/>
              <a:t>Voluntary Deductions </a:t>
            </a:r>
            <a:r>
              <a:rPr lang="en-US" sz="1000" dirty="0"/>
              <a:t>contributions?</a:t>
            </a:r>
            <a:r>
              <a:rPr lang="en-US" sz="1000" dirty="0">
                <a:solidFill>
                  <a:srgbClr val="202020"/>
                </a:solidFill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55093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089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Deriving the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36054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DA95E7-6C21-44F9-9409-1C42A3DB769A}"/>
              </a:ext>
            </a:extLst>
          </p:cNvPr>
          <p:cNvSpPr txBox="1"/>
          <p:nvPr/>
        </p:nvSpPr>
        <p:spPr>
          <a:xfrm>
            <a:off x="589734" y="1034902"/>
            <a:ext cx="6287386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defTabSz="1219200"/>
            <a:r>
              <a:rPr lang="en-US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8BA66-626C-4DB6-86B8-385E781A8F9C}"/>
              </a:ext>
            </a:extLst>
          </p:cNvPr>
          <p:cNvSpPr txBox="1"/>
          <p:nvPr/>
        </p:nvSpPr>
        <p:spPr>
          <a:xfrm>
            <a:off x="814089" y="48005"/>
            <a:ext cx="5597672" cy="430883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marL="0" marR="0" indent="0" algn="l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Sans-Regular"/>
              <a:ea typeface="TaubSans-Regular"/>
              <a:cs typeface="TaubSans-Regular"/>
              <a:sym typeface="TaubSans-Regular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CABD04-38C7-4EA8-B6F7-A43036A5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209146"/>
            <a:ext cx="7339013" cy="342900"/>
          </a:xfrm>
        </p:spPr>
        <p:txBody>
          <a:bodyPr>
            <a:noAutofit/>
          </a:bodyPr>
          <a:lstStyle/>
          <a:p>
            <a:r>
              <a:rPr lang="en-US" sz="2800" dirty="0"/>
              <a:t>Gaps in the Current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7246E4-F901-41D1-AF36-8C90AB8F81B7}"/>
              </a:ext>
            </a:extLst>
          </p:cNvPr>
          <p:cNvSpPr txBox="1"/>
          <p:nvPr/>
        </p:nvSpPr>
        <p:spPr>
          <a:xfrm>
            <a:off x="369472" y="800140"/>
            <a:ext cx="5841892" cy="1969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8" tIns="121918" rIns="121918" bIns="121918" numCol="1" spcCol="38100" rtlCol="0" anchor="t">
            <a:spAutoFit/>
          </a:bodyPr>
          <a:lstStyle/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Navigation</a:t>
            </a:r>
          </a:p>
          <a:p>
            <a:pPr defTabSz="1219200"/>
            <a:r>
              <a:rPr lang="en-US" sz="1200" dirty="0"/>
              <a:t>Navigate to various third party screens to determine the taxes.</a:t>
            </a:r>
          </a:p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Speed and Time</a:t>
            </a:r>
          </a:p>
          <a:p>
            <a:pPr defTabSz="1219200"/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7C3520"/>
                </a:solidFill>
                <a:effectLst/>
                <a:uFillTx/>
                <a:latin typeface="TaubSans-Regular"/>
                <a:ea typeface="TaubSans-Regular"/>
                <a:cs typeface="TaubSans-Regular"/>
                <a:sym typeface="TaubSans-Regular"/>
              </a:rPr>
              <a:t>Manually</a:t>
            </a:r>
            <a:r>
              <a:rPr lang="en-US" sz="1200" dirty="0"/>
              <a:t>, enter all the payroll and with-holding information which is a time consuming process.</a:t>
            </a:r>
          </a:p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Human Errors</a:t>
            </a:r>
          </a:p>
          <a:p>
            <a:pPr defTabSz="1219200"/>
            <a:r>
              <a:rPr lang="en-US" sz="1200" dirty="0"/>
              <a:t>Because you are entering all your information manually, they are prone to errors.</a:t>
            </a:r>
          </a:p>
          <a:p>
            <a:pPr defTabSz="1219200"/>
            <a:r>
              <a:rPr lang="en-US" sz="1600" b="1" dirty="0">
                <a:solidFill>
                  <a:srgbClr val="202020"/>
                </a:solidFill>
              </a:rPr>
              <a:t>Lack of One-on-One Guidance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DE374-6692-46BB-B3E7-3549B90A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0" y="2845823"/>
            <a:ext cx="6718645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68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DP_PPT_Theme_Rose">
  <a:themeElements>
    <a:clrScheme name="ADP colors 1">
      <a:dk1>
        <a:srgbClr val="7C3520"/>
      </a:dk1>
      <a:lt1>
        <a:srgbClr val="F1DED2"/>
      </a:lt1>
      <a:dk2>
        <a:srgbClr val="FC625E"/>
      </a:dk2>
      <a:lt2>
        <a:srgbClr val="FFFFFF"/>
      </a:lt2>
      <a:accent1>
        <a:srgbClr val="CF271D"/>
      </a:accent1>
      <a:accent2>
        <a:srgbClr val="FB5B2F"/>
      </a:accent2>
      <a:accent3>
        <a:srgbClr val="FCA886"/>
      </a:accent3>
      <a:accent4>
        <a:srgbClr val="7869A7"/>
      </a:accent4>
      <a:accent5>
        <a:srgbClr val="203985"/>
      </a:accent5>
      <a:accent6>
        <a:srgbClr val="12204B"/>
      </a:accent6>
      <a:hlink>
        <a:srgbClr val="0000FF"/>
      </a:hlink>
      <a:folHlink>
        <a:srgbClr val="FF00FF"/>
      </a:folHlink>
    </a:clrScheme>
    <a:fontScheme name="ADP_PPT_Theme_Rose">
      <a:majorFont>
        <a:latin typeface="Taub Sans 050"/>
        <a:ea typeface="Taub Sans 050"/>
        <a:cs typeface="Taub Sans 050"/>
      </a:majorFont>
      <a:minorFont>
        <a:latin typeface="Helvetica"/>
        <a:ea typeface="Helvetica"/>
        <a:cs typeface="Helvetica"/>
      </a:minorFont>
    </a:fontScheme>
    <a:fmtScheme name="ADP_PPT_Theme_Ro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DED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80" normalizeH="0" baseline="0">
            <a:ln>
              <a:noFill/>
            </a:ln>
            <a:solidFill>
              <a:srgbClr val="7C3520"/>
            </a:solidFill>
            <a:effectLst/>
            <a:uFillTx/>
            <a:latin typeface="Taub Sans"/>
            <a:ea typeface="Taub Sans"/>
            <a:cs typeface="Taub Sans"/>
            <a:sym typeface="Taub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7C3520"/>
            </a:solidFill>
            <a:effectLst/>
            <a:uFillTx/>
            <a:latin typeface="TaubSans-Regular"/>
            <a:ea typeface="TaubSans-Regular"/>
            <a:cs typeface="TaubSans-Regular"/>
            <a:sym typeface="Taub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DP_PPT_Theme_Rose">
  <a:themeElements>
    <a:clrScheme name="ADP_PPT_Theme_Ro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F271D"/>
      </a:accent1>
      <a:accent2>
        <a:srgbClr val="F05B21"/>
      </a:accent2>
      <a:accent3>
        <a:srgbClr val="F1625D"/>
      </a:accent3>
      <a:accent4>
        <a:srgbClr val="7866AE"/>
      </a:accent4>
      <a:accent5>
        <a:srgbClr val="25328B"/>
      </a:accent5>
      <a:accent6>
        <a:srgbClr val="111C4D"/>
      </a:accent6>
      <a:hlink>
        <a:srgbClr val="0000FF"/>
      </a:hlink>
      <a:folHlink>
        <a:srgbClr val="FF00FF"/>
      </a:folHlink>
    </a:clrScheme>
    <a:fontScheme name="ADP_PPT_Theme_Rose">
      <a:majorFont>
        <a:latin typeface="Taub Sans 050"/>
        <a:ea typeface="Taub Sans 050"/>
        <a:cs typeface="Taub Sans 050"/>
      </a:majorFont>
      <a:minorFont>
        <a:latin typeface="Helvetica"/>
        <a:ea typeface="Helvetica"/>
        <a:cs typeface="Helvetica"/>
      </a:minorFont>
    </a:fontScheme>
    <a:fmtScheme name="ADP_PPT_Theme_Ro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DED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-180" normalizeH="0" baseline="0">
            <a:ln>
              <a:noFill/>
            </a:ln>
            <a:solidFill>
              <a:srgbClr val="7C3520"/>
            </a:solidFill>
            <a:effectLst/>
            <a:uFillTx/>
            <a:latin typeface="Taub Sans"/>
            <a:ea typeface="Taub Sans"/>
            <a:cs typeface="Taub Sans"/>
            <a:sym typeface="Taub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7C3520"/>
            </a:solidFill>
            <a:effectLst/>
            <a:uFillTx/>
            <a:latin typeface="TaubSans-Regular"/>
            <a:ea typeface="TaubSans-Regular"/>
            <a:cs typeface="TaubSans-Regular"/>
            <a:sym typeface="Taub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9621</TotalTime>
  <Words>433</Words>
  <Application>Microsoft Office PowerPoint</Application>
  <PresentationFormat>On-screen Show (16:9)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</vt:lpstr>
      <vt:lpstr>Taub Sans</vt:lpstr>
      <vt:lpstr>Taub Sans 050</vt:lpstr>
      <vt:lpstr>TaubSans-Bold</vt:lpstr>
      <vt:lpstr>TaubSans-Regular</vt:lpstr>
      <vt:lpstr>ADP_PPT_Theme_Rose</vt:lpstr>
      <vt:lpstr>PowerPoint Presentation</vt:lpstr>
      <vt:lpstr>Team Members</vt:lpstr>
      <vt:lpstr>How much you can save in Taxes when you increase your Voluntary Deductions contributions?</vt:lpstr>
      <vt:lpstr>What we found in our research?</vt:lpstr>
      <vt:lpstr>What are employees’ top 3 sources of financial stress?</vt:lpstr>
      <vt:lpstr>How can we assist?</vt:lpstr>
      <vt:lpstr>PowerPoint Presentation</vt:lpstr>
      <vt:lpstr>Deriving the Problem Statement</vt:lpstr>
      <vt:lpstr>Gaps in the Current System</vt:lpstr>
      <vt:lpstr>Bridge these gaps with our SmartCalc idea</vt:lpstr>
      <vt:lpstr>Business Value</vt:lpstr>
      <vt:lpstr>Other Benefits        </vt:lpstr>
      <vt:lpstr>(ADP Benefits Team) Architect’s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 executive overview</dc:title>
  <cp:lastModifiedBy>Menon, Lakshmi (CORP)</cp:lastModifiedBy>
  <cp:revision>258</cp:revision>
  <cp:lastPrinted>2019-01-17T19:26:01Z</cp:lastPrinted>
  <dcterms:modified xsi:type="dcterms:W3CDTF">2019-05-09T05:39:53Z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Offisync_ServerID">
    <vt:lpwstr>bbb37f2b-2e62-470e-ac79-b3c2979da3d4</vt:lpwstr>
  </property>
  <property fmtid="{D5CDD505-2E9C-101B-9397-08002B2CF9AE}" pid="4" name="Jive_LatestUserAccountName">
    <vt:lpwstr>lakshmi.menon@adp.com</vt:lpwstr>
  </property>
  <property fmtid="{D5CDD505-2E9C-101B-9397-08002B2CF9AE}" pid="5" name="Jive_VersionGuid">
    <vt:lpwstr>d310fd50-1254-4745-941a-3101ebd97aa1</vt:lpwstr>
  </property>
  <property fmtid="{D5CDD505-2E9C-101B-9397-08002B2CF9AE}" pid="6" name="Offisync_ProviderInitializationData">
    <vt:lpwstr>https://adpworks.jiveon.com</vt:lpwstr>
  </property>
  <property fmtid="{D5CDD505-2E9C-101B-9397-08002B2CF9AE}" pid="7" name="Offisync_UniqueId">
    <vt:lpwstr>372200</vt:lpwstr>
  </property>
</Properties>
</file>