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0" r:id="rId1"/>
  </p:sldMasterIdLst>
  <p:sldIdLst>
    <p:sldId id="256" r:id="rId2"/>
    <p:sldId id="257" r:id="rId3"/>
    <p:sldId id="258" r:id="rId4"/>
    <p:sldId id="266" r:id="rId5"/>
    <p:sldId id="267" r:id="rId6"/>
    <p:sldId id="259" r:id="rId7"/>
    <p:sldId id="260" r:id="rId8"/>
    <p:sldId id="261" r:id="rId9"/>
    <p:sldId id="262" r:id="rId10"/>
    <p:sldId id="263" r:id="rId11"/>
    <p:sldId id="264" r:id="rId12"/>
    <p:sldId id="268" r:id="rId13"/>
    <p:sldId id="265"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784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8992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480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87939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2001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895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33551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20916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5366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7443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285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60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D8BD707-D9CF-40AE-B4C6-C98DA3205C09}" type="datetimeFigureOut">
              <a:rPr lang="en-US" smtClean="0"/>
              <a:t>6/26/2024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85306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2" name="Title 11">
            <a:extLst>
              <a:ext uri="{FF2B5EF4-FFF2-40B4-BE49-F238E27FC236}">
                <a16:creationId xmlns:a16="http://schemas.microsoft.com/office/drawing/2014/main" id="{96B3471D-5724-B51B-4D75-69C2B76FFD99}"/>
              </a:ext>
            </a:extLst>
          </p:cNvPr>
          <p:cNvSpPr>
            <a:spLocks noGrp="1"/>
          </p:cNvSpPr>
          <p:nvPr>
            <p:ph type="ctrTitle"/>
          </p:nvPr>
        </p:nvSpPr>
        <p:spPr>
          <a:xfrm>
            <a:off x="5317673" y="2071660"/>
            <a:ext cx="5800851" cy="393954"/>
          </a:xfrm>
        </p:spPr>
        <p:txBody>
          <a:bodyPr/>
          <a:lstStyle/>
          <a:p>
            <a:r>
              <a:rPr lang="en-IN" dirty="0"/>
              <a:t>  YEMINENI PHANI SRI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E0EED4D9-0634-0647-4B33-F65844FF858E}"/>
              </a:ext>
            </a:extLst>
          </p:cNvPr>
          <p:cNvSpPr txBox="1"/>
          <p:nvPr/>
        </p:nvSpPr>
        <p:spPr>
          <a:xfrm>
            <a:off x="2528752" y="2185621"/>
            <a:ext cx="7293001"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b="1" dirty="0">
                <a:ea typeface="+mn-lt"/>
                <a:cs typeface="+mn-lt"/>
              </a:rPr>
              <a:t>Multi-Layered Defense</a:t>
            </a:r>
            <a:r>
              <a:rPr lang="en-US" sz="2000" dirty="0">
                <a:ea typeface="+mn-lt"/>
                <a:cs typeface="+mn-lt"/>
              </a:rPr>
              <a:t>: The solution doesn't rely on a single security measure but combines multiple layers of defense, including antivirus software, firewalls, encryption, user education, access controls, and behavioral analysis. This multi-layered approach increases the effectiveness of the overall security posture.</a:t>
            </a:r>
            <a:endParaRPr lang="en-US" sz="2000" dirty="0">
              <a:cs typeface="Calibri"/>
            </a:endParaRPr>
          </a:p>
          <a:p>
            <a:pPr marL="285750" indent="-285750">
              <a:buFont typeface="Arial"/>
              <a:buChar char="•"/>
            </a:pPr>
            <a:r>
              <a:rPr lang="en-US" sz="2000" b="1" dirty="0">
                <a:ea typeface="+mn-lt"/>
                <a:cs typeface="+mn-lt"/>
              </a:rPr>
              <a:t>Proactive Protection</a:t>
            </a:r>
            <a:r>
              <a:rPr lang="en-US" sz="2000" dirty="0">
                <a:ea typeface="+mn-lt"/>
                <a:cs typeface="+mn-lt"/>
              </a:rPr>
              <a:t>: Rather than merely reacting to security incidents after they occur, the solution emphasizes proactive measures such as regular software updates, patch management, and user awareness training. By staying ahead of potential threats, organizations can reduce the likelihood and impact of security breaches</a:t>
            </a:r>
            <a:r>
              <a:rPr lang="en-US" dirty="0">
                <a:ea typeface="+mn-lt"/>
                <a:cs typeface="+mn-lt"/>
              </a:rPr>
              <a:t>.</a:t>
            </a:r>
            <a:endParaRPr lang="en-US" dirty="0"/>
          </a:p>
          <a:p>
            <a:endParaRPr lang="en-US" dirty="0">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8562723" cy="5047536"/>
          </a:xfrm>
          <a:prstGeom prst="rect">
            <a:avLst/>
          </a:prstGeom>
        </p:spPr>
        <p:txBody>
          <a:bodyPr vert="horz" wrap="square" lIns="0" tIns="12700" rIns="0" bIns="0" rtlCol="0" anchor="t">
            <a:spAutoFit/>
          </a:bodyPr>
          <a:lstStyle/>
          <a:p>
            <a:pPr marL="469900" indent="-457200">
              <a:spcBef>
                <a:spcPts val="100"/>
              </a:spcBef>
              <a:buAutoNum type="arabicPeriod"/>
            </a:pPr>
            <a:r>
              <a:rPr lang="en-US" sz="2000" b="1" spc="-45" dirty="0">
                <a:latin typeface="Calibri"/>
                <a:cs typeface="Trebuchet MS"/>
              </a:rPr>
              <a:t>IMPORT MODULES</a:t>
            </a:r>
            <a:r>
              <a:rPr lang="en-US" sz="2000" spc="-45" dirty="0">
                <a:latin typeface="Calibri"/>
                <a:cs typeface="Trebuchet MS"/>
              </a:rPr>
              <a:t>: Importing modules  and libraries such as </a:t>
            </a:r>
            <a:r>
              <a:rPr lang="en-US" sz="2000" spc="-45" err="1">
                <a:latin typeface="Calibri"/>
                <a:cs typeface="Trebuchet MS"/>
              </a:rPr>
              <a:t>tkinter,pynput,json</a:t>
            </a:r>
            <a:r>
              <a:rPr lang="en-US" sz="2000" spc="-45" dirty="0">
                <a:latin typeface="Calibri"/>
                <a:cs typeface="Trebuchet MS"/>
              </a:rPr>
              <a:t>.</a:t>
            </a:r>
            <a:endParaRPr lang="en-US"/>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SETTING UP LOGGING</a:t>
            </a:r>
            <a:r>
              <a:rPr lang="en-US" sz="2000" spc="-45" dirty="0">
                <a:latin typeface="Calibri"/>
                <a:cs typeface="Trebuchet MS"/>
              </a:rPr>
              <a:t>: Configure logging settings to specify the format and destination of log and </a:t>
            </a:r>
            <a:r>
              <a:rPr lang="en-US" sz="2000" spc="-45" dirty="0" err="1">
                <a:latin typeface="Calibri"/>
                <a:cs typeface="Trebuchet MS"/>
              </a:rPr>
              <a:t>json</a:t>
            </a:r>
            <a:r>
              <a:rPr lang="en-US" sz="2000" spc="-45" dirty="0">
                <a:latin typeface="Calibri"/>
                <a:cs typeface="Trebuchet MS"/>
              </a:rPr>
              <a:t> files.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DEFINING KEYLOGGER FUNCTIONS</a:t>
            </a:r>
            <a:r>
              <a:rPr lang="en-US" sz="2000" spc="-45" dirty="0">
                <a:latin typeface="Calibri"/>
                <a:cs typeface="Trebuchet MS"/>
              </a:rPr>
              <a:t>: Creating function to capture and log keystrokes.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MAIN FUNCTION</a:t>
            </a:r>
            <a:r>
              <a:rPr lang="en-US" sz="2000" spc="-45" dirty="0">
                <a:latin typeface="Calibri"/>
                <a:cs typeface="Trebuchet MS"/>
              </a:rPr>
              <a:t>: This function is used to start the keylogger and keep it run indefinitely until user stops.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TESTING</a:t>
            </a:r>
            <a:r>
              <a:rPr lang="en-US" sz="2000" spc="-45" dirty="0">
                <a:latin typeface="Calibri"/>
                <a:cs typeface="Trebuchet MS"/>
              </a:rPr>
              <a:t>: Test the keylogger whether it captures keystrokes correctly or not.</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Calibri"/>
              </a:rPr>
              <a:t>DEPLOYMENT</a:t>
            </a:r>
            <a:r>
              <a:rPr lang="en-US" sz="2000" spc="-45" dirty="0">
                <a:latin typeface="Calibri"/>
                <a:cs typeface="Calibri"/>
              </a:rPr>
              <a:t>: Deploy the keylogger on target systems if necessary under legal and ethical considerations.</a:t>
            </a:r>
            <a:endParaRPr lang="en-US" sz="2000">
              <a:latin typeface="Calibri"/>
              <a:cs typeface="Calibri"/>
            </a:endParaRPr>
          </a:p>
          <a:p>
            <a:pPr marL="12700">
              <a:spcBef>
                <a:spcPts val="100"/>
              </a:spcBef>
            </a:pPr>
            <a:endParaRPr lang="en-US"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7B30-A3B8-7DB2-9857-316737E5505F}"/>
              </a:ext>
            </a:extLst>
          </p:cNvPr>
          <p:cNvSpPr>
            <a:spLocks noGrp="1"/>
          </p:cNvSpPr>
          <p:nvPr>
            <p:ph type="title"/>
          </p:nvPr>
        </p:nvSpPr>
        <p:spPr/>
        <p:txBody>
          <a:bodyPr/>
          <a:lstStyle/>
          <a:p>
            <a:r>
              <a:rPr lang="en-US" dirty="0"/>
              <a:t>Project link</a:t>
            </a:r>
            <a:endParaRPr lang="en-IN" dirty="0"/>
          </a:p>
        </p:txBody>
      </p:sp>
      <p:sp>
        <p:nvSpPr>
          <p:cNvPr id="5" name="Content Placeholder 4">
            <a:extLst>
              <a:ext uri="{FF2B5EF4-FFF2-40B4-BE49-F238E27FC236}">
                <a16:creationId xmlns:a16="http://schemas.microsoft.com/office/drawing/2014/main" id="{2FC93DF7-3CAF-A349-487F-088108B11217}"/>
              </a:ext>
            </a:extLst>
          </p:cNvPr>
          <p:cNvSpPr>
            <a:spLocks noGrp="1"/>
          </p:cNvSpPr>
          <p:nvPr>
            <p:ph idx="1"/>
          </p:nvPr>
        </p:nvSpPr>
        <p:spPr>
          <a:xfrm>
            <a:off x="1024128" y="1905000"/>
            <a:ext cx="10786872" cy="4404360"/>
          </a:xfrm>
        </p:spPr>
        <p:txBody>
          <a:bodyPr>
            <a:normAutofit/>
          </a:bodyPr>
          <a:lstStyle/>
          <a:p>
            <a:pPr marL="0" indent="0">
              <a:buNone/>
            </a:pPr>
            <a:r>
              <a:rPr lang="en-IN" dirty="0"/>
              <a:t>https://github.com/PhaniSri26/Phani-Sri-Cyber-Security.git</a:t>
            </a:r>
          </a:p>
        </p:txBody>
      </p:sp>
    </p:spTree>
    <p:extLst>
      <p:ext uri="{BB962C8B-B14F-4D97-AF65-F5344CB8AC3E}">
        <p14:creationId xmlns:p14="http://schemas.microsoft.com/office/powerpoint/2010/main" val="4204186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8" name="Picture 7" descr="A screenshot of a computer&#10;&#10;Description automatically generated">
            <a:extLst>
              <a:ext uri="{FF2B5EF4-FFF2-40B4-BE49-F238E27FC236}">
                <a16:creationId xmlns:a16="http://schemas.microsoft.com/office/drawing/2014/main" id="{A762D114-811B-458F-0AC8-222DB7D94A13}"/>
              </a:ext>
            </a:extLst>
          </p:cNvPr>
          <p:cNvPicPr>
            <a:picLocks noChangeAspect="1"/>
          </p:cNvPicPr>
          <p:nvPr/>
        </p:nvPicPr>
        <p:blipFill>
          <a:blip r:embed="rId3"/>
          <a:stretch>
            <a:fillRect/>
          </a:stretch>
        </p:blipFill>
        <p:spPr>
          <a:xfrm>
            <a:off x="620713" y="1447800"/>
            <a:ext cx="2924175" cy="327660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78631D37-7980-120E-A92F-6FE9F5E9DD3B}"/>
              </a:ext>
            </a:extLst>
          </p:cNvPr>
          <p:cNvPicPr>
            <a:picLocks noChangeAspect="1"/>
          </p:cNvPicPr>
          <p:nvPr/>
        </p:nvPicPr>
        <p:blipFill>
          <a:blip r:embed="rId4"/>
          <a:stretch>
            <a:fillRect/>
          </a:stretch>
        </p:blipFill>
        <p:spPr>
          <a:xfrm>
            <a:off x="3721100" y="1420813"/>
            <a:ext cx="2971800" cy="3305175"/>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D8DBE9D4-06A9-B981-9FA3-2F876D58ACF7}"/>
              </a:ext>
            </a:extLst>
          </p:cNvPr>
          <p:cNvPicPr>
            <a:picLocks noChangeAspect="1"/>
          </p:cNvPicPr>
          <p:nvPr/>
        </p:nvPicPr>
        <p:blipFill>
          <a:blip r:embed="rId5"/>
          <a:stretch>
            <a:fillRect/>
          </a:stretch>
        </p:blipFill>
        <p:spPr>
          <a:xfrm>
            <a:off x="6858000" y="1393825"/>
            <a:ext cx="2971800" cy="3333750"/>
          </a:xfrm>
          <a:prstGeom prst="rect">
            <a:avLst/>
          </a:prstGeom>
        </p:spPr>
      </p:pic>
      <p:pic>
        <p:nvPicPr>
          <p:cNvPr id="13" name="Picture 12" descr="A screenshot of a computer">
            <a:extLst>
              <a:ext uri="{FF2B5EF4-FFF2-40B4-BE49-F238E27FC236}">
                <a16:creationId xmlns:a16="http://schemas.microsoft.com/office/drawing/2014/main" id="{144B1A20-0E85-6DC5-91CA-B76FCC7E6ABE}"/>
              </a:ext>
            </a:extLst>
          </p:cNvPr>
          <p:cNvPicPr>
            <a:picLocks noChangeAspect="1"/>
          </p:cNvPicPr>
          <p:nvPr/>
        </p:nvPicPr>
        <p:blipFill>
          <a:blip r:embed="rId6"/>
          <a:stretch>
            <a:fillRect/>
          </a:stretch>
        </p:blipFill>
        <p:spPr>
          <a:xfrm>
            <a:off x="622300" y="4917477"/>
            <a:ext cx="9359900" cy="17220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D7819F7-577B-D266-2A5A-51DD07573344}"/>
              </a:ext>
            </a:extLst>
          </p:cNvPr>
          <p:cNvSpPr txBox="1"/>
          <p:nvPr/>
        </p:nvSpPr>
        <p:spPr>
          <a:xfrm>
            <a:off x="2287188" y="2858985"/>
            <a:ext cx="72427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cs typeface="Calibri"/>
              </a:rPr>
              <a:t>KEY 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95601" y="246605"/>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3" name="Table 22">
            <a:extLst>
              <a:ext uri="{FF2B5EF4-FFF2-40B4-BE49-F238E27FC236}">
                <a16:creationId xmlns:a16="http://schemas.microsoft.com/office/drawing/2014/main" id="{013E3C69-3C0E-8C6B-9DCE-42430025F1DF}"/>
              </a:ext>
            </a:extLst>
          </p:cNvPr>
          <p:cNvGraphicFramePr>
            <a:graphicFrameLocks noGrp="1"/>
          </p:cNvGraphicFramePr>
          <p:nvPr>
            <p:extLst>
              <p:ext uri="{D42A27DB-BD31-4B8C-83A1-F6EECF244321}">
                <p14:modId xmlns:p14="http://schemas.microsoft.com/office/powerpoint/2010/main" val="4205461676"/>
              </p:ext>
            </p:extLst>
          </p:nvPr>
        </p:nvGraphicFramePr>
        <p:xfrm>
          <a:off x="1676400" y="1004795"/>
          <a:ext cx="6588941" cy="5658785"/>
        </p:xfrm>
        <a:graphic>
          <a:graphicData uri="http://schemas.openxmlformats.org/drawingml/2006/table">
            <a:tbl>
              <a:tblPr firstRow="1" bandRow="1">
                <a:tableStyleId>{5940675A-B579-460E-94D1-54222C63F5DA}</a:tableStyleId>
              </a:tblPr>
              <a:tblGrid>
                <a:gridCol w="853246">
                  <a:extLst>
                    <a:ext uri="{9D8B030D-6E8A-4147-A177-3AD203B41FA5}">
                      <a16:colId xmlns:a16="http://schemas.microsoft.com/office/drawing/2014/main" val="2287391327"/>
                    </a:ext>
                  </a:extLst>
                </a:gridCol>
                <a:gridCol w="5735695">
                  <a:extLst>
                    <a:ext uri="{9D8B030D-6E8A-4147-A177-3AD203B41FA5}">
                      <a16:colId xmlns:a16="http://schemas.microsoft.com/office/drawing/2014/main" val="766735050"/>
                    </a:ext>
                  </a:extLst>
                </a:gridCol>
              </a:tblGrid>
              <a:tr h="628754">
                <a:tc>
                  <a:txBody>
                    <a:bodyPr/>
                    <a:lstStyle/>
                    <a:p>
                      <a:pPr lvl="0" algn="ctr">
                        <a:buNone/>
                      </a:pPr>
                      <a:r>
                        <a:rPr lang="en-US" sz="2400" dirty="0"/>
                        <a:t>S.NO</a:t>
                      </a:r>
                    </a:p>
                  </a:txBody>
                  <a:tcPr anchor="ctr"/>
                </a:tc>
                <a:tc>
                  <a:txBody>
                    <a:bodyPr/>
                    <a:lstStyle/>
                    <a:p>
                      <a:pPr algn="ctr"/>
                      <a:r>
                        <a:rPr lang="en-US" sz="2400" b="1" dirty="0"/>
                        <a:t>TOPICS</a:t>
                      </a:r>
                    </a:p>
                  </a:txBody>
                  <a:tcPr anchor="ctr"/>
                </a:tc>
                <a:extLst>
                  <a:ext uri="{0D108BD9-81ED-4DB2-BD59-A6C34878D82A}">
                    <a16:rowId xmlns:a16="http://schemas.microsoft.com/office/drawing/2014/main" val="341828377"/>
                  </a:ext>
                </a:extLst>
              </a:tr>
              <a:tr h="628754">
                <a:tc>
                  <a:txBody>
                    <a:bodyPr/>
                    <a:lstStyle/>
                    <a:p>
                      <a:pPr algn="ctr"/>
                      <a:r>
                        <a:rPr lang="en-US" dirty="0"/>
                        <a:t>1</a:t>
                      </a:r>
                    </a:p>
                  </a:txBody>
                  <a:tcPr anchor="ctr"/>
                </a:tc>
                <a:tc>
                  <a:txBody>
                    <a:bodyPr/>
                    <a:lstStyle/>
                    <a:p>
                      <a:pPr algn="ctr"/>
                      <a:r>
                        <a:rPr lang="en-US" dirty="0"/>
                        <a:t>INTRODUCTION TO KEYLOGGERS</a:t>
                      </a:r>
                    </a:p>
                  </a:txBody>
                  <a:tcPr anchor="ctr"/>
                </a:tc>
                <a:extLst>
                  <a:ext uri="{0D108BD9-81ED-4DB2-BD59-A6C34878D82A}">
                    <a16:rowId xmlns:a16="http://schemas.microsoft.com/office/drawing/2014/main" val="1479524251"/>
                  </a:ext>
                </a:extLst>
              </a:tr>
              <a:tr h="628754">
                <a:tc>
                  <a:txBody>
                    <a:bodyPr/>
                    <a:lstStyle/>
                    <a:p>
                      <a:pPr algn="ctr"/>
                      <a:r>
                        <a:rPr lang="en-US" dirty="0"/>
                        <a:t>2</a:t>
                      </a:r>
                    </a:p>
                  </a:txBody>
                  <a:tcPr anchor="ctr"/>
                </a:tc>
                <a:tc>
                  <a:txBody>
                    <a:bodyPr/>
                    <a:lstStyle/>
                    <a:p>
                      <a:pPr lvl="0" algn="ctr">
                        <a:buNone/>
                      </a:pPr>
                      <a:r>
                        <a:rPr lang="en-US" sz="1800" b="0" i="0" u="none" strike="noStrike" noProof="0" dirty="0">
                          <a:solidFill>
                            <a:srgbClr val="000000"/>
                          </a:solidFill>
                          <a:latin typeface="Calibri"/>
                        </a:rPr>
                        <a:t>PROBLEM STATEMENT</a:t>
                      </a:r>
                      <a:endParaRPr lang="en-US" dirty="0"/>
                    </a:p>
                  </a:txBody>
                  <a:tcPr anchor="ctr"/>
                </a:tc>
                <a:extLst>
                  <a:ext uri="{0D108BD9-81ED-4DB2-BD59-A6C34878D82A}">
                    <a16:rowId xmlns:a16="http://schemas.microsoft.com/office/drawing/2014/main" val="528747798"/>
                  </a:ext>
                </a:extLst>
              </a:tr>
              <a:tr h="628754">
                <a:tc>
                  <a:txBody>
                    <a:bodyPr/>
                    <a:lstStyle/>
                    <a:p>
                      <a:pPr algn="ctr"/>
                      <a:r>
                        <a:rPr lang="en-US" dirty="0"/>
                        <a:t>3</a:t>
                      </a:r>
                    </a:p>
                  </a:txBody>
                  <a:tcPr anchor="ctr"/>
                </a:tc>
                <a:tc>
                  <a:txBody>
                    <a:bodyPr/>
                    <a:lstStyle/>
                    <a:p>
                      <a:pPr algn="ctr"/>
                      <a:r>
                        <a:rPr lang="en-US" dirty="0"/>
                        <a:t>PROJECT OVERVIEW</a:t>
                      </a:r>
                    </a:p>
                  </a:txBody>
                  <a:tcPr anchor="ctr"/>
                </a:tc>
                <a:extLst>
                  <a:ext uri="{0D108BD9-81ED-4DB2-BD59-A6C34878D82A}">
                    <a16:rowId xmlns:a16="http://schemas.microsoft.com/office/drawing/2014/main" val="3965404519"/>
                  </a:ext>
                </a:extLst>
              </a:tr>
              <a:tr h="628754">
                <a:tc>
                  <a:txBody>
                    <a:bodyPr/>
                    <a:lstStyle/>
                    <a:p>
                      <a:pPr algn="ctr"/>
                      <a:r>
                        <a:rPr lang="en-US" dirty="0"/>
                        <a:t>4</a:t>
                      </a:r>
                    </a:p>
                  </a:txBody>
                  <a:tcPr anchor="ctr"/>
                </a:tc>
                <a:tc>
                  <a:txBody>
                    <a:bodyPr/>
                    <a:lstStyle/>
                    <a:p>
                      <a:pPr algn="ctr"/>
                      <a:r>
                        <a:rPr lang="en-US" dirty="0"/>
                        <a:t>WHO ARE THE END USERS</a:t>
                      </a:r>
                    </a:p>
                  </a:txBody>
                  <a:tcPr anchor="ctr"/>
                </a:tc>
                <a:extLst>
                  <a:ext uri="{0D108BD9-81ED-4DB2-BD59-A6C34878D82A}">
                    <a16:rowId xmlns:a16="http://schemas.microsoft.com/office/drawing/2014/main" val="2654755812"/>
                  </a:ext>
                </a:extLst>
              </a:tr>
              <a:tr h="628754">
                <a:tc>
                  <a:txBody>
                    <a:bodyPr/>
                    <a:lstStyle/>
                    <a:p>
                      <a:pPr algn="ctr"/>
                      <a:r>
                        <a:rPr lang="en-US" dirty="0"/>
                        <a:t>5</a:t>
                      </a:r>
                    </a:p>
                  </a:txBody>
                  <a:tcPr anchor="ctr"/>
                </a:tc>
                <a:tc>
                  <a:txBody>
                    <a:bodyPr/>
                    <a:lstStyle/>
                    <a:p>
                      <a:pPr algn="ctr"/>
                      <a:r>
                        <a:rPr lang="en-US" dirty="0"/>
                        <a:t>YOUR SOLUTION AND ITS VALUE PROPOSITION</a:t>
                      </a:r>
                    </a:p>
                  </a:txBody>
                  <a:tcPr anchor="ctr"/>
                </a:tc>
                <a:extLst>
                  <a:ext uri="{0D108BD9-81ED-4DB2-BD59-A6C34878D82A}">
                    <a16:rowId xmlns:a16="http://schemas.microsoft.com/office/drawing/2014/main" val="699711761"/>
                  </a:ext>
                </a:extLst>
              </a:tr>
              <a:tr h="628754">
                <a:tc>
                  <a:txBody>
                    <a:bodyPr/>
                    <a:lstStyle/>
                    <a:p>
                      <a:pPr algn="ctr"/>
                      <a:r>
                        <a:rPr lang="en-US" dirty="0"/>
                        <a:t>6</a:t>
                      </a:r>
                    </a:p>
                  </a:txBody>
                  <a:tcPr anchor="ctr"/>
                </a:tc>
                <a:tc>
                  <a:txBody>
                    <a:bodyPr/>
                    <a:lstStyle/>
                    <a:p>
                      <a:pPr algn="ctr"/>
                      <a:r>
                        <a:rPr lang="en-US" dirty="0"/>
                        <a:t>THE WOW IN YOUR SOLUTION</a:t>
                      </a:r>
                    </a:p>
                  </a:txBody>
                  <a:tcPr anchor="ctr"/>
                </a:tc>
                <a:extLst>
                  <a:ext uri="{0D108BD9-81ED-4DB2-BD59-A6C34878D82A}">
                    <a16:rowId xmlns:a16="http://schemas.microsoft.com/office/drawing/2014/main" val="3956203177"/>
                  </a:ext>
                </a:extLst>
              </a:tr>
              <a:tr h="628754">
                <a:tc>
                  <a:txBody>
                    <a:bodyPr/>
                    <a:lstStyle/>
                    <a:p>
                      <a:pPr algn="ctr"/>
                      <a:r>
                        <a:rPr lang="en-US" dirty="0"/>
                        <a:t>7</a:t>
                      </a:r>
                    </a:p>
                  </a:txBody>
                  <a:tcPr anchor="ctr"/>
                </a:tc>
                <a:tc>
                  <a:txBody>
                    <a:bodyPr/>
                    <a:lstStyle/>
                    <a:p>
                      <a:pPr algn="ctr"/>
                      <a:r>
                        <a:rPr lang="en-US" dirty="0"/>
                        <a:t>MODELLING</a:t>
                      </a:r>
                    </a:p>
                  </a:txBody>
                  <a:tcPr anchor="ctr"/>
                </a:tc>
                <a:extLst>
                  <a:ext uri="{0D108BD9-81ED-4DB2-BD59-A6C34878D82A}">
                    <a16:rowId xmlns:a16="http://schemas.microsoft.com/office/drawing/2014/main" val="608278383"/>
                  </a:ext>
                </a:extLst>
              </a:tr>
              <a:tr h="628753">
                <a:tc>
                  <a:txBody>
                    <a:bodyPr/>
                    <a:lstStyle/>
                    <a:p>
                      <a:pPr lvl="0" algn="ctr">
                        <a:buNone/>
                      </a:pPr>
                      <a:r>
                        <a:rPr lang="en-US" dirty="0"/>
                        <a:t>8</a:t>
                      </a:r>
                    </a:p>
                  </a:txBody>
                  <a:tcPr anchor="ctr"/>
                </a:tc>
                <a:tc>
                  <a:txBody>
                    <a:bodyPr/>
                    <a:lstStyle/>
                    <a:p>
                      <a:pPr lvl="0" algn="ctr">
                        <a:buNone/>
                      </a:pPr>
                      <a:r>
                        <a:rPr lang="en-US" dirty="0"/>
                        <a:t>RESULTS</a:t>
                      </a:r>
                    </a:p>
                  </a:txBody>
                  <a:tcPr anchor="ctr"/>
                </a:tc>
                <a:extLst>
                  <a:ext uri="{0D108BD9-81ED-4DB2-BD59-A6C34878D82A}">
                    <a16:rowId xmlns:a16="http://schemas.microsoft.com/office/drawing/2014/main" val="118309302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394C-1C3C-E2E9-C4EF-52717B5B504C}"/>
              </a:ext>
            </a:extLst>
          </p:cNvPr>
          <p:cNvSpPr>
            <a:spLocks noGrp="1"/>
          </p:cNvSpPr>
          <p:nvPr>
            <p:ph type="title"/>
          </p:nvPr>
        </p:nvSpPr>
        <p:spPr>
          <a:xfrm>
            <a:off x="755332" y="385444"/>
            <a:ext cx="10681335" cy="430887"/>
          </a:xfrm>
        </p:spPr>
        <p:txBody>
          <a:bodyPr wrap="square" lIns="0" tIns="0" rIns="0" bIns="0" anchor="t">
            <a:spAutoFit/>
          </a:bodyPr>
          <a:lstStyle/>
          <a:p>
            <a:r>
              <a:rPr lang="en-US" sz="2800" dirty="0"/>
              <a:t>INTRODUCTION TO KEYLOGGERS</a:t>
            </a:r>
          </a:p>
        </p:txBody>
      </p:sp>
      <p:sp>
        <p:nvSpPr>
          <p:cNvPr id="4" name="TextBox 3">
            <a:extLst>
              <a:ext uri="{FF2B5EF4-FFF2-40B4-BE49-F238E27FC236}">
                <a16:creationId xmlns:a16="http://schemas.microsoft.com/office/drawing/2014/main" id="{7E27B7F4-A37F-0782-9D51-F8555C5B0172}"/>
              </a:ext>
            </a:extLst>
          </p:cNvPr>
          <p:cNvSpPr txBox="1"/>
          <p:nvPr/>
        </p:nvSpPr>
        <p:spPr>
          <a:xfrm>
            <a:off x="760226" y="804014"/>
            <a:ext cx="8795024" cy="544764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ea typeface="+mn-lt"/>
                <a:cs typeface="+mn-lt"/>
              </a:rPr>
              <a:t>A keylogger or keystroke logger</a:t>
            </a:r>
            <a:r>
              <a:rPr lang="en-US" dirty="0">
                <a:ea typeface="+mn-lt"/>
                <a:cs typeface="+mn-lt"/>
              </a:rPr>
              <a:t>/</a:t>
            </a:r>
            <a:r>
              <a:rPr lang="en-US" b="1" dirty="0">
                <a:ea typeface="+mn-lt"/>
                <a:cs typeface="+mn-lt"/>
              </a:rPr>
              <a:t>keyboard capturing</a:t>
            </a:r>
            <a:r>
              <a:rPr lang="en-US" dirty="0">
                <a:ea typeface="+mn-lt"/>
                <a:cs typeface="+mn-lt"/>
              </a:rPr>
              <a:t> is a form of malware or hardware that keeps track of and records our keystrokes as we type. It takes the information and sends it to a hacker using a command-and-control (C&amp;C) server. The hacker then analyzes the keystrokes to locate usernames and passwords and uses them to hack into otherwise secure systems.</a:t>
            </a:r>
          </a:p>
          <a:p>
            <a:endParaRPr lang="en-US" dirty="0">
              <a:cs typeface="Calibri"/>
            </a:endParaRPr>
          </a:p>
          <a:p>
            <a:r>
              <a:rPr lang="en-US" sz="2400" b="1" dirty="0"/>
              <a:t>Types of Keyloggers </a:t>
            </a:r>
            <a:endParaRPr lang="en-US" sz="2400" b="1" dirty="0">
              <a:cs typeface="Calibri"/>
            </a:endParaRPr>
          </a:p>
          <a:p>
            <a:endParaRPr lang="en-US" sz="2400" b="1" dirty="0">
              <a:ea typeface="+mn-lt"/>
              <a:cs typeface="+mn-lt"/>
            </a:endParaRPr>
          </a:p>
          <a:p>
            <a:pPr marL="342900" indent="-342900">
              <a:buFont typeface="Arial"/>
              <a:buChar char="•"/>
            </a:pPr>
            <a:r>
              <a:rPr lang="en-US" sz="2400" b="1" dirty="0">
                <a:ea typeface="+mn-lt"/>
                <a:cs typeface="+mn-lt"/>
              </a:rPr>
              <a:t>SOFTWARE KEYLOGGER</a:t>
            </a:r>
          </a:p>
          <a:p>
            <a:endParaRPr lang="en-US" sz="2400" b="1" dirty="0">
              <a:ea typeface="+mn-lt"/>
              <a:cs typeface="+mn-lt"/>
            </a:endParaRPr>
          </a:p>
          <a:p>
            <a:r>
              <a:rPr lang="en-US" dirty="0">
                <a:ea typeface="+mn-lt"/>
                <a:cs typeface="+mn-lt"/>
              </a:rPr>
              <a:t>    Software keyloggers consist of applications that have to be installed on a computer to steal keystroke data. They are the most common method hackers use to access a user’s keystrokes. </a:t>
            </a:r>
          </a:p>
          <a:p>
            <a:r>
              <a:rPr lang="en-US" dirty="0">
                <a:ea typeface="+mn-lt"/>
                <a:cs typeface="+mn-lt"/>
              </a:rPr>
              <a:t>      A software keylogger is put on a computer when the user downloads an infected application. Once installed, the keylogger monitors the keystrokes on the operating system you are using, checking the paths each keystroke goes through. In this way, a software keylogger can keep track of your keystrokes and record each one. </a:t>
            </a:r>
            <a:endParaRPr lang="en-US" dirty="0"/>
          </a:p>
          <a:p>
            <a:endParaRPr lang="en-US" dirty="0">
              <a:cs typeface="Calibri"/>
            </a:endParaRPr>
          </a:p>
        </p:txBody>
      </p:sp>
    </p:spTree>
    <p:extLst>
      <p:ext uri="{BB962C8B-B14F-4D97-AF65-F5344CB8AC3E}">
        <p14:creationId xmlns:p14="http://schemas.microsoft.com/office/powerpoint/2010/main" val="65479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33E0-6DD5-314A-8F4B-9FD82484C6CD}"/>
              </a:ext>
            </a:extLst>
          </p:cNvPr>
          <p:cNvSpPr>
            <a:spLocks noGrp="1"/>
          </p:cNvSpPr>
          <p:nvPr>
            <p:ph type="title"/>
          </p:nvPr>
        </p:nvSpPr>
        <p:spPr/>
        <p:txBody>
          <a:bodyPr/>
          <a:lstStyle/>
          <a:p>
            <a:endParaRPr lang="en-US" dirty="0"/>
          </a:p>
        </p:txBody>
      </p:sp>
      <p:sp>
        <p:nvSpPr>
          <p:cNvPr id="3" name="TextBox 2">
            <a:extLst>
              <a:ext uri="{FF2B5EF4-FFF2-40B4-BE49-F238E27FC236}">
                <a16:creationId xmlns:a16="http://schemas.microsoft.com/office/drawing/2014/main" id="{C88FF495-E96F-9913-DA40-D339D6F210CA}"/>
              </a:ext>
            </a:extLst>
          </p:cNvPr>
          <p:cNvSpPr txBox="1"/>
          <p:nvPr/>
        </p:nvSpPr>
        <p:spPr>
          <a:xfrm flipH="1">
            <a:off x="824983" y="1687780"/>
            <a:ext cx="8732211"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b="1" dirty="0">
                <a:ea typeface="+mn-lt"/>
                <a:cs typeface="+mn-lt"/>
              </a:rPr>
              <a:t>HARDWARE KEYLOGGERS</a:t>
            </a:r>
            <a:endParaRPr lang="en-US" dirty="0"/>
          </a:p>
          <a:p>
            <a:endParaRPr lang="en-US" sz="2400" b="1" dirty="0">
              <a:ea typeface="+mn-lt"/>
              <a:cs typeface="+mn-lt"/>
            </a:endParaRPr>
          </a:p>
          <a:p>
            <a:r>
              <a:rPr lang="en-US" dirty="0">
                <a:ea typeface="+mn-lt"/>
                <a:cs typeface="+mn-lt"/>
              </a:rPr>
              <a:t>       A hardware keylogger works much like its software counterpart. The biggest difference is hardware keyloggers have to be physically connected to the target computer to record the user's keystrokes. For this reason, it is important for an organization to carefully monitor who has access to the network and the devices connected to it. </a:t>
            </a:r>
            <a:endParaRPr lang="en-US" dirty="0">
              <a:cs typeface="Calibri"/>
            </a:endParaRPr>
          </a:p>
          <a:p>
            <a:r>
              <a:rPr lang="en-US" dirty="0">
                <a:ea typeface="+mn-lt"/>
                <a:cs typeface="+mn-lt"/>
              </a:rPr>
              <a:t>       If an unauthorized individual is allowed to use a device on the network, they could install a hardware keylogger that may run undetected until it has already collected sensitive information. After hardware keystroke loggers have finished keylogging, they store the data, which the hacker has to download from the device.</a:t>
            </a:r>
            <a:endParaRPr lang="en-US" dirty="0"/>
          </a:p>
          <a:p>
            <a:pPr algn="l"/>
            <a:endParaRPr lang="en-US" dirty="0">
              <a:cs typeface="Calibri"/>
            </a:endParaRPr>
          </a:p>
        </p:txBody>
      </p:sp>
    </p:spTree>
    <p:extLst>
      <p:ext uri="{BB962C8B-B14F-4D97-AF65-F5344CB8AC3E}">
        <p14:creationId xmlns:p14="http://schemas.microsoft.com/office/powerpoint/2010/main" val="134161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32CCE16F-E384-34E7-5B4B-749ED989F92F}"/>
              </a:ext>
            </a:extLst>
          </p:cNvPr>
          <p:cNvSpPr txBox="1"/>
          <p:nvPr/>
        </p:nvSpPr>
        <p:spPr>
          <a:xfrm>
            <a:off x="837705" y="2017407"/>
            <a:ext cx="715460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ea typeface="+mn-lt"/>
                <a:cs typeface="+mn-lt"/>
              </a:rPr>
              <a:t>In today's digital age, cybersecurity threats pose a significant risk to individuals and organizations alike. One such threat is the proliferation of keyloggers, both in the form of software and hardware, which clandestinely capture keystrokes made by users on computers and mobile devices. These keyloggers, when deployed maliciously, can compromise sensitive information, including passwords, credit card details, and confidential communications.</a:t>
            </a:r>
            <a:endParaRPr lang="en-US"/>
          </a:p>
          <a:p>
            <a:endParaRPr lang="en-US" dirty="0">
              <a:cs typeface="Calibri"/>
            </a:endParaRPr>
          </a:p>
          <a:p>
            <a:pPr marL="285750" indent="-285750">
              <a:buFont typeface="Wingdings"/>
              <a:buChar char="Ø"/>
            </a:pPr>
            <a:r>
              <a:rPr lang="en-US" dirty="0">
                <a:ea typeface="+mn-lt"/>
                <a:cs typeface="+mn-lt"/>
              </a:rPr>
              <a:t>While keyloggers can have legitimate uses, such as monitoring employee activity or parental control, their potential for misuse underscores the importance of developing robust security measures to protect against unauthorized access and exploitation. Furthermore, the ethical and legal implications of keyloggers necessitate careful consideration to ensure compliance with privacy regulations and respect for individual rights.</a:t>
            </a:r>
            <a:endParaRPr lang="en-US"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a:extLst>
              <a:ext uri="{FF2B5EF4-FFF2-40B4-BE49-F238E27FC236}">
                <a16:creationId xmlns:a16="http://schemas.microsoft.com/office/drawing/2014/main" id="{1559F2DC-4D8D-4424-FFF7-27338DFF1DF0}"/>
              </a:ext>
            </a:extLst>
          </p:cNvPr>
          <p:cNvSpPr txBox="1"/>
          <p:nvPr/>
        </p:nvSpPr>
        <p:spPr>
          <a:xfrm>
            <a:off x="747681" y="2007066"/>
            <a:ext cx="855206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dirty="0">
                <a:ea typeface="Calibri"/>
                <a:cs typeface="Calibri"/>
              </a:rPr>
              <a:t> A Key Logger is a tool that captures and records all user inputs with the </a:t>
            </a:r>
            <a:r>
              <a:rPr lang="en-US" dirty="0" err="1">
                <a:ea typeface="Calibri"/>
                <a:cs typeface="Calibri"/>
              </a:rPr>
              <a:t>keyboard.It</a:t>
            </a:r>
            <a:r>
              <a:rPr lang="en-US" dirty="0">
                <a:ea typeface="Calibri"/>
                <a:cs typeface="Calibri"/>
              </a:rPr>
              <a:t> means that recording every keystroke is made and buttons clicked. This information will be stored in a text </a:t>
            </a:r>
            <a:r>
              <a:rPr lang="en-US" dirty="0" err="1">
                <a:ea typeface="Calibri"/>
                <a:cs typeface="Calibri"/>
              </a:rPr>
              <a:t>file,which</a:t>
            </a:r>
            <a:r>
              <a:rPr lang="en-US" dirty="0">
                <a:ea typeface="Calibri"/>
                <a:cs typeface="Calibri"/>
              </a:rPr>
              <a:t> is a readable </a:t>
            </a:r>
            <a:r>
              <a:rPr lang="en-US" dirty="0" err="1">
                <a:ea typeface="Calibri"/>
                <a:cs typeface="Calibri"/>
              </a:rPr>
              <a:t>format.It</a:t>
            </a:r>
            <a:r>
              <a:rPr lang="en-US" dirty="0">
                <a:ea typeface="Calibri"/>
                <a:cs typeface="Calibri"/>
              </a:rPr>
              <a:t> also capable of tracking and recording the user's online activities.</a:t>
            </a:r>
            <a:endParaRPr lang="en-US"/>
          </a:p>
          <a:p>
            <a:pPr marL="285750" indent="-285750">
              <a:buFont typeface="Wingdings"/>
              <a:buChar char="§"/>
            </a:pPr>
            <a:r>
              <a:rPr lang="en-US" dirty="0">
                <a:ea typeface="Calibri"/>
                <a:cs typeface="Calibri"/>
              </a:rPr>
              <a:t>For </a:t>
            </a:r>
            <a:r>
              <a:rPr lang="en-US" dirty="0" err="1">
                <a:ea typeface="Calibri"/>
                <a:cs typeface="Calibri"/>
              </a:rPr>
              <a:t>instance,if</a:t>
            </a:r>
            <a:r>
              <a:rPr lang="en-US" dirty="0">
                <a:ea typeface="Calibri"/>
                <a:cs typeface="Calibri"/>
              </a:rPr>
              <a:t> a user opens chrome and search for a image(as like "</a:t>
            </a:r>
            <a:r>
              <a:rPr lang="en-US" b="1" dirty="0">
                <a:ea typeface="Calibri"/>
                <a:cs typeface="Calibri"/>
              </a:rPr>
              <a:t>nature images</a:t>
            </a:r>
            <a:r>
              <a:rPr lang="en-US" dirty="0">
                <a:ea typeface="Calibri"/>
                <a:cs typeface="Calibri"/>
              </a:rPr>
              <a:t>"),</a:t>
            </a:r>
          </a:p>
          <a:p>
            <a:r>
              <a:rPr lang="en-US" dirty="0">
                <a:ea typeface="Calibri"/>
                <a:cs typeface="Calibri"/>
              </a:rPr>
              <a:t>      then in the text file it will be stored as[</a:t>
            </a:r>
            <a:r>
              <a:rPr lang="en-US" b="1" dirty="0">
                <a:ea typeface="+mn-lt"/>
                <a:cs typeface="+mn-lt"/>
              </a:rPr>
              <a:t>'n''a''t''u''r''e'Key.space'</a:t>
            </a:r>
            <a:r>
              <a:rPr lang="en-US" b="1" dirty="0" err="1">
                <a:ea typeface="+mn-lt"/>
                <a:cs typeface="+mn-lt"/>
              </a:rPr>
              <a:t>i</a:t>
            </a:r>
            <a:r>
              <a:rPr lang="en-US" b="1" dirty="0">
                <a:ea typeface="+mn-lt"/>
                <a:cs typeface="+mn-lt"/>
              </a:rPr>
              <a:t>''m''a''g''e''</a:t>
            </a:r>
            <a:r>
              <a:rPr lang="en-US" b="1" dirty="0" err="1">
                <a:ea typeface="+mn-lt"/>
                <a:cs typeface="+mn-lt"/>
              </a:rPr>
              <a:t>s'Key.enter</a:t>
            </a:r>
            <a:r>
              <a:rPr lang="en-US" dirty="0">
                <a:ea typeface="Calibri"/>
                <a:cs typeface="Calibri"/>
              </a:rPr>
              <a:t>]</a:t>
            </a:r>
          </a:p>
          <a:p>
            <a:pPr marL="285750" indent="-285750">
              <a:buFont typeface="Wingdings"/>
              <a:buChar char="§"/>
            </a:pPr>
            <a:r>
              <a:rPr lang="en-US">
                <a:ea typeface="Calibri"/>
                <a:cs typeface="Calibri"/>
              </a:rPr>
              <a:t>This comprehensive data collection provides a detailed overview of user's activities.</a:t>
            </a:r>
            <a:endParaRPr lang="en-US" dirty="0">
              <a:ea typeface="Calibri"/>
              <a:cs typeface="Calibri"/>
            </a:endParaRPr>
          </a:p>
          <a:p>
            <a:pPr marL="285750" indent="-285750">
              <a:buFont typeface="Wingdings"/>
              <a:buChar char="§"/>
            </a:pPr>
            <a:r>
              <a:rPr lang="en-US" dirty="0">
                <a:ea typeface="Calibri"/>
                <a:cs typeface="Calibri"/>
              </a:rPr>
              <a:t>Make sure that use of such tools must comply with legal privacy rules and ethical guidelines.</a:t>
            </a:r>
          </a:p>
          <a:p>
            <a:pPr marL="285750" indent="-285750">
              <a:buFont typeface="Wingdings"/>
              <a:buChar char="§"/>
            </a:pPr>
            <a:r>
              <a:rPr lang="en-US" dirty="0">
                <a:ea typeface="Calibri"/>
                <a:cs typeface="Calibri"/>
              </a:rPr>
              <a:t>Unauthorized use of keyloggers can lead to severe legal consequences.</a:t>
            </a:r>
          </a:p>
          <a:p>
            <a:endParaRPr lang="en-US"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TextBox 8">
            <a:extLst>
              <a:ext uri="{FF2B5EF4-FFF2-40B4-BE49-F238E27FC236}">
                <a16:creationId xmlns:a16="http://schemas.microsoft.com/office/drawing/2014/main" id="{D8E89487-543D-C8A9-9560-A1AE826C719D}"/>
              </a:ext>
            </a:extLst>
          </p:cNvPr>
          <p:cNvSpPr txBox="1"/>
          <p:nvPr/>
        </p:nvSpPr>
        <p:spPr>
          <a:xfrm>
            <a:off x="559228" y="2013857"/>
            <a:ext cx="9616536"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000" b="1" dirty="0">
                <a:ea typeface="+mn-lt"/>
                <a:cs typeface="+mn-lt"/>
              </a:rPr>
              <a:t>Legitimate Security Professionals</a:t>
            </a:r>
            <a:r>
              <a:rPr lang="en-US" sz="2000" dirty="0">
                <a:ea typeface="+mn-lt"/>
                <a:cs typeface="+mn-lt"/>
              </a:rPr>
              <a:t>: Many security professionals and IT administrators may use keyloggers as a part of their job to monitor and track activities on company devices to ensure compliance, prevent data breaches, or investigate security incidents</a:t>
            </a:r>
            <a:r>
              <a:rPr lang="en-US" dirty="0">
                <a:ea typeface="+mn-lt"/>
                <a:cs typeface="+mn-lt"/>
              </a:rPr>
              <a:t>.</a:t>
            </a:r>
            <a:endParaRPr lang="en-US" dirty="0">
              <a:cs typeface="Calibri"/>
            </a:endParaRPr>
          </a:p>
          <a:p>
            <a:pPr>
              <a:buFont typeface="Arial"/>
              <a:buChar char="•"/>
            </a:pPr>
            <a:r>
              <a:rPr lang="en-US" sz="2000" b="1" dirty="0">
                <a:ea typeface="+mn-lt"/>
                <a:cs typeface="+mn-lt"/>
              </a:rPr>
              <a:t>Parents</a:t>
            </a:r>
            <a:r>
              <a:rPr lang="en-US" sz="2000" dirty="0">
                <a:ea typeface="+mn-lt"/>
                <a:cs typeface="+mn-lt"/>
              </a:rPr>
              <a:t>: Concerned parents may use keyloggers to monitor their children's online activities and ensure they are safe from online predators or engaging in appropriate behavior.</a:t>
            </a:r>
            <a:endParaRPr lang="en-US" sz="2000" dirty="0">
              <a:cs typeface="Calibri"/>
            </a:endParaRPr>
          </a:p>
          <a:p>
            <a:pPr>
              <a:buFont typeface="Arial"/>
              <a:buChar char="•"/>
            </a:pPr>
            <a:r>
              <a:rPr lang="en-US" sz="2000" b="1" dirty="0">
                <a:ea typeface="+mn-lt"/>
                <a:cs typeface="+mn-lt"/>
              </a:rPr>
              <a:t>Employers</a:t>
            </a:r>
            <a:r>
              <a:rPr lang="en-US" sz="2000" dirty="0">
                <a:ea typeface="+mn-lt"/>
                <a:cs typeface="+mn-lt"/>
              </a:rPr>
              <a:t>: Employers may use keyloggers to monitor employees computer activities to ensure they are staying productive, following company policies, or not engaging in any activities that could harm the company's reputation or security.</a:t>
            </a:r>
            <a:endParaRPr lang="en-US" sz="2000">
              <a:cs typeface="Calibri"/>
            </a:endParaRPr>
          </a:p>
          <a:p>
            <a:pPr>
              <a:buFont typeface="Arial"/>
              <a:buChar char="•"/>
            </a:pPr>
            <a:r>
              <a:rPr lang="en-US" sz="2000" b="1" dirty="0">
                <a:ea typeface="+mn-lt"/>
                <a:cs typeface="+mn-lt"/>
              </a:rPr>
              <a:t>Cybercriminals</a:t>
            </a:r>
            <a:r>
              <a:rPr lang="en-US" sz="2000" dirty="0">
                <a:ea typeface="+mn-lt"/>
                <a:cs typeface="+mn-lt"/>
              </a:rPr>
              <a:t>: Unfortunately, cybercriminals can also be end users of keyloggers, often for malicious purposes such as stealing sensitive information like login credentials, financial data, or personal information for identity theft or other nefarious activities.</a:t>
            </a:r>
            <a:endParaRPr lang="en-US" sz="2000">
              <a:cs typeface="Calibri"/>
            </a:endParaRPr>
          </a:p>
          <a:p>
            <a:pPr algn="l"/>
            <a:endParaRPr lang="en-US" dirty="0">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TextBox 9">
            <a:extLst>
              <a:ext uri="{FF2B5EF4-FFF2-40B4-BE49-F238E27FC236}">
                <a16:creationId xmlns:a16="http://schemas.microsoft.com/office/drawing/2014/main" id="{775B3FE9-A28B-DD51-CA69-11865B7ABB0D}"/>
              </a:ext>
            </a:extLst>
          </p:cNvPr>
          <p:cNvSpPr txBox="1"/>
          <p:nvPr/>
        </p:nvSpPr>
        <p:spPr>
          <a:xfrm>
            <a:off x="2655784" y="2017107"/>
            <a:ext cx="7159833" cy="40807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b="1" dirty="0">
                <a:ea typeface="+mn-lt"/>
                <a:cs typeface="+mn-lt"/>
              </a:rPr>
              <a:t>Antivirus and Anti-malware Software</a:t>
            </a:r>
            <a:r>
              <a:rPr lang="en-US" sz="2000" dirty="0">
                <a:ea typeface="+mn-lt"/>
                <a:cs typeface="+mn-lt"/>
              </a:rPr>
              <a:t>: Utilizing reputable antivirus and anti-malware software can help detect and remove keyloggers and other malicious software from devices.</a:t>
            </a:r>
          </a:p>
          <a:p>
            <a:pPr marL="285750" indent="-285750">
              <a:buFont typeface="Wingdings"/>
              <a:buChar char="v"/>
            </a:pPr>
            <a:r>
              <a:rPr lang="en-US" sz="2000" b="1" dirty="0">
                <a:cs typeface="Calibri"/>
              </a:rPr>
              <a:t>Encryption</a:t>
            </a:r>
            <a:r>
              <a:rPr lang="en-US" sz="2000" dirty="0">
                <a:cs typeface="Calibri"/>
              </a:rPr>
              <a:t>: Encrypting sensitive data even at rest and in transit can prevent unauthorized access including keyloggers.</a:t>
            </a:r>
          </a:p>
          <a:p>
            <a:pPr marL="285750" indent="-285750">
              <a:buFont typeface="Wingdings"/>
              <a:buChar char="v"/>
            </a:pPr>
            <a:r>
              <a:rPr lang="en-US" sz="2000" b="1" dirty="0">
                <a:cs typeface="Calibri"/>
              </a:rPr>
              <a:t>Regular software update management</a:t>
            </a:r>
            <a:r>
              <a:rPr lang="en-US" sz="2000" dirty="0">
                <a:cs typeface="Calibri"/>
              </a:rPr>
              <a:t>: Keeping operating systems, applications and security software up-to-date with latest versions can help protect against known vulnerabilities that keyloggers may exploit.</a:t>
            </a:r>
          </a:p>
          <a:p>
            <a:pPr marL="285750" indent="-285750">
              <a:buFont typeface="Wingdings"/>
              <a:buChar char="v"/>
            </a:pPr>
            <a:r>
              <a:rPr lang="en-US" sz="2000" b="1" dirty="0">
                <a:ea typeface="+mn-lt"/>
                <a:cs typeface="+mn-lt"/>
              </a:rPr>
              <a:t>User Education and Awareness</a:t>
            </a:r>
            <a:r>
              <a:rPr lang="en-US" sz="2000" dirty="0">
                <a:ea typeface="+mn-lt"/>
                <a:cs typeface="+mn-lt"/>
              </a:rPr>
              <a:t>: Educating users about the risks of keyloggers and other security threats, as well as providing training on safe computing practices, can help prevent  installation or exposure to keyloggers.</a:t>
            </a:r>
            <a:endParaRPr lang="en-US" sz="2000" dirty="0">
              <a:cs typeface="Calibri"/>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186</TotalTime>
  <Words>1138</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Trebuchet MS</vt:lpstr>
      <vt:lpstr>Tw Cen MT</vt:lpstr>
      <vt:lpstr>Tw Cen MT Condensed</vt:lpstr>
      <vt:lpstr>Wingdings</vt:lpstr>
      <vt:lpstr>Wingdings 3</vt:lpstr>
      <vt:lpstr>Integral</vt:lpstr>
      <vt:lpstr>  YEMINENI PHANI SRI</vt:lpstr>
      <vt:lpstr>PROJECT TITLE</vt:lpstr>
      <vt:lpstr>AGENDA</vt:lpstr>
      <vt:lpstr>INTRODUCTION TO KEYLOGGERS</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Project link</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anchuri sandhyarani</dc:creator>
  <cp:lastModifiedBy>Yemineni Phani Sri</cp:lastModifiedBy>
  <cp:revision>449</cp:revision>
  <dcterms:created xsi:type="dcterms:W3CDTF">2024-06-03T05:48:59Z</dcterms:created>
  <dcterms:modified xsi:type="dcterms:W3CDTF">2024-06-26T10:31:07Z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