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84" r:id="rId5"/>
    <p:sldId id="297" r:id="rId6"/>
    <p:sldId id="287" r:id="rId7"/>
    <p:sldId id="285"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2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899" autoAdjust="0"/>
  </p:normalViewPr>
  <p:slideViewPr>
    <p:cSldViewPr snapToGrid="0" snapToObjects="1" showGuides="1">
      <p:cViewPr varScale="1">
        <p:scale>
          <a:sx n="45" d="100"/>
          <a:sy n="45" d="100"/>
        </p:scale>
        <p:origin x="53" y="91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6/3/2024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IN" sz="3600" dirty="0"/>
              <a:t>Strategic Recommendations for Medical Technologies Corporation</a:t>
            </a:r>
            <a:endParaRPr lang="en-US" sz="3600"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Siddam Sai Phanindra</a:t>
            </a:r>
          </a:p>
          <a:p>
            <a:endParaRPr lang="en-US" dirty="0"/>
          </a:p>
        </p:txBody>
      </p:sp>
      <p:sp>
        <p:nvSpPr>
          <p:cNvPr id="3" name="Picture Placeholder 2">
            <a:extLst>
              <a:ext uri="{FF2B5EF4-FFF2-40B4-BE49-F238E27FC236}">
                <a16:creationId xmlns:a16="http://schemas.microsoft.com/office/drawing/2014/main" id="{00C5A215-2C91-40FB-A37C-FD99DA83DAB3}"/>
              </a:ext>
            </a:extLst>
          </p:cNvPr>
          <p:cNvSpPr>
            <a:spLocks noGrp="1"/>
          </p:cNvSpPr>
          <p:nvPr>
            <p:ph type="pic" sz="quarter" idx="10"/>
          </p:nvPr>
        </p:nvSpPr>
        <p:spPr/>
      </p:sp>
      <p:pic>
        <p:nvPicPr>
          <p:cNvPr id="1026" name="Picture 2" descr="Title: Role of Supply Chain Management in the Hospital and Healthcare  Industry article by Kiran Kumar Y V">
            <a:extLst>
              <a:ext uri="{FF2B5EF4-FFF2-40B4-BE49-F238E27FC236}">
                <a16:creationId xmlns:a16="http://schemas.microsoft.com/office/drawing/2014/main" id="{B2D017E0-393A-408D-858B-03A35A9E7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12292"/>
            <a:ext cx="4985409" cy="492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p:txBody>
          <a:bodyPr/>
          <a:lstStyle/>
          <a:p>
            <a:r>
              <a:rPr lang="en-IN" sz="3600" dirty="0"/>
              <a:t>Strategic Partnerships</a:t>
            </a:r>
            <a:endParaRPr lang="en-US" sz="3600" dirty="0"/>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p:txBody>
          <a:bodyPr/>
          <a:lstStyle/>
          <a:p>
            <a:endParaRPr lang="en-US" altLang="zh-CN" dirty="0"/>
          </a:p>
        </p:txBody>
      </p:sp>
      <p:pic>
        <p:nvPicPr>
          <p:cNvPr id="6" name="Picture Placeholder 5">
            <a:extLst>
              <a:ext uri="{FF2B5EF4-FFF2-40B4-BE49-F238E27FC236}">
                <a16:creationId xmlns:a16="http://schemas.microsoft.com/office/drawing/2014/main" id="{07A088AF-0E9A-4D3A-90CB-D0887D75689C}"/>
              </a:ext>
            </a:extLst>
          </p:cNvPr>
          <p:cNvPicPr>
            <a:picLocks noGrp="1" noChangeAspect="1"/>
          </p:cNvPicPr>
          <p:nvPr>
            <p:ph type="pic" sz="quarter" idx="10"/>
          </p:nvPr>
        </p:nvPicPr>
        <p:blipFill>
          <a:blip r:embed="rId2"/>
          <a:srcRect l="16727" r="16727"/>
          <a:stretch>
            <a:fillRect/>
          </a:stretch>
        </p:blipFill>
        <p:spPr/>
      </p:pic>
    </p:spTree>
    <p:extLst>
      <p:ext uri="{BB962C8B-B14F-4D97-AF65-F5344CB8AC3E}">
        <p14:creationId xmlns:p14="http://schemas.microsoft.com/office/powerpoint/2010/main" val="3695118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761B4-1238-4AED-82DE-DCA09DD5E906}"/>
              </a:ext>
            </a:extLst>
          </p:cNvPr>
          <p:cNvSpPr>
            <a:spLocks noGrp="1"/>
          </p:cNvSpPr>
          <p:nvPr>
            <p:ph type="title"/>
          </p:nvPr>
        </p:nvSpPr>
        <p:spPr/>
        <p:txBody>
          <a:bodyPr/>
          <a:lstStyle/>
          <a:p>
            <a:r>
              <a:rPr lang="en-IN" dirty="0"/>
              <a:t>Strategic Partnerships</a:t>
            </a:r>
          </a:p>
        </p:txBody>
      </p:sp>
      <p:sp>
        <p:nvSpPr>
          <p:cNvPr id="3" name="Content Placeholder 2">
            <a:extLst>
              <a:ext uri="{FF2B5EF4-FFF2-40B4-BE49-F238E27FC236}">
                <a16:creationId xmlns:a16="http://schemas.microsoft.com/office/drawing/2014/main" id="{EE76B33D-45F4-4350-B2E1-16EC7884E903}"/>
              </a:ext>
            </a:extLst>
          </p:cNvPr>
          <p:cNvSpPr>
            <a:spLocks noGrp="1"/>
          </p:cNvSpPr>
          <p:nvPr>
            <p:ph idx="1"/>
          </p:nvPr>
        </p:nvSpPr>
        <p:spPr/>
        <p:txBody>
          <a:bodyPr/>
          <a:lstStyle/>
          <a:p>
            <a:pPr algn="just"/>
            <a:r>
              <a:rPr lang="en-IN" dirty="0"/>
              <a:t>1. Forge Strategic Alliances: Identify and cultivate strategic partnerships with hospitals, healthcare networks, research institutions, and industry associations.</a:t>
            </a:r>
          </a:p>
          <a:p>
            <a:pPr algn="just"/>
            <a:r>
              <a:rPr lang="en-IN" dirty="0"/>
              <a:t>2. Expand Market Reach: Explore opportunities for distribution partnerships, licensing agreements, or joint ventures.</a:t>
            </a:r>
          </a:p>
          <a:p>
            <a:pPr algn="just"/>
            <a:r>
              <a:rPr lang="en-IN" dirty="0"/>
              <a:t>3. Collaborate on Initiatives: Collaborate on joint initiatives, such as R&amp;D projects, clinical trials, and quality improvement programs.</a:t>
            </a:r>
          </a:p>
          <a:p>
            <a:pPr algn="just"/>
            <a:r>
              <a:rPr lang="en-IN" dirty="0"/>
              <a:t>Value-added Services: Provide additional services such as consulting and data analytics to enhance value to hospitals.</a:t>
            </a:r>
          </a:p>
          <a:p>
            <a:pPr algn="just"/>
            <a:r>
              <a:rPr lang="en-IN" dirty="0"/>
              <a:t>Sustainability and CSR: Partner on initiatives that promote sustainability and corporate social responsibility.</a:t>
            </a:r>
          </a:p>
          <a:p>
            <a:pPr algn="just"/>
            <a:endParaRPr lang="en-IN" dirty="0"/>
          </a:p>
        </p:txBody>
      </p:sp>
      <p:sp>
        <p:nvSpPr>
          <p:cNvPr id="4" name="Slide Number Placeholder 3">
            <a:extLst>
              <a:ext uri="{FF2B5EF4-FFF2-40B4-BE49-F238E27FC236}">
                <a16:creationId xmlns:a16="http://schemas.microsoft.com/office/drawing/2014/main" id="{A73F3CE4-5268-49EE-A8DF-B503B10D47A7}"/>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5" name="Footer Placeholder 4">
            <a:extLst>
              <a:ext uri="{FF2B5EF4-FFF2-40B4-BE49-F238E27FC236}">
                <a16:creationId xmlns:a16="http://schemas.microsoft.com/office/drawing/2014/main" id="{3934287C-5D6B-4732-952E-B6D48053222F}"/>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82F87199-C962-4DD4-8B08-9B2F1DDF4D54}"/>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736837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07CA-3D52-4662-B845-9A50A92DD6A9}"/>
              </a:ext>
            </a:extLst>
          </p:cNvPr>
          <p:cNvSpPr>
            <a:spLocks noGrp="1"/>
          </p:cNvSpPr>
          <p:nvPr>
            <p:ph type="title"/>
          </p:nvPr>
        </p:nvSpPr>
        <p:spPr>
          <a:xfrm>
            <a:off x="731519" y="1947672"/>
            <a:ext cx="3874347" cy="1938528"/>
          </a:xfrm>
        </p:spPr>
        <p:txBody>
          <a:bodyPr/>
          <a:lstStyle/>
          <a:p>
            <a:r>
              <a:rPr lang="en-IN" sz="4400" dirty="0"/>
              <a:t>Forecasting</a:t>
            </a:r>
          </a:p>
        </p:txBody>
      </p:sp>
      <p:sp>
        <p:nvSpPr>
          <p:cNvPr id="3" name="Text Placeholder 2">
            <a:extLst>
              <a:ext uri="{FF2B5EF4-FFF2-40B4-BE49-F238E27FC236}">
                <a16:creationId xmlns:a16="http://schemas.microsoft.com/office/drawing/2014/main" id="{089310D0-B4FF-4880-A4F2-C95A513BB3E5}"/>
              </a:ext>
            </a:extLst>
          </p:cNvPr>
          <p:cNvSpPr>
            <a:spLocks noGrp="1"/>
          </p:cNvSpPr>
          <p:nvPr>
            <p:ph type="body" idx="1"/>
          </p:nvPr>
        </p:nvSpPr>
        <p:spPr/>
        <p:txBody>
          <a:bodyPr/>
          <a:lstStyle/>
          <a:p>
            <a:endParaRPr lang="en-IN"/>
          </a:p>
        </p:txBody>
      </p:sp>
      <p:pic>
        <p:nvPicPr>
          <p:cNvPr id="6" name="Picture Placeholder 5">
            <a:extLst>
              <a:ext uri="{FF2B5EF4-FFF2-40B4-BE49-F238E27FC236}">
                <a16:creationId xmlns:a16="http://schemas.microsoft.com/office/drawing/2014/main" id="{6C2BC9E4-B9AE-4294-8AF2-7A1AC4C87E57}"/>
              </a:ext>
            </a:extLst>
          </p:cNvPr>
          <p:cNvPicPr>
            <a:picLocks noGrp="1" noChangeAspect="1"/>
          </p:cNvPicPr>
          <p:nvPr>
            <p:ph type="pic" sz="quarter" idx="10"/>
          </p:nvPr>
        </p:nvPicPr>
        <p:blipFill>
          <a:blip r:embed="rId2"/>
          <a:srcRect l="16625" r="16625"/>
          <a:stretch>
            <a:fillRect/>
          </a:stretch>
        </p:blipFill>
        <p:spPr/>
      </p:pic>
    </p:spTree>
    <p:extLst>
      <p:ext uri="{BB962C8B-B14F-4D97-AF65-F5344CB8AC3E}">
        <p14:creationId xmlns:p14="http://schemas.microsoft.com/office/powerpoint/2010/main" val="755016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B0FFF-315F-4F85-ACED-32783122A54A}"/>
              </a:ext>
            </a:extLst>
          </p:cNvPr>
          <p:cNvSpPr>
            <a:spLocks noGrp="1"/>
          </p:cNvSpPr>
          <p:nvPr>
            <p:ph type="title"/>
          </p:nvPr>
        </p:nvSpPr>
        <p:spPr>
          <a:xfrm>
            <a:off x="702224" y="580592"/>
            <a:ext cx="4956048" cy="1014984"/>
          </a:xfrm>
        </p:spPr>
        <p:txBody>
          <a:bodyPr/>
          <a:lstStyle/>
          <a:p>
            <a:r>
              <a:rPr lang="en-IN" dirty="0"/>
              <a:t>Forecasting</a:t>
            </a:r>
          </a:p>
        </p:txBody>
      </p:sp>
      <p:sp>
        <p:nvSpPr>
          <p:cNvPr id="3" name="Content Placeholder 2">
            <a:extLst>
              <a:ext uri="{FF2B5EF4-FFF2-40B4-BE49-F238E27FC236}">
                <a16:creationId xmlns:a16="http://schemas.microsoft.com/office/drawing/2014/main" id="{8AD8D65F-7D47-47E0-A9CB-286969581D1A}"/>
              </a:ext>
            </a:extLst>
          </p:cNvPr>
          <p:cNvSpPr>
            <a:spLocks noGrp="1"/>
          </p:cNvSpPr>
          <p:nvPr>
            <p:ph idx="1"/>
          </p:nvPr>
        </p:nvSpPr>
        <p:spPr>
          <a:xfrm>
            <a:off x="484631" y="1810512"/>
            <a:ext cx="5391235" cy="4160520"/>
          </a:xfrm>
        </p:spPr>
        <p:txBody>
          <a:bodyPr/>
          <a:lstStyle/>
          <a:p>
            <a:pPr algn="just"/>
            <a:r>
              <a:rPr lang="en-IN" sz="2400" dirty="0"/>
              <a:t>- Naive Forecast: Uses the actual data from the previous period.</a:t>
            </a:r>
          </a:p>
          <a:p>
            <a:pPr algn="just"/>
            <a:r>
              <a:rPr lang="en-IN" sz="2400" dirty="0"/>
              <a:t>- Cumulative Forecast: Uses the cumulative average of all previous periods.</a:t>
            </a:r>
          </a:p>
          <a:p>
            <a:pPr algn="just"/>
            <a:r>
              <a:rPr lang="en-IN" sz="2400" dirty="0"/>
              <a:t>- Moving Average (N=3): Averages the data from the last three periods.</a:t>
            </a:r>
          </a:p>
          <a:p>
            <a:pPr algn="just"/>
            <a:r>
              <a:rPr lang="en-IN" sz="2400" dirty="0"/>
              <a:t>- Simple Exponential Smoothing (Alpha = 0.3): Applies exponential smoothing with alpha set to 0.3.</a:t>
            </a:r>
          </a:p>
          <a:p>
            <a:pPr algn="just"/>
            <a:endParaRPr lang="en-IN" sz="2400" dirty="0"/>
          </a:p>
        </p:txBody>
      </p:sp>
      <p:sp>
        <p:nvSpPr>
          <p:cNvPr id="4" name="Slide Number Placeholder 3">
            <a:extLst>
              <a:ext uri="{FF2B5EF4-FFF2-40B4-BE49-F238E27FC236}">
                <a16:creationId xmlns:a16="http://schemas.microsoft.com/office/drawing/2014/main" id="{B85CA247-8598-470C-AA4E-732E36770273}"/>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5" name="Footer Placeholder 4">
            <a:extLst>
              <a:ext uri="{FF2B5EF4-FFF2-40B4-BE49-F238E27FC236}">
                <a16:creationId xmlns:a16="http://schemas.microsoft.com/office/drawing/2014/main" id="{149EB9E9-EC32-40D2-9A6D-EF1E4E5090FD}"/>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21F33972-7EB1-4C02-81DB-78DE5CF2B5C1}"/>
              </a:ext>
            </a:extLst>
          </p:cNvPr>
          <p:cNvSpPr>
            <a:spLocks noGrp="1"/>
          </p:cNvSpPr>
          <p:nvPr>
            <p:ph type="dt" sz="half" idx="10"/>
          </p:nvPr>
        </p:nvSpPr>
        <p:spPr/>
        <p:txBody>
          <a:bodyPr/>
          <a:lstStyle/>
          <a:p>
            <a:r>
              <a:rPr lang="en-US" noProof="0"/>
              <a:t>20XX</a:t>
            </a:r>
          </a:p>
        </p:txBody>
      </p:sp>
      <p:sp>
        <p:nvSpPr>
          <p:cNvPr id="7" name="Content Placeholder 2">
            <a:extLst>
              <a:ext uri="{FF2B5EF4-FFF2-40B4-BE49-F238E27FC236}">
                <a16:creationId xmlns:a16="http://schemas.microsoft.com/office/drawing/2014/main" id="{623ECBE4-177C-4AED-BC61-F6DBC29A7554}"/>
              </a:ext>
            </a:extLst>
          </p:cNvPr>
          <p:cNvSpPr txBox="1">
            <a:spLocks/>
          </p:cNvSpPr>
          <p:nvPr/>
        </p:nvSpPr>
        <p:spPr>
          <a:xfrm>
            <a:off x="7264400" y="1810512"/>
            <a:ext cx="4442968" cy="41605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t>- Mean Absolute Error (MAE): Average of absolute errors.</a:t>
            </a:r>
          </a:p>
          <a:p>
            <a:pPr algn="just"/>
            <a:r>
              <a:rPr lang="en-IN" dirty="0"/>
              <a:t>- Mean Squared Error (MSE): Average of squared errors.</a:t>
            </a:r>
          </a:p>
          <a:p>
            <a:pPr algn="just"/>
            <a:r>
              <a:rPr lang="en-IN" dirty="0"/>
              <a:t>- Mean Absolute Percentage Error (MAPE): Average of absolute percentage errors.</a:t>
            </a:r>
          </a:p>
        </p:txBody>
      </p:sp>
      <p:sp>
        <p:nvSpPr>
          <p:cNvPr id="8" name="Title 1">
            <a:extLst>
              <a:ext uri="{FF2B5EF4-FFF2-40B4-BE49-F238E27FC236}">
                <a16:creationId xmlns:a16="http://schemas.microsoft.com/office/drawing/2014/main" id="{03965BF8-3590-455C-9DF2-7987F2C68AAE}"/>
              </a:ext>
            </a:extLst>
          </p:cNvPr>
          <p:cNvSpPr txBox="1">
            <a:spLocks/>
          </p:cNvSpPr>
          <p:nvPr/>
        </p:nvSpPr>
        <p:spPr>
          <a:xfrm>
            <a:off x="7007860" y="580592"/>
            <a:ext cx="4956048" cy="1014984"/>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dirty="0"/>
              <a:t>Error Metrics</a:t>
            </a:r>
          </a:p>
        </p:txBody>
      </p:sp>
    </p:spTree>
    <p:extLst>
      <p:ext uri="{BB962C8B-B14F-4D97-AF65-F5344CB8AC3E}">
        <p14:creationId xmlns:p14="http://schemas.microsoft.com/office/powerpoint/2010/main" val="1745801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3B5C2-C039-4B9A-8DC6-0B62C9CAA100}"/>
              </a:ext>
            </a:extLst>
          </p:cNvPr>
          <p:cNvSpPr>
            <a:spLocks noGrp="1"/>
          </p:cNvSpPr>
          <p:nvPr>
            <p:ph type="title"/>
          </p:nvPr>
        </p:nvSpPr>
        <p:spPr/>
        <p:txBody>
          <a:bodyPr/>
          <a:lstStyle/>
          <a:p>
            <a:r>
              <a:rPr lang="en-IN" sz="4400" dirty="0"/>
              <a:t>Key Insights from the Forecasts</a:t>
            </a:r>
          </a:p>
        </p:txBody>
      </p:sp>
      <p:sp>
        <p:nvSpPr>
          <p:cNvPr id="3" name="Content Placeholder 2">
            <a:extLst>
              <a:ext uri="{FF2B5EF4-FFF2-40B4-BE49-F238E27FC236}">
                <a16:creationId xmlns:a16="http://schemas.microsoft.com/office/drawing/2014/main" id="{AEC1DCEC-7CB5-4A50-9761-B7E26AC2DCDC}"/>
              </a:ext>
            </a:extLst>
          </p:cNvPr>
          <p:cNvSpPr>
            <a:spLocks noGrp="1"/>
          </p:cNvSpPr>
          <p:nvPr>
            <p:ph idx="1"/>
          </p:nvPr>
        </p:nvSpPr>
        <p:spPr/>
        <p:txBody>
          <a:bodyPr/>
          <a:lstStyle/>
          <a:p>
            <a:pPr algn="just"/>
            <a:r>
              <a:rPr lang="en-IN" sz="3200" dirty="0"/>
              <a:t>- Naive Forecast generally has higher error metrics compared to other methods.</a:t>
            </a:r>
          </a:p>
          <a:p>
            <a:pPr algn="just"/>
            <a:r>
              <a:rPr lang="en-IN" sz="3200" dirty="0"/>
              <a:t>- Cumulative Forecast shows improved accuracy but can be influenced by outliers.</a:t>
            </a:r>
          </a:p>
          <a:p>
            <a:pPr algn="just"/>
            <a:r>
              <a:rPr lang="en-IN" sz="3200" dirty="0"/>
              <a:t>- Moving Average (N=3) smoothens the data, reducing short-term fluctuations.</a:t>
            </a:r>
          </a:p>
          <a:p>
            <a:pPr algn="just"/>
            <a:r>
              <a:rPr lang="en-IN" sz="3200" dirty="0"/>
              <a:t>- Simple Exponential Smoothing (Alpha = 0.3) provides a balance between recent and past data, improving forecast accuracy.</a:t>
            </a:r>
          </a:p>
          <a:p>
            <a:pPr algn="just"/>
            <a:endParaRPr lang="en-IN" sz="3200" dirty="0"/>
          </a:p>
        </p:txBody>
      </p:sp>
      <p:sp>
        <p:nvSpPr>
          <p:cNvPr id="4" name="Slide Number Placeholder 3">
            <a:extLst>
              <a:ext uri="{FF2B5EF4-FFF2-40B4-BE49-F238E27FC236}">
                <a16:creationId xmlns:a16="http://schemas.microsoft.com/office/drawing/2014/main" id="{23321BA6-E879-41ED-8650-F45F0B0DC1FF}"/>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sp>
        <p:nvSpPr>
          <p:cNvPr id="5" name="Footer Placeholder 4">
            <a:extLst>
              <a:ext uri="{FF2B5EF4-FFF2-40B4-BE49-F238E27FC236}">
                <a16:creationId xmlns:a16="http://schemas.microsoft.com/office/drawing/2014/main" id="{6DB20DDB-F641-4C42-80FD-9062C72F485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9E5CFBA4-9068-40EF-B27F-E2B363431A91}"/>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32414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57A-F7C1-442B-8FA5-0DBC66DBF808}"/>
              </a:ext>
            </a:extLst>
          </p:cNvPr>
          <p:cNvSpPr>
            <a:spLocks noGrp="1"/>
          </p:cNvSpPr>
          <p:nvPr>
            <p:ph type="title"/>
          </p:nvPr>
        </p:nvSpPr>
        <p:spPr>
          <a:xfrm>
            <a:off x="321733" y="1947672"/>
            <a:ext cx="4680035" cy="1938528"/>
          </a:xfrm>
        </p:spPr>
        <p:txBody>
          <a:bodyPr/>
          <a:lstStyle/>
          <a:p>
            <a:r>
              <a:rPr lang="en-IN" dirty="0"/>
              <a:t>Conclusion</a:t>
            </a:r>
          </a:p>
        </p:txBody>
      </p:sp>
      <p:sp>
        <p:nvSpPr>
          <p:cNvPr id="3" name="Text Placeholder 2">
            <a:extLst>
              <a:ext uri="{FF2B5EF4-FFF2-40B4-BE49-F238E27FC236}">
                <a16:creationId xmlns:a16="http://schemas.microsoft.com/office/drawing/2014/main" id="{510FC12B-7F4F-4A5C-98E6-D20EE7E4F144}"/>
              </a:ext>
            </a:extLst>
          </p:cNvPr>
          <p:cNvSpPr>
            <a:spLocks noGrp="1"/>
          </p:cNvSpPr>
          <p:nvPr>
            <p:ph type="body" idx="1"/>
          </p:nvPr>
        </p:nvSpPr>
        <p:spPr/>
        <p:txBody>
          <a:bodyPr/>
          <a:lstStyle/>
          <a:p>
            <a:endParaRPr lang="en-IN"/>
          </a:p>
        </p:txBody>
      </p:sp>
      <p:pic>
        <p:nvPicPr>
          <p:cNvPr id="8" name="Picture Placeholder 7">
            <a:extLst>
              <a:ext uri="{FF2B5EF4-FFF2-40B4-BE49-F238E27FC236}">
                <a16:creationId xmlns:a16="http://schemas.microsoft.com/office/drawing/2014/main" id="{00B64CAA-9534-4B6B-B92F-77DDE6C01AD1}"/>
              </a:ext>
            </a:extLst>
          </p:cNvPr>
          <p:cNvPicPr>
            <a:picLocks noGrp="1" noChangeAspect="1"/>
          </p:cNvPicPr>
          <p:nvPr>
            <p:ph type="pic" sz="quarter" idx="10"/>
          </p:nvPr>
        </p:nvPicPr>
        <p:blipFill>
          <a:blip r:embed="rId2"/>
          <a:srcRect l="10000" r="10000"/>
          <a:stretch>
            <a:fillRect/>
          </a:stretch>
        </p:blipFill>
        <p:spPr/>
      </p:pic>
    </p:spTree>
    <p:extLst>
      <p:ext uri="{BB962C8B-B14F-4D97-AF65-F5344CB8AC3E}">
        <p14:creationId xmlns:p14="http://schemas.microsoft.com/office/powerpoint/2010/main" val="188570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8CFD4-8DEF-4926-A48E-CA440F612F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37F187-8BAF-4B98-B3E2-CB6504F8D2CE}"/>
              </a:ext>
            </a:extLst>
          </p:cNvPr>
          <p:cNvSpPr>
            <a:spLocks noGrp="1"/>
          </p:cNvSpPr>
          <p:nvPr>
            <p:ph idx="1"/>
          </p:nvPr>
        </p:nvSpPr>
        <p:spPr/>
        <p:txBody>
          <a:bodyPr/>
          <a:lstStyle/>
          <a:p>
            <a:pPr algn="just"/>
            <a:r>
              <a:rPr lang="en-IN" dirty="0"/>
              <a:t>By embracing a holistic strategy focused on product innovation, customer engagement, operational excellence, and strategic partnerships, MTC can position itself as a leading provider of innovative healthcare solutions. Through proactive adaptation to market dynamics, collaboration with stakeholders, and relentless pursuit of excellence, MTC can drive sustainable growth, deliver value to customers, and make a meaningful impact on the healthcare industry.</a:t>
            </a:r>
          </a:p>
          <a:p>
            <a:pPr algn="just"/>
            <a:endParaRPr lang="en-IN" dirty="0"/>
          </a:p>
        </p:txBody>
      </p:sp>
      <p:sp>
        <p:nvSpPr>
          <p:cNvPr id="4" name="Slide Number Placeholder 3">
            <a:extLst>
              <a:ext uri="{FF2B5EF4-FFF2-40B4-BE49-F238E27FC236}">
                <a16:creationId xmlns:a16="http://schemas.microsoft.com/office/drawing/2014/main" id="{016BC8B7-7FC9-42F1-889C-838DE879D1A0}"/>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sp>
        <p:nvSpPr>
          <p:cNvPr id="5" name="Footer Placeholder 4">
            <a:extLst>
              <a:ext uri="{FF2B5EF4-FFF2-40B4-BE49-F238E27FC236}">
                <a16:creationId xmlns:a16="http://schemas.microsoft.com/office/drawing/2014/main" id="{A9775910-DFF1-4185-8F4A-88997234FE71}"/>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332CB999-8A82-4B40-9A4C-E7B5C074D0C5}"/>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4405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p:txBody>
          <a:bodyPr/>
          <a:lstStyle/>
          <a:p>
            <a:pPr algn="just"/>
            <a:r>
              <a:rPr lang="en-IN" sz="2800" dirty="0"/>
              <a:t>"Forecasting is the art of saying what will happen, and then explaining why it didn't."</a:t>
            </a:r>
            <a:endParaRPr lang="en-US" sz="2800" dirty="0"/>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p:txBody>
          <a:bodyPr/>
          <a:lstStyle/>
          <a:p>
            <a:r>
              <a:rPr lang="en-IN" sz="2400" dirty="0"/>
              <a:t>— Anonymous</a:t>
            </a:r>
          </a:p>
          <a:p>
            <a:endParaRPr lang="en-US" sz="2400" dirty="0"/>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17</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
        <p:nvSpPr>
          <p:cNvPr id="10" name="TextBox 9">
            <a:extLst>
              <a:ext uri="{FF2B5EF4-FFF2-40B4-BE49-F238E27FC236}">
                <a16:creationId xmlns:a16="http://schemas.microsoft.com/office/drawing/2014/main" id="{1B8053B5-5C4B-4B7B-AE02-35F00C4221D6}"/>
              </a:ext>
            </a:extLst>
          </p:cNvPr>
          <p:cNvSpPr txBox="1"/>
          <p:nvPr/>
        </p:nvSpPr>
        <p:spPr>
          <a:xfrm>
            <a:off x="5875867" y="4455844"/>
            <a:ext cx="3405293" cy="1754326"/>
          </a:xfrm>
          <a:prstGeom prst="rect">
            <a:avLst/>
          </a:prstGeom>
          <a:noFill/>
        </p:spPr>
        <p:txBody>
          <a:bodyPr wrap="square">
            <a:spAutoFit/>
          </a:bodyPr>
          <a:lstStyle/>
          <a:p>
            <a:r>
              <a:rPr lang="en-IN" sz="5400" dirty="0"/>
              <a:t>Thankyou</a:t>
            </a:r>
          </a:p>
          <a:p>
            <a:endParaRPr lang="en-US" sz="5400" dirty="0"/>
          </a:p>
        </p:txBody>
      </p:sp>
    </p:spTree>
    <p:extLst>
      <p:ext uri="{BB962C8B-B14F-4D97-AF65-F5344CB8AC3E}">
        <p14:creationId xmlns:p14="http://schemas.microsoft.com/office/powerpoint/2010/main" val="61328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1E2B-57A7-41F7-BC2D-8F8E587718AE}"/>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A454391C-693E-4CC5-8524-A1AFEB0E5F28}"/>
              </a:ext>
            </a:extLst>
          </p:cNvPr>
          <p:cNvSpPr>
            <a:spLocks noGrp="1"/>
          </p:cNvSpPr>
          <p:nvPr>
            <p:ph idx="1"/>
          </p:nvPr>
        </p:nvSpPr>
        <p:spPr/>
        <p:txBody>
          <a:bodyPr/>
          <a:lstStyle/>
          <a:p>
            <a:r>
              <a:rPr lang="en-IN" dirty="0"/>
              <a:t>1. Introduction</a:t>
            </a:r>
          </a:p>
          <a:p>
            <a:r>
              <a:rPr lang="en-IN" dirty="0"/>
              <a:t>2. Product Innovation</a:t>
            </a:r>
          </a:p>
          <a:p>
            <a:r>
              <a:rPr lang="en-IN" dirty="0"/>
              <a:t>3. Customer Engagement</a:t>
            </a:r>
          </a:p>
          <a:p>
            <a:r>
              <a:rPr lang="en-IN" dirty="0"/>
              <a:t>4. Operational Excellence</a:t>
            </a:r>
          </a:p>
          <a:p>
            <a:r>
              <a:rPr lang="en-IN" dirty="0"/>
              <a:t>5. Strategic Partnerships</a:t>
            </a:r>
          </a:p>
          <a:p>
            <a:r>
              <a:rPr lang="en-IN" dirty="0"/>
              <a:t>6. Conclusion</a:t>
            </a:r>
          </a:p>
        </p:txBody>
      </p:sp>
      <p:sp>
        <p:nvSpPr>
          <p:cNvPr id="4" name="Slide Number Placeholder 3">
            <a:extLst>
              <a:ext uri="{FF2B5EF4-FFF2-40B4-BE49-F238E27FC236}">
                <a16:creationId xmlns:a16="http://schemas.microsoft.com/office/drawing/2014/main" id="{75D4D0AD-9861-44FA-8AE5-19C70BD47AA4}"/>
              </a:ext>
            </a:extLst>
          </p:cNvPr>
          <p:cNvSpPr>
            <a:spLocks noGrp="1"/>
          </p:cNvSpPr>
          <p:nvPr>
            <p:ph type="sldNum" sz="quarter" idx="12"/>
          </p:nvPr>
        </p:nvSpPr>
        <p:spPr/>
        <p:txBody>
          <a:bodyPr/>
          <a:lstStyle/>
          <a:p>
            <a:fld id="{8D0AFDD5-844D-364D-8AEC-50CF4D36D55D}" type="slidenum">
              <a:rPr lang="en-US" noProof="0" smtClean="0"/>
              <a:t>2</a:t>
            </a:fld>
            <a:endParaRPr lang="en-US" noProof="0"/>
          </a:p>
        </p:txBody>
      </p:sp>
      <p:sp>
        <p:nvSpPr>
          <p:cNvPr id="5" name="Footer Placeholder 4">
            <a:extLst>
              <a:ext uri="{FF2B5EF4-FFF2-40B4-BE49-F238E27FC236}">
                <a16:creationId xmlns:a16="http://schemas.microsoft.com/office/drawing/2014/main" id="{91D06200-54A6-48DD-9D55-998BE792172E}"/>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27233BA9-D58C-4FEA-B467-D5CFEE49640D}"/>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745716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pPr algn="just"/>
            <a:r>
              <a:rPr lang="en-IN" sz="1400" dirty="0"/>
              <a:t>Medical Technologies Corporation (MTC) operates in a dynamic healthcare industry, where innovation, quality, and efficiency are paramount. To ensure sustainable growth and competitive advantage, MTC must align its strategic initiatives with market trends, customer needs, and operational excellence. This presentation outlines key recommendations to drive MTC's success in the areas of product innovation, customer engagement, operational excellence, and strategic partnerships.</a:t>
            </a:r>
          </a:p>
          <a:p>
            <a:pPr algn="just"/>
            <a:endParaRPr lang="en-US" sz="1400"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6" name="Picture Placeholder 5" descr="Clothes of various colors on rack">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t="182" b="182"/>
          <a:stretch/>
        </p:blipFill>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p:txBody>
          <a:bodyPr/>
          <a:lstStyle/>
          <a:p>
            <a:r>
              <a:rPr lang="en-IN" sz="4000" dirty="0"/>
              <a:t>Product Innovation</a:t>
            </a:r>
            <a:endParaRPr lang="en-US" sz="4000" dirty="0"/>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p:txBody>
          <a:bodyPr/>
          <a:lstStyle/>
          <a:p>
            <a:endParaRPr lang="en-US" altLang="zh-CN" dirty="0"/>
          </a:p>
        </p:txBody>
      </p:sp>
      <p:pic>
        <p:nvPicPr>
          <p:cNvPr id="6" name="Picture Placeholder 5">
            <a:extLst>
              <a:ext uri="{FF2B5EF4-FFF2-40B4-BE49-F238E27FC236}">
                <a16:creationId xmlns:a16="http://schemas.microsoft.com/office/drawing/2014/main" id="{838D737B-8383-44A1-A756-09C9DBD31E99}"/>
              </a:ext>
            </a:extLst>
          </p:cNvPr>
          <p:cNvPicPr>
            <a:picLocks noGrp="1" noChangeAspect="1"/>
          </p:cNvPicPr>
          <p:nvPr>
            <p:ph type="pic" sz="quarter" idx="10"/>
          </p:nvPr>
        </p:nvPicPr>
        <p:blipFill>
          <a:blip r:embed="rId2"/>
          <a:srcRect l="18478" r="18478"/>
          <a:stretch>
            <a:fillRect/>
          </a:stretch>
        </p:blipFill>
        <p:spPr>
          <a:xfrm>
            <a:off x="5117253" y="606891"/>
            <a:ext cx="5897880" cy="5897880"/>
          </a:xfrm>
        </p:spPr>
      </p:pic>
    </p:spTree>
    <p:extLst>
      <p:ext uri="{BB962C8B-B14F-4D97-AF65-F5344CB8AC3E}">
        <p14:creationId xmlns:p14="http://schemas.microsoft.com/office/powerpoint/2010/main" val="37522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A9132-9DE9-4060-BB2C-6D0E9FDCD6F7}"/>
              </a:ext>
            </a:extLst>
          </p:cNvPr>
          <p:cNvSpPr>
            <a:spLocks noGrp="1"/>
          </p:cNvSpPr>
          <p:nvPr>
            <p:ph type="title"/>
          </p:nvPr>
        </p:nvSpPr>
        <p:spPr/>
        <p:txBody>
          <a:bodyPr/>
          <a:lstStyle/>
          <a:p>
            <a:r>
              <a:rPr lang="en-IN" dirty="0"/>
              <a:t>Product Innovation</a:t>
            </a:r>
          </a:p>
        </p:txBody>
      </p:sp>
      <p:sp>
        <p:nvSpPr>
          <p:cNvPr id="3" name="Content Placeholder 2">
            <a:extLst>
              <a:ext uri="{FF2B5EF4-FFF2-40B4-BE49-F238E27FC236}">
                <a16:creationId xmlns:a16="http://schemas.microsoft.com/office/drawing/2014/main" id="{82E040ED-5851-4B73-BCCD-526262C3BD42}"/>
              </a:ext>
            </a:extLst>
          </p:cNvPr>
          <p:cNvSpPr>
            <a:spLocks noGrp="1"/>
          </p:cNvSpPr>
          <p:nvPr>
            <p:ph idx="1"/>
          </p:nvPr>
        </p:nvSpPr>
        <p:spPr/>
        <p:txBody>
          <a:bodyPr/>
          <a:lstStyle/>
          <a:p>
            <a:pPr algn="just"/>
            <a:r>
              <a:rPr lang="en-IN" sz="2400" dirty="0"/>
              <a:t>1. Invest in R&amp;D: Allocate resources towards research and development initiatives to drive product innovation and differentiation.</a:t>
            </a:r>
          </a:p>
          <a:p>
            <a:pPr algn="just"/>
            <a:r>
              <a:rPr lang="en-IN" sz="2400" dirty="0"/>
              <a:t>2. Enhance Product Portfolio: Expand MTC's product portfolio to offer comprehensive solutions that meet the evolving needs of healthcare providers and patients.</a:t>
            </a:r>
          </a:p>
          <a:p>
            <a:pPr algn="just"/>
            <a:r>
              <a:rPr lang="en-IN" sz="2400" dirty="0"/>
              <a:t>3. Explore Partnerships: Explore opportunities for partnerships, acquisitions, or licensing agreements to access complementary technologies and expertise.</a:t>
            </a:r>
          </a:p>
          <a:p>
            <a:pPr algn="just"/>
            <a:r>
              <a:rPr lang="en-IN" sz="2400" dirty="0"/>
              <a:t>Collaborative Product Development: Partner with hospitals to co-develop new medical technologies and devices.</a:t>
            </a:r>
          </a:p>
          <a:p>
            <a:pPr algn="just"/>
            <a:r>
              <a:rPr lang="en-IN" sz="2400" dirty="0"/>
              <a:t>Continuous Improvement Initiatives: Incorporate feedback from healthcare professionals to refine and enhance existing products.</a:t>
            </a:r>
          </a:p>
          <a:p>
            <a:pPr algn="just"/>
            <a:endParaRPr lang="en-IN" sz="2400" dirty="0"/>
          </a:p>
          <a:p>
            <a:pPr marL="0" indent="0" algn="just">
              <a:buNone/>
            </a:pPr>
            <a:endParaRPr lang="en-IN" sz="2400" dirty="0"/>
          </a:p>
        </p:txBody>
      </p:sp>
      <p:sp>
        <p:nvSpPr>
          <p:cNvPr id="4" name="Slide Number Placeholder 3">
            <a:extLst>
              <a:ext uri="{FF2B5EF4-FFF2-40B4-BE49-F238E27FC236}">
                <a16:creationId xmlns:a16="http://schemas.microsoft.com/office/drawing/2014/main" id="{6966481E-22CA-4EB7-AB65-B4F342CD6781}"/>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5" name="Footer Placeholder 4">
            <a:extLst>
              <a:ext uri="{FF2B5EF4-FFF2-40B4-BE49-F238E27FC236}">
                <a16:creationId xmlns:a16="http://schemas.microsoft.com/office/drawing/2014/main" id="{3B07DA8A-BF91-426E-BAEB-DDAA9D9962B5}"/>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13561AF0-4CCE-4844-A39E-504B8B9515A6}"/>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91571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p:txBody>
          <a:bodyPr/>
          <a:lstStyle/>
          <a:p>
            <a:r>
              <a:rPr lang="en-IN" sz="3200" dirty="0"/>
              <a:t>Customer Engagement</a:t>
            </a:r>
            <a:endParaRPr lang="en-US" sz="3200" dirty="0"/>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p:txBody>
          <a:bodyPr/>
          <a:lstStyle/>
          <a:p>
            <a:endParaRPr lang="en-US" altLang="zh-CN" dirty="0"/>
          </a:p>
        </p:txBody>
      </p:sp>
      <p:pic>
        <p:nvPicPr>
          <p:cNvPr id="7" name="Picture Placeholder 6">
            <a:extLst>
              <a:ext uri="{FF2B5EF4-FFF2-40B4-BE49-F238E27FC236}">
                <a16:creationId xmlns:a16="http://schemas.microsoft.com/office/drawing/2014/main" id="{F5C8E59D-DA1A-4CD1-9795-8FA6E1D163C4}"/>
              </a:ext>
            </a:extLst>
          </p:cNvPr>
          <p:cNvPicPr>
            <a:picLocks noGrp="1" noChangeAspect="1"/>
          </p:cNvPicPr>
          <p:nvPr>
            <p:ph type="pic" sz="quarter" idx="10"/>
          </p:nvPr>
        </p:nvPicPr>
        <p:blipFill>
          <a:blip r:embed="rId2"/>
          <a:srcRect l="20833" r="20833"/>
          <a:stretch>
            <a:fillRect/>
          </a:stretch>
        </p:blipFill>
        <p:spPr/>
      </p:pic>
    </p:spTree>
    <p:extLst>
      <p:ext uri="{BB962C8B-B14F-4D97-AF65-F5344CB8AC3E}">
        <p14:creationId xmlns:p14="http://schemas.microsoft.com/office/powerpoint/2010/main" val="286810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A9132-9DE9-4060-BB2C-6D0E9FDCD6F7}"/>
              </a:ext>
            </a:extLst>
          </p:cNvPr>
          <p:cNvSpPr>
            <a:spLocks noGrp="1"/>
          </p:cNvSpPr>
          <p:nvPr>
            <p:ph type="title"/>
          </p:nvPr>
        </p:nvSpPr>
        <p:spPr/>
        <p:txBody>
          <a:bodyPr/>
          <a:lstStyle/>
          <a:p>
            <a:r>
              <a:rPr lang="en-IN" dirty="0"/>
              <a:t>Customer Engagement</a:t>
            </a:r>
          </a:p>
        </p:txBody>
      </p:sp>
      <p:sp>
        <p:nvSpPr>
          <p:cNvPr id="3" name="Content Placeholder 2">
            <a:extLst>
              <a:ext uri="{FF2B5EF4-FFF2-40B4-BE49-F238E27FC236}">
                <a16:creationId xmlns:a16="http://schemas.microsoft.com/office/drawing/2014/main" id="{82E040ED-5851-4B73-BCCD-526262C3BD42}"/>
              </a:ext>
            </a:extLst>
          </p:cNvPr>
          <p:cNvSpPr>
            <a:spLocks noGrp="1"/>
          </p:cNvSpPr>
          <p:nvPr>
            <p:ph idx="1"/>
          </p:nvPr>
        </p:nvSpPr>
        <p:spPr/>
        <p:txBody>
          <a:bodyPr/>
          <a:lstStyle/>
          <a:p>
            <a:pPr algn="just"/>
            <a:r>
              <a:rPr lang="en-IN" sz="2400" dirty="0"/>
              <a:t>1. Customer-Centric Approach: Adopt a customer-centric approach to product development, marketing, and service delivery.</a:t>
            </a:r>
          </a:p>
          <a:p>
            <a:pPr algn="just"/>
            <a:r>
              <a:rPr lang="en-IN" sz="2400" dirty="0"/>
              <a:t>2. Strengthen Relationships: Build strong relationships with key stakeholders, including hospitals, clinics, group purchasing organizations (GPOs), and regulatory bodies.</a:t>
            </a:r>
          </a:p>
          <a:p>
            <a:pPr algn="just"/>
            <a:r>
              <a:rPr lang="en-IN" sz="2400" dirty="0"/>
              <a:t>3. Enhance Communication: Enhance communication channels, gather feedback, and collaborate closely to address customer needs and exceed expectations.</a:t>
            </a:r>
          </a:p>
          <a:p>
            <a:pPr algn="just"/>
            <a:r>
              <a:rPr lang="en-IN" sz="2400" dirty="0"/>
              <a:t>Education and Training Programs: Provide comprehensive training to ensure effective use of products.</a:t>
            </a:r>
          </a:p>
          <a:p>
            <a:pPr algn="just"/>
            <a:r>
              <a:rPr lang="en-IN" sz="2400" dirty="0"/>
              <a:t>Technical Support and Maintenance Services: Offer timely support and maintenance to maximize product uptime.</a:t>
            </a:r>
          </a:p>
          <a:p>
            <a:pPr marL="0" indent="0" algn="just">
              <a:buNone/>
            </a:pPr>
            <a:endParaRPr lang="en-IN" sz="2400" dirty="0"/>
          </a:p>
        </p:txBody>
      </p:sp>
      <p:sp>
        <p:nvSpPr>
          <p:cNvPr id="4" name="Slide Number Placeholder 3">
            <a:extLst>
              <a:ext uri="{FF2B5EF4-FFF2-40B4-BE49-F238E27FC236}">
                <a16:creationId xmlns:a16="http://schemas.microsoft.com/office/drawing/2014/main" id="{6966481E-22CA-4EB7-AB65-B4F342CD6781}"/>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5" name="Footer Placeholder 4">
            <a:extLst>
              <a:ext uri="{FF2B5EF4-FFF2-40B4-BE49-F238E27FC236}">
                <a16:creationId xmlns:a16="http://schemas.microsoft.com/office/drawing/2014/main" id="{3B07DA8A-BF91-426E-BAEB-DDAA9D9962B5}"/>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13561AF0-4CCE-4844-A39E-504B8B9515A6}"/>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354687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p:txBody>
          <a:bodyPr/>
          <a:lstStyle/>
          <a:p>
            <a:r>
              <a:rPr lang="en-IN" sz="3600" dirty="0"/>
              <a:t>Operational Excellence</a:t>
            </a:r>
            <a:endParaRPr lang="en-US" sz="3600" dirty="0"/>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p:txBody>
          <a:bodyPr/>
          <a:lstStyle/>
          <a:p>
            <a:endParaRPr lang="en-US" altLang="zh-CN" dirty="0"/>
          </a:p>
        </p:txBody>
      </p:sp>
      <p:pic>
        <p:nvPicPr>
          <p:cNvPr id="7" name="Picture Placeholder 6">
            <a:extLst>
              <a:ext uri="{FF2B5EF4-FFF2-40B4-BE49-F238E27FC236}">
                <a16:creationId xmlns:a16="http://schemas.microsoft.com/office/drawing/2014/main" id="{F5C8E59D-DA1A-4CD1-9795-8FA6E1D163C4}"/>
              </a:ext>
            </a:extLst>
          </p:cNvPr>
          <p:cNvPicPr>
            <a:picLocks noGrp="1" noChangeAspect="1"/>
          </p:cNvPicPr>
          <p:nvPr>
            <p:ph type="pic" sz="quarter" idx="10"/>
          </p:nvPr>
        </p:nvPicPr>
        <p:blipFill>
          <a:blip r:embed="rId2"/>
          <a:srcRect l="20833" r="20833"/>
          <a:stretch>
            <a:fillRect/>
          </a:stretch>
        </p:blipFill>
        <p:spPr/>
      </p:pic>
    </p:spTree>
    <p:extLst>
      <p:ext uri="{BB962C8B-B14F-4D97-AF65-F5344CB8AC3E}">
        <p14:creationId xmlns:p14="http://schemas.microsoft.com/office/powerpoint/2010/main" val="3767946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6C1F-FA96-4DDD-9F56-D03561A73897}"/>
              </a:ext>
            </a:extLst>
          </p:cNvPr>
          <p:cNvSpPr>
            <a:spLocks noGrp="1"/>
          </p:cNvSpPr>
          <p:nvPr>
            <p:ph type="title"/>
          </p:nvPr>
        </p:nvSpPr>
        <p:spPr/>
        <p:txBody>
          <a:bodyPr/>
          <a:lstStyle/>
          <a:p>
            <a:r>
              <a:rPr lang="en-IN" dirty="0"/>
              <a:t>Operational Excellence</a:t>
            </a:r>
          </a:p>
        </p:txBody>
      </p:sp>
      <p:sp>
        <p:nvSpPr>
          <p:cNvPr id="3" name="Content Placeholder 2">
            <a:extLst>
              <a:ext uri="{FF2B5EF4-FFF2-40B4-BE49-F238E27FC236}">
                <a16:creationId xmlns:a16="http://schemas.microsoft.com/office/drawing/2014/main" id="{113EC397-F575-4A45-A9C1-5598C33BD971}"/>
              </a:ext>
            </a:extLst>
          </p:cNvPr>
          <p:cNvSpPr>
            <a:spLocks noGrp="1"/>
          </p:cNvSpPr>
          <p:nvPr>
            <p:ph idx="1"/>
          </p:nvPr>
        </p:nvSpPr>
        <p:spPr/>
        <p:txBody>
          <a:bodyPr/>
          <a:lstStyle/>
          <a:p>
            <a:pPr algn="just"/>
            <a:r>
              <a:rPr lang="en-IN" sz="2400" dirty="0"/>
              <a:t>1. Optimize Supply Chain: Streamline supply chain processes, optimize inventory management, and enhance supplier relationships.</a:t>
            </a:r>
          </a:p>
          <a:p>
            <a:pPr algn="just"/>
            <a:r>
              <a:rPr lang="en-IN" sz="2400" dirty="0"/>
              <a:t>2. Continuous Improvement: Foster a culture of continuous improvement across all levels of the organization.</a:t>
            </a:r>
          </a:p>
          <a:p>
            <a:pPr algn="just"/>
            <a:r>
              <a:rPr lang="en-IN" sz="2400" dirty="0"/>
              <a:t>3. Implement Lean Principles: Implement lean principles, quality management systems, and performance metrics to drive operational excellence.</a:t>
            </a:r>
          </a:p>
          <a:p>
            <a:pPr algn="just"/>
            <a:r>
              <a:rPr lang="en-IN" sz="2400" dirty="0"/>
              <a:t>Data Analytics: Utilize data analytics to optimize inventory management and reduce waste.</a:t>
            </a:r>
          </a:p>
          <a:p>
            <a:pPr algn="just"/>
            <a:r>
              <a:rPr lang="en-IN" sz="2400" dirty="0"/>
              <a:t>Regulatory Compliance: Ensure all processes meet regulatory standards to maintain high product quality.</a:t>
            </a:r>
          </a:p>
          <a:p>
            <a:pPr algn="just"/>
            <a:endParaRPr lang="en-IN" sz="2400" dirty="0"/>
          </a:p>
        </p:txBody>
      </p:sp>
      <p:sp>
        <p:nvSpPr>
          <p:cNvPr id="4" name="Slide Number Placeholder 3">
            <a:extLst>
              <a:ext uri="{FF2B5EF4-FFF2-40B4-BE49-F238E27FC236}">
                <a16:creationId xmlns:a16="http://schemas.microsoft.com/office/drawing/2014/main" id="{C87CD5B7-78C6-4D03-99D4-7FEACC3DD85C}"/>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5" name="Footer Placeholder 4">
            <a:extLst>
              <a:ext uri="{FF2B5EF4-FFF2-40B4-BE49-F238E27FC236}">
                <a16:creationId xmlns:a16="http://schemas.microsoft.com/office/drawing/2014/main" id="{6FB2D1B5-ADBD-4289-8F1B-8D44DC369A74}"/>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2056D047-C268-4FDA-BDB8-CAFD64596295}"/>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47996450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{86ECC1C8-82AA-4B3D-8B73-DC490DB922BD}tf11429527_win32</Template>
  <TotalTime>20</TotalTime>
  <Words>819</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Karla</vt:lpstr>
      <vt:lpstr>Univers Condensed Light</vt:lpstr>
      <vt:lpstr>Office Theme</vt:lpstr>
      <vt:lpstr>Strategic Recommendations for Medical Technologies Corporation</vt:lpstr>
      <vt:lpstr>Content</vt:lpstr>
      <vt:lpstr>Introduction </vt:lpstr>
      <vt:lpstr>Product Innovation</vt:lpstr>
      <vt:lpstr>Product Innovation</vt:lpstr>
      <vt:lpstr>Customer Engagement</vt:lpstr>
      <vt:lpstr>Customer Engagement</vt:lpstr>
      <vt:lpstr>Operational Excellence</vt:lpstr>
      <vt:lpstr>Operational Excellence</vt:lpstr>
      <vt:lpstr>Strategic Partnerships</vt:lpstr>
      <vt:lpstr>Strategic Partnerships</vt:lpstr>
      <vt:lpstr>Forecasting</vt:lpstr>
      <vt:lpstr>Forecasting</vt:lpstr>
      <vt:lpstr>Key Insights from the Forecasts</vt:lpstr>
      <vt:lpstr>Conclusion</vt:lpstr>
      <vt:lpstr>PowerPoint Presentation</vt:lpstr>
      <vt:lpstr>"Forecasting is the art of saying what will happen, and then explaining why it didn't."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Recommendations for Medical Technologies Corporation</dc:title>
  <dc:creator>phanindra siddam</dc:creator>
  <cp:lastModifiedBy>phanindra siddam</cp:lastModifiedBy>
  <cp:revision>3</cp:revision>
  <dcterms:created xsi:type="dcterms:W3CDTF">2024-06-03T04:39:01Z</dcterms:created>
  <dcterms:modified xsi:type="dcterms:W3CDTF">2024-06-03T04:59:33Z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