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D5DA9-5EF2-4AC3-9685-F43617A201A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48BE1-4E12-4AC5-B1BC-63C69961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3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5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29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0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88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37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9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7FB0-D122-45B2-BA14-6020D8707D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960F-E77A-4037-A861-D6270593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0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7FB0-D122-45B2-BA14-6020D8707D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960F-E77A-4037-A861-D6270593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7FB0-D122-45B2-BA14-6020D8707D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960F-E77A-4037-A861-D6270593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1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7FB0-D122-45B2-BA14-6020D8707D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960F-E77A-4037-A861-D6270593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9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7FB0-D122-45B2-BA14-6020D8707D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960F-E77A-4037-A861-D6270593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7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7FB0-D122-45B2-BA14-6020D8707D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960F-E77A-4037-A861-D6270593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7FB0-D122-45B2-BA14-6020D8707D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960F-E77A-4037-A861-D6270593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8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7FB0-D122-45B2-BA14-6020D8707D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960F-E77A-4037-A861-D6270593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7FB0-D122-45B2-BA14-6020D8707D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960F-E77A-4037-A861-D6270593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5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7FB0-D122-45B2-BA14-6020D8707D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960F-E77A-4037-A861-D6270593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5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7FB0-D122-45B2-BA14-6020D8707D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960F-E77A-4037-A861-D6270593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0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67FB0-D122-45B2-BA14-6020D8707D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4960F-E77A-4037-A861-D6270593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9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614610" y="4650430"/>
            <a:ext cx="1638091" cy="1033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19367" y="129231"/>
            <a:ext cx="9771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Results and Suggestions –ARIMA</a:t>
            </a:r>
            <a:endParaRPr lang="en-US" sz="3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916713"/>
              </p:ext>
            </p:extLst>
          </p:nvPr>
        </p:nvGraphicFramePr>
        <p:xfrm>
          <a:off x="974556" y="4100004"/>
          <a:ext cx="709194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74">
                  <a:extLst>
                    <a:ext uri="{9D8B030D-6E8A-4147-A177-3AD203B41FA5}">
                      <a16:colId xmlns:a16="http://schemas.microsoft.com/office/drawing/2014/main" val="3200504016"/>
                    </a:ext>
                  </a:extLst>
                </a:gridCol>
                <a:gridCol w="3545974">
                  <a:extLst>
                    <a:ext uri="{9D8B030D-6E8A-4147-A177-3AD203B41FA5}">
                      <a16:colId xmlns:a16="http://schemas.microsoft.com/office/drawing/2014/main" val="2518944976"/>
                    </a:ext>
                  </a:extLst>
                </a:gridCol>
              </a:tblGrid>
              <a:tr h="2897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Future Week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Calls Forecast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77291"/>
                  </a:ext>
                </a:extLst>
              </a:tr>
              <a:tr h="2897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– 37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142664.9</a:t>
                      </a:r>
                      <a:endParaRPr lang="en-US" dirty="0" smtClean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410092"/>
                  </a:ext>
                </a:extLst>
              </a:tr>
              <a:tr h="2897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– 38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149975.1</a:t>
                      </a:r>
                      <a:endParaRPr lang="en-US" dirty="0" smtClean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43381"/>
                  </a:ext>
                </a:extLst>
              </a:tr>
              <a:tr h="2897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– 39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139145.8</a:t>
                      </a:r>
                      <a:endParaRPr lang="en-US" dirty="0" smtClean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06923"/>
                  </a:ext>
                </a:extLst>
              </a:tr>
              <a:tr h="2897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– 40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129602.1</a:t>
                      </a:r>
                      <a:endParaRPr lang="en-US" dirty="0" smtClean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252761"/>
                  </a:ext>
                </a:extLst>
              </a:tr>
              <a:tr h="2897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– 41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136057.0</a:t>
                      </a:r>
                      <a:endParaRPr lang="en-US" dirty="0" smtClean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90334"/>
                  </a:ext>
                </a:extLst>
              </a:tr>
              <a:tr h="2897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– 42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143473.1</a:t>
                      </a:r>
                      <a:endParaRPr lang="en-US" dirty="0" smtClean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96814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975" y="714006"/>
            <a:ext cx="9228580" cy="31601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711760" y="4751445"/>
            <a:ext cx="144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MAPE  </a:t>
            </a:r>
          </a:p>
          <a:p>
            <a:pPr algn="ctr"/>
            <a:r>
              <a:rPr lang="en-US" sz="2400" dirty="0" smtClean="0"/>
              <a:t>16.68 %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29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19367" y="129231"/>
            <a:ext cx="9771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Results and Suggestions – De Seasonal ARIMA</a:t>
            </a:r>
            <a:endParaRPr lang="en-US" sz="3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221376"/>
              </p:ext>
            </p:extLst>
          </p:nvPr>
        </p:nvGraphicFramePr>
        <p:xfrm>
          <a:off x="1081504" y="3908034"/>
          <a:ext cx="709574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7872">
                  <a:extLst>
                    <a:ext uri="{9D8B030D-6E8A-4147-A177-3AD203B41FA5}">
                      <a16:colId xmlns:a16="http://schemas.microsoft.com/office/drawing/2014/main" val="3200504016"/>
                    </a:ext>
                  </a:extLst>
                </a:gridCol>
                <a:gridCol w="3547872">
                  <a:extLst>
                    <a:ext uri="{9D8B030D-6E8A-4147-A177-3AD203B41FA5}">
                      <a16:colId xmlns:a16="http://schemas.microsoft.com/office/drawing/2014/main" val="251894497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Future Week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Calls Forecast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772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– 37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122906.7</a:t>
                      </a:r>
                      <a:endParaRPr lang="en-US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4100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– 38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124722.3</a:t>
                      </a:r>
                      <a:endParaRPr lang="en-US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433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– 39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121638.0</a:t>
                      </a:r>
                      <a:endParaRPr lang="en-US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– 40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120014.0</a:t>
                      </a:r>
                      <a:endParaRPr lang="en-US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2527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– 41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120664.1</a:t>
                      </a:r>
                      <a:endParaRPr lang="en-US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903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– 42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effectLst/>
                        </a:rPr>
                        <a:t>122408.3</a:t>
                      </a:r>
                      <a:endParaRPr lang="en-US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96814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783029" y="4554178"/>
            <a:ext cx="1638091" cy="10330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80179" y="4655193"/>
            <a:ext cx="144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MAPE  </a:t>
            </a:r>
          </a:p>
          <a:p>
            <a:pPr algn="ctr"/>
            <a:r>
              <a:rPr lang="en-US" sz="2400" dirty="0" smtClean="0"/>
              <a:t>9.51 </a:t>
            </a:r>
            <a:r>
              <a:rPr lang="en-US" sz="2400" dirty="0" smtClean="0"/>
              <a:t>%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485" y="643194"/>
            <a:ext cx="9229560" cy="31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19367" y="129231"/>
            <a:ext cx="9771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Results and Suggestions – Holt Winters Method</a:t>
            </a:r>
            <a:endParaRPr lang="en-US" sz="3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830681"/>
              </p:ext>
            </p:extLst>
          </p:nvPr>
        </p:nvGraphicFramePr>
        <p:xfrm>
          <a:off x="973221" y="3932098"/>
          <a:ext cx="709574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7872">
                  <a:extLst>
                    <a:ext uri="{9D8B030D-6E8A-4147-A177-3AD203B41FA5}">
                      <a16:colId xmlns:a16="http://schemas.microsoft.com/office/drawing/2014/main" val="3200504016"/>
                    </a:ext>
                  </a:extLst>
                </a:gridCol>
                <a:gridCol w="3547872">
                  <a:extLst>
                    <a:ext uri="{9D8B030D-6E8A-4147-A177-3AD203B41FA5}">
                      <a16:colId xmlns:a16="http://schemas.microsoft.com/office/drawing/2014/main" val="251894497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Future Week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Calls Forecast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772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– 37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183443.0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4100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– 38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152630.2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433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– 39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110683.5 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– 40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108101.0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2527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– 41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135355.7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903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– 42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115076.1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96814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602578" y="4530117"/>
            <a:ext cx="1638091" cy="10330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99728" y="4631132"/>
            <a:ext cx="144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MAPE  </a:t>
            </a:r>
          </a:p>
          <a:p>
            <a:pPr algn="ctr"/>
            <a:r>
              <a:rPr lang="en-US" sz="2400" dirty="0" smtClean="0"/>
              <a:t>12.61 %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367" y="619733"/>
            <a:ext cx="9226296" cy="314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19367" y="129231"/>
            <a:ext cx="9771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Results and Suggestions – Regression Time Series</a:t>
            </a:r>
            <a:endParaRPr lang="en-US" sz="3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36953"/>
              </p:ext>
            </p:extLst>
          </p:nvPr>
        </p:nvGraphicFramePr>
        <p:xfrm>
          <a:off x="1033378" y="4016318"/>
          <a:ext cx="709574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7872">
                  <a:extLst>
                    <a:ext uri="{9D8B030D-6E8A-4147-A177-3AD203B41FA5}">
                      <a16:colId xmlns:a16="http://schemas.microsoft.com/office/drawing/2014/main" val="3200504016"/>
                    </a:ext>
                  </a:extLst>
                </a:gridCol>
                <a:gridCol w="3547872">
                  <a:extLst>
                    <a:ext uri="{9D8B030D-6E8A-4147-A177-3AD203B41FA5}">
                      <a16:colId xmlns:a16="http://schemas.microsoft.com/office/drawing/2014/main" val="251894497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Future Week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Calls Forecast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772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– 37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209375.6</a:t>
                      </a:r>
                      <a:endParaRPr lang="en-US" dirty="0" smtClean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4100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– 38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193336.1</a:t>
                      </a:r>
                      <a:endParaRPr lang="en-US" dirty="0" smtClean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433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– 39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163228.6</a:t>
                      </a:r>
                      <a:endParaRPr lang="en-US" dirty="0" smtClean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– 40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157282.1</a:t>
                      </a:r>
                      <a:endParaRPr lang="en-US" dirty="0" smtClean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2527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– 41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186915.1</a:t>
                      </a:r>
                      <a:endParaRPr lang="en-US" dirty="0" smtClean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903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– 42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164963.6</a:t>
                      </a:r>
                      <a:endParaRPr lang="en-US" dirty="0" smtClean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96814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675670" y="4554174"/>
            <a:ext cx="1638091" cy="10330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670" y="4655190"/>
            <a:ext cx="144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MAPE  </a:t>
            </a:r>
          </a:p>
          <a:p>
            <a:pPr algn="ctr"/>
            <a:r>
              <a:rPr lang="en-US" sz="2400" dirty="0" smtClean="0"/>
              <a:t>20.53 %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086" y="714006"/>
            <a:ext cx="9219916" cy="31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6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867" y="936827"/>
            <a:ext cx="5779008" cy="2208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55" y="3796005"/>
            <a:ext cx="5837412" cy="2212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216" y="3791699"/>
            <a:ext cx="5777659" cy="22128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19367" y="129231"/>
            <a:ext cx="9771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Forecasting Results Comparison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515980" y="3097762"/>
            <a:ext cx="3549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ARIMA Forecasting</a:t>
            </a:r>
          </a:p>
          <a:p>
            <a:pPr algn="ctr"/>
            <a:r>
              <a:rPr lang="en-US" dirty="0" smtClean="0"/>
              <a:t>MAPE = 16.683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53392" y="6008852"/>
            <a:ext cx="3549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Series Regression</a:t>
            </a:r>
          </a:p>
          <a:p>
            <a:pPr algn="ctr"/>
            <a:r>
              <a:rPr lang="en-US" dirty="0" smtClean="0"/>
              <a:t>MAPE = 20.536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15980" y="6008853"/>
            <a:ext cx="392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Deseasonal ARIMA Forecasting   </a:t>
            </a:r>
          </a:p>
          <a:p>
            <a:pPr algn="ctr"/>
            <a:r>
              <a:rPr lang="en-US" dirty="0" smtClean="0"/>
              <a:t>MAPE = 9.181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35713" y="3097762"/>
            <a:ext cx="3549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Holt Winters Method</a:t>
            </a:r>
          </a:p>
          <a:p>
            <a:pPr algn="ctr"/>
            <a:r>
              <a:rPr lang="en-US" dirty="0" smtClean="0"/>
              <a:t>MAPE = 9.61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455" y="934673"/>
            <a:ext cx="5780461" cy="221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896878"/>
              </p:ext>
            </p:extLst>
          </p:nvPr>
        </p:nvGraphicFramePr>
        <p:xfrm>
          <a:off x="1532763" y="1828800"/>
          <a:ext cx="7896726" cy="3838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242">
                  <a:extLst>
                    <a:ext uri="{9D8B030D-6E8A-4147-A177-3AD203B41FA5}">
                      <a16:colId xmlns:a16="http://schemas.microsoft.com/office/drawing/2014/main" val="3377643911"/>
                    </a:ext>
                  </a:extLst>
                </a:gridCol>
                <a:gridCol w="2632242">
                  <a:extLst>
                    <a:ext uri="{9D8B030D-6E8A-4147-A177-3AD203B41FA5}">
                      <a16:colId xmlns:a16="http://schemas.microsoft.com/office/drawing/2014/main" val="1353397077"/>
                    </a:ext>
                  </a:extLst>
                </a:gridCol>
                <a:gridCol w="2632242">
                  <a:extLst>
                    <a:ext uri="{9D8B030D-6E8A-4147-A177-3AD203B41FA5}">
                      <a16:colId xmlns:a16="http://schemas.microsoft.com/office/drawing/2014/main" val="2424808018"/>
                    </a:ext>
                  </a:extLst>
                </a:gridCol>
              </a:tblGrid>
              <a:tr h="76761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MAPE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9957"/>
                  </a:ext>
                </a:extLst>
              </a:tr>
              <a:tr h="76761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ARIMA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83.317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16.683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459844"/>
                  </a:ext>
                </a:extLst>
              </a:tr>
              <a:tr h="767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 Seasonal ARIMA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90.49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9.51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185758"/>
                  </a:ext>
                </a:extLst>
              </a:tr>
              <a:tr h="767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Holt Winters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87.39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12.61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395145"/>
                  </a:ext>
                </a:extLst>
              </a:tr>
              <a:tr h="76761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79.464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20.536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51329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18936" y="385011"/>
            <a:ext cx="9252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Time Series Forecasting – Model Comparisons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7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207</Words>
  <Application>Microsoft Office PowerPoint</Application>
  <PresentationFormat>Widescreen</PresentationFormat>
  <Paragraphs>99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Forecasting – Model  Parameters</dc:title>
  <dc:creator>abhirup ghosh</dc:creator>
  <cp:lastModifiedBy>abhirup ghosh</cp:lastModifiedBy>
  <cp:revision>15</cp:revision>
  <dcterms:created xsi:type="dcterms:W3CDTF">2019-11-05T10:22:57Z</dcterms:created>
  <dcterms:modified xsi:type="dcterms:W3CDTF">2019-11-05T15:46:09Z</dcterms:modified>
</cp:coreProperties>
</file>