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97" r:id="rId5"/>
    <p:sldId id="298" r:id="rId6"/>
    <p:sldId id="291" r:id="rId7"/>
    <p:sldId id="258" r:id="rId8"/>
    <p:sldId id="259" r:id="rId9"/>
    <p:sldId id="260" r:id="rId10"/>
    <p:sldId id="261" r:id="rId11"/>
    <p:sldId id="266" r:id="rId12"/>
    <p:sldId id="262" r:id="rId13"/>
    <p:sldId id="263" r:id="rId14"/>
    <p:sldId id="264" r:id="rId15"/>
    <p:sldId id="268" r:id="rId16"/>
    <p:sldId id="265" r:id="rId17"/>
    <p:sldId id="279" r:id="rId18"/>
    <p:sldId id="269" r:id="rId19"/>
    <p:sldId id="299" r:id="rId20"/>
    <p:sldId id="270" r:id="rId21"/>
    <p:sldId id="271" r:id="rId22"/>
    <p:sldId id="272" r:id="rId23"/>
    <p:sldId id="273" r:id="rId24"/>
    <p:sldId id="274" r:id="rId25"/>
    <p:sldId id="310" r:id="rId26"/>
    <p:sldId id="300" r:id="rId27"/>
    <p:sldId id="303" r:id="rId28"/>
    <p:sldId id="304" r:id="rId29"/>
    <p:sldId id="302" r:id="rId30"/>
    <p:sldId id="312" r:id="rId31"/>
    <p:sldId id="275" r:id="rId32"/>
    <p:sldId id="280" r:id="rId33"/>
    <p:sldId id="309" r:id="rId34"/>
    <p:sldId id="278" r:id="rId35"/>
    <p:sldId id="281" r:id="rId36"/>
    <p:sldId id="282" r:id="rId37"/>
    <p:sldId id="311" r:id="rId38"/>
    <p:sldId id="313" r:id="rId39"/>
    <p:sldId id="283" r:id="rId40"/>
    <p:sldId id="284" r:id="rId41"/>
    <p:sldId id="285" r:id="rId42"/>
    <p:sldId id="286" r:id="rId43"/>
    <p:sldId id="308" r:id="rId44"/>
    <p:sldId id="305" r:id="rId45"/>
    <p:sldId id="306" r:id="rId46"/>
    <p:sldId id="307" r:id="rId47"/>
    <p:sldId id="287" r:id="rId48"/>
    <p:sldId id="294" r:id="rId49"/>
    <p:sldId id="295" r:id="rId50"/>
    <p:sldId id="296" r:id="rId51"/>
    <p:sldId id="29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595" autoAdjust="0"/>
  </p:normalViewPr>
  <p:slideViewPr>
    <p:cSldViewPr>
      <p:cViewPr>
        <p:scale>
          <a:sx n="100" d="100"/>
          <a:sy n="100" d="100"/>
        </p:scale>
        <p:origin x="-24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1160-7463-446A-A20F-9ADBF05BBA2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5AD3-68BD-4FB4-AB77-1702250B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8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1160-7463-446A-A20F-9ADBF05BBA2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5AD3-68BD-4FB4-AB77-1702250B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9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1160-7463-446A-A20F-9ADBF05BBA2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5AD3-68BD-4FB4-AB77-1702250B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0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1160-7463-446A-A20F-9ADBF05BBA2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5AD3-68BD-4FB4-AB77-1702250B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1160-7463-446A-A20F-9ADBF05BBA2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5AD3-68BD-4FB4-AB77-1702250B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9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1160-7463-446A-A20F-9ADBF05BBA2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5AD3-68BD-4FB4-AB77-1702250B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6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1160-7463-446A-A20F-9ADBF05BBA2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5AD3-68BD-4FB4-AB77-1702250B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1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1160-7463-446A-A20F-9ADBF05BBA2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5AD3-68BD-4FB4-AB77-1702250B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9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1160-7463-446A-A20F-9ADBF05BBA2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5AD3-68BD-4FB4-AB77-1702250B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1160-7463-446A-A20F-9ADBF05BBA2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5AD3-68BD-4FB4-AB77-1702250B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1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1160-7463-446A-A20F-9ADBF05BBA2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5AD3-68BD-4FB4-AB77-1702250B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1160-7463-446A-A20F-9ADBF05BBA2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5AD3-68BD-4FB4-AB77-1702250B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1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dk.java.net/projects/jdk8/featur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dk8.java.net/download.html" TargetMode="External"/><Relationship Id="rId2" Type="http://schemas.openxmlformats.org/officeDocument/2006/relationships/hyperlink" Target="http://jdk8.java.net/lambd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dzone.com/articles/java-8-permgen-metaspace" TargetMode="External"/><Relationship Id="rId3" Type="http://schemas.openxmlformats.org/officeDocument/2006/relationships/hyperlink" Target="http://java.dzone.com/articles/java-%E2%80%93-far-sight-look-jdk-8" TargetMode="External"/><Relationship Id="rId7" Type="http://schemas.openxmlformats.org/officeDocument/2006/relationships/hyperlink" Target="http://geekmonkey.org/articles/24-a-new-date-and-time-api-for-jdk-8" TargetMode="External"/><Relationship Id="rId2" Type="http://schemas.openxmlformats.org/officeDocument/2006/relationships/hyperlink" Target="http://openjdk.java.net/projects/jdk8/featu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dzone.com/articles/introducing-new-date-and-time" TargetMode="External"/><Relationship Id="rId5" Type="http://schemas.openxmlformats.org/officeDocument/2006/relationships/hyperlink" Target="http://www.infoq.com/news/2013/02/java-time-api-jdk-8" TargetMode="External"/><Relationship Id="rId4" Type="http://schemas.openxmlformats.org/officeDocument/2006/relationships/hyperlink" Target="http://illegalargumentexception.blogspot.com/2012/08/java-lambda-support-in-java-8.html" TargetMode="External"/><Relationship Id="rId9" Type="http://schemas.openxmlformats.org/officeDocument/2006/relationships/hyperlink" Target="http://www.infoq.com/news/2012/11/Nashorn-proposal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foq.com/articles/java-8-vs-scala" TargetMode="External"/><Relationship Id="rId3" Type="http://schemas.openxmlformats.org/officeDocument/2006/relationships/hyperlink" Target="http://jdk8.java.net/lambda/" TargetMode="External"/><Relationship Id="rId7" Type="http://schemas.openxmlformats.org/officeDocument/2006/relationships/hyperlink" Target="http://datumedge.blogspot.com/2012/06/java-8-lambdas.html" TargetMode="External"/><Relationship Id="rId2" Type="http://schemas.openxmlformats.org/officeDocument/2006/relationships/hyperlink" Target="http://jcp.org/en/jsr/detail?id=33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gelikalanger.com/Conferences/Slides/jf12_LambdasInJava8-1.pdf" TargetMode="External"/><Relationship Id="rId11" Type="http://schemas.openxmlformats.org/officeDocument/2006/relationships/hyperlink" Target="http://cr.openjdk.java.net/~briangoetz/lambda/lambda-translation.html" TargetMode="External"/><Relationship Id="rId5" Type="http://schemas.openxmlformats.org/officeDocument/2006/relationships/hyperlink" Target="http://www.oraclejavamagazine-digital.com/javamagazine/20121112?pg=35" TargetMode="External"/><Relationship Id="rId10" Type="http://schemas.openxmlformats.org/officeDocument/2006/relationships/hyperlink" Target="http://www.slideshare.net/garthbrown/lambda-functions-in-java-8" TargetMode="External"/><Relationship Id="rId4" Type="http://schemas.openxmlformats.org/officeDocument/2006/relationships/hyperlink" Target="http://jdk8.java.net/download.html" TargetMode="External"/><Relationship Id="rId9" Type="http://schemas.openxmlformats.org/officeDocument/2006/relationships/hyperlink" Target="http://www.slideshare.net/ramonypp/java-8-project-lambd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cr.openjdk.java.net/~briangoetz/lambda/sotc3.html" TargetMode="External"/><Relationship Id="rId13" Type="http://schemas.openxmlformats.org/officeDocument/2006/relationships/hyperlink" Target="http://shop.oreilly.com/product/0636920021667.do" TargetMode="External"/><Relationship Id="rId3" Type="http://schemas.openxmlformats.org/officeDocument/2006/relationships/hyperlink" Target="http://blueskyworkshop.com/topics/Java-Pages/lambda-expression-basics/" TargetMode="External"/><Relationship Id="rId7" Type="http://schemas.openxmlformats.org/officeDocument/2006/relationships/hyperlink" Target="http://doanduyhai.wordpress.com/2012/07/14/java-8-lambda-in-details-part-iii-method-and-constructor-ref" TargetMode="External"/><Relationship Id="rId12" Type="http://schemas.openxmlformats.org/officeDocument/2006/relationships/hyperlink" Target="http://code.google.com/p/functionaljava/" TargetMode="External"/><Relationship Id="rId2" Type="http://schemas.openxmlformats.org/officeDocument/2006/relationships/hyperlink" Target="http://learnjavafx.typepad.com/weblog/2013/02/mary-had-a-little-%CE%B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arthly-powers.blogspot.com/2012/07/java-8-lambda-and-method-references.html" TargetMode="External"/><Relationship Id="rId11" Type="http://schemas.openxmlformats.org/officeDocument/2006/relationships/hyperlink" Target="http://java.dzone.com/articles/no-more-excuses-use-null" TargetMode="External"/><Relationship Id="rId5" Type="http://schemas.openxmlformats.org/officeDocument/2006/relationships/hyperlink" Target="http://cr.openjdk.java.net/~briangoetz/lambda/Defender%20Methods%20v4.pdf" TargetMode="External"/><Relationship Id="rId10" Type="http://schemas.openxmlformats.org/officeDocument/2006/relationships/hyperlink" Target="http://java.dzone.com/articles/exciting-ideas-java-8-streams" TargetMode="External"/><Relationship Id="rId4" Type="http://schemas.openxmlformats.org/officeDocument/2006/relationships/hyperlink" Target="http://java.dzone.com/articles/devoxx-2012-java-8-lambda-and" TargetMode="External"/><Relationship Id="rId9" Type="http://schemas.openxmlformats.org/officeDocument/2006/relationships/hyperlink" Target="http://aruld.info/java-8-this-aint-your-grandpas-java/" TargetMode="External"/><Relationship Id="rId14" Type="http://schemas.openxmlformats.org/officeDocument/2006/relationships/hyperlink" Target="http://apocalisp.wordpress.com/2008/06/18/parallel-strategies-and-the-callable-monad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dk.java.net/projects/nashor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Feature Preview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Mostly about Lambdas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617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Bye </a:t>
            </a:r>
            <a:r>
              <a:rPr lang="en-US" dirty="0" err="1" smtClean="0"/>
              <a:t>bye</a:t>
            </a:r>
            <a:r>
              <a:rPr lang="en-US" dirty="0" smtClean="0"/>
              <a:t> </a:t>
            </a:r>
            <a:r>
              <a:rPr lang="en-US" dirty="0" err="1" smtClean="0"/>
              <a:t>PermGen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Holds class metadata</a:t>
            </a:r>
          </a:p>
          <a:p>
            <a:r>
              <a:rPr lang="en-US" dirty="0" smtClean="0"/>
              <a:t>Introduced for convergence with </a:t>
            </a:r>
            <a:r>
              <a:rPr lang="en-US" dirty="0" err="1" smtClean="0"/>
              <a:t>JRockit</a:t>
            </a:r>
            <a:endParaRPr lang="en-US" dirty="0" smtClean="0"/>
          </a:p>
          <a:p>
            <a:r>
              <a:rPr lang="en-US" dirty="0" err="1" smtClean="0"/>
              <a:t>MetaSpace</a:t>
            </a:r>
            <a:r>
              <a:rPr lang="en-US" dirty="0" smtClean="0"/>
              <a:t> </a:t>
            </a:r>
            <a:r>
              <a:rPr lang="en-US" dirty="0" err="1" smtClean="0"/>
              <a:t>OoMEs</a:t>
            </a:r>
            <a:r>
              <a:rPr lang="en-US" dirty="0" smtClean="0"/>
              <a:t> can happen (when capped)</a:t>
            </a:r>
          </a:p>
          <a:p>
            <a:r>
              <a:rPr lang="en-US" dirty="0" smtClean="0"/>
              <a:t>Initial size limited by </a:t>
            </a:r>
            <a:r>
              <a:rPr lang="en-US" dirty="0" err="1" smtClean="0"/>
              <a:t>amt</a:t>
            </a:r>
            <a:r>
              <a:rPr lang="en-US" dirty="0" smtClean="0"/>
              <a:t> of native memory</a:t>
            </a:r>
          </a:p>
          <a:p>
            <a:r>
              <a:rPr lang="en-US" dirty="0" smtClean="0"/>
              <a:t>May want to update tuning 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3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JSR 310 – </a:t>
            </a:r>
            <a:r>
              <a:rPr lang="en-US" dirty="0" err="1" smtClean="0"/>
              <a:t>java.time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the Java Time classes are immutable and thread-safe. </a:t>
            </a: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the ISO 8601 calendar system, the de facto world calendar following the </a:t>
            </a:r>
            <a:r>
              <a:rPr lang="en-US" dirty="0" err="1" smtClean="0"/>
              <a:t>proleptic</a:t>
            </a:r>
            <a:r>
              <a:rPr lang="en-US" dirty="0" smtClean="0"/>
              <a:t> Gregorian Rules. </a:t>
            </a:r>
          </a:p>
          <a:p>
            <a:r>
              <a:rPr lang="en-US" dirty="0" smtClean="0"/>
              <a:t>Support </a:t>
            </a:r>
            <a:r>
              <a:rPr lang="en-US" dirty="0"/>
              <a:t>for other calendar </a:t>
            </a:r>
            <a:r>
              <a:rPr lang="en-US" dirty="0" smtClean="0"/>
              <a:t>systems </a:t>
            </a:r>
            <a:r>
              <a:rPr lang="en-US" dirty="0"/>
              <a:t>provided </a:t>
            </a:r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i="1" dirty="0" err="1"/>
              <a:t>java.time.calendar</a:t>
            </a:r>
            <a:r>
              <a:rPr lang="en-US" dirty="0"/>
              <a:t> 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i="1" dirty="0" err="1" smtClean="0"/>
              <a:t>java.time.temporal</a:t>
            </a:r>
            <a:r>
              <a:rPr lang="en-US" i="1" dirty="0" smtClean="0"/>
              <a:t> packages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Besides </a:t>
            </a:r>
            <a:r>
              <a:rPr lang="en-US" dirty="0"/>
              <a:t>classes for dates and times, the API also has classes for clocks, periods and durations, and </a:t>
            </a:r>
            <a:r>
              <a:rPr lang="en-US" dirty="0" err="1"/>
              <a:t>enums</a:t>
            </a:r>
            <a:r>
              <a:rPr lang="en-US" dirty="0"/>
              <a:t> for month and day-of-week.</a:t>
            </a:r>
          </a:p>
        </p:txBody>
      </p:sp>
    </p:spTree>
    <p:extLst>
      <p:ext uri="{BB962C8B-B14F-4D97-AF65-F5344CB8AC3E}">
        <p14:creationId xmlns:p14="http://schemas.microsoft.com/office/powerpoint/2010/main" val="191991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84088"/>
            <a:ext cx="3409950" cy="409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96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lambda expression is like a method: it provides a list of formal parameters and a body—an expression or block—expressed in terms of those parameters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Expressions:</a:t>
            </a:r>
          </a:p>
          <a:p>
            <a:pPr marL="457200" lvl="1" indent="0">
              <a:buNone/>
            </a:pPr>
            <a:r>
              <a:rPr lang="en-US" dirty="0"/>
              <a:t>s -&gt; </a:t>
            </a:r>
            <a:r>
              <a:rPr lang="en-US" dirty="0" err="1"/>
              <a:t>s.length</a:t>
            </a:r>
            <a:r>
              <a:rPr lang="en-US" dirty="0"/>
              <a:t>()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x, </a:t>
            </a:r>
            <a:r>
              <a:rPr lang="en-US" dirty="0" err="1"/>
              <a:t>int</a:t>
            </a:r>
            <a:r>
              <a:rPr lang="en-US" dirty="0"/>
              <a:t> y) -&gt; </a:t>
            </a:r>
            <a:r>
              <a:rPr lang="en-US" dirty="0" err="1"/>
              <a:t>x+y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() </a:t>
            </a:r>
            <a:r>
              <a:rPr lang="en-US" dirty="0"/>
              <a:t>-&gt; 42</a:t>
            </a:r>
          </a:p>
        </p:txBody>
      </p:sp>
    </p:spTree>
    <p:extLst>
      <p:ext uri="{BB962C8B-B14F-4D97-AF65-F5344CB8AC3E}">
        <p14:creationId xmlns:p14="http://schemas.microsoft.com/office/powerpoint/2010/main" val="386260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Blocks: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x, y, z) -&gt;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if </a:t>
            </a:r>
            <a:r>
              <a:rPr lang="en-US" dirty="0"/>
              <a:t>(true) return x;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else </a:t>
            </a:r>
            <a:r>
              <a:rPr lang="en-US" dirty="0"/>
              <a:t>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result = y;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z;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result </a:t>
            </a:r>
            <a:r>
              <a:rPr lang="en-US" dirty="0"/>
              <a:t>*= 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return </a:t>
            </a:r>
            <a:r>
              <a:rPr lang="en-US" dirty="0"/>
              <a:t>result;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}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3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classes (GUI listeners)</a:t>
            </a:r>
          </a:p>
          <a:p>
            <a:r>
              <a:rPr lang="en-US" dirty="0" err="1" smtClean="0"/>
              <a:t>Runnables</a:t>
            </a:r>
            <a:r>
              <a:rPr lang="en-US" dirty="0" smtClean="0"/>
              <a:t> / </a:t>
            </a:r>
            <a:r>
              <a:rPr lang="en-US" dirty="0" err="1" smtClean="0"/>
              <a:t>Callables</a:t>
            </a:r>
            <a:endParaRPr lang="en-US" dirty="0" smtClean="0"/>
          </a:p>
          <a:p>
            <a:r>
              <a:rPr lang="en-US" dirty="0" smtClean="0"/>
              <a:t>Comparator</a:t>
            </a:r>
          </a:p>
          <a:p>
            <a:r>
              <a:rPr lang="en-US" dirty="0" smtClean="0"/>
              <a:t>Apply operation to a collection via </a:t>
            </a:r>
            <a:r>
              <a:rPr lang="en-US" dirty="0" err="1" smtClean="0"/>
              <a:t>foreach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Type / Functional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</a:t>
            </a:r>
            <a:r>
              <a:rPr lang="en-US" dirty="0" smtClean="0"/>
              <a:t>ingle </a:t>
            </a:r>
            <a:r>
              <a:rPr lang="en-US" b="1" dirty="0" smtClean="0"/>
              <a:t>A</a:t>
            </a:r>
            <a:r>
              <a:rPr lang="en-US" dirty="0" smtClean="0"/>
              <a:t>bstract </a:t>
            </a:r>
            <a:r>
              <a:rPr lang="en-US" b="1" dirty="0" smtClean="0"/>
              <a:t>M</a:t>
            </a:r>
            <a:r>
              <a:rPr lang="en-US" dirty="0" smtClean="0"/>
              <a:t>ethod</a:t>
            </a:r>
          </a:p>
          <a:p>
            <a:r>
              <a:rPr lang="en-US" dirty="0"/>
              <a:t>A </a:t>
            </a:r>
            <a:r>
              <a:rPr lang="en-US" i="1" dirty="0"/>
              <a:t>functional interface</a:t>
            </a:r>
            <a:r>
              <a:rPr lang="en-US" dirty="0"/>
              <a:t> is an interface that has just one abstract method, and thus represents a single function contract</a:t>
            </a:r>
            <a:r>
              <a:rPr lang="en-US" dirty="0" smtClean="0"/>
              <a:t>.  (Can have other methods with bodies)</a:t>
            </a:r>
          </a:p>
          <a:p>
            <a:r>
              <a:rPr lang="en-US" dirty="0"/>
              <a:t>Abstract classes may be considered in the </a:t>
            </a:r>
            <a:r>
              <a:rPr lang="en-US" dirty="0" smtClean="0"/>
              <a:t>future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@</a:t>
            </a:r>
            <a:r>
              <a:rPr lang="en-US" b="1" dirty="0" err="1" smtClean="0"/>
              <a:t>FunctionalInterface</a:t>
            </a:r>
            <a:r>
              <a:rPr lang="en-US" dirty="0" smtClean="0"/>
              <a:t> annotation helps ensure the Functional Interface contract is honored</a:t>
            </a:r>
          </a:p>
          <a:p>
            <a:r>
              <a:rPr lang="en-US" dirty="0" smtClean="0"/>
              <a:t>What happens when you have more than one abstract method &amp; use @</a:t>
            </a:r>
            <a:r>
              <a:rPr lang="en-US" dirty="0" err="1" smtClean="0"/>
              <a:t>FunctionalInterface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218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8600"/>
            <a:ext cx="6477000" cy="6477000"/>
          </a:xfrm>
        </p:spPr>
      </p:pic>
    </p:spTree>
    <p:extLst>
      <p:ext uri="{BB962C8B-B14F-4D97-AF65-F5344CB8AC3E}">
        <p14:creationId xmlns:p14="http://schemas.microsoft.com/office/powerpoint/2010/main" val="375104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Effectively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both lambda bodies and inner classes, local variables in the enclosing context can only be referenced if they are final or </a:t>
            </a:r>
            <a:r>
              <a:rPr lang="en-US" i="1" dirty="0"/>
              <a:t>effectively final</a:t>
            </a:r>
            <a:r>
              <a:rPr lang="en-US" dirty="0"/>
              <a:t>. </a:t>
            </a:r>
          </a:p>
          <a:p>
            <a:r>
              <a:rPr lang="en-US" dirty="0" smtClean="0"/>
              <a:t>A </a:t>
            </a:r>
            <a:r>
              <a:rPr lang="en-US" dirty="0"/>
              <a:t>variable is </a:t>
            </a:r>
            <a:r>
              <a:rPr lang="en-US" i="1" dirty="0"/>
              <a:t>effectively final</a:t>
            </a:r>
            <a:r>
              <a:rPr lang="en-US" dirty="0"/>
              <a:t> if it is never assigned to after its initialization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longer need to litter code with </a:t>
            </a:r>
            <a:r>
              <a:rPr lang="en-US" b="1" dirty="0" smtClean="0"/>
              <a:t>final</a:t>
            </a:r>
            <a:r>
              <a:rPr lang="en-US" dirty="0" smtClean="0"/>
              <a:t> keyword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993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19" y="76200"/>
            <a:ext cx="6682581" cy="6682581"/>
          </a:xfrm>
        </p:spPr>
      </p:pic>
    </p:spTree>
    <p:extLst>
      <p:ext uri="{BB962C8B-B14F-4D97-AF65-F5344CB8AC3E}">
        <p14:creationId xmlns:p14="http://schemas.microsoft.com/office/powerpoint/2010/main" val="422074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 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Roughly 50 new features</a:t>
            </a:r>
          </a:p>
          <a:p>
            <a:r>
              <a:rPr lang="en-US" dirty="0" smtClean="0"/>
              <a:t>Worth mentioning</a:t>
            </a:r>
          </a:p>
          <a:p>
            <a:pPr lvl="1"/>
            <a:r>
              <a:rPr lang="en-US" dirty="0" smtClean="0"/>
              <a:t>Concurrency updates (possible STM support)</a:t>
            </a:r>
          </a:p>
          <a:p>
            <a:pPr lvl="1"/>
            <a:r>
              <a:rPr lang="en-US" dirty="0" smtClean="0"/>
              <a:t>JDBC 4.2 – leverage new data types via generic getter / setter methods (e.g. JSR 310 </a:t>
            </a:r>
            <a:r>
              <a:rPr lang="en-US" dirty="0" err="1" smtClean="0"/>
              <a:t>datatypes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Launch </a:t>
            </a:r>
            <a:r>
              <a:rPr lang="en-US" dirty="0" err="1" smtClean="0"/>
              <a:t>JavaFX</a:t>
            </a:r>
            <a:r>
              <a:rPr lang="en-US" dirty="0" smtClean="0"/>
              <a:t> apps directly</a:t>
            </a:r>
          </a:p>
          <a:p>
            <a:pPr lvl="1"/>
            <a:r>
              <a:rPr lang="en-US" dirty="0" smtClean="0">
                <a:hlinkClick r:id="rId2"/>
              </a:rPr>
              <a:t>http://openjdk.java.net/projects/jdk8/features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has full details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8871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 Anonymous Class to Lambda</a:t>
            </a:r>
            <a:br>
              <a:rPr lang="en-US" dirty="0" smtClean="0"/>
            </a:br>
            <a:r>
              <a:rPr lang="en-US" sz="1100" dirty="0"/>
              <a:t>from http://learnjavafx.typepad.com/weblog/2013/02/mary-had-a-little-%CE%BB.html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// Anonymous inner class for event handling .</a:t>
            </a:r>
            <a:r>
              <a:rPr lang="en-US" sz="2800" dirty="0" err="1"/>
              <a:t>onAction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new </a:t>
            </a:r>
            <a:r>
              <a:rPr lang="en-US" sz="2800" dirty="0" err="1">
                <a:solidFill>
                  <a:srgbClr val="FF0000"/>
                </a:solidFill>
              </a:rPr>
              <a:t>EventHandler</a:t>
            </a:r>
            <a:r>
              <a:rPr lang="en-US" sz="2800" dirty="0">
                <a:solidFill>
                  <a:srgbClr val="FF0000"/>
                </a:solidFill>
              </a:rPr>
              <a:t>&lt;</a:t>
            </a:r>
            <a:r>
              <a:rPr lang="en-US" sz="2800" dirty="0" err="1">
                <a:solidFill>
                  <a:srgbClr val="FF0000"/>
                </a:solidFill>
              </a:rPr>
              <a:t>ActionEvent</a:t>
            </a:r>
            <a:r>
              <a:rPr lang="en-US" sz="2800" dirty="0">
                <a:solidFill>
                  <a:srgbClr val="FF0000"/>
                </a:solidFill>
              </a:rPr>
              <a:t>&gt;() { </a:t>
            </a:r>
            <a:r>
              <a:rPr lang="en-US" sz="2800" dirty="0" smtClean="0">
                <a:solidFill>
                  <a:srgbClr val="FF0000"/>
                </a:solidFill>
              </a:rPr>
              <a:t>	@</a:t>
            </a:r>
            <a:r>
              <a:rPr lang="en-US" sz="2800" dirty="0">
                <a:solidFill>
                  <a:srgbClr val="FF0000"/>
                </a:solidFill>
              </a:rPr>
              <a:t>Override public void handle(</a:t>
            </a:r>
            <a:r>
              <a:rPr lang="en-US" sz="2800" dirty="0" err="1">
                <a:solidFill>
                  <a:srgbClr val="FF0000"/>
                </a:solidFill>
              </a:rPr>
              <a:t>ActionEvent</a:t>
            </a:r>
            <a:r>
              <a:rPr lang="en-US" sz="2800" dirty="0">
                <a:solidFill>
                  <a:srgbClr val="FF0000"/>
                </a:solidFill>
              </a:rPr>
              <a:t> e) {</a:t>
            </a:r>
            <a:r>
              <a:rPr lang="en-US" sz="2800" dirty="0"/>
              <a:t> </a:t>
            </a:r>
            <a:r>
              <a:rPr lang="en-US" sz="2800" dirty="0" smtClean="0"/>
              <a:t>		</a:t>
            </a:r>
            <a:r>
              <a:rPr lang="en-US" sz="2800" dirty="0" err="1" smtClean="0"/>
              <a:t>anim.playFromStart</a:t>
            </a:r>
            <a:r>
              <a:rPr lang="en-US" sz="2800" dirty="0"/>
              <a:t>();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}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})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7959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Anonymous Class to </a:t>
            </a:r>
            <a:r>
              <a:rPr lang="en-US" dirty="0" smtClean="0"/>
              <a:t>Lambda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onAction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ActionEvent</a:t>
            </a:r>
            <a:r>
              <a:rPr lang="en-US" dirty="0" smtClean="0">
                <a:solidFill>
                  <a:srgbClr val="FF0000"/>
                </a:solidFill>
              </a:rPr>
              <a:t>) -&gt; {</a:t>
            </a:r>
            <a:r>
              <a:rPr lang="en-US" dirty="0" smtClean="0"/>
              <a:t> </a:t>
            </a:r>
            <a:r>
              <a:rPr lang="en-US" dirty="0"/>
              <a:t>		</a:t>
            </a:r>
            <a:r>
              <a:rPr lang="en-US" dirty="0" err="1"/>
              <a:t>anim.playFromStart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r>
              <a:rPr lang="en-US" dirty="0" smtClean="0"/>
              <a:t>The lambda type is </a:t>
            </a:r>
            <a:r>
              <a:rPr lang="en-US" dirty="0"/>
              <a:t>inferred by the </a:t>
            </a:r>
            <a:r>
              <a:rPr lang="en-US" dirty="0" smtClean="0"/>
              <a:t>compiler as</a:t>
            </a:r>
            <a:r>
              <a:rPr lang="en-US" dirty="0"/>
              <a:t> </a:t>
            </a:r>
            <a:r>
              <a:rPr lang="en-US" dirty="0" err="1" smtClean="0"/>
              <a:t>EventHandler</a:t>
            </a:r>
            <a:r>
              <a:rPr lang="en-US" dirty="0" smtClean="0"/>
              <a:t>&lt;</a:t>
            </a:r>
            <a:r>
              <a:rPr lang="en-US" dirty="0" err="1" smtClean="0"/>
              <a:t>ActionEvent</a:t>
            </a:r>
            <a:r>
              <a:rPr lang="en-US" dirty="0"/>
              <a:t>&gt; because the </a:t>
            </a:r>
            <a:r>
              <a:rPr lang="en-US" dirty="0" err="1"/>
              <a:t>onAction</a:t>
            </a:r>
            <a:r>
              <a:rPr lang="en-US" dirty="0"/>
              <a:t>() method takes an object of type </a:t>
            </a:r>
            <a:r>
              <a:rPr lang="en-US" dirty="0" err="1"/>
              <a:t>EventHandler</a:t>
            </a:r>
            <a:r>
              <a:rPr lang="en-US" dirty="0"/>
              <a:t>&lt;</a:t>
            </a:r>
            <a:r>
              <a:rPr lang="en-US" dirty="0" err="1"/>
              <a:t>ActionEvent</a:t>
            </a:r>
            <a:r>
              <a:rPr lang="en-US" dirty="0"/>
              <a:t>&gt;. 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92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Anonymous Class to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onAction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(e) </a:t>
            </a:r>
            <a:r>
              <a:rPr lang="en-US" dirty="0">
                <a:solidFill>
                  <a:srgbClr val="FF0000"/>
                </a:solidFill>
              </a:rPr>
              <a:t>-&gt; {</a:t>
            </a:r>
            <a:r>
              <a:rPr lang="en-US" dirty="0"/>
              <a:t> 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anim.playFromStart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)</a:t>
            </a:r>
          </a:p>
          <a:p>
            <a:r>
              <a:rPr lang="en-US" dirty="0"/>
              <a:t>The parameter in this lambda expression must be an </a:t>
            </a:r>
            <a:r>
              <a:rPr lang="en-US" dirty="0" err="1"/>
              <a:t>ActionEvent</a:t>
            </a:r>
            <a:r>
              <a:rPr lang="en-US" dirty="0"/>
              <a:t>, because that is the type specified by the handle() method of the </a:t>
            </a:r>
            <a:r>
              <a:rPr lang="en-US" dirty="0" err="1"/>
              <a:t>EventHandler</a:t>
            </a:r>
            <a:r>
              <a:rPr lang="en-US" dirty="0"/>
              <a:t> interface.</a:t>
            </a:r>
          </a:p>
        </p:txBody>
      </p:sp>
    </p:spTree>
    <p:extLst>
      <p:ext uri="{BB962C8B-B14F-4D97-AF65-F5344CB8AC3E}">
        <p14:creationId xmlns:p14="http://schemas.microsoft.com/office/powerpoint/2010/main" val="3004605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Anonymous Class to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 smtClean="0"/>
              <a:t>onAction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e </a:t>
            </a: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anim.playFromStart</a:t>
            </a:r>
            <a:r>
              <a:rPr lang="en-US" dirty="0" smtClean="0"/>
              <a:t>();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 )</a:t>
            </a:r>
            <a:endParaRPr lang="en-US" dirty="0"/>
          </a:p>
          <a:p>
            <a:r>
              <a:rPr lang="en-US" dirty="0"/>
              <a:t>When a lambda expression has a single parameter and its type is inferred, the parentheses are not required</a:t>
            </a:r>
          </a:p>
        </p:txBody>
      </p:sp>
    </p:spTree>
    <p:extLst>
      <p:ext uri="{BB962C8B-B14F-4D97-AF65-F5344CB8AC3E}">
        <p14:creationId xmlns:p14="http://schemas.microsoft.com/office/powerpoint/2010/main" val="215186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Anonymous Class to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onAction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e </a:t>
            </a:r>
            <a:r>
              <a:rPr lang="en-US" dirty="0" smtClean="0">
                <a:solidFill>
                  <a:srgbClr val="FF0000"/>
                </a:solidFill>
              </a:rPr>
              <a:t>-&gt; </a:t>
            </a:r>
            <a:r>
              <a:rPr lang="en-US" dirty="0" err="1" smtClean="0"/>
              <a:t>anim.playFromStart</a:t>
            </a:r>
            <a:r>
              <a:rPr lang="en-US" dirty="0" smtClean="0"/>
              <a:t>())</a:t>
            </a:r>
          </a:p>
          <a:p>
            <a:r>
              <a:rPr lang="en-US" dirty="0"/>
              <a:t>Because the block of code in our lambda expression contains only one statement, we can simplify it even further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66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99" y="187039"/>
            <a:ext cx="5143601" cy="6442361"/>
          </a:xfrm>
        </p:spPr>
      </p:pic>
    </p:spTree>
    <p:extLst>
      <p:ext uri="{BB962C8B-B14F-4D97-AF65-F5344CB8AC3E}">
        <p14:creationId xmlns:p14="http://schemas.microsoft.com/office/powerpoint/2010/main" val="463545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forEach</a:t>
            </a:r>
            <a:r>
              <a:rPr lang="en-US" dirty="0" smtClean="0"/>
              <a:t> method available on Iterator &amp; Map interfaces and their implementations</a:t>
            </a:r>
          </a:p>
          <a:p>
            <a:r>
              <a:rPr lang="en-US" dirty="0" smtClean="0"/>
              <a:t>Allows for internal control of iteration of elements for possible parallel operation</a:t>
            </a:r>
          </a:p>
          <a:p>
            <a:pPr marL="0" indent="0">
              <a:buNone/>
            </a:pPr>
            <a:r>
              <a:rPr lang="en-US" dirty="0" smtClean="0"/>
              <a:t>List</a:t>
            </a:r>
            <a:r>
              <a:rPr lang="en-US" b="1" dirty="0" smtClean="0"/>
              <a:t>&lt;</a:t>
            </a:r>
            <a:r>
              <a:rPr lang="en-US" dirty="0" smtClean="0"/>
              <a:t>String</a:t>
            </a:r>
            <a:r>
              <a:rPr lang="en-US" b="1" dirty="0"/>
              <a:t>&gt;</a:t>
            </a:r>
            <a:r>
              <a:rPr lang="en-US" dirty="0"/>
              <a:t> names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Arrays</a:t>
            </a:r>
            <a:r>
              <a:rPr lang="en-US" b="1" dirty="0" err="1" smtClean="0"/>
              <a:t>.</a:t>
            </a:r>
            <a:r>
              <a:rPr lang="en-US" dirty="0" err="1" smtClean="0"/>
              <a:t>asList</a:t>
            </a:r>
            <a:r>
              <a:rPr lang="en-US" b="1" dirty="0"/>
              <a:t>(</a:t>
            </a:r>
            <a:r>
              <a:rPr lang="en-US" dirty="0"/>
              <a:t>"Alice"</a:t>
            </a:r>
            <a:r>
              <a:rPr lang="en-US" b="1" dirty="0"/>
              <a:t>,</a:t>
            </a:r>
            <a:r>
              <a:rPr lang="en-US" dirty="0"/>
              <a:t> "Bob"</a:t>
            </a:r>
            <a:r>
              <a:rPr lang="en-US" b="1" dirty="0"/>
              <a:t>,</a:t>
            </a:r>
            <a:r>
              <a:rPr lang="en-US" dirty="0"/>
              <a:t> "Charlie</a:t>
            </a:r>
            <a:r>
              <a:rPr lang="en-US" dirty="0" smtClean="0"/>
              <a:t>"</a:t>
            </a:r>
            <a:r>
              <a:rPr lang="en-US" b="1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names</a:t>
            </a:r>
            <a:r>
              <a:rPr lang="en-US" b="1" dirty="0" err="1" smtClean="0"/>
              <a:t>.</a:t>
            </a:r>
            <a:r>
              <a:rPr lang="en-US" dirty="0" err="1" smtClean="0"/>
              <a:t>forEach</a:t>
            </a:r>
            <a:r>
              <a:rPr lang="en-US" b="1" dirty="0" smtClean="0"/>
              <a:t>(</a:t>
            </a:r>
            <a:r>
              <a:rPr lang="en-US" dirty="0" smtClean="0"/>
              <a:t>e </a:t>
            </a:r>
            <a:r>
              <a:rPr lang="en-US" b="1" dirty="0"/>
              <a:t>-&gt;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r>
              <a:rPr lang="en-US" dirty="0" err="1"/>
              <a:t>System</a:t>
            </a:r>
            <a:r>
              <a:rPr lang="en-US" b="1" dirty="0" err="1"/>
              <a:t>.</a:t>
            </a:r>
            <a:r>
              <a:rPr lang="en-US" dirty="0" err="1"/>
              <a:t>out</a:t>
            </a:r>
            <a:r>
              <a:rPr lang="en-US" b="1" dirty="0" err="1"/>
              <a:t>.</a:t>
            </a:r>
            <a:r>
              <a:rPr lang="en-US" dirty="0" err="1"/>
              <a:t>println</a:t>
            </a:r>
            <a:r>
              <a:rPr lang="en-US" b="1" dirty="0"/>
              <a:t>(</a:t>
            </a:r>
            <a:r>
              <a:rPr lang="en-US" dirty="0"/>
              <a:t>e</a:t>
            </a:r>
            <a:r>
              <a:rPr lang="en-US" b="1" dirty="0"/>
              <a:t>);</a:t>
            </a:r>
            <a:r>
              <a:rPr lang="en-US" dirty="0"/>
              <a:t> </a:t>
            </a:r>
            <a:r>
              <a:rPr lang="en-US" b="1" dirty="0"/>
              <a:t>});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1402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java.util.stream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Classes to support functional-style operations on streams of values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Stream&lt;T&gt; - </a:t>
            </a:r>
            <a:r>
              <a:rPr lang="en-US" dirty="0"/>
              <a:t>A sequence of elements supporting sequential and parallel bulk </a:t>
            </a:r>
            <a:r>
              <a:rPr lang="en-US" dirty="0" smtClean="0"/>
              <a:t>ops</a:t>
            </a:r>
          </a:p>
          <a:p>
            <a:r>
              <a:rPr lang="en-US" dirty="0" smtClean="0"/>
              <a:t>Stream opened by calling </a:t>
            </a:r>
          </a:p>
          <a:p>
            <a:pPr lvl="1"/>
            <a:r>
              <a:rPr lang="en-US" dirty="0" err="1" smtClean="0"/>
              <a:t>Collection.stream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Collection.parallelStream</a:t>
            </a:r>
            <a:r>
              <a:rPr lang="en-US" dirty="0" smtClean="0"/>
              <a:t>()</a:t>
            </a:r>
            <a:endParaRPr lang="en-US" dirty="0"/>
          </a:p>
          <a:p>
            <a:pPr marL="57150" indent="0">
              <a:buNone/>
            </a:pPr>
            <a:r>
              <a:rPr lang="en-US" dirty="0"/>
              <a:t>List&lt;String&gt; names = </a:t>
            </a:r>
            <a:endParaRPr lang="en-US" dirty="0" smtClean="0"/>
          </a:p>
          <a:p>
            <a:pPr marL="57150" indent="0">
              <a:buNone/>
            </a:pPr>
            <a:r>
              <a:rPr lang="en-US" dirty="0"/>
              <a:t>	</a:t>
            </a:r>
            <a:r>
              <a:rPr lang="en-US" dirty="0" err="1" smtClean="0"/>
              <a:t>Arrays.asList</a:t>
            </a:r>
            <a:r>
              <a:rPr lang="en-US" dirty="0"/>
              <a:t>("Bob", "Alice", "Charlie</a:t>
            </a:r>
            <a:r>
              <a:rPr lang="en-US" dirty="0" smtClean="0"/>
              <a:t>");</a:t>
            </a:r>
          </a:p>
          <a:p>
            <a:pPr marL="57150" indent="0">
              <a:buNone/>
            </a:pPr>
            <a:r>
              <a:rPr lang="en-US" dirty="0" smtClean="0"/>
              <a:t>out(</a:t>
            </a:r>
            <a:r>
              <a:rPr lang="en-US" dirty="0" err="1" smtClean="0"/>
              <a:t>names.stream</a:t>
            </a:r>
            <a:r>
              <a:rPr lang="en-US" dirty="0"/>
              <a:t>().filter(e -&gt; </a:t>
            </a:r>
            <a:r>
              <a:rPr lang="en-US" dirty="0" err="1"/>
              <a:t>e.length</a:t>
            </a:r>
            <a:r>
              <a:rPr lang="en-US" dirty="0"/>
              <a:t>() &gt; </a:t>
            </a:r>
            <a:r>
              <a:rPr lang="en-US" dirty="0" smtClean="0"/>
              <a:t>4 )								.</a:t>
            </a:r>
            <a:r>
              <a:rPr lang="en-US" dirty="0" err="1"/>
              <a:t>findFirst</a:t>
            </a:r>
            <a:r>
              <a:rPr lang="en-US" dirty="0"/>
              <a:t>().get</a:t>
            </a:r>
            <a:r>
              <a:rPr lang="en-US" dirty="0" smtClean="0"/>
              <a:t>());</a:t>
            </a:r>
          </a:p>
          <a:p>
            <a:pPr marL="57150" indent="0">
              <a:buNone/>
            </a:pPr>
            <a:r>
              <a:rPr lang="en-US" dirty="0" smtClean="0"/>
              <a:t>Returns “Alice”</a:t>
            </a:r>
          </a:p>
        </p:txBody>
      </p:sp>
    </p:spTree>
    <p:extLst>
      <p:ext uri="{BB962C8B-B14F-4D97-AF65-F5344CB8AC3E}">
        <p14:creationId xmlns:p14="http://schemas.microsoft.com/office/powerpoint/2010/main" val="927170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java.util.stream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other </a:t>
            </a:r>
            <a:r>
              <a:rPr lang="en-US" dirty="0" smtClean="0"/>
              <a:t>interfaces </a:t>
            </a:r>
            <a:r>
              <a:rPr lang="en-US" dirty="0"/>
              <a:t>in stream package accessible through Stream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Collector&lt;T,R&gt; - </a:t>
            </a:r>
            <a:r>
              <a:rPr lang="en-US" dirty="0"/>
              <a:t>A (possibly parallel) reduction operation that folds input elements into a mutable result container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FlatMapper</a:t>
            </a:r>
            <a:r>
              <a:rPr lang="en-US" dirty="0" smtClean="0"/>
              <a:t>&lt;T,U&gt; - </a:t>
            </a:r>
            <a:r>
              <a:rPr lang="en-US" dirty="0"/>
              <a:t>An operation that maps an element of type T to zero or more elements of type U.</a:t>
            </a:r>
          </a:p>
        </p:txBody>
      </p:sp>
    </p:spTree>
    <p:extLst>
      <p:ext uri="{BB962C8B-B14F-4D97-AF65-F5344CB8AC3E}">
        <p14:creationId xmlns:p14="http://schemas.microsoft.com/office/powerpoint/2010/main" val="92015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java.util.function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300" i="1" dirty="0" smtClean="0"/>
              <a:t>Functional </a:t>
            </a:r>
            <a:r>
              <a:rPr lang="en-US" sz="1300" i="1" dirty="0"/>
              <a:t>interfaces</a:t>
            </a:r>
            <a:r>
              <a:rPr lang="en-US" sz="1300" dirty="0"/>
              <a:t> provide target types for lambda expressions and method references.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Consumer&lt;T&gt; </a:t>
            </a:r>
            <a:r>
              <a:rPr lang="en-US" dirty="0" smtClean="0"/>
              <a:t>- </a:t>
            </a:r>
            <a:r>
              <a:rPr lang="en-US" dirty="0"/>
              <a:t>An operation which accepts a single input argument and returns no result</a:t>
            </a:r>
            <a:r>
              <a:rPr lang="en-US" dirty="0" smtClean="0"/>
              <a:t>.</a:t>
            </a:r>
          </a:p>
          <a:p>
            <a:r>
              <a:rPr lang="en-US" dirty="0"/>
              <a:t>Function&lt;T,R&gt; - Apply a function to the input argument, yielding an appropriate result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Supplier&lt;T</a:t>
            </a:r>
            <a:r>
              <a:rPr lang="en-US" dirty="0" smtClean="0"/>
              <a:t>&gt; - </a:t>
            </a:r>
            <a:r>
              <a:rPr lang="en-US" dirty="0"/>
              <a:t>A supplier of objects.</a:t>
            </a:r>
            <a:endParaRPr lang="en-US" dirty="0" smtClean="0"/>
          </a:p>
          <a:p>
            <a:r>
              <a:rPr lang="en-US" dirty="0" smtClean="0"/>
              <a:t>Predicate&lt;T&gt; - </a:t>
            </a:r>
            <a:r>
              <a:rPr lang="en-US" dirty="0"/>
              <a:t>Determines if the input object matches some criteria.</a:t>
            </a:r>
            <a:endParaRPr lang="en-US" dirty="0" smtClean="0"/>
          </a:p>
          <a:p>
            <a:r>
              <a:rPr lang="en-US" dirty="0" smtClean="0"/>
              <a:t>Unary/</a:t>
            </a:r>
            <a:r>
              <a:rPr lang="en-US" dirty="0" err="1" smtClean="0"/>
              <a:t>BinaryOperator</a:t>
            </a:r>
            <a:r>
              <a:rPr lang="en-US" dirty="0" smtClean="0"/>
              <a:t>&lt;T&gt; - </a:t>
            </a:r>
            <a:r>
              <a:rPr lang="en-US" dirty="0"/>
              <a:t>An operation upon a </a:t>
            </a:r>
            <a:r>
              <a:rPr lang="en-US" dirty="0" smtClean="0"/>
              <a:t>single / two operand(s) </a:t>
            </a:r>
            <a:r>
              <a:rPr lang="en-US" dirty="0"/>
              <a:t>yielding a </a:t>
            </a:r>
            <a:r>
              <a:rPr lang="en-US" dirty="0" smtClean="0"/>
              <a:t>result.</a:t>
            </a:r>
            <a:endParaRPr lang="en-US" dirty="0"/>
          </a:p>
          <a:p>
            <a:r>
              <a:rPr lang="en-US" dirty="0" smtClean="0"/>
              <a:t>Bi(Consumer/Function/Predicate)&lt;T,U(,R)&gt; - Accepts two input arguments, yields result if specified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5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Looking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95400"/>
            <a:ext cx="4648200" cy="4648200"/>
          </a:xfrm>
        </p:spPr>
      </p:pic>
    </p:spTree>
    <p:extLst>
      <p:ext uri="{BB962C8B-B14F-4D97-AF65-F5344CB8AC3E}">
        <p14:creationId xmlns:p14="http://schemas.microsoft.com/office/powerpoint/2010/main" val="397331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Spliterator</a:t>
            </a:r>
            <a:r>
              <a:rPr lang="en-US" dirty="0" smtClean="0"/>
              <a:t>&lt;T&gt; - </a:t>
            </a:r>
            <a:r>
              <a:rPr lang="en-US" dirty="0"/>
              <a:t>A provider of element traversal operations for a possibly-parallel computation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Optional&lt;T&gt; - </a:t>
            </a:r>
            <a:r>
              <a:rPr lang="en-US" dirty="0"/>
              <a:t>A container object which may or may not contain a non-null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Returned by Stream’s aggregate methods</a:t>
            </a:r>
          </a:p>
          <a:p>
            <a:pPr marL="914400" lvl="2" indent="0">
              <a:buNone/>
            </a:pPr>
            <a:r>
              <a:rPr lang="en-US" dirty="0"/>
              <a:t>find*(), reduce(), min(), max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Call get() to get the value it’s holding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9202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&amp; Constructor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reference is used to refer to a (static or </a:t>
            </a:r>
            <a:r>
              <a:rPr lang="en-US" dirty="0" smtClean="0"/>
              <a:t>instance) method </a:t>
            </a:r>
            <a:r>
              <a:rPr lang="en-US" dirty="0"/>
              <a:t>without invoking </a:t>
            </a:r>
            <a:r>
              <a:rPr lang="en-US" dirty="0" smtClean="0"/>
              <a:t>it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constructor reference is similarly used to refer to a constructor without creating a new instance of the named class or array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Specified with the </a:t>
            </a:r>
            <a:r>
              <a:rPr lang="en-US" b="1" dirty="0" smtClean="0"/>
              <a:t>::</a:t>
            </a:r>
            <a:r>
              <a:rPr lang="en-US" dirty="0" smtClean="0"/>
              <a:t> (double colon) operator</a:t>
            </a:r>
          </a:p>
        </p:txBody>
      </p:sp>
    </p:spTree>
    <p:extLst>
      <p:ext uri="{BB962C8B-B14F-4D97-AF65-F5344CB8AC3E}">
        <p14:creationId xmlns:p14="http://schemas.microsoft.com/office/powerpoint/2010/main" val="2722281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&amp; Constructor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 a way to refer to a method /</a:t>
            </a:r>
            <a:r>
              <a:rPr lang="en-US" dirty="0"/>
              <a:t> </a:t>
            </a:r>
            <a:r>
              <a:rPr lang="en-US" dirty="0" smtClean="0"/>
              <a:t>constructor without invoking it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/>
              <a:t>System::</a:t>
            </a:r>
            <a:r>
              <a:rPr lang="en-US" dirty="0" err="1"/>
              <a:t>getProperty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 err="1"/>
              <a:t>abc</a:t>
            </a:r>
            <a:r>
              <a:rPr lang="en-US" dirty="0"/>
              <a:t>"::length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</a:t>
            </a:r>
            <a:r>
              <a:rPr lang="en-US" dirty="0"/>
              <a:t>::length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super</a:t>
            </a:r>
            <a:r>
              <a:rPr lang="en-US" dirty="0"/>
              <a:t>::</a:t>
            </a:r>
            <a:r>
              <a:rPr lang="en-US" dirty="0" err="1"/>
              <a:t>toString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ArrayList</a:t>
            </a:r>
            <a:r>
              <a:rPr lang="en-US" dirty="0"/>
              <a:t>::new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/>
              <a:t>[]::new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70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8364466" cy="6177678"/>
          </a:xfrm>
        </p:spPr>
      </p:pic>
    </p:spTree>
    <p:extLst>
      <p:ext uri="{BB962C8B-B14F-4D97-AF65-F5344CB8AC3E}">
        <p14:creationId xmlns:p14="http://schemas.microsoft.com/office/powerpoint/2010/main" val="2703565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call to Method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smtClean="0"/>
              <a:t>Test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static void foo(){}</a:t>
            </a:r>
          </a:p>
          <a:p>
            <a:pPr marL="0" indent="0">
              <a:buNone/>
            </a:pPr>
            <a:r>
              <a:rPr lang="en-US" dirty="0"/>
              <a:t>    static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new Runnable()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@Override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public void run()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</a:t>
            </a:r>
            <a:r>
              <a:rPr lang="en-US" dirty="0" err="1" smtClean="0">
                <a:solidFill>
                  <a:srgbClr val="FF0000"/>
                </a:solidFill>
              </a:rPr>
              <a:t>Test.foo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}</a:t>
            </a:r>
            <a:r>
              <a:rPr lang="en-US" dirty="0"/>
              <a:t>.run();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90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call to Method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smtClean="0"/>
              <a:t>Test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static void foo(){}</a:t>
            </a:r>
          </a:p>
          <a:p>
            <a:pPr marL="0" indent="0">
              <a:buNone/>
            </a:pPr>
            <a:r>
              <a:rPr lang="en-US" dirty="0"/>
              <a:t>    static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((Runnable) () -&gt; </a:t>
            </a:r>
            <a:r>
              <a:rPr lang="en-US" dirty="0" err="1" smtClean="0">
                <a:solidFill>
                  <a:srgbClr val="FF0000"/>
                </a:solidFill>
              </a:rPr>
              <a:t>Test.foo</a:t>
            </a:r>
            <a:r>
              <a:rPr lang="en-US" dirty="0" smtClean="0">
                <a:solidFill>
                  <a:srgbClr val="FF0000"/>
                </a:solidFill>
              </a:rPr>
              <a:t>())</a:t>
            </a:r>
            <a:r>
              <a:rPr lang="en-US" dirty="0" smtClean="0"/>
              <a:t>.</a:t>
            </a:r>
            <a:r>
              <a:rPr lang="en-US" dirty="0"/>
              <a:t>run();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15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call to Method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class Test {</a:t>
            </a:r>
          </a:p>
          <a:p>
            <a:pPr marL="0" indent="0">
              <a:buNone/>
            </a:pPr>
            <a:r>
              <a:rPr lang="en-US" dirty="0"/>
              <a:t>    static void foo(){}</a:t>
            </a:r>
          </a:p>
          <a:p>
            <a:pPr marL="0" indent="0">
              <a:buNone/>
            </a:pPr>
            <a:r>
              <a:rPr lang="en-US" dirty="0"/>
              <a:t>    static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((Runnable) </a:t>
            </a:r>
            <a:r>
              <a:rPr lang="en-US" dirty="0" smtClean="0">
                <a:solidFill>
                  <a:srgbClr val="FF0000"/>
                </a:solidFill>
              </a:rPr>
              <a:t>Test::foo</a:t>
            </a:r>
            <a:r>
              <a:rPr lang="en-US" dirty="0">
                <a:solidFill>
                  <a:srgbClr val="FF0000"/>
                </a:solidFill>
              </a:rPr>
              <a:t>())</a:t>
            </a:r>
            <a:r>
              <a:rPr lang="en-US" dirty="0"/>
              <a:t>.run();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78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Method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dirty="0" err="1"/>
              <a:t>bttnExit.setOnAction</a:t>
            </a:r>
            <a:r>
              <a:rPr lang="en-US" dirty="0"/>
              <a:t>((</a:t>
            </a:r>
            <a:r>
              <a:rPr lang="en-US" dirty="0" err="1"/>
              <a:t>actionEvent</a:t>
            </a:r>
            <a:r>
              <a:rPr lang="en-US" dirty="0"/>
              <a:t>) -&gt; { </a:t>
            </a:r>
          </a:p>
          <a:p>
            <a:pPr marL="0" indent="0" fontAlgn="base">
              <a:buNone/>
            </a:pPr>
            <a:r>
              <a:rPr lang="en-US" dirty="0"/>
              <a:t>                     try { </a:t>
            </a:r>
          </a:p>
          <a:p>
            <a:pPr marL="0" indent="0" fontAlgn="base">
              <a:buNone/>
            </a:pPr>
            <a:r>
              <a:rPr lang="en-US" dirty="0"/>
              <a:t>                        stop(); </a:t>
            </a:r>
          </a:p>
          <a:p>
            <a:pPr marL="0" indent="0" fontAlgn="base">
              <a:buNone/>
            </a:pPr>
            <a:r>
              <a:rPr lang="en-US" dirty="0"/>
              <a:t>                     } catch (Exception e) {</a:t>
            </a:r>
          </a:p>
          <a:p>
            <a:pPr marL="0" indent="0" fontAlgn="base">
              <a:buNone/>
            </a:pPr>
            <a:r>
              <a:rPr lang="en-US" dirty="0"/>
              <a:t>                        // TODO: add error handling</a:t>
            </a:r>
          </a:p>
          <a:p>
            <a:pPr marL="0" indent="0" fontAlgn="base">
              <a:buNone/>
            </a:pPr>
            <a:r>
              <a:rPr lang="en-US" dirty="0"/>
              <a:t>                     } </a:t>
            </a:r>
            <a:r>
              <a:rPr lang="en-US" dirty="0" smtClean="0"/>
              <a:t>});</a:t>
            </a:r>
          </a:p>
          <a:p>
            <a:pPr marL="0" indent="0" fontAlgn="base">
              <a:buNone/>
            </a:pPr>
            <a:r>
              <a:rPr lang="en-US" dirty="0" smtClean="0"/>
              <a:t>Can be</a:t>
            </a:r>
          </a:p>
          <a:p>
            <a:pPr marL="0" indent="0" fontAlgn="base">
              <a:buNone/>
            </a:pPr>
            <a:r>
              <a:rPr lang="en-US" dirty="0"/>
              <a:t>void </a:t>
            </a:r>
            <a:r>
              <a:rPr lang="en-US" dirty="0" err="1"/>
              <a:t>onExitButtonClick</a:t>
            </a:r>
            <a:r>
              <a:rPr lang="en-US" dirty="0" smtClean="0"/>
              <a:t>() {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try { </a:t>
            </a:r>
          </a:p>
          <a:p>
            <a:pPr marL="0" indent="0" fontAlgn="base">
              <a:buNone/>
            </a:pPr>
            <a:r>
              <a:rPr lang="en-US" dirty="0" smtClean="0"/>
              <a:t>       stop</a:t>
            </a:r>
            <a:r>
              <a:rPr lang="en-US" dirty="0"/>
              <a:t>(); </a:t>
            </a:r>
          </a:p>
          <a:p>
            <a:pPr marL="0" indent="0" fontAlgn="base">
              <a:buNone/>
            </a:pPr>
            <a:r>
              <a:rPr lang="en-US" dirty="0"/>
              <a:t>   } catch (Exception e) {</a:t>
            </a:r>
          </a:p>
          <a:p>
            <a:pPr marL="0" indent="0" fontAlgn="base">
              <a:buNone/>
            </a:pPr>
            <a:r>
              <a:rPr lang="en-US" dirty="0"/>
              <a:t>      // TODO: add error handling</a:t>
            </a:r>
          </a:p>
          <a:p>
            <a:pPr marL="0" indent="0" fontAlgn="base">
              <a:buNone/>
            </a:pPr>
            <a:r>
              <a:rPr lang="en-US" dirty="0"/>
              <a:t>   }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 fontAlgn="base">
              <a:buNone/>
            </a:pPr>
            <a:r>
              <a:rPr lang="en-US" dirty="0"/>
              <a:t>...</a:t>
            </a:r>
          </a:p>
          <a:p>
            <a:pPr marL="0" indent="0" fontAlgn="base">
              <a:buNone/>
            </a:pPr>
            <a:r>
              <a:rPr lang="en-US" dirty="0" err="1"/>
              <a:t>bttnExit.setOnAction</a:t>
            </a:r>
            <a:r>
              <a:rPr lang="en-US" dirty="0"/>
              <a:t>(this::</a:t>
            </a:r>
            <a:r>
              <a:rPr lang="en-US" dirty="0" err="1">
                <a:solidFill>
                  <a:srgbClr val="FF0000"/>
                </a:solidFill>
              </a:rPr>
              <a:t>onExitButtonClick</a:t>
            </a:r>
            <a:r>
              <a:rPr lang="en-US" dirty="0"/>
              <a:t>);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66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Constructor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interface Factory&lt;T&gt; { T make(); } </a:t>
            </a:r>
            <a:r>
              <a:rPr lang="en-US" dirty="0" smtClean="0"/>
              <a:t>Factory&lt;List&lt;String</a:t>
            </a:r>
            <a:r>
              <a:rPr lang="en-US" dirty="0"/>
              <a:t>&gt;&gt; f1 = </a:t>
            </a:r>
            <a:r>
              <a:rPr lang="en-US" dirty="0" smtClean="0"/>
              <a:t>	</a:t>
            </a:r>
            <a:r>
              <a:rPr lang="en-US" dirty="0" err="1" smtClean="0"/>
              <a:t>ArrayList</a:t>
            </a:r>
            <a:r>
              <a:rPr lang="en-US" dirty="0"/>
              <a:t>::&lt;String&gt;new</a:t>
            </a:r>
            <a:r>
              <a:rPr lang="en-US" dirty="0" smtClean="0"/>
              <a:t>;</a:t>
            </a:r>
          </a:p>
          <a:p>
            <a:r>
              <a:rPr lang="en-US" dirty="0" smtClean="0"/>
              <a:t>Every time make() is invoked, it </a:t>
            </a:r>
            <a:r>
              <a:rPr lang="en-US" dirty="0" err="1" smtClean="0"/>
              <a:t>wil</a:t>
            </a:r>
            <a:r>
              <a:rPr lang="en-US" dirty="0" smtClean="0"/>
              <a:t> return a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29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How many times have you heard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5982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JDK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Support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jdk8.java.net/lambda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Lambda Support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jdk8.java.net/download.html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5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72" y="76200"/>
            <a:ext cx="6701228" cy="6667722"/>
          </a:xfrm>
        </p:spPr>
      </p:pic>
    </p:spTree>
    <p:extLst>
      <p:ext uri="{BB962C8B-B14F-4D97-AF65-F5344CB8AC3E}">
        <p14:creationId xmlns:p14="http://schemas.microsoft.com/office/powerpoint/2010/main" val="3171258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Whatever!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Method assigned to </a:t>
            </a:r>
            <a:r>
              <a:rPr lang="en-US" dirty="0" smtClean="0"/>
              <a:t>privileged interface: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Main {</a:t>
            </a:r>
            <a:br>
              <a:rPr lang="en-US" dirty="0"/>
            </a:br>
            <a:r>
              <a:rPr lang="en-US" dirty="0"/>
              <a:t>  public static class </a:t>
            </a:r>
            <a:r>
              <a:rPr lang="en-US" dirty="0" err="1"/>
              <a:t>NotAutoCloseable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   public void close() throws Exception {</a:t>
            </a:r>
            <a:br>
              <a:rPr lang="en-US" dirty="0"/>
            </a:br>
            <a:r>
              <a:rPr lang="en-US" dirty="0"/>
              <a:t>      </a:t>
            </a:r>
            <a:r>
              <a:rPr lang="en-US" dirty="0" err="1"/>
              <a:t>System.out.println</a:t>
            </a:r>
            <a:r>
              <a:rPr lang="en-US" dirty="0"/>
              <a:t>("CLOSE");</a:t>
            </a:r>
            <a:br>
              <a:rPr lang="en-US" dirty="0"/>
            </a:br>
            <a:r>
              <a:rPr lang="en-US" dirty="0"/>
              <a:t>    }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public static void main(String... </a:t>
            </a:r>
            <a:r>
              <a:rPr lang="en-US" dirty="0" err="1"/>
              <a:t>args</a:t>
            </a:r>
            <a:r>
              <a:rPr lang="en-US" dirty="0"/>
              <a:t>) throws Exception {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NotAutoCloseable</a:t>
            </a:r>
            <a:r>
              <a:rPr lang="en-US" dirty="0"/>
              <a:t> </a:t>
            </a:r>
            <a:r>
              <a:rPr lang="en-US" dirty="0" err="1"/>
              <a:t>nac</a:t>
            </a:r>
            <a:r>
              <a:rPr lang="en-US" dirty="0"/>
              <a:t> = new </a:t>
            </a:r>
            <a:r>
              <a:rPr lang="en-US" dirty="0" err="1"/>
              <a:t>NotAutoCloseable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   try (</a:t>
            </a:r>
            <a:r>
              <a:rPr lang="en-US" dirty="0" err="1"/>
              <a:t>AutoCloseable</a:t>
            </a:r>
            <a:r>
              <a:rPr lang="en-US" dirty="0"/>
              <a:t> ac = </a:t>
            </a:r>
            <a:r>
              <a:rPr lang="en-US" dirty="0" err="1"/>
              <a:t>nac</a:t>
            </a:r>
            <a:r>
              <a:rPr lang="en-US" dirty="0"/>
              <a:t>::close) {</a:t>
            </a:r>
            <a:br>
              <a:rPr lang="en-US" dirty="0"/>
            </a:br>
            <a:r>
              <a:rPr lang="en-US" dirty="0"/>
              <a:t>    }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699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Defender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Interface methods with </a:t>
            </a:r>
            <a:r>
              <a:rPr lang="en-US" dirty="0" smtClean="0"/>
              <a:t>bodies</a:t>
            </a:r>
            <a:endParaRPr lang="en-US" dirty="0"/>
          </a:p>
          <a:p>
            <a:r>
              <a:rPr lang="en-US" b="1" dirty="0" smtClean="0"/>
              <a:t>default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More graceful API evolution</a:t>
            </a:r>
          </a:p>
          <a:p>
            <a:r>
              <a:rPr lang="en-US" dirty="0" smtClean="0"/>
              <a:t>Interfaces have no state</a:t>
            </a:r>
          </a:p>
          <a:p>
            <a:r>
              <a:rPr lang="en-US" dirty="0" smtClean="0"/>
              <a:t>Static methods not inherited</a:t>
            </a:r>
          </a:p>
          <a:p>
            <a:r>
              <a:rPr lang="en-US" dirty="0" smtClean="0"/>
              <a:t>Can reference abstract method</a:t>
            </a:r>
          </a:p>
          <a:p>
            <a:r>
              <a:rPr lang="en-US" dirty="0" smtClean="0"/>
              <a:t>Called “Extended Interfaces” if no abstract methods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80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1781"/>
            <a:ext cx="6477000" cy="6477000"/>
          </a:xfrm>
        </p:spPr>
      </p:pic>
    </p:spTree>
    <p:extLst>
      <p:ext uri="{BB962C8B-B14F-4D97-AF65-F5344CB8AC3E}">
        <p14:creationId xmlns:p14="http://schemas.microsoft.com/office/powerpoint/2010/main" val="1281624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Extended Interfaces can </a:t>
            </a:r>
            <a:r>
              <a:rPr lang="en-US" b="1" dirty="0" smtClean="0"/>
              <a:t>extend</a:t>
            </a:r>
            <a:r>
              <a:rPr lang="en-US" dirty="0" smtClean="0"/>
              <a:t> other extended interfaces</a:t>
            </a:r>
          </a:p>
          <a:p>
            <a:r>
              <a:rPr lang="en-US" dirty="0" smtClean="0"/>
              <a:t>Methods can be overridden</a:t>
            </a:r>
          </a:p>
          <a:p>
            <a:r>
              <a:rPr lang="en-US" dirty="0" smtClean="0"/>
              <a:t>Can decorate parent definitions via </a:t>
            </a:r>
            <a:r>
              <a:rPr lang="en-US" b="1" dirty="0" smtClean="0"/>
              <a:t>super</a:t>
            </a:r>
          </a:p>
          <a:p>
            <a:pPr marL="0" indent="0">
              <a:buNone/>
            </a:pPr>
            <a:r>
              <a:rPr lang="en-US" sz="2400" dirty="0" smtClean="0"/>
              <a:t>interface I1 { default void method1() {//do stuff}}</a:t>
            </a:r>
          </a:p>
          <a:p>
            <a:pPr marL="0" indent="0">
              <a:buNone/>
            </a:pPr>
            <a:r>
              <a:rPr lang="en-US" sz="2400" dirty="0"/>
              <a:t>interface </a:t>
            </a:r>
            <a:r>
              <a:rPr lang="en-US" sz="2400" dirty="0" smtClean="0"/>
              <a:t>I2 extends I1{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void default method1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super.method1();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//</a:t>
            </a:r>
            <a:r>
              <a:rPr lang="en-US" sz="2400" dirty="0"/>
              <a:t>do </a:t>
            </a:r>
            <a:r>
              <a:rPr lang="en-US" sz="2400" dirty="0" smtClean="0"/>
              <a:t>new stuff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43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19" y="228600"/>
            <a:ext cx="6530181" cy="6530181"/>
          </a:xfrm>
        </p:spPr>
      </p:pic>
    </p:spTree>
    <p:extLst>
      <p:ext uri="{BB962C8B-B14F-4D97-AF65-F5344CB8AC3E}">
        <p14:creationId xmlns:p14="http://schemas.microsoft.com/office/powerpoint/2010/main" val="3337152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the Parent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interface </a:t>
            </a:r>
            <a:r>
              <a:rPr lang="en-US" dirty="0" smtClean="0">
                <a:solidFill>
                  <a:srgbClr val="00B050"/>
                </a:solidFill>
              </a:rPr>
              <a:t>D1</a:t>
            </a:r>
            <a:r>
              <a:rPr lang="en-US" dirty="0" smtClean="0"/>
              <a:t> </a:t>
            </a:r>
            <a:r>
              <a:rPr lang="en-US" dirty="0"/>
              <a:t>{ default void </a:t>
            </a:r>
            <a:r>
              <a:rPr lang="en-US" dirty="0" smtClean="0"/>
              <a:t>meth1</a:t>
            </a:r>
            <a:r>
              <a:rPr lang="en-US" dirty="0"/>
              <a:t>() {//do </a:t>
            </a:r>
            <a:r>
              <a:rPr lang="en-US" dirty="0" smtClean="0"/>
              <a:t>stuff</a:t>
            </a:r>
            <a:r>
              <a:rPr lang="en-US" dirty="0"/>
              <a:t>}}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interface </a:t>
            </a:r>
            <a:r>
              <a:rPr lang="en-US" dirty="0" smtClean="0">
                <a:solidFill>
                  <a:srgbClr val="00B0F0"/>
                </a:solidFill>
              </a:rPr>
              <a:t>D2</a:t>
            </a:r>
            <a:r>
              <a:rPr lang="en-US" dirty="0" smtClean="0"/>
              <a:t> </a:t>
            </a:r>
            <a:r>
              <a:rPr lang="en-US" dirty="0"/>
              <a:t>extends </a:t>
            </a:r>
            <a:r>
              <a:rPr lang="en-US" dirty="0" smtClean="0">
                <a:solidFill>
                  <a:srgbClr val="00B050"/>
                </a:solidFill>
              </a:rPr>
              <a:t>D1</a:t>
            </a:r>
            <a:r>
              <a:rPr lang="en-US" dirty="0"/>
              <a:t>{ </a:t>
            </a:r>
            <a:r>
              <a:rPr lang="en-US" dirty="0" smtClean="0"/>
              <a:t>void </a:t>
            </a:r>
            <a:r>
              <a:rPr lang="en-US" dirty="0"/>
              <a:t>default </a:t>
            </a:r>
            <a:r>
              <a:rPr lang="en-US" dirty="0" smtClean="0"/>
              <a:t>meth1() {</a:t>
            </a:r>
          </a:p>
          <a:p>
            <a:pPr marL="0" indent="0">
              <a:buNone/>
            </a:pPr>
            <a:r>
              <a:rPr lang="en-US" dirty="0" smtClean="0"/>
              <a:t>super.method1(); //</a:t>
            </a:r>
            <a:r>
              <a:rPr lang="en-US" dirty="0"/>
              <a:t>do new </a:t>
            </a:r>
            <a:r>
              <a:rPr lang="en-US" dirty="0" smtClean="0"/>
              <a:t>stuff}}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interface </a:t>
            </a:r>
            <a:r>
              <a:rPr lang="en-US" dirty="0" smtClean="0">
                <a:solidFill>
                  <a:srgbClr val="7030A0"/>
                </a:solidFill>
              </a:rPr>
              <a:t>D3</a:t>
            </a:r>
            <a:r>
              <a:rPr lang="en-US" dirty="0" smtClean="0"/>
              <a:t> </a:t>
            </a:r>
            <a:r>
              <a:rPr lang="en-US" dirty="0"/>
              <a:t>extends </a:t>
            </a:r>
            <a:r>
              <a:rPr lang="en-US" dirty="0">
                <a:solidFill>
                  <a:srgbClr val="00B050"/>
                </a:solidFill>
              </a:rPr>
              <a:t>D1</a:t>
            </a:r>
            <a:r>
              <a:rPr lang="en-US" dirty="0"/>
              <a:t>{ void default meth1() {</a:t>
            </a:r>
          </a:p>
          <a:p>
            <a:pPr marL="0" indent="0">
              <a:buNone/>
            </a:pPr>
            <a:r>
              <a:rPr lang="en-US" dirty="0"/>
              <a:t>super.method1(); //do new stuff</a:t>
            </a:r>
            <a:r>
              <a:rPr lang="en-US" dirty="0" smtClean="0"/>
              <a:t>}}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interface </a:t>
            </a:r>
            <a:r>
              <a:rPr lang="en-US" dirty="0" smtClean="0">
                <a:solidFill>
                  <a:srgbClr val="FF0000"/>
                </a:solidFill>
              </a:rPr>
              <a:t>D4</a:t>
            </a:r>
            <a:r>
              <a:rPr lang="en-US" dirty="0" smtClean="0"/>
              <a:t> </a:t>
            </a:r>
            <a:r>
              <a:rPr lang="en-US" dirty="0"/>
              <a:t>extends </a:t>
            </a:r>
            <a:r>
              <a:rPr lang="en-US" dirty="0" smtClean="0">
                <a:solidFill>
                  <a:srgbClr val="00B0F0"/>
                </a:solidFill>
              </a:rPr>
              <a:t>D2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D3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default meth1()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D2</a:t>
            </a:r>
            <a:r>
              <a:rPr lang="en-US" dirty="0" smtClean="0"/>
              <a:t>.super.method1</a:t>
            </a:r>
            <a:r>
              <a:rPr lang="en-US" dirty="0"/>
              <a:t>(); //do new stuff}}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16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Patterns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Decorator (via super)</a:t>
            </a:r>
          </a:p>
          <a:p>
            <a:r>
              <a:rPr lang="en-US" dirty="0" smtClean="0"/>
              <a:t>Template Method</a:t>
            </a:r>
          </a:p>
          <a:p>
            <a:r>
              <a:rPr lang="en-US" dirty="0" smtClean="0"/>
              <a:t>Factory Method</a:t>
            </a:r>
          </a:p>
          <a:p>
            <a:r>
              <a:rPr lang="en-US" dirty="0" smtClean="0"/>
              <a:t>Others?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96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New Java 8 Feature Overview</a:t>
            </a:r>
          </a:p>
          <a:p>
            <a:r>
              <a:rPr lang="en-US" dirty="0">
                <a:hlinkClick r:id="rId2"/>
              </a:rPr>
              <a:t>http://openjdk.java.net/projects/jdk8/features</a:t>
            </a:r>
          </a:p>
          <a:p>
            <a:r>
              <a:rPr lang="en-US" dirty="0">
                <a:hlinkClick r:id="rId3"/>
              </a:rPr>
              <a:t>http://java.dzone.com/articles/java-%E2%80%93-far-sight-look-jdk-8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Java 8 Maven Support</a:t>
            </a:r>
          </a:p>
          <a:p>
            <a:r>
              <a:rPr lang="en-US" dirty="0">
                <a:hlinkClick r:id="rId4"/>
              </a:rPr>
              <a:t>http://illegalargumentexception.blogspot.com/2012/08/java-lambda-support-in-java-8.html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DateTime</a:t>
            </a:r>
            <a:r>
              <a:rPr lang="en-US" dirty="0"/>
              <a:t> API</a:t>
            </a:r>
          </a:p>
          <a:p>
            <a:r>
              <a:rPr lang="en-US" dirty="0">
                <a:hlinkClick r:id="rId5"/>
              </a:rPr>
              <a:t>http://www.infoq.com/news/2013/02/java-time-api-jdk-8</a:t>
            </a:r>
          </a:p>
          <a:p>
            <a:r>
              <a:rPr lang="en-US" dirty="0">
                <a:hlinkClick r:id="rId6"/>
              </a:rPr>
              <a:t>http://java.dzone.com/articles/introducing-new-date-and-time</a:t>
            </a:r>
          </a:p>
          <a:p>
            <a:r>
              <a:rPr lang="en-US" dirty="0">
                <a:hlinkClick r:id="rId7"/>
              </a:rPr>
              <a:t>http://geekmonkey.org/articles/24-a-new-date-and-time-api-for-jdk-8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Metaspace</a:t>
            </a:r>
            <a:endParaRPr lang="en-US" dirty="0"/>
          </a:p>
          <a:p>
            <a:r>
              <a:rPr lang="en-US" dirty="0">
                <a:hlinkClick r:id="rId8"/>
              </a:rPr>
              <a:t>http://java.dzone.com/articles/java-8-permgen-metaspace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Nashorn</a:t>
            </a:r>
            <a:endParaRPr lang="en-US" dirty="0"/>
          </a:p>
          <a:p>
            <a:r>
              <a:rPr lang="en-US" dirty="0">
                <a:hlinkClick r:id="rId9"/>
              </a:rPr>
              <a:t>http://www.infoq.com/news/2012/11/Nashorn-proposal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10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43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Lambda JSR</a:t>
            </a:r>
          </a:p>
          <a:p>
            <a:r>
              <a:rPr lang="en-US" dirty="0">
                <a:hlinkClick r:id="rId2"/>
              </a:rPr>
              <a:t>http://jcp.org/en/jsr/detail?id=335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Java 8 Preview JDK</a:t>
            </a:r>
          </a:p>
          <a:p>
            <a:r>
              <a:rPr lang="en-US" dirty="0">
                <a:hlinkClick r:id="rId3"/>
              </a:rPr>
              <a:t>http://jdk8.java.net/lambda/ - lambda support</a:t>
            </a:r>
          </a:p>
          <a:p>
            <a:r>
              <a:rPr lang="en-US" dirty="0">
                <a:hlinkClick r:id="rId4"/>
              </a:rPr>
              <a:t>http://jdk8.java.net/download.html - no lambda support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Articles on Lambdas</a:t>
            </a:r>
          </a:p>
          <a:p>
            <a:r>
              <a:rPr lang="en-US" dirty="0">
                <a:hlinkClick r:id="rId5"/>
              </a:rPr>
              <a:t>http://www.oraclejavamagazine-digital.com/javamagazine/20121112?pg=35#pg35</a:t>
            </a:r>
          </a:p>
          <a:p>
            <a:r>
              <a:rPr lang="en-US" dirty="0">
                <a:hlinkClick r:id="rId6"/>
              </a:rPr>
              <a:t>http://www.angelikalanger.com/Conferences/Slides/jf12_LambdasInJava8-1.pdf</a:t>
            </a:r>
          </a:p>
          <a:p>
            <a:r>
              <a:rPr lang="en-US" dirty="0">
                <a:hlinkClick r:id="rId7"/>
              </a:rPr>
              <a:t>http://datumedge.blogspot.com/2012/06/java-8-lambdas.html</a:t>
            </a:r>
          </a:p>
          <a:p>
            <a:r>
              <a:rPr lang="en-US" dirty="0">
                <a:hlinkClick r:id="rId8"/>
              </a:rPr>
              <a:t>http://www.infoq.com/articles/java-8-vs-scala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Presentations on Lambdas:</a:t>
            </a:r>
          </a:p>
          <a:p>
            <a:r>
              <a:rPr lang="en-US" dirty="0">
                <a:hlinkClick r:id="rId9"/>
              </a:rPr>
              <a:t>http://www.slideshare.net/ramonypp/java-8-project-lambda</a:t>
            </a:r>
          </a:p>
          <a:p>
            <a:r>
              <a:rPr lang="en-US" dirty="0">
                <a:hlinkClick r:id="rId10"/>
              </a:rPr>
              <a:t>http://www.slideshare.net/garthbrown/lambda-functions-in-java-8</a:t>
            </a:r>
          </a:p>
          <a:p>
            <a:r>
              <a:rPr lang="en-US" dirty="0">
                <a:hlinkClick r:id="rId6"/>
              </a:rPr>
              <a:t>http://www.angelikalanger.com/Conferences/Slides/jf12_LambdasInJava8-1.pdf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Lambda implementation mechanics:</a:t>
            </a:r>
          </a:p>
          <a:p>
            <a:r>
              <a:rPr lang="en-US" dirty="0">
                <a:hlinkClick r:id="rId11"/>
              </a:rPr>
              <a:t>http://cr.openjdk.java.net/~briangoetz/lambda/lambda-translation.html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3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err="1" smtClean="0"/>
              <a:t>IntelliJ</a:t>
            </a:r>
            <a:endParaRPr lang="en-US" dirty="0" smtClean="0"/>
          </a:p>
          <a:p>
            <a:r>
              <a:rPr lang="en-US" dirty="0" smtClean="0"/>
              <a:t>Eclipse is on the way (own compiler)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77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Typical lambda use cases:</a:t>
            </a:r>
          </a:p>
          <a:p>
            <a:r>
              <a:rPr lang="en-US" dirty="0">
                <a:hlinkClick r:id="rId2"/>
              </a:rPr>
              <a:t>http://learnjavafx.typepad.com/weblog/2013/02/mary-had-a-little-%CE%BB.html</a:t>
            </a:r>
          </a:p>
          <a:p>
            <a:r>
              <a:rPr lang="en-US" dirty="0">
                <a:hlinkClick r:id="rId3"/>
              </a:rPr>
              <a:t>http://blueskyworkshop.com/topics/Java-Pages/lambda-expression-basics/</a:t>
            </a:r>
          </a:p>
          <a:p>
            <a:r>
              <a:rPr lang="en-US" dirty="0">
                <a:hlinkClick r:id="rId4"/>
              </a:rPr>
              <a:t>http://java.dzone.com/articles/devoxx-2012-java-8-lambda-and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Defender method paper:</a:t>
            </a:r>
          </a:p>
          <a:p>
            <a:r>
              <a:rPr lang="en-US" dirty="0">
                <a:hlinkClick r:id="rId5"/>
              </a:rPr>
              <a:t>http://cr.openjdk.java.net/~briangoetz/lambda/Defender%20Methods%20v4.pdf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Method references (:: operator)</a:t>
            </a:r>
          </a:p>
          <a:p>
            <a:r>
              <a:rPr lang="en-US" dirty="0">
                <a:hlinkClick r:id="rId6"/>
              </a:rPr>
              <a:t>http://earthly-powers.blogspot.com/2012/07/java-8-lambda-and-method-references.html</a:t>
            </a:r>
          </a:p>
          <a:p>
            <a:r>
              <a:rPr lang="en-US" dirty="0">
                <a:hlinkClick r:id="rId7"/>
              </a:rPr>
              <a:t>http://doanduyhai.wordpress.com/2012/07/14/java-8-lambda-in-details-part-iii-method-and-constructor-referencing</a:t>
            </a:r>
            <a:r>
              <a:rPr lang="en-US" dirty="0" smtClean="0">
                <a:hlinkClick r:id="rId7"/>
              </a:rPr>
              <a:t>/</a:t>
            </a:r>
          </a:p>
          <a:p>
            <a:r>
              <a:rPr lang="en-US" dirty="0">
                <a:hlinkClick r:id="rId7"/>
              </a:rPr>
              <a:t>http://www.beyondjava.net/blog/are-java-8-method-references-going-to-be-more-important-than-lambdas</a:t>
            </a:r>
            <a:r>
              <a:rPr lang="en-US" dirty="0" smtClean="0">
                <a:hlinkClick r:id="rId7"/>
              </a:rPr>
              <a:t>/</a:t>
            </a:r>
          </a:p>
          <a:p>
            <a:r>
              <a:rPr lang="en-US" dirty="0">
                <a:hlinkClick r:id="rId7"/>
              </a:rPr>
              <a:t>http://www.lambdafaq.org/what-are-constructor-references/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Stream API:</a:t>
            </a:r>
          </a:p>
          <a:p>
            <a:r>
              <a:rPr lang="en-US" dirty="0">
                <a:hlinkClick r:id="rId8"/>
              </a:rPr>
              <a:t>http://cr.openjdk.java.net/~briangoetz/lambda/sotc3.html</a:t>
            </a:r>
          </a:p>
          <a:p>
            <a:r>
              <a:rPr lang="en-US" dirty="0">
                <a:hlinkClick r:id="rId9"/>
              </a:rPr>
              <a:t>http://aruld.info/java-8-this-aint-your-grandpas-java/</a:t>
            </a:r>
          </a:p>
          <a:p>
            <a:r>
              <a:rPr lang="en-US" dirty="0">
                <a:hlinkClick r:id="rId10"/>
              </a:rPr>
              <a:t>http://java.dzone.com/articles/exciting-ideas-java-8-streams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Sophisticated Lambda use case allowing for avoiding NPEs using </a:t>
            </a:r>
            <a:r>
              <a:rPr lang="en-US" dirty="0" smtClean="0"/>
              <a:t>Monads:</a:t>
            </a:r>
          </a:p>
          <a:p>
            <a:r>
              <a:rPr lang="en-US" dirty="0" smtClean="0">
                <a:hlinkClick r:id="rId11"/>
              </a:rPr>
              <a:t>http</a:t>
            </a:r>
            <a:r>
              <a:rPr lang="en-US" dirty="0">
                <a:hlinkClick r:id="rId11"/>
              </a:rPr>
              <a:t>://java.dzone.com/articles/no-more-excuses-use-null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Functional programming in Java</a:t>
            </a:r>
          </a:p>
          <a:p>
            <a:r>
              <a:rPr lang="en-US" dirty="0">
                <a:hlinkClick r:id="rId12"/>
              </a:rPr>
              <a:t>http://code.google.com/p/functionaljava/</a:t>
            </a:r>
          </a:p>
          <a:p>
            <a:r>
              <a:rPr lang="en-US" dirty="0">
                <a:hlinkClick r:id="rId13"/>
              </a:rPr>
              <a:t>http://shop.oreilly.com/product/0636920021667.do</a:t>
            </a:r>
          </a:p>
          <a:p>
            <a:r>
              <a:rPr lang="en-US" dirty="0">
                <a:hlinkClick r:id="rId14"/>
              </a:rPr>
              <a:t>http://apocalisp.wordpress.com/2008/06/18/parallel-strategies-and-the-callable-monad</a:t>
            </a:r>
            <a:r>
              <a:rPr lang="en-US" dirty="0" smtClean="0">
                <a:hlinkClick r:id="rId1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64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2" y="99219"/>
            <a:ext cx="8808508" cy="6606381"/>
          </a:xfrm>
        </p:spPr>
      </p:pic>
    </p:spTree>
    <p:extLst>
      <p:ext uri="{BB962C8B-B14F-4D97-AF65-F5344CB8AC3E}">
        <p14:creationId xmlns:p14="http://schemas.microsoft.com/office/powerpoint/2010/main" val="427055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&lt;plugin&gt;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org.apache.maven.plugins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&lt;</a:t>
            </a:r>
            <a:r>
              <a:rPr lang="en-US" dirty="0" err="1"/>
              <a:t>artifactId</a:t>
            </a:r>
            <a:r>
              <a:rPr lang="en-US" dirty="0"/>
              <a:t>&gt;maven-compiler-plugin&lt;/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&lt;</a:t>
            </a:r>
            <a:r>
              <a:rPr lang="en-US" dirty="0"/>
              <a:t>version&gt;2.3.2&lt;/version&gt;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&lt;</a:t>
            </a:r>
            <a:r>
              <a:rPr lang="en-US" dirty="0"/>
              <a:t>configuration&gt;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&lt;</a:t>
            </a:r>
            <a:r>
              <a:rPr lang="en-US" dirty="0"/>
              <a:t>source&gt;1.8&lt;/source&gt;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&lt;</a:t>
            </a:r>
            <a:r>
              <a:rPr lang="en-US" dirty="0"/>
              <a:t>target&gt;1.8&lt;/target&gt;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&lt;/</a:t>
            </a:r>
            <a:r>
              <a:rPr lang="en-US" dirty="0"/>
              <a:t>configuration&gt;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plugin&gt;</a:t>
            </a:r>
          </a:p>
        </p:txBody>
      </p:sp>
    </p:spTree>
    <p:extLst>
      <p:ext uri="{BB962C8B-B14F-4D97-AF65-F5344CB8AC3E}">
        <p14:creationId xmlns:p14="http://schemas.microsoft.com/office/powerpoint/2010/main" val="416074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Compact Profiles</a:t>
            </a:r>
            <a:br>
              <a:rPr lang="en-US" dirty="0" smtClean="0"/>
            </a:br>
            <a:r>
              <a:rPr lang="en-US" sz="1200" dirty="0" smtClean="0"/>
              <a:t>(from Leader Summit –see http://www.hjug.org/present/iouc2013/2013-Java-Leaders-Summit-JavaSE.pdf)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3647"/>
            <a:ext cx="8132610" cy="434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58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Compact Profiles</a:t>
            </a:r>
            <a:br>
              <a:rPr lang="en-US" dirty="0" smtClean="0"/>
            </a:br>
            <a:r>
              <a:rPr lang="en-US" sz="1100" dirty="0" smtClean="0"/>
              <a:t>(from Leader Summit –see http://www.hjug.org/present/iouc2013/2013-Java-Leaders-Summit-JavaSE.pdf)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199"/>
            <a:ext cx="8612579" cy="4672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28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Nashorn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Replacement for Rhino JavaScript Engine</a:t>
            </a:r>
          </a:p>
          <a:p>
            <a:r>
              <a:rPr lang="en-US" dirty="0" smtClean="0"/>
              <a:t>Collaboration between Oracle, IBM, and </a:t>
            </a:r>
            <a:r>
              <a:rPr lang="en-US" dirty="0" err="1" smtClean="0"/>
              <a:t>RedHat</a:t>
            </a:r>
            <a:endParaRPr lang="en-US" dirty="0" smtClean="0"/>
          </a:p>
          <a:p>
            <a:r>
              <a:rPr lang="en-US" dirty="0" smtClean="0"/>
              <a:t>Makes extensive use of </a:t>
            </a:r>
            <a:r>
              <a:rPr lang="en-US" dirty="0" err="1" smtClean="0"/>
              <a:t>invokedynamic</a:t>
            </a:r>
            <a:endParaRPr lang="en-US" dirty="0" smtClean="0"/>
          </a:p>
          <a:p>
            <a:r>
              <a:rPr lang="en-US" dirty="0" smtClean="0"/>
              <a:t>20x faster than Rhino</a:t>
            </a:r>
          </a:p>
          <a:p>
            <a:r>
              <a:rPr lang="en-US" dirty="0" smtClean="0"/>
              <a:t>Much smaller - can run on embedded devices</a:t>
            </a:r>
          </a:p>
          <a:p>
            <a:r>
              <a:rPr lang="en-US" dirty="0" smtClean="0"/>
              <a:t>Open Sourced</a:t>
            </a:r>
          </a:p>
          <a:p>
            <a:r>
              <a:rPr lang="en-US" dirty="0" smtClean="0"/>
              <a:t>Project Page: </a:t>
            </a:r>
            <a:r>
              <a:rPr lang="en-US" dirty="0" smtClean="0">
                <a:hlinkClick r:id="rId2"/>
              </a:rPr>
              <a:t>http://openjdk.java.net/projects/nashorn/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5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1230</Words>
  <Application>Microsoft Office PowerPoint</Application>
  <PresentationFormat>On-screen Show (4:3)</PresentationFormat>
  <Paragraphs>289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Java 8 Feature Preview</vt:lpstr>
      <vt:lpstr>New Feature  Overview</vt:lpstr>
      <vt:lpstr>Forward Looking Statement</vt:lpstr>
      <vt:lpstr>Download JDK 8</vt:lpstr>
      <vt:lpstr>IDE Support</vt:lpstr>
      <vt:lpstr>Maven Support</vt:lpstr>
      <vt:lpstr>Before Compact Profiles (from Leader Summit –see http://www.hjug.org/present/iouc2013/2013-Java-Leaders-Summit-JavaSE.pdf)</vt:lpstr>
      <vt:lpstr>Compact Profiles (from Leader Summit –see http://www.hjug.org/present/iouc2013/2013-Java-Leaders-Summit-JavaSE.pdf)</vt:lpstr>
      <vt:lpstr>Nashorn</vt:lpstr>
      <vt:lpstr>Metaspace</vt:lpstr>
      <vt:lpstr>JSR 310 – java.time</vt:lpstr>
      <vt:lpstr>Lambdas</vt:lpstr>
      <vt:lpstr>Lambdas</vt:lpstr>
      <vt:lpstr>Lambdas</vt:lpstr>
      <vt:lpstr>Typical Use Cases</vt:lpstr>
      <vt:lpstr>SAM Type / Functional Interface</vt:lpstr>
      <vt:lpstr>PowerPoint Presentation</vt:lpstr>
      <vt:lpstr>Effectively Final</vt:lpstr>
      <vt:lpstr>PowerPoint Presentation</vt:lpstr>
      <vt:lpstr>Convert Anonymous Class to Lambda from http://learnjavafx.typepad.com/weblog/2013/02/mary-had-a-little-%CE%BB.html</vt:lpstr>
      <vt:lpstr>Convert Anonymous Class to Lambda</vt:lpstr>
      <vt:lpstr>Convert Anonymous Class to Lambda</vt:lpstr>
      <vt:lpstr>Convert Anonymous Class to Lambda</vt:lpstr>
      <vt:lpstr>Convert Anonymous Class to Lambda</vt:lpstr>
      <vt:lpstr>PowerPoint Presentation</vt:lpstr>
      <vt:lpstr>forEach</vt:lpstr>
      <vt:lpstr>java.util.stream Classes to support functional-style operations on streams of values </vt:lpstr>
      <vt:lpstr>java.util.stream</vt:lpstr>
      <vt:lpstr>java.util.function Functional interfaces provide target types for lambda expressions and method references. </vt:lpstr>
      <vt:lpstr>java.util</vt:lpstr>
      <vt:lpstr>Method &amp; Constructor References</vt:lpstr>
      <vt:lpstr>Method &amp; Constructor References</vt:lpstr>
      <vt:lpstr>PowerPoint Presentation</vt:lpstr>
      <vt:lpstr>Convert call to Method Reference</vt:lpstr>
      <vt:lpstr>Convert call to Method Reference</vt:lpstr>
      <vt:lpstr>Convert call to Method Reference</vt:lpstr>
      <vt:lpstr>Use a Method Reference</vt:lpstr>
      <vt:lpstr>Use a Constructor Reference</vt:lpstr>
      <vt:lpstr>PowerPoint Presentation</vt:lpstr>
      <vt:lpstr>PowerPoint Presentation</vt:lpstr>
      <vt:lpstr>Whatever!</vt:lpstr>
      <vt:lpstr>Interface Defender Methods</vt:lpstr>
      <vt:lpstr>PowerPoint Presentation</vt:lpstr>
      <vt:lpstr>Super!</vt:lpstr>
      <vt:lpstr>PowerPoint Presentation</vt:lpstr>
      <vt:lpstr>Specify the Parent Interface</vt:lpstr>
      <vt:lpstr>Design Patterns 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Feature Preview</dc:title>
  <dc:creator>Jim Bethancourt</dc:creator>
  <cp:lastModifiedBy>Jim Bethancourt</cp:lastModifiedBy>
  <cp:revision>52</cp:revision>
  <dcterms:created xsi:type="dcterms:W3CDTF">2013-02-26T02:54:20Z</dcterms:created>
  <dcterms:modified xsi:type="dcterms:W3CDTF">2013-02-27T21:20:28Z</dcterms:modified>
</cp:coreProperties>
</file>