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22" Type="http://schemas.openxmlformats.org/officeDocument/2006/relationships/font" Target="fonts/Lato-regular.fntdata"/><Relationship Id="rId21" Type="http://schemas.openxmlformats.org/officeDocument/2006/relationships/font" Target="fonts/Nunito-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Nunito-bold.fntdata"/><Relationship Id="rId18" Type="http://schemas.openxmlformats.org/officeDocument/2006/relationships/font" Target="fonts/Nuni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1196055b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1196055b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3d9da01be5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d9da01be5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3d9da01be5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d9da01be5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3d9da01be5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d9da01be5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3d9da01be5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d9da01be5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3d9da01be5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d9da01be5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3d9da01be5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d9da01be5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3d9da01be5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d9da01be5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3fb8374bb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fb8374bb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3d9da01be5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d9da01be5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3d9da01be5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d9da01be5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SMART FARMING</a:t>
            </a:r>
            <a:endParaRPr/>
          </a:p>
        </p:txBody>
      </p:sp>
      <p:sp>
        <p:nvSpPr>
          <p:cNvPr id="129" name="Google Shape;129;p13"/>
          <p:cNvSpPr txBox="1"/>
          <p:nvPr>
            <p:ph idx="1" type="subTitle"/>
          </p:nvPr>
        </p:nvSpPr>
        <p:spPr>
          <a:xfrm>
            <a:off x="2512700" y="3102622"/>
            <a:ext cx="4242600" cy="95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Meghna Lohani 16BCE1395</a:t>
            </a:r>
            <a:endParaRPr/>
          </a:p>
          <a:p>
            <a:pPr indent="0" lvl="0" marL="0" rtl="0" algn="ctr">
              <a:spcBef>
                <a:spcPts val="0"/>
              </a:spcBef>
              <a:spcAft>
                <a:spcPts val="0"/>
              </a:spcAft>
              <a:buNone/>
            </a:pPr>
            <a:r>
              <a:rPr lang="en"/>
              <a:t>Aman Sharma 16BCE1224</a:t>
            </a:r>
            <a:endParaRPr/>
          </a:p>
          <a:p>
            <a:pPr indent="0" lvl="0" marL="0" rtl="0" algn="ctr">
              <a:spcBef>
                <a:spcPts val="0"/>
              </a:spcBef>
              <a:spcAft>
                <a:spcPts val="0"/>
              </a:spcAft>
              <a:buNone/>
            </a:pPr>
            <a:r>
              <a:rPr lang="en">
                <a:highlight>
                  <a:srgbClr val="FFFFFF"/>
                </a:highlight>
              </a:rPr>
              <a:t>KOTHURI SAI PHANINDRA 16BCE1075</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Workflow</a:t>
            </a:r>
            <a:endParaRPr/>
          </a:p>
        </p:txBody>
      </p:sp>
      <p:sp>
        <p:nvSpPr>
          <p:cNvPr id="186" name="Google Shape;186;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Installing sensors and ESP-01</a:t>
            </a:r>
            <a:endParaRPr sz="1400"/>
          </a:p>
          <a:p>
            <a:pPr indent="-317500" lvl="0" marL="457200" rtl="0" algn="l">
              <a:spcBef>
                <a:spcPts val="0"/>
              </a:spcBef>
              <a:spcAft>
                <a:spcPts val="0"/>
              </a:spcAft>
              <a:buSzPts val="1400"/>
              <a:buAutoNum type="arabicPeriod"/>
            </a:pPr>
            <a:r>
              <a:rPr lang="en" sz="1400"/>
              <a:t>Configuring ThingSpeak channel</a:t>
            </a:r>
            <a:endParaRPr sz="1400"/>
          </a:p>
          <a:p>
            <a:pPr indent="-317500" lvl="0" marL="457200" rtl="0" algn="l">
              <a:spcBef>
                <a:spcPts val="0"/>
              </a:spcBef>
              <a:spcAft>
                <a:spcPts val="0"/>
              </a:spcAft>
              <a:buSzPts val="1400"/>
              <a:buAutoNum type="arabicPeriod"/>
            </a:pPr>
            <a:r>
              <a:rPr lang="en" sz="1400"/>
              <a:t>Sending status to the cloud using status channels.</a:t>
            </a:r>
            <a:endParaRPr sz="1400"/>
          </a:p>
          <a:p>
            <a:pPr indent="-317500" lvl="0" marL="457200" rtl="0" algn="l">
              <a:spcBef>
                <a:spcPts val="0"/>
              </a:spcBef>
              <a:spcAft>
                <a:spcPts val="0"/>
              </a:spcAft>
              <a:buSzPts val="1400"/>
              <a:buAutoNum type="arabicPeriod"/>
            </a:pPr>
            <a:r>
              <a:rPr lang="en" sz="1400"/>
              <a:t>Basic app for data monitoring.</a:t>
            </a:r>
            <a:endParaRPr sz="1400"/>
          </a:p>
          <a:p>
            <a:pPr indent="-317500" lvl="0" marL="457200" rtl="0" algn="l">
              <a:spcBef>
                <a:spcPts val="0"/>
              </a:spcBef>
              <a:spcAft>
                <a:spcPts val="0"/>
              </a:spcAft>
              <a:buSzPts val="1400"/>
              <a:buAutoNum type="arabicPeriod"/>
            </a:pPr>
            <a:r>
              <a:rPr lang="en" sz="1400"/>
              <a:t>Installing actuators.</a:t>
            </a:r>
            <a:endParaRPr sz="1400"/>
          </a:p>
          <a:p>
            <a:pPr indent="-317500" lvl="0" marL="457200" rtl="0" algn="l">
              <a:spcBef>
                <a:spcPts val="0"/>
              </a:spcBef>
              <a:spcAft>
                <a:spcPts val="0"/>
              </a:spcAft>
              <a:buSzPts val="1400"/>
              <a:buAutoNum type="arabicPeriod"/>
            </a:pPr>
            <a:r>
              <a:rPr lang="en" sz="1400"/>
              <a:t>Configuring ThingSpeak actuator channel.</a:t>
            </a:r>
            <a:endParaRPr sz="1400"/>
          </a:p>
          <a:p>
            <a:pPr indent="-317500" lvl="0" marL="457200" rtl="0" algn="l">
              <a:spcBef>
                <a:spcPts val="0"/>
              </a:spcBef>
              <a:spcAft>
                <a:spcPts val="0"/>
              </a:spcAft>
              <a:buSzPts val="1400"/>
              <a:buAutoNum type="arabicPeriod"/>
            </a:pPr>
            <a:r>
              <a:rPr lang="en" sz="1400"/>
              <a:t>Sending command to actuators based on conditions.</a:t>
            </a:r>
            <a:endParaRPr sz="1400"/>
          </a:p>
          <a:p>
            <a:pPr indent="-317500" lvl="0" marL="457200" rtl="0" algn="l">
              <a:spcBef>
                <a:spcPts val="0"/>
              </a:spcBef>
              <a:spcAft>
                <a:spcPts val="0"/>
              </a:spcAft>
              <a:buSzPts val="1400"/>
              <a:buAutoNum type="arabicPeriod"/>
            </a:pPr>
            <a:r>
              <a:rPr lang="en" sz="1400"/>
              <a:t>Completing the app.</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1385850" y="1383850"/>
            <a:ext cx="6372300" cy="137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Cost</a:t>
            </a:r>
            <a:endParaRPr/>
          </a:p>
        </p:txBody>
      </p:sp>
      <p:sp>
        <p:nvSpPr>
          <p:cNvPr id="192" name="Google Shape;192;p23"/>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400"/>
              <a:t>Rs. 2500 approx</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1385850" y="1383850"/>
            <a:ext cx="6372300" cy="137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198" name="Google Shape;198;p24"/>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Logical Design</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6" name="Google Shape;136;p14"/>
          <p:cNvPicPr preferRelativeResize="0"/>
          <p:nvPr/>
        </p:nvPicPr>
        <p:blipFill>
          <a:blip r:embed="rId3">
            <a:alphaModFix/>
          </a:blip>
          <a:stretch>
            <a:fillRect/>
          </a:stretch>
        </p:blipFill>
        <p:spPr>
          <a:xfrm>
            <a:off x="765050" y="1470400"/>
            <a:ext cx="7674050" cy="2680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Physical Design</a:t>
            </a:r>
            <a:endParaRPr/>
          </a:p>
        </p:txBody>
      </p:sp>
      <p:sp>
        <p:nvSpPr>
          <p:cNvPr id="142" name="Google Shape;142;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3" name="Google Shape;143;p15"/>
          <p:cNvPicPr preferRelativeResize="0"/>
          <p:nvPr/>
        </p:nvPicPr>
        <p:blipFill>
          <a:blip r:embed="rId3">
            <a:alphaModFix/>
          </a:blip>
          <a:stretch>
            <a:fillRect/>
          </a:stretch>
        </p:blipFill>
        <p:spPr>
          <a:xfrm>
            <a:off x="2002300" y="1464700"/>
            <a:ext cx="5139399" cy="3219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IOT Level 5</a:t>
            </a:r>
            <a:endParaRPr/>
          </a:p>
        </p:txBody>
      </p:sp>
      <p:sp>
        <p:nvSpPr>
          <p:cNvPr id="149" name="Google Shape;149;p16"/>
          <p:cNvSpPr txBox="1"/>
          <p:nvPr>
            <p:ph idx="1" type="body"/>
          </p:nvPr>
        </p:nvSpPr>
        <p:spPr>
          <a:xfrm>
            <a:off x="819150" y="1567000"/>
            <a:ext cx="3218100" cy="2448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latin typeface="Lato"/>
                <a:ea typeface="Lato"/>
                <a:cs typeface="Lato"/>
                <a:sym typeface="Lato"/>
              </a:rPr>
              <a:t>Several nodes</a:t>
            </a:r>
            <a:endParaRPr sz="1400">
              <a:latin typeface="Lato"/>
              <a:ea typeface="Lato"/>
              <a:cs typeface="Lato"/>
              <a:sym typeface="Lato"/>
            </a:endParaRPr>
          </a:p>
          <a:p>
            <a:pPr indent="0" lvl="0" marL="0" rtl="0" algn="l">
              <a:lnSpc>
                <a:spcPct val="100000"/>
              </a:lnSpc>
              <a:spcBef>
                <a:spcPts val="1600"/>
              </a:spcBef>
              <a:spcAft>
                <a:spcPts val="0"/>
              </a:spcAft>
              <a:buNone/>
            </a:pPr>
            <a:r>
              <a:rPr lang="en" sz="1400">
                <a:latin typeface="Lato"/>
                <a:ea typeface="Lato"/>
                <a:cs typeface="Lato"/>
                <a:sym typeface="Lato"/>
              </a:rPr>
              <a:t>Actuators and sensors </a:t>
            </a:r>
            <a:r>
              <a:rPr lang="en" sz="1400">
                <a:latin typeface="Lato"/>
                <a:ea typeface="Lato"/>
                <a:cs typeface="Lato"/>
                <a:sym typeface="Lato"/>
              </a:rPr>
              <a:t>separately</a:t>
            </a:r>
            <a:r>
              <a:rPr lang="en" sz="1400">
                <a:latin typeface="Lato"/>
                <a:ea typeface="Lato"/>
                <a:cs typeface="Lato"/>
                <a:sym typeface="Lato"/>
              </a:rPr>
              <a:t> (Observers)</a:t>
            </a:r>
            <a:endParaRPr sz="1400">
              <a:latin typeface="Lato"/>
              <a:ea typeface="Lato"/>
              <a:cs typeface="Lato"/>
              <a:sym typeface="Lato"/>
            </a:endParaRPr>
          </a:p>
          <a:p>
            <a:pPr indent="0" lvl="0" marL="0" rtl="0" algn="l">
              <a:lnSpc>
                <a:spcPct val="100000"/>
              </a:lnSpc>
              <a:spcBef>
                <a:spcPts val="1600"/>
              </a:spcBef>
              <a:spcAft>
                <a:spcPts val="0"/>
              </a:spcAft>
              <a:buNone/>
            </a:pPr>
            <a:r>
              <a:rPr lang="en" sz="1400">
                <a:latin typeface="Lato"/>
                <a:ea typeface="Lato"/>
                <a:cs typeface="Lato"/>
                <a:sym typeface="Lato"/>
              </a:rPr>
              <a:t>1 coordinator (Gateway) –WSN-based</a:t>
            </a:r>
            <a:endParaRPr sz="1400">
              <a:latin typeface="Lato"/>
              <a:ea typeface="Lato"/>
              <a:cs typeface="Lato"/>
              <a:sym typeface="Lato"/>
            </a:endParaRPr>
          </a:p>
          <a:p>
            <a:pPr indent="0" lvl="0" marL="0" rtl="0" algn="l">
              <a:lnSpc>
                <a:spcPct val="100000"/>
              </a:lnSpc>
              <a:spcBef>
                <a:spcPts val="1600"/>
              </a:spcBef>
              <a:spcAft>
                <a:spcPts val="0"/>
              </a:spcAft>
              <a:buNone/>
            </a:pPr>
            <a:r>
              <a:rPr lang="en" sz="1400">
                <a:latin typeface="Lato"/>
                <a:ea typeface="Lato"/>
                <a:cs typeface="Lato"/>
                <a:sym typeface="Lato"/>
              </a:rPr>
              <a:t>Complex data analysis:  different sensors</a:t>
            </a:r>
            <a:endParaRPr sz="1400">
              <a:latin typeface="Lato"/>
              <a:ea typeface="Lato"/>
              <a:cs typeface="Lato"/>
              <a:sym typeface="Lato"/>
            </a:endParaRPr>
          </a:p>
          <a:p>
            <a:pPr indent="0" lvl="0" marL="0" rtl="0" algn="l">
              <a:lnSpc>
                <a:spcPct val="100000"/>
              </a:lnSpc>
              <a:spcBef>
                <a:spcPts val="1600"/>
              </a:spcBef>
              <a:spcAft>
                <a:spcPts val="1600"/>
              </a:spcAft>
              <a:buNone/>
            </a:pPr>
            <a:r>
              <a:t/>
            </a:r>
            <a:endParaRPr>
              <a:latin typeface="Lato"/>
              <a:ea typeface="Lato"/>
              <a:cs typeface="Lato"/>
              <a:sym typeface="Lato"/>
            </a:endParaRPr>
          </a:p>
        </p:txBody>
      </p:sp>
      <p:sp>
        <p:nvSpPr>
          <p:cNvPr id="150" name="Google Shape;150;p16"/>
          <p:cNvSpPr txBox="1"/>
          <p:nvPr/>
        </p:nvSpPr>
        <p:spPr>
          <a:xfrm>
            <a:off x="4896325" y="2083300"/>
            <a:ext cx="3813300" cy="235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2"/>
                </a:solidFill>
                <a:latin typeface="Lato"/>
                <a:ea typeface="Lato"/>
                <a:cs typeface="Lato"/>
                <a:sym typeface="Lato"/>
              </a:rPr>
              <a:t> </a:t>
            </a:r>
            <a:r>
              <a:rPr lang="en">
                <a:solidFill>
                  <a:schemeClr val="dk2"/>
                </a:solidFill>
                <a:latin typeface="Lato"/>
                <a:ea typeface="Lato"/>
                <a:cs typeface="Lato"/>
                <a:sym typeface="Lato"/>
              </a:rPr>
              <a:t>Cloud analysis</a:t>
            </a:r>
            <a:endParaRPr>
              <a:solidFill>
                <a:schemeClr val="dk2"/>
              </a:solidFill>
              <a:latin typeface="Lato"/>
              <a:ea typeface="Lato"/>
              <a:cs typeface="Lato"/>
              <a:sym typeface="Lato"/>
            </a:endParaRPr>
          </a:p>
          <a:p>
            <a:pPr indent="0" lvl="0" marL="0" rtl="0" algn="l">
              <a:lnSpc>
                <a:spcPct val="115000"/>
              </a:lnSpc>
              <a:spcBef>
                <a:spcPts val="1600"/>
              </a:spcBef>
              <a:spcAft>
                <a:spcPts val="0"/>
              </a:spcAft>
              <a:buNone/>
            </a:pPr>
            <a:r>
              <a:rPr lang="en">
                <a:solidFill>
                  <a:schemeClr val="dk2"/>
                </a:solidFill>
                <a:latin typeface="Lato"/>
                <a:ea typeface="Lato"/>
                <a:cs typeface="Lato"/>
                <a:sym typeface="Lato"/>
              </a:rPr>
              <a:t> Reports collected </a:t>
            </a:r>
            <a:endParaRPr>
              <a:solidFill>
                <a:schemeClr val="dk2"/>
              </a:solidFill>
              <a:latin typeface="Lato"/>
              <a:ea typeface="Lato"/>
              <a:cs typeface="Lato"/>
              <a:sym typeface="Lato"/>
            </a:endParaRPr>
          </a:p>
          <a:p>
            <a:pPr indent="0" lvl="0" marL="0" rtl="0" algn="l">
              <a:lnSpc>
                <a:spcPct val="115000"/>
              </a:lnSpc>
              <a:spcBef>
                <a:spcPts val="1600"/>
              </a:spcBef>
              <a:spcAft>
                <a:spcPts val="0"/>
              </a:spcAft>
              <a:buNone/>
            </a:pPr>
            <a:r>
              <a:rPr lang="en">
                <a:solidFill>
                  <a:schemeClr val="dk2"/>
                </a:solidFill>
                <a:latin typeface="Lato"/>
                <a:ea typeface="Lato"/>
                <a:cs typeface="Lato"/>
                <a:sym typeface="Lato"/>
              </a:rPr>
              <a:t>measurements and state/status to the cloud</a:t>
            </a:r>
            <a:endParaRPr>
              <a:solidFill>
                <a:schemeClr val="dk2"/>
              </a:solidFill>
              <a:latin typeface="Lato"/>
              <a:ea typeface="Lato"/>
              <a:cs typeface="Lato"/>
              <a:sym typeface="Lato"/>
            </a:endParaRPr>
          </a:p>
          <a:p>
            <a:pPr indent="0" lvl="0" marL="0" rtl="0" algn="l">
              <a:lnSpc>
                <a:spcPct val="115000"/>
              </a:lnSpc>
              <a:spcBef>
                <a:spcPts val="1600"/>
              </a:spcBef>
              <a:spcAft>
                <a:spcPts val="1600"/>
              </a:spcAft>
              <a:buNone/>
            </a:pPr>
            <a:r>
              <a:rPr lang="en">
                <a:solidFill>
                  <a:schemeClr val="dk2"/>
                </a:solidFill>
                <a:latin typeface="Lato"/>
                <a:ea typeface="Lato"/>
                <a:cs typeface="Lato"/>
                <a:sym typeface="Lato"/>
              </a:rPr>
              <a:t>Cloud storage</a:t>
            </a:r>
            <a:endParaRPr>
              <a:solidFill>
                <a:schemeClr val="dk2"/>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156" name="Google Shape;156;p17"/>
          <p:cNvSpPr txBox="1"/>
          <p:nvPr>
            <p:ph idx="1" type="body"/>
          </p:nvPr>
        </p:nvSpPr>
        <p:spPr>
          <a:xfrm>
            <a:off x="819150" y="1519925"/>
            <a:ext cx="7505700" cy="2448000"/>
          </a:xfrm>
          <a:prstGeom prst="rect">
            <a:avLst/>
          </a:prstGeom>
        </p:spPr>
        <p:txBody>
          <a:bodyPr anchorCtr="0" anchor="t" bIns="91425" lIns="91425" spcFirstLastPara="1" rIns="91425" wrap="square" tIns="91425">
            <a:noAutofit/>
          </a:bodyPr>
          <a:lstStyle/>
          <a:p>
            <a:pPr indent="0" lvl="0" marL="0" rtl="0" algn="l">
              <a:lnSpc>
                <a:spcPct val="140000"/>
              </a:lnSpc>
              <a:spcBef>
                <a:spcPts val="600"/>
              </a:spcBef>
              <a:spcAft>
                <a:spcPts val="0"/>
              </a:spcAft>
              <a:buNone/>
            </a:pPr>
            <a:r>
              <a:rPr lang="en" sz="1350">
                <a:solidFill>
                  <a:srgbClr val="000000"/>
                </a:solidFill>
                <a:highlight>
                  <a:srgbClr val="FFFFFF"/>
                </a:highlight>
                <a:latin typeface="Arial"/>
                <a:ea typeface="Arial"/>
                <a:cs typeface="Arial"/>
                <a:sym typeface="Arial"/>
              </a:rPr>
              <a:t>Our goal will be to basically collect information from a local unit and send it to the internet. A user anywhere on the planet looking at this information will make decisions by sending remote commands to the actuators, which will also be in this local unit. Actuators can also turn on/off automatically based on the sensor data.</a:t>
            </a:r>
            <a:endParaRPr sz="1350">
              <a:solidFill>
                <a:srgbClr val="000000"/>
              </a:solidFill>
              <a:latin typeface="Arial"/>
              <a:ea typeface="Arial"/>
              <a:cs typeface="Arial"/>
              <a:sym typeface="Arial"/>
            </a:endParaRPr>
          </a:p>
          <a:p>
            <a:pPr indent="0" lvl="0" marL="0" rtl="0" algn="l">
              <a:lnSpc>
                <a:spcPct val="140000"/>
              </a:lnSpc>
              <a:spcBef>
                <a:spcPts val="600"/>
              </a:spcBef>
              <a:spcAft>
                <a:spcPts val="0"/>
              </a:spcAft>
              <a:buNone/>
            </a:pPr>
            <a:r>
              <a:rPr lang="en" sz="1350">
                <a:solidFill>
                  <a:srgbClr val="000000"/>
                </a:solidFill>
                <a:latin typeface="Arial"/>
                <a:ea typeface="Arial"/>
                <a:cs typeface="Arial"/>
                <a:sym typeface="Arial"/>
              </a:rPr>
              <a:t>The data to be collected by sensors will be:</a:t>
            </a:r>
            <a:endParaRPr sz="1350">
              <a:solidFill>
                <a:srgbClr val="000000"/>
              </a:solidFill>
              <a:latin typeface="Arial"/>
              <a:ea typeface="Arial"/>
              <a:cs typeface="Arial"/>
              <a:sym typeface="Arial"/>
            </a:endParaRPr>
          </a:p>
          <a:p>
            <a:pPr indent="-314325" lvl="0" marL="457200" rtl="0" algn="l">
              <a:lnSpc>
                <a:spcPct val="150000"/>
              </a:lnSpc>
              <a:spcBef>
                <a:spcPts val="1100"/>
              </a:spcBef>
              <a:spcAft>
                <a:spcPts val="0"/>
              </a:spcAft>
              <a:buClr>
                <a:srgbClr val="000000"/>
              </a:buClr>
              <a:buSzPts val="1350"/>
              <a:buFont typeface="Arial"/>
              <a:buChar char="●"/>
            </a:pPr>
            <a:r>
              <a:rPr lang="en" sz="1350">
                <a:solidFill>
                  <a:srgbClr val="000000"/>
                </a:solidFill>
                <a:latin typeface="Arial"/>
                <a:ea typeface="Arial"/>
                <a:cs typeface="Arial"/>
                <a:sym typeface="Arial"/>
              </a:rPr>
              <a:t>Air Temperature and relative humidity</a:t>
            </a:r>
            <a:endParaRPr sz="1350">
              <a:solidFill>
                <a:srgbClr val="000000"/>
              </a:solidFill>
              <a:latin typeface="Arial"/>
              <a:ea typeface="Arial"/>
              <a:cs typeface="Arial"/>
              <a:sym typeface="Arial"/>
            </a:endParaRPr>
          </a:p>
          <a:p>
            <a:pPr indent="-314325" lvl="0" marL="457200" rtl="0" algn="l">
              <a:lnSpc>
                <a:spcPct val="150000"/>
              </a:lnSpc>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Soil Temperature and humidity</a:t>
            </a:r>
            <a:endParaRPr sz="1350">
              <a:solidFill>
                <a:srgbClr val="000000"/>
              </a:solidFill>
              <a:latin typeface="Arial"/>
              <a:ea typeface="Arial"/>
              <a:cs typeface="Arial"/>
              <a:sym typeface="Arial"/>
            </a:endParaRPr>
          </a:p>
          <a:p>
            <a:pPr indent="-314325" lvl="0" marL="457200" rtl="0" algn="l">
              <a:lnSpc>
                <a:spcPct val="150000"/>
              </a:lnSpc>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Luminosity</a:t>
            </a:r>
            <a:endParaRPr sz="1350">
              <a:solidFill>
                <a:srgbClr val="000000"/>
              </a:solidFill>
              <a:latin typeface="Arial"/>
              <a:ea typeface="Arial"/>
              <a:cs typeface="Arial"/>
              <a:sym typeface="Arial"/>
            </a:endParaRPr>
          </a:p>
          <a:p>
            <a:pPr indent="0" lvl="0" marL="0" rtl="0" algn="l">
              <a:spcBef>
                <a:spcPts val="1100"/>
              </a:spcBef>
              <a:spcAft>
                <a:spcPts val="1600"/>
              </a:spcAft>
              <a:buNone/>
            </a:pPr>
            <a:r>
              <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8"/>
          <p:cNvSpPr txBox="1"/>
          <p:nvPr>
            <p:ph idx="1" type="body"/>
          </p:nvPr>
        </p:nvSpPr>
        <p:spPr>
          <a:xfrm>
            <a:off x="819150" y="931400"/>
            <a:ext cx="7505700" cy="2448000"/>
          </a:xfrm>
          <a:prstGeom prst="rect">
            <a:avLst/>
          </a:prstGeom>
        </p:spPr>
        <p:txBody>
          <a:bodyPr anchorCtr="0" anchor="t" bIns="91425" lIns="91425" spcFirstLastPara="1" rIns="91425" wrap="square" tIns="91425">
            <a:noAutofit/>
          </a:bodyPr>
          <a:lstStyle/>
          <a:p>
            <a:pPr indent="0" lvl="0" marL="0" rtl="0" algn="l">
              <a:lnSpc>
                <a:spcPct val="140000"/>
              </a:lnSpc>
              <a:spcBef>
                <a:spcPts val="600"/>
              </a:spcBef>
              <a:spcAft>
                <a:spcPts val="0"/>
              </a:spcAft>
              <a:buNone/>
            </a:pPr>
            <a:r>
              <a:rPr lang="en" sz="1350">
                <a:solidFill>
                  <a:srgbClr val="000000"/>
                </a:solidFill>
                <a:latin typeface="Arial"/>
                <a:ea typeface="Arial"/>
                <a:cs typeface="Arial"/>
                <a:sym typeface="Arial"/>
              </a:rPr>
              <a:t>The project will have 2 actuators:</a:t>
            </a:r>
            <a:endParaRPr sz="1350">
              <a:solidFill>
                <a:srgbClr val="000000"/>
              </a:solidFill>
              <a:latin typeface="Arial"/>
              <a:ea typeface="Arial"/>
              <a:cs typeface="Arial"/>
              <a:sym typeface="Arial"/>
            </a:endParaRPr>
          </a:p>
          <a:p>
            <a:pPr indent="-314325" lvl="0" marL="457200" rtl="0" algn="l">
              <a:lnSpc>
                <a:spcPct val="150000"/>
              </a:lnSpc>
              <a:spcBef>
                <a:spcPts val="1100"/>
              </a:spcBef>
              <a:spcAft>
                <a:spcPts val="0"/>
              </a:spcAft>
              <a:buClr>
                <a:srgbClr val="000000"/>
              </a:buClr>
              <a:buSzPts val="1350"/>
              <a:buFont typeface="Arial"/>
              <a:buChar char="●"/>
            </a:pPr>
            <a:r>
              <a:rPr lang="en" sz="1350">
                <a:solidFill>
                  <a:srgbClr val="000000"/>
                </a:solidFill>
                <a:latin typeface="Arial"/>
                <a:ea typeface="Arial"/>
                <a:cs typeface="Arial"/>
                <a:sym typeface="Arial"/>
              </a:rPr>
              <a:t>Electrical Pump</a:t>
            </a:r>
            <a:endParaRPr sz="1350">
              <a:solidFill>
                <a:srgbClr val="000000"/>
              </a:solidFill>
              <a:latin typeface="Arial"/>
              <a:ea typeface="Arial"/>
              <a:cs typeface="Arial"/>
              <a:sym typeface="Arial"/>
            </a:endParaRPr>
          </a:p>
          <a:p>
            <a:pPr indent="-314325" lvl="0" marL="457200" rtl="0" algn="l">
              <a:lnSpc>
                <a:spcPct val="150000"/>
              </a:lnSpc>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Electrical Lamp</a:t>
            </a:r>
            <a:endParaRPr sz="1350">
              <a:solidFill>
                <a:srgbClr val="000000"/>
              </a:solidFill>
              <a:latin typeface="Arial"/>
              <a:ea typeface="Arial"/>
              <a:cs typeface="Arial"/>
              <a:sym typeface="Arial"/>
            </a:endParaRPr>
          </a:p>
          <a:p>
            <a:pPr indent="0" lvl="0" marL="0" rtl="0" algn="l">
              <a:lnSpc>
                <a:spcPct val="140000"/>
              </a:lnSpc>
              <a:spcBef>
                <a:spcPts val="1100"/>
              </a:spcBef>
              <a:spcAft>
                <a:spcPts val="0"/>
              </a:spcAft>
              <a:buNone/>
            </a:pPr>
            <a:r>
              <a:rPr lang="en" sz="1350">
                <a:solidFill>
                  <a:srgbClr val="000000"/>
                </a:solidFill>
                <a:latin typeface="Arial"/>
                <a:ea typeface="Arial"/>
                <a:cs typeface="Arial"/>
                <a:sym typeface="Arial"/>
              </a:rPr>
              <a:t>The status of those actuators ("ON/OFF"), should be also sent to the cloud.</a:t>
            </a:r>
            <a:endParaRPr sz="1350">
              <a:solidFill>
                <a:srgbClr val="000000"/>
              </a:solidFill>
              <a:latin typeface="Arial"/>
              <a:ea typeface="Arial"/>
              <a:cs typeface="Arial"/>
              <a:sym typeface="Arial"/>
            </a:endParaRPr>
          </a:p>
          <a:p>
            <a:pPr indent="0" lvl="0" marL="0" rtl="0" algn="l">
              <a:lnSpc>
                <a:spcPct val="140000"/>
              </a:lnSpc>
              <a:spcBef>
                <a:spcPts val="600"/>
              </a:spcBef>
              <a:spcAft>
                <a:spcPts val="0"/>
              </a:spcAft>
              <a:buNone/>
            </a:pPr>
            <a:r>
              <a:rPr lang="en" sz="1350">
                <a:solidFill>
                  <a:srgbClr val="000000"/>
                </a:solidFill>
                <a:latin typeface="Arial"/>
                <a:ea typeface="Arial"/>
                <a:cs typeface="Arial"/>
                <a:sym typeface="Arial"/>
              </a:rPr>
              <a:t>So, the idea will be to capture those data from the sensors, for example, a plantation and send them to cloud. Based on those data, the actuator will take the decision based on those statements:</a:t>
            </a:r>
            <a:endParaRPr sz="1350">
              <a:solidFill>
                <a:srgbClr val="000000"/>
              </a:solidFill>
              <a:latin typeface="Arial"/>
              <a:ea typeface="Arial"/>
              <a:cs typeface="Arial"/>
              <a:sym typeface="Arial"/>
            </a:endParaRPr>
          </a:p>
          <a:p>
            <a:pPr indent="-314325" lvl="0" marL="457200" rtl="0" algn="l">
              <a:lnSpc>
                <a:spcPct val="150000"/>
              </a:lnSpc>
              <a:spcBef>
                <a:spcPts val="1100"/>
              </a:spcBef>
              <a:spcAft>
                <a:spcPts val="0"/>
              </a:spcAft>
              <a:buClr>
                <a:srgbClr val="000000"/>
              </a:buClr>
              <a:buSzPts val="1350"/>
              <a:buFont typeface="Arial"/>
              <a:buChar char="●"/>
            </a:pPr>
            <a:r>
              <a:rPr lang="en" sz="1350">
                <a:solidFill>
                  <a:srgbClr val="000000"/>
                </a:solidFill>
                <a:latin typeface="Arial"/>
                <a:ea typeface="Arial"/>
                <a:cs typeface="Arial"/>
                <a:sym typeface="Arial"/>
              </a:rPr>
              <a:t>Turn ON the Pump if the soil humidity is too low</a:t>
            </a:r>
            <a:endParaRPr sz="1350">
              <a:solidFill>
                <a:srgbClr val="000000"/>
              </a:solidFill>
              <a:latin typeface="Arial"/>
              <a:ea typeface="Arial"/>
              <a:cs typeface="Arial"/>
              <a:sym typeface="Arial"/>
            </a:endParaRPr>
          </a:p>
          <a:p>
            <a:pPr indent="-314325" lvl="0" marL="457200" rtl="0" algn="l">
              <a:lnSpc>
                <a:spcPct val="150000"/>
              </a:lnSpc>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Turn ON the Lamp if the soil temperature is too low</a:t>
            </a:r>
            <a:endParaRPr sz="1350">
              <a:solidFill>
                <a:srgbClr val="000000"/>
              </a:solidFill>
              <a:latin typeface="Arial"/>
              <a:ea typeface="Arial"/>
              <a:cs typeface="Arial"/>
              <a:sym typeface="Arial"/>
            </a:endParaRPr>
          </a:p>
          <a:p>
            <a:pPr indent="0" lvl="0" marL="0" rtl="0" algn="l">
              <a:lnSpc>
                <a:spcPct val="140000"/>
              </a:lnSpc>
              <a:spcBef>
                <a:spcPts val="1100"/>
              </a:spcBef>
              <a:spcAft>
                <a:spcPts val="0"/>
              </a:spcAft>
              <a:buNone/>
            </a:pPr>
            <a:r>
              <a:rPr lang="en" sz="1350">
                <a:solidFill>
                  <a:srgbClr val="000000"/>
                </a:solidFill>
                <a:latin typeface="Arial"/>
                <a:ea typeface="Arial"/>
                <a:cs typeface="Arial"/>
                <a:sym typeface="Arial"/>
              </a:rPr>
              <a:t>We can also remotely command our actuators using the Android App.</a:t>
            </a:r>
            <a:endParaRPr sz="1350">
              <a:solidFill>
                <a:srgbClr val="000000"/>
              </a:solidFill>
              <a:latin typeface="Arial"/>
              <a:ea typeface="Arial"/>
              <a:cs typeface="Arial"/>
              <a:sym typeface="Arial"/>
            </a:endParaRPr>
          </a:p>
          <a:p>
            <a:pPr indent="0" lvl="0" marL="0" rtl="0" algn="l">
              <a:spcBef>
                <a:spcPts val="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Protocol used</a:t>
            </a:r>
            <a:endParaRPr/>
          </a:p>
        </p:txBody>
      </p:sp>
      <p:sp>
        <p:nvSpPr>
          <p:cNvPr id="167" name="Google Shape;167;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TCP/IP</a:t>
            </a:r>
            <a:endParaRPr sz="1400"/>
          </a:p>
          <a:p>
            <a:pPr indent="0" lvl="0" marL="0" rtl="0" algn="l">
              <a:spcBef>
                <a:spcPts val="1600"/>
              </a:spcBef>
              <a:spcAft>
                <a:spcPts val="0"/>
              </a:spcAft>
              <a:buNone/>
            </a:pPr>
            <a:r>
              <a:rPr lang="en" sz="1400"/>
              <a:t>Data will be sent from sensors to cloud using TCP.</a:t>
            </a:r>
            <a:endParaRPr sz="1400"/>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Communication API : ThingSpeak</a:t>
            </a:r>
            <a:endParaRPr/>
          </a:p>
        </p:txBody>
      </p:sp>
      <p:sp>
        <p:nvSpPr>
          <p:cNvPr id="173" name="Google Shape;173;p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333333"/>
                </a:solidFill>
                <a:highlight>
                  <a:srgbClr val="FFFFFF"/>
                </a:highlight>
                <a:latin typeface="Lato"/>
                <a:ea typeface="Lato"/>
                <a:cs typeface="Lato"/>
                <a:sym typeface="Lato"/>
              </a:rPr>
              <a:t>T</a:t>
            </a:r>
            <a:r>
              <a:rPr lang="en">
                <a:solidFill>
                  <a:srgbClr val="333333"/>
                </a:solidFill>
                <a:highlight>
                  <a:srgbClr val="FFFFFF"/>
                </a:highlight>
                <a:latin typeface="Lato"/>
                <a:ea typeface="Lato"/>
                <a:cs typeface="Lato"/>
                <a:sym typeface="Lato"/>
              </a:rPr>
              <a:t>hingSpeak is an IoT analytics platform service that allows you to aggregate, visualize and analyze live data streams in the cloud. ThingSpeak provides instant visualizations of data posted by your devices to ThingSpeak. With the ability to execute MATLAB code in ThingSpeak you can perform online analysis and processing of the data as it comes in. ThingSpeak is often used for prototyping and proof of concept IoT systems that require analytics.</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819150" y="374800"/>
            <a:ext cx="7505700" cy="61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Components Needed</a:t>
            </a:r>
            <a:endParaRPr/>
          </a:p>
        </p:txBody>
      </p:sp>
      <p:sp>
        <p:nvSpPr>
          <p:cNvPr id="179" name="Google Shape;179;p21"/>
          <p:cNvSpPr txBox="1"/>
          <p:nvPr>
            <p:ph idx="1" type="body"/>
          </p:nvPr>
        </p:nvSpPr>
        <p:spPr>
          <a:xfrm>
            <a:off x="819150" y="988600"/>
            <a:ext cx="3686100" cy="34500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4325" lvl="0" marL="457200" rtl="0" algn="l">
              <a:lnSpc>
                <a:spcPct val="150000"/>
              </a:lnSpc>
              <a:spcBef>
                <a:spcPts val="1100"/>
              </a:spcBef>
              <a:spcAft>
                <a:spcPts val="0"/>
              </a:spcAft>
              <a:buClr>
                <a:srgbClr val="000000"/>
              </a:buClr>
              <a:buSzPts val="1350"/>
              <a:buFont typeface="Arial"/>
              <a:buChar char="●"/>
            </a:pPr>
            <a:r>
              <a:rPr lang="en" sz="1350">
                <a:solidFill>
                  <a:srgbClr val="000000"/>
                </a:solidFill>
                <a:latin typeface="Arial"/>
                <a:ea typeface="Arial"/>
                <a:cs typeface="Arial"/>
                <a:sym typeface="Arial"/>
              </a:rPr>
              <a:t>Arduino UNO (Microcontroller) </a:t>
            </a:r>
            <a:endParaRPr sz="1350">
              <a:solidFill>
                <a:srgbClr val="000000"/>
              </a:solidFill>
              <a:latin typeface="Arial"/>
              <a:ea typeface="Arial"/>
              <a:cs typeface="Arial"/>
              <a:sym typeface="Arial"/>
            </a:endParaRPr>
          </a:p>
          <a:p>
            <a:pPr indent="-314325" lvl="0" marL="457200" rtl="0" algn="l">
              <a:lnSpc>
                <a:spcPct val="150000"/>
              </a:lnSpc>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ESP8266-01 (Communication Module) - </a:t>
            </a:r>
            <a:endParaRPr sz="1350">
              <a:solidFill>
                <a:srgbClr val="000000"/>
              </a:solidFill>
              <a:latin typeface="Arial"/>
              <a:ea typeface="Arial"/>
              <a:cs typeface="Arial"/>
              <a:sym typeface="Arial"/>
            </a:endParaRPr>
          </a:p>
          <a:p>
            <a:pPr indent="-314325" lvl="0" marL="457200" rtl="0" algn="l">
              <a:lnSpc>
                <a:spcPct val="150000"/>
              </a:lnSpc>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DHT22 (Air and Relative Humidity Sensor) -</a:t>
            </a:r>
            <a:endParaRPr sz="1350">
              <a:solidFill>
                <a:srgbClr val="000000"/>
              </a:solidFill>
              <a:latin typeface="Arial"/>
              <a:ea typeface="Arial"/>
              <a:cs typeface="Arial"/>
              <a:sym typeface="Arial"/>
            </a:endParaRPr>
          </a:p>
          <a:p>
            <a:pPr indent="-314325" lvl="0" marL="457200" rtl="0" algn="l">
              <a:lnSpc>
                <a:spcPct val="150000"/>
              </a:lnSpc>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DS18B20 (1-Wire Digital Temperature sensor for use on soil) </a:t>
            </a:r>
            <a:endParaRPr sz="1350">
              <a:solidFill>
                <a:srgbClr val="000000"/>
              </a:solidFill>
              <a:latin typeface="Arial"/>
              <a:ea typeface="Arial"/>
              <a:cs typeface="Arial"/>
              <a:sym typeface="Arial"/>
            </a:endParaRPr>
          </a:p>
          <a:p>
            <a:pPr indent="-314325" lvl="0" marL="457200" rtl="0" algn="l">
              <a:lnSpc>
                <a:spcPct val="150000"/>
              </a:lnSpc>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YL-69 + LM393 (Soil Humidity sensor) - </a:t>
            </a:r>
            <a:endParaRPr sz="1350">
              <a:solidFill>
                <a:srgbClr val="000000"/>
              </a:solidFill>
              <a:latin typeface="Arial"/>
              <a:ea typeface="Arial"/>
              <a:cs typeface="Arial"/>
              <a:sym typeface="Arial"/>
            </a:endParaRPr>
          </a:p>
          <a:p>
            <a:pPr indent="-314325" lvl="0" marL="457200" rtl="0" algn="l">
              <a:lnSpc>
                <a:spcPct val="150000"/>
              </a:lnSpc>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LDR (Luminosity Sensor) - </a:t>
            </a:r>
            <a:endParaRPr sz="1350">
              <a:solidFill>
                <a:srgbClr val="000000"/>
              </a:solidFill>
              <a:latin typeface="Arial"/>
              <a:ea typeface="Arial"/>
              <a:cs typeface="Arial"/>
              <a:sym typeface="Arial"/>
            </a:endParaRPr>
          </a:p>
          <a:p>
            <a:pPr indent="-314325" lvl="0" marL="457200" rtl="0" algn="l">
              <a:lnSpc>
                <a:spcPct val="150000"/>
              </a:lnSpc>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2 x LEDs (Red and Green)</a:t>
            </a:r>
            <a:endParaRPr sz="1350">
              <a:solidFill>
                <a:srgbClr val="000000"/>
              </a:solidFill>
              <a:latin typeface="Arial"/>
              <a:ea typeface="Arial"/>
              <a:cs typeface="Arial"/>
              <a:sym typeface="Arial"/>
            </a:endParaRPr>
          </a:p>
          <a:p>
            <a:pPr indent="0" lvl="0" marL="0" rtl="0" algn="l">
              <a:spcBef>
                <a:spcPts val="1100"/>
              </a:spcBef>
              <a:spcAft>
                <a:spcPts val="1600"/>
              </a:spcAft>
              <a:buNone/>
            </a:pPr>
            <a:r>
              <a:t/>
            </a:r>
            <a:endParaRPr>
              <a:solidFill>
                <a:srgbClr val="000000"/>
              </a:solidFill>
            </a:endParaRPr>
          </a:p>
        </p:txBody>
      </p:sp>
      <p:sp>
        <p:nvSpPr>
          <p:cNvPr id="180" name="Google Shape;180;p21"/>
          <p:cNvSpPr txBox="1"/>
          <p:nvPr>
            <p:ph idx="2" type="body"/>
          </p:nvPr>
        </p:nvSpPr>
        <p:spPr>
          <a:xfrm>
            <a:off x="4638675" y="435500"/>
            <a:ext cx="3686100" cy="4003200"/>
          </a:xfrm>
          <a:prstGeom prst="rect">
            <a:avLst/>
          </a:prstGeom>
        </p:spPr>
        <p:txBody>
          <a:bodyPr anchorCtr="0" anchor="t" bIns="91425" lIns="91425" spcFirstLastPara="1" rIns="91425" wrap="square" tIns="91425">
            <a:noAutofit/>
          </a:bodyPr>
          <a:lstStyle/>
          <a:p>
            <a:pPr indent="-314325" lvl="0" marL="457200" rtl="0" algn="l">
              <a:lnSpc>
                <a:spcPct val="150000"/>
              </a:lnSpc>
              <a:spcBef>
                <a:spcPts val="1100"/>
              </a:spcBef>
              <a:spcAft>
                <a:spcPts val="0"/>
              </a:spcAft>
              <a:buClr>
                <a:srgbClr val="000000"/>
              </a:buClr>
              <a:buSzPts val="1350"/>
              <a:buFont typeface="Arial"/>
              <a:buChar char="●"/>
            </a:pPr>
            <a:r>
              <a:rPr lang="en" sz="1350">
                <a:solidFill>
                  <a:srgbClr val="000000"/>
                </a:solidFill>
                <a:latin typeface="Arial"/>
                <a:ea typeface="Arial"/>
                <a:cs typeface="Arial"/>
                <a:sym typeface="Arial"/>
              </a:rPr>
              <a:t>1 x 2 Channel DC 5V Relay Module with Optocoupler Low Level Trigger -</a:t>
            </a:r>
            <a:endParaRPr sz="1350">
              <a:solidFill>
                <a:srgbClr val="000000"/>
              </a:solidFill>
              <a:latin typeface="Arial"/>
              <a:ea typeface="Arial"/>
              <a:cs typeface="Arial"/>
              <a:sym typeface="Arial"/>
            </a:endParaRPr>
          </a:p>
          <a:p>
            <a:pPr indent="-314325" lvl="0" marL="457200" rtl="0" algn="l">
              <a:lnSpc>
                <a:spcPct val="150000"/>
              </a:lnSpc>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5V DC Pump - </a:t>
            </a:r>
            <a:endParaRPr sz="1350">
              <a:solidFill>
                <a:srgbClr val="000000"/>
              </a:solidFill>
              <a:latin typeface="Arial"/>
              <a:ea typeface="Arial"/>
              <a:cs typeface="Arial"/>
              <a:sym typeface="Arial"/>
            </a:endParaRPr>
          </a:p>
          <a:p>
            <a:pPr indent="-314325" lvl="0" marL="457200" rtl="0" algn="l">
              <a:lnSpc>
                <a:spcPct val="150000"/>
              </a:lnSpc>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220V Lamp</a:t>
            </a:r>
            <a:endParaRPr sz="1350">
              <a:solidFill>
                <a:srgbClr val="000000"/>
              </a:solidFill>
              <a:latin typeface="Arial"/>
              <a:ea typeface="Arial"/>
              <a:cs typeface="Arial"/>
              <a:sym typeface="Arial"/>
            </a:endParaRPr>
          </a:p>
          <a:p>
            <a:pPr indent="-314325" lvl="0" marL="457200" rtl="0" algn="l">
              <a:lnSpc>
                <a:spcPct val="150000"/>
              </a:lnSpc>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2 x 330 ohm resistor (to be used with LEDs)</a:t>
            </a:r>
            <a:endParaRPr sz="1350">
              <a:solidFill>
                <a:srgbClr val="000000"/>
              </a:solidFill>
              <a:latin typeface="Arial"/>
              <a:ea typeface="Arial"/>
              <a:cs typeface="Arial"/>
              <a:sym typeface="Arial"/>
            </a:endParaRPr>
          </a:p>
          <a:p>
            <a:pPr indent="-314325" lvl="0" marL="457200" rtl="0" algn="l">
              <a:lnSpc>
                <a:spcPct val="150000"/>
              </a:lnSpc>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2 x 10K ohm resistor (to be used with DHT22 and LDR)</a:t>
            </a:r>
            <a:endParaRPr sz="1350">
              <a:solidFill>
                <a:srgbClr val="000000"/>
              </a:solidFill>
              <a:latin typeface="Arial"/>
              <a:ea typeface="Arial"/>
              <a:cs typeface="Arial"/>
              <a:sym typeface="Arial"/>
            </a:endParaRPr>
          </a:p>
          <a:p>
            <a:pPr indent="-314325" lvl="0" marL="457200" rtl="0" algn="l">
              <a:lnSpc>
                <a:spcPct val="150000"/>
              </a:lnSpc>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1 x 4K7 ohm resistor (to be used with DS18B20</a:t>
            </a:r>
            <a:endParaRPr sz="1350">
              <a:solidFill>
                <a:srgbClr val="000000"/>
              </a:solidFill>
              <a:latin typeface="Arial"/>
              <a:ea typeface="Arial"/>
              <a:cs typeface="Arial"/>
              <a:sym typeface="Arial"/>
            </a:endParaRPr>
          </a:p>
          <a:p>
            <a:pPr indent="-314325" lvl="0" marL="457200" rtl="0" algn="l">
              <a:lnSpc>
                <a:spcPct val="150000"/>
              </a:lnSpc>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Protoboard</a:t>
            </a:r>
            <a:endParaRPr sz="1350">
              <a:solidFill>
                <a:srgbClr val="000000"/>
              </a:solidFill>
              <a:latin typeface="Arial"/>
              <a:ea typeface="Arial"/>
              <a:cs typeface="Arial"/>
              <a:sym typeface="Arial"/>
            </a:endParaRPr>
          </a:p>
          <a:p>
            <a:pPr indent="-314325" lvl="0" marL="457200" rtl="0" algn="l">
              <a:lnSpc>
                <a:spcPct val="150000"/>
              </a:lnSpc>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Jumpers</a:t>
            </a:r>
            <a:endParaRPr sz="1350">
              <a:solidFill>
                <a:srgbClr val="000000"/>
              </a:solidFill>
              <a:latin typeface="Arial"/>
              <a:ea typeface="Arial"/>
              <a:cs typeface="Arial"/>
              <a:sym typeface="Arial"/>
            </a:endParaRPr>
          </a:p>
          <a:p>
            <a:pPr indent="-314325" lvl="0" marL="457200" rtl="0" algn="l">
              <a:lnSpc>
                <a:spcPct val="150000"/>
              </a:lnSpc>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External 5V DC Power for Relays</a:t>
            </a:r>
            <a:endParaRPr sz="1350">
              <a:solidFill>
                <a:srgbClr val="000000"/>
              </a:solidFill>
              <a:latin typeface="Arial"/>
              <a:ea typeface="Arial"/>
              <a:cs typeface="Arial"/>
              <a:sym typeface="Arial"/>
            </a:endParaRPr>
          </a:p>
          <a:p>
            <a:pPr indent="0" lvl="0" marL="0" rtl="0" algn="l">
              <a:spcBef>
                <a:spcPts val="11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