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d9da01be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d9da01be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247740f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247740f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247740f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247740f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247740f3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247740f3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247740f3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247740f3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4ce3e2c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4ce3e2c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4ce3e2c1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4ce3e2c1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4ce3e2c1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4ce3e2c1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4ce3e2c1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4ce3e2c1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4ce3e2c1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4ce3e2c1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d9da01be5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d9da01be5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4ce3e2c1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4ce3e2c1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4ce3e2c1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4ce3e2c1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d9da01be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d9da01be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d9da01be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d9da01be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d9da01be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d9da01be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d9da01be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d9da01be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9da01be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d9da01be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d9da01be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d9da01be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d9da01be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d9da01be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1196055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1196055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SMART FARMING</a:t>
            </a:r>
            <a:endParaRPr/>
          </a:p>
        </p:txBody>
      </p:sp>
      <p:sp>
        <p:nvSpPr>
          <p:cNvPr id="87" name="Google Shape;87;p13"/>
          <p:cNvSpPr txBox="1"/>
          <p:nvPr>
            <p:ph idx="1" type="subTitle"/>
          </p:nvPr>
        </p:nvSpPr>
        <p:spPr>
          <a:xfrm>
            <a:off x="2512700" y="3102622"/>
            <a:ext cx="4242600" cy="9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Meghna Lohani 16BCE1395</a:t>
            </a:r>
            <a:endParaRPr/>
          </a:p>
          <a:p>
            <a:pPr indent="0" lvl="0" marL="0" rtl="0" algn="l">
              <a:spcBef>
                <a:spcPts val="0"/>
              </a:spcBef>
              <a:spcAft>
                <a:spcPts val="0"/>
              </a:spcAft>
              <a:buNone/>
            </a:pPr>
            <a:r>
              <a:rPr lang="en"/>
              <a:t>Aman Sharma 16BCE1224</a:t>
            </a:r>
            <a:endParaRPr/>
          </a:p>
          <a:p>
            <a:pPr indent="0" lvl="0" marL="0" rtl="0" algn="l">
              <a:spcBef>
                <a:spcPts val="0"/>
              </a:spcBef>
              <a:spcAft>
                <a:spcPts val="0"/>
              </a:spcAft>
              <a:buNone/>
            </a:pPr>
            <a:r>
              <a:rPr lang="en"/>
              <a:t>Kothuri Sai Phanindra 16BCE1075</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a:t>
            </a:r>
            <a:endParaRPr/>
          </a:p>
        </p:txBody>
      </p:sp>
      <p:sp>
        <p:nvSpPr>
          <p:cNvPr id="144" name="Google Shape;144;p22"/>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Rs. 2500 approx</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DHT11 (Temperature and Humidity Sensor)</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266700" marR="38100" rtl="0" algn="l">
              <a:spcBef>
                <a:spcPts val="0"/>
              </a:spcBef>
              <a:spcAft>
                <a:spcPts val="0"/>
              </a:spcAft>
              <a:buNone/>
            </a:pPr>
            <a:r>
              <a:rPr lang="en" sz="1800">
                <a:solidFill>
                  <a:srgbClr val="000000"/>
                </a:solidFill>
                <a:highlight>
                  <a:srgbClr val="FFFFFF"/>
                </a:highlight>
                <a:latin typeface="Calibri"/>
                <a:ea typeface="Calibri"/>
                <a:cs typeface="Calibri"/>
                <a:sym typeface="Calibri"/>
              </a:rPr>
              <a:t>Temperature Range  0 ~ 50 C</a:t>
            </a:r>
            <a:endParaRPr sz="1800">
              <a:solidFill>
                <a:srgbClr val="000000"/>
              </a:solidFill>
              <a:highlight>
                <a:srgbClr val="FFFFFF"/>
              </a:highlight>
              <a:latin typeface="Calibri"/>
              <a:ea typeface="Calibri"/>
              <a:cs typeface="Calibri"/>
              <a:sym typeface="Calibri"/>
            </a:endParaRPr>
          </a:p>
          <a:p>
            <a:pPr indent="0" lvl="0" marL="266700" marR="38100" rtl="0" algn="l">
              <a:spcBef>
                <a:spcPts val="0"/>
              </a:spcBef>
              <a:spcAft>
                <a:spcPts val="0"/>
              </a:spcAft>
              <a:buNone/>
            </a:pPr>
            <a:r>
              <a:rPr lang="en" sz="1800">
                <a:solidFill>
                  <a:srgbClr val="000000"/>
                </a:solidFill>
                <a:highlight>
                  <a:srgbClr val="FFFFFF"/>
                </a:highlight>
                <a:latin typeface="Calibri"/>
                <a:ea typeface="Calibri"/>
                <a:cs typeface="Calibri"/>
                <a:sym typeface="Calibri"/>
              </a:rPr>
              <a:t>Temp. Accuracy  +/- 1C</a:t>
            </a:r>
            <a:endParaRPr sz="1800">
              <a:solidFill>
                <a:srgbClr val="000000"/>
              </a:solidFill>
              <a:highlight>
                <a:srgbClr val="FFFFFF"/>
              </a:highlight>
              <a:latin typeface="Calibri"/>
              <a:ea typeface="Calibri"/>
              <a:cs typeface="Calibri"/>
              <a:sym typeface="Calibri"/>
            </a:endParaRPr>
          </a:p>
          <a:p>
            <a:pPr indent="0" lvl="0" marL="266700" marR="38100" rtl="0" algn="l">
              <a:spcBef>
                <a:spcPts val="0"/>
              </a:spcBef>
              <a:spcAft>
                <a:spcPts val="0"/>
              </a:spcAft>
              <a:buNone/>
            </a:pPr>
            <a:r>
              <a:rPr lang="en" sz="1800">
                <a:solidFill>
                  <a:srgbClr val="000000"/>
                </a:solidFill>
                <a:highlight>
                  <a:srgbClr val="FFFFFF"/>
                </a:highlight>
                <a:latin typeface="Calibri"/>
                <a:ea typeface="Calibri"/>
                <a:cs typeface="Calibri"/>
                <a:sym typeface="Calibri"/>
              </a:rPr>
              <a:t>Humidity Range 20 ~ 90%</a:t>
            </a:r>
            <a:endParaRPr sz="1800">
              <a:solidFill>
                <a:srgbClr val="000000"/>
              </a:solidFill>
              <a:highlight>
                <a:srgbClr val="FFFFFF"/>
              </a:highlight>
              <a:latin typeface="Calibri"/>
              <a:ea typeface="Calibri"/>
              <a:cs typeface="Calibri"/>
              <a:sym typeface="Calibri"/>
            </a:endParaRPr>
          </a:p>
          <a:p>
            <a:pPr indent="0" lvl="0" marL="266700" marR="38100" rtl="0" algn="l">
              <a:spcBef>
                <a:spcPts val="0"/>
              </a:spcBef>
              <a:spcAft>
                <a:spcPts val="0"/>
              </a:spcAft>
              <a:buNone/>
            </a:pPr>
            <a:r>
              <a:rPr lang="en" sz="1800">
                <a:solidFill>
                  <a:srgbClr val="000000"/>
                </a:solidFill>
                <a:highlight>
                  <a:srgbClr val="FFFFFF"/>
                </a:highlight>
                <a:latin typeface="Calibri"/>
                <a:ea typeface="Calibri"/>
                <a:cs typeface="Calibri"/>
                <a:sym typeface="Calibri"/>
              </a:rPr>
              <a:t>Humidity Accuracy +/- 4%</a:t>
            </a:r>
            <a:endParaRPr sz="1800">
              <a:solidFill>
                <a:srgbClr val="000000"/>
              </a:solidFill>
              <a:highlight>
                <a:srgbClr val="FFFFFF"/>
              </a:highlight>
              <a:latin typeface="Calibri"/>
              <a:ea typeface="Calibri"/>
              <a:cs typeface="Calibri"/>
              <a:sym typeface="Calibri"/>
            </a:endParaRPr>
          </a:p>
          <a:p>
            <a:pPr indent="0" lvl="0" marL="266700" marR="38100" rtl="0" algn="l">
              <a:spcBef>
                <a:spcPts val="0"/>
              </a:spcBef>
              <a:spcAft>
                <a:spcPts val="0"/>
              </a:spcAft>
              <a:buNone/>
            </a:pPr>
            <a:r>
              <a:rPr lang="en" sz="1800">
                <a:solidFill>
                  <a:srgbClr val="000000"/>
                </a:solidFill>
                <a:highlight>
                  <a:srgbClr val="FFFFFF"/>
                </a:highlight>
                <a:latin typeface="Calibri"/>
                <a:ea typeface="Calibri"/>
                <a:cs typeface="Calibri"/>
                <a:sym typeface="Calibri"/>
              </a:rPr>
              <a:t>The DHT11 measures </a:t>
            </a:r>
            <a:r>
              <a:rPr i="1" lang="en" sz="1800">
                <a:solidFill>
                  <a:srgbClr val="000000"/>
                </a:solidFill>
                <a:highlight>
                  <a:srgbClr val="FFFFFF"/>
                </a:highlight>
                <a:latin typeface="Calibri"/>
                <a:ea typeface="Calibri"/>
                <a:cs typeface="Calibri"/>
                <a:sym typeface="Calibri"/>
              </a:rPr>
              <a:t>relative humidity</a:t>
            </a:r>
            <a:r>
              <a:rPr lang="en" sz="1800">
                <a:solidFill>
                  <a:srgbClr val="000000"/>
                </a:solidFill>
                <a:highlight>
                  <a:srgbClr val="FFFFFF"/>
                </a:highlight>
                <a:latin typeface="Calibri"/>
                <a:ea typeface="Calibri"/>
                <a:cs typeface="Calibri"/>
                <a:sym typeface="Calibri"/>
              </a:rPr>
              <a:t>. Relative humidity is the amount of water vapor in air vs. the saturation point of water vapor in air.</a:t>
            </a:r>
            <a:endParaRPr sz="1800">
              <a:solidFill>
                <a:srgbClr val="000000"/>
              </a:solidFill>
              <a:highlight>
                <a:srgbClr val="FFFFFF"/>
              </a:highlight>
              <a:latin typeface="Calibri"/>
              <a:ea typeface="Calibri"/>
              <a:cs typeface="Calibri"/>
              <a:sym typeface="Calibri"/>
            </a:endParaRPr>
          </a:p>
          <a:p>
            <a:pPr indent="0" lvl="0" marL="0" rtl="0" algn="l">
              <a:spcBef>
                <a:spcPts val="0"/>
              </a:spcBef>
              <a:spcAft>
                <a:spcPts val="160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Soil Moisture Sensor</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latin typeface="Calibri"/>
                <a:ea typeface="Calibri"/>
                <a:cs typeface="Calibri"/>
                <a:sym typeface="Calibri"/>
              </a:rPr>
              <a:t>Soil moisture content may be determined via its effect on dielectric constant by measuring the capacitance between two electrodes implanted in the soil. Where soil moisture is predominantly in the form of free water.   The dielectric constant is directly proportional to the moisture content. The probe is normally given a frequency excitation to permit measurement of the dielectric constant. </a:t>
            </a:r>
            <a:endParaRPr sz="18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DS18B20 Digital Temperature Sensor (Soil temperature)</a:t>
            </a:r>
            <a:endParaRPr/>
          </a:p>
        </p:txBody>
      </p:sp>
      <p:sp>
        <p:nvSpPr>
          <p:cNvPr id="162" name="Google Shape;162;p25"/>
          <p:cNvSpPr txBox="1"/>
          <p:nvPr>
            <p:ph idx="1" type="body"/>
          </p:nvPr>
        </p:nvSpPr>
        <p:spPr>
          <a:xfrm>
            <a:off x="729450" y="2361700"/>
            <a:ext cx="7688700" cy="197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latin typeface="Calibri"/>
                <a:ea typeface="Calibri"/>
                <a:cs typeface="Calibri"/>
                <a:sym typeface="Calibri"/>
              </a:rPr>
              <a:t>Can be powered from data line. Power supply range is 3.0V to 5.5V  Zero standby power required  Measures temperatures from -55°C to +125°C. Fahrenheit equivalent is -67°F to +257°F  ±0.5°C accuracy from -10°C to +85°C</a:t>
            </a:r>
            <a:endParaRPr sz="18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LDR</a:t>
            </a:r>
            <a:endParaRPr/>
          </a:p>
        </p:txBody>
      </p:sp>
      <p:sp>
        <p:nvSpPr>
          <p:cNvPr id="168" name="Google Shape;168;p26"/>
          <p:cNvSpPr txBox="1"/>
          <p:nvPr>
            <p:ph idx="1" type="body"/>
          </p:nvPr>
        </p:nvSpPr>
        <p:spPr>
          <a:xfrm>
            <a:off x="819150" y="1504100"/>
            <a:ext cx="2739600" cy="29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 sz="1800">
                <a:solidFill>
                  <a:srgbClr val="333333"/>
                </a:solidFill>
                <a:highlight>
                  <a:srgbClr val="FFFFFF"/>
                </a:highlight>
                <a:latin typeface="Calibri"/>
                <a:ea typeface="Calibri"/>
                <a:cs typeface="Calibri"/>
                <a:sym typeface="Calibri"/>
              </a:rPr>
              <a:t>Max power dissipation                                                       </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 sz="1800">
                <a:solidFill>
                  <a:srgbClr val="333333"/>
                </a:solidFill>
                <a:highlight>
                  <a:srgbClr val="FFFFFF"/>
                </a:highlight>
                <a:latin typeface="Calibri"/>
                <a:ea typeface="Calibri"/>
                <a:cs typeface="Calibri"/>
                <a:sym typeface="Calibri"/>
              </a:rPr>
              <a:t>200mW</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 sz="1800">
                <a:solidFill>
                  <a:srgbClr val="333333"/>
                </a:solidFill>
                <a:highlight>
                  <a:srgbClr val="FFFFFF"/>
                </a:highlight>
                <a:latin typeface="Calibri"/>
                <a:ea typeface="Calibri"/>
                <a:cs typeface="Calibri"/>
                <a:sym typeface="Calibri"/>
              </a:rPr>
              <a:t>Max voltage </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 sz="1800">
                <a:solidFill>
                  <a:srgbClr val="333333"/>
                </a:solidFill>
                <a:highlight>
                  <a:srgbClr val="FFFFFF"/>
                </a:highlight>
                <a:latin typeface="Calibri"/>
                <a:ea typeface="Calibri"/>
                <a:cs typeface="Calibri"/>
                <a:sym typeface="Calibri"/>
              </a:rPr>
              <a:t>200V</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 sz="1800">
                <a:solidFill>
                  <a:srgbClr val="333333"/>
                </a:solidFill>
                <a:highlight>
                  <a:srgbClr val="FFFFFF"/>
                </a:highlight>
                <a:latin typeface="Calibri"/>
                <a:ea typeface="Calibri"/>
                <a:cs typeface="Calibri"/>
                <a:sym typeface="Calibri"/>
              </a:rPr>
              <a:t>Peak wavelength</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 sz="1800">
                <a:solidFill>
                  <a:srgbClr val="333333"/>
                </a:solidFill>
                <a:highlight>
                  <a:srgbClr val="FFFFFF"/>
                </a:highlight>
                <a:latin typeface="Calibri"/>
                <a:ea typeface="Calibri"/>
                <a:cs typeface="Calibri"/>
                <a:sym typeface="Calibri"/>
              </a:rPr>
              <a:t>600nm</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 sz="1800">
                <a:solidFill>
                  <a:srgbClr val="333333"/>
                </a:solidFill>
                <a:highlight>
                  <a:srgbClr val="FFFFFF"/>
                </a:highlight>
                <a:latin typeface="Calibri"/>
                <a:ea typeface="Calibri"/>
                <a:cs typeface="Calibri"/>
                <a:sym typeface="Calibri"/>
              </a:rPr>
              <a:t>Min. resistance</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rPr lang="en" sz="1800">
                <a:solidFill>
                  <a:srgbClr val="333333"/>
                </a:solidFill>
                <a:highlight>
                  <a:srgbClr val="FFFFFF"/>
                </a:highlight>
                <a:latin typeface="Calibri"/>
                <a:ea typeface="Calibri"/>
                <a:cs typeface="Calibri"/>
                <a:sym typeface="Calibri"/>
              </a:rPr>
              <a:t>1.8kΩ</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800">
              <a:solidFill>
                <a:srgbClr val="333333"/>
              </a:solidFill>
              <a:highlight>
                <a:srgbClr val="FFFFFF"/>
              </a:highlight>
              <a:latin typeface="Calibri"/>
              <a:ea typeface="Calibri"/>
              <a:cs typeface="Calibri"/>
              <a:sym typeface="Calibri"/>
            </a:endParaRPr>
          </a:p>
          <a:p>
            <a:pPr indent="0" lvl="0" marL="0" rtl="0" algn="l">
              <a:spcBef>
                <a:spcPts val="0"/>
              </a:spcBef>
              <a:spcAft>
                <a:spcPts val="1600"/>
              </a:spcAft>
              <a:buNone/>
            </a:pPr>
            <a:r>
              <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Protocols Used At each layer</a:t>
            </a:r>
            <a:endParaRPr/>
          </a:p>
        </p:txBody>
      </p:sp>
      <p:sp>
        <p:nvSpPr>
          <p:cNvPr id="174" name="Google Shape;174;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Calibri"/>
                <a:ea typeface="Calibri"/>
                <a:cs typeface="Calibri"/>
                <a:sym typeface="Calibri"/>
              </a:rPr>
              <a:t>Application Layer - MQTT</a:t>
            </a:r>
            <a:endParaRPr sz="1800">
              <a:solidFill>
                <a:srgbClr val="000000"/>
              </a:solidFill>
              <a:latin typeface="Calibri"/>
              <a:ea typeface="Calibri"/>
              <a:cs typeface="Calibri"/>
              <a:sym typeface="Calibri"/>
            </a:endParaRPr>
          </a:p>
          <a:p>
            <a:pPr indent="0" lvl="0" marL="0" rtl="0" algn="l">
              <a:spcBef>
                <a:spcPts val="1600"/>
              </a:spcBef>
              <a:spcAft>
                <a:spcPts val="0"/>
              </a:spcAft>
              <a:buNone/>
            </a:pPr>
            <a:r>
              <a:rPr lang="en" sz="1800">
                <a:solidFill>
                  <a:srgbClr val="000000"/>
                </a:solidFill>
                <a:latin typeface="Calibri"/>
                <a:ea typeface="Calibri"/>
                <a:cs typeface="Calibri"/>
                <a:sym typeface="Calibri"/>
              </a:rPr>
              <a:t>Transport layer - TCP/IP</a:t>
            </a:r>
            <a:endParaRPr sz="1800">
              <a:solidFill>
                <a:srgbClr val="000000"/>
              </a:solidFill>
              <a:latin typeface="Calibri"/>
              <a:ea typeface="Calibri"/>
              <a:cs typeface="Calibri"/>
              <a:sym typeface="Calibri"/>
            </a:endParaRPr>
          </a:p>
          <a:p>
            <a:pPr indent="0" lvl="0" marL="0" rtl="0" algn="l">
              <a:spcBef>
                <a:spcPts val="1600"/>
              </a:spcBef>
              <a:spcAft>
                <a:spcPts val="0"/>
              </a:spcAft>
              <a:buNone/>
            </a:pPr>
            <a:r>
              <a:rPr lang="en" sz="1800">
                <a:solidFill>
                  <a:srgbClr val="000000"/>
                </a:solidFill>
                <a:latin typeface="Calibri"/>
                <a:ea typeface="Calibri"/>
                <a:cs typeface="Calibri"/>
                <a:sym typeface="Calibri"/>
              </a:rPr>
              <a:t>Network layer - IPv4</a:t>
            </a:r>
            <a:endParaRPr sz="1800">
              <a:solidFill>
                <a:srgbClr val="000000"/>
              </a:solidFill>
              <a:latin typeface="Calibri"/>
              <a:ea typeface="Calibri"/>
              <a:cs typeface="Calibri"/>
              <a:sym typeface="Calibri"/>
            </a:endParaRPr>
          </a:p>
          <a:p>
            <a:pPr indent="0" lvl="0" marL="0" rtl="0" algn="l">
              <a:spcBef>
                <a:spcPts val="1600"/>
              </a:spcBef>
              <a:spcAft>
                <a:spcPts val="0"/>
              </a:spcAft>
              <a:buNone/>
            </a:pPr>
            <a:r>
              <a:t/>
            </a:r>
            <a:endParaRPr sz="1800">
              <a:solidFill>
                <a:srgbClr val="000000"/>
              </a:solidFill>
              <a:latin typeface="Calibri"/>
              <a:ea typeface="Calibri"/>
              <a:cs typeface="Calibri"/>
              <a:sym typeface="Calibri"/>
            </a:endParaRPr>
          </a:p>
          <a:p>
            <a:pPr indent="0" lvl="0" marL="0" rtl="0" algn="l">
              <a:spcBef>
                <a:spcPts val="1600"/>
              </a:spcBef>
              <a:spcAft>
                <a:spcPts val="160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Connecting Sensors</a:t>
            </a:r>
            <a:endParaRPr/>
          </a:p>
        </p:txBody>
      </p:sp>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Connecting to Cloud(ThingSpeak.com)</a:t>
            </a:r>
            <a:endParaRPr/>
          </a:p>
        </p:txBody>
      </p:sp>
      <p:sp>
        <p:nvSpPr>
          <p:cNvPr id="186" name="Google Shape;186;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Actuators</a:t>
            </a:r>
            <a:endParaRPr/>
          </a:p>
        </p:txBody>
      </p:sp>
      <p:sp>
        <p:nvSpPr>
          <p:cNvPr id="192" name="Google Shape;192;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Output</a:t>
            </a:r>
            <a:endParaRPr/>
          </a:p>
        </p:txBody>
      </p:sp>
      <p:sp>
        <p:nvSpPr>
          <p:cNvPr id="198" name="Google Shape;198;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Design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4"/>
          <p:cNvPicPr preferRelativeResize="0"/>
          <p:nvPr/>
        </p:nvPicPr>
        <p:blipFill>
          <a:blip r:embed="rId3">
            <a:alphaModFix/>
          </a:blip>
          <a:stretch>
            <a:fillRect/>
          </a:stretch>
        </p:blipFill>
        <p:spPr>
          <a:xfrm>
            <a:off x="736775" y="1991200"/>
            <a:ext cx="7674050" cy="2680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 faced in making this project</a:t>
            </a:r>
            <a:endParaRPr/>
          </a:p>
        </p:txBody>
      </p:sp>
      <p:sp>
        <p:nvSpPr>
          <p:cNvPr id="204" name="Google Shape;20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Configuring ESP8266</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Sending data to ThingSpeak.com</a:t>
            </a:r>
            <a:endParaRPr sz="180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learned?</a:t>
            </a:r>
            <a:endParaRPr/>
          </a:p>
        </p:txBody>
      </p:sp>
      <p:sp>
        <p:nvSpPr>
          <p:cNvPr id="210" name="Google Shape;210;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Interfacing sensors with Arduino</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Using ThingSpeak platform </a:t>
            </a:r>
            <a:endParaRPr sz="1800">
              <a:solidFill>
                <a:srgbClr val="000000"/>
              </a:solidFill>
              <a:latin typeface="Calibri"/>
              <a:ea typeface="Calibri"/>
              <a:cs typeface="Calibri"/>
              <a:sym typeface="Calibri"/>
            </a:endParaRPr>
          </a:p>
          <a:p>
            <a:pPr indent="-342900" lvl="0" marL="457200" rtl="0" algn="l">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Controlling the Actuators</a:t>
            </a:r>
            <a:endParaRPr sz="1800">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16" name="Google Shape;216;p34"/>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Design</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5"/>
          <p:cNvPicPr preferRelativeResize="0"/>
          <p:nvPr/>
        </p:nvPicPr>
        <p:blipFill>
          <a:blip r:embed="rId3">
            <a:alphaModFix/>
          </a:blip>
          <a:stretch>
            <a:fillRect/>
          </a:stretch>
        </p:blipFill>
        <p:spPr>
          <a:xfrm>
            <a:off x="2004100" y="1853850"/>
            <a:ext cx="5139399" cy="321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7650" y="1197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IOT Level 5</a:t>
            </a:r>
            <a:endParaRPr/>
          </a:p>
        </p:txBody>
      </p:sp>
      <p:sp>
        <p:nvSpPr>
          <p:cNvPr id="107" name="Google Shape;107;p16"/>
          <p:cNvSpPr txBox="1"/>
          <p:nvPr>
            <p:ph idx="1" type="body"/>
          </p:nvPr>
        </p:nvSpPr>
        <p:spPr>
          <a:xfrm>
            <a:off x="819150" y="1567000"/>
            <a:ext cx="32181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Calibri"/>
                <a:ea typeface="Calibri"/>
                <a:cs typeface="Calibri"/>
                <a:sym typeface="Calibri"/>
              </a:rPr>
              <a:t>Several nodes</a:t>
            </a:r>
            <a:endParaRPr sz="1800">
              <a:latin typeface="Calibri"/>
              <a:ea typeface="Calibri"/>
              <a:cs typeface="Calibri"/>
              <a:sym typeface="Calibri"/>
            </a:endParaRPr>
          </a:p>
          <a:p>
            <a:pPr indent="0" lvl="0" marL="0" rtl="0" algn="l">
              <a:lnSpc>
                <a:spcPct val="100000"/>
              </a:lnSpc>
              <a:spcBef>
                <a:spcPts val="1600"/>
              </a:spcBef>
              <a:spcAft>
                <a:spcPts val="0"/>
              </a:spcAft>
              <a:buNone/>
            </a:pPr>
            <a:r>
              <a:rPr lang="en" sz="1800">
                <a:latin typeface="Calibri"/>
                <a:ea typeface="Calibri"/>
                <a:cs typeface="Calibri"/>
                <a:sym typeface="Calibri"/>
              </a:rPr>
              <a:t>Actuators and sensors </a:t>
            </a:r>
            <a:r>
              <a:rPr lang="en" sz="1800">
                <a:latin typeface="Calibri"/>
                <a:ea typeface="Calibri"/>
                <a:cs typeface="Calibri"/>
                <a:sym typeface="Calibri"/>
              </a:rPr>
              <a:t>separately</a:t>
            </a:r>
            <a:r>
              <a:rPr lang="en" sz="1800">
                <a:latin typeface="Calibri"/>
                <a:ea typeface="Calibri"/>
                <a:cs typeface="Calibri"/>
                <a:sym typeface="Calibri"/>
              </a:rPr>
              <a:t> (Observers)</a:t>
            </a:r>
            <a:endParaRPr sz="1800">
              <a:latin typeface="Calibri"/>
              <a:ea typeface="Calibri"/>
              <a:cs typeface="Calibri"/>
              <a:sym typeface="Calibri"/>
            </a:endParaRPr>
          </a:p>
          <a:p>
            <a:pPr indent="0" lvl="0" marL="0" rtl="0" algn="l">
              <a:lnSpc>
                <a:spcPct val="100000"/>
              </a:lnSpc>
              <a:spcBef>
                <a:spcPts val="1600"/>
              </a:spcBef>
              <a:spcAft>
                <a:spcPts val="0"/>
              </a:spcAft>
              <a:buNone/>
            </a:pPr>
            <a:r>
              <a:rPr lang="en" sz="1800">
                <a:latin typeface="Calibri"/>
                <a:ea typeface="Calibri"/>
                <a:cs typeface="Calibri"/>
                <a:sym typeface="Calibri"/>
              </a:rPr>
              <a:t>1 coordinator (Gateway) –WSN-based</a:t>
            </a:r>
            <a:endParaRPr sz="1800">
              <a:latin typeface="Calibri"/>
              <a:ea typeface="Calibri"/>
              <a:cs typeface="Calibri"/>
              <a:sym typeface="Calibri"/>
            </a:endParaRPr>
          </a:p>
          <a:p>
            <a:pPr indent="0" lvl="0" marL="0" rtl="0" algn="l">
              <a:lnSpc>
                <a:spcPct val="100000"/>
              </a:lnSpc>
              <a:spcBef>
                <a:spcPts val="1600"/>
              </a:spcBef>
              <a:spcAft>
                <a:spcPts val="0"/>
              </a:spcAft>
              <a:buNone/>
            </a:pPr>
            <a:r>
              <a:rPr lang="en" sz="1800">
                <a:latin typeface="Calibri"/>
                <a:ea typeface="Calibri"/>
                <a:cs typeface="Calibri"/>
                <a:sym typeface="Calibri"/>
              </a:rPr>
              <a:t>Complex data analysis:  different sensors</a:t>
            </a:r>
            <a:endParaRPr sz="1800">
              <a:latin typeface="Calibri"/>
              <a:ea typeface="Calibri"/>
              <a:cs typeface="Calibri"/>
              <a:sym typeface="Calibri"/>
            </a:endParaRPr>
          </a:p>
          <a:p>
            <a:pPr indent="0" lvl="0" marL="0" rtl="0" algn="l">
              <a:lnSpc>
                <a:spcPct val="100000"/>
              </a:lnSpc>
              <a:spcBef>
                <a:spcPts val="1600"/>
              </a:spcBef>
              <a:spcAft>
                <a:spcPts val="1600"/>
              </a:spcAft>
              <a:buNone/>
            </a:pPr>
            <a:r>
              <a:t/>
            </a:r>
            <a:endParaRPr sz="1800">
              <a:latin typeface="Calibri"/>
              <a:ea typeface="Calibri"/>
              <a:cs typeface="Calibri"/>
              <a:sym typeface="Calibri"/>
            </a:endParaRPr>
          </a:p>
        </p:txBody>
      </p:sp>
      <p:sp>
        <p:nvSpPr>
          <p:cNvPr id="108" name="Google Shape;108;p16"/>
          <p:cNvSpPr txBox="1"/>
          <p:nvPr/>
        </p:nvSpPr>
        <p:spPr>
          <a:xfrm>
            <a:off x="4896325" y="2083300"/>
            <a:ext cx="3813300" cy="235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Calibri"/>
                <a:ea typeface="Calibri"/>
                <a:cs typeface="Calibri"/>
                <a:sym typeface="Calibri"/>
              </a:rPr>
              <a:t> Cloud analysis</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800">
                <a:solidFill>
                  <a:schemeClr val="dk2"/>
                </a:solidFill>
                <a:latin typeface="Calibri"/>
                <a:ea typeface="Calibri"/>
                <a:cs typeface="Calibri"/>
                <a:sym typeface="Calibri"/>
              </a:rPr>
              <a:t> Reports collected </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0"/>
              </a:spcAft>
              <a:buNone/>
            </a:pPr>
            <a:r>
              <a:rPr lang="en" sz="1800">
                <a:solidFill>
                  <a:schemeClr val="dk2"/>
                </a:solidFill>
                <a:latin typeface="Calibri"/>
                <a:ea typeface="Calibri"/>
                <a:cs typeface="Calibri"/>
                <a:sym typeface="Calibri"/>
              </a:rPr>
              <a:t>measurements and state/status to the cloud</a:t>
            </a:r>
            <a:endParaRPr sz="1800">
              <a:solidFill>
                <a:schemeClr val="dk2"/>
              </a:solidFill>
              <a:latin typeface="Calibri"/>
              <a:ea typeface="Calibri"/>
              <a:cs typeface="Calibri"/>
              <a:sym typeface="Calibri"/>
            </a:endParaRPr>
          </a:p>
          <a:p>
            <a:pPr indent="0" lvl="0" marL="0" rtl="0" algn="l">
              <a:lnSpc>
                <a:spcPct val="115000"/>
              </a:lnSpc>
              <a:spcBef>
                <a:spcPts val="1600"/>
              </a:spcBef>
              <a:spcAft>
                <a:spcPts val="1600"/>
              </a:spcAft>
              <a:buNone/>
            </a:pPr>
            <a:r>
              <a:rPr lang="en" sz="1800">
                <a:solidFill>
                  <a:schemeClr val="dk2"/>
                </a:solidFill>
                <a:latin typeface="Calibri"/>
                <a:ea typeface="Calibri"/>
                <a:cs typeface="Calibri"/>
                <a:sym typeface="Calibri"/>
              </a:rPr>
              <a:t>Cloud storage</a:t>
            </a:r>
            <a:endParaRPr sz="18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7650" y="507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14" name="Google Shape;114;p17"/>
          <p:cNvSpPr txBox="1"/>
          <p:nvPr>
            <p:ph idx="1" type="body"/>
          </p:nvPr>
        </p:nvSpPr>
        <p:spPr>
          <a:xfrm>
            <a:off x="819150" y="1247850"/>
            <a:ext cx="7505700" cy="2647800"/>
          </a:xfrm>
          <a:prstGeom prst="rect">
            <a:avLst/>
          </a:prstGeom>
        </p:spPr>
        <p:txBody>
          <a:bodyPr anchorCtr="0" anchor="t" bIns="91425" lIns="91425" spcFirstLastPara="1" rIns="91425" wrap="square" tIns="91425">
            <a:noAutofit/>
          </a:bodyPr>
          <a:lstStyle/>
          <a:p>
            <a:pPr indent="0" lvl="0" marL="0" rtl="0" algn="l">
              <a:lnSpc>
                <a:spcPct val="140000"/>
              </a:lnSpc>
              <a:spcBef>
                <a:spcPts val="600"/>
              </a:spcBef>
              <a:spcAft>
                <a:spcPts val="0"/>
              </a:spcAft>
              <a:buNone/>
            </a:pPr>
            <a:r>
              <a:rPr lang="en" sz="1800">
                <a:solidFill>
                  <a:srgbClr val="000000"/>
                </a:solidFill>
                <a:highlight>
                  <a:srgbClr val="FFFFFF"/>
                </a:highlight>
                <a:latin typeface="Calibri"/>
                <a:ea typeface="Calibri"/>
                <a:cs typeface="Calibri"/>
                <a:sym typeface="Calibri"/>
              </a:rPr>
              <a:t>Our goal will be to basically collect information from a local unit and send it to the internet. A user anywhere on the planet looking at this information will make decisions by sending remote commands to the actuators, which will also be in this local unit. Actuators can also turn on/off automatically based on the sensor data.</a:t>
            </a:r>
            <a:endParaRPr sz="1800">
              <a:solidFill>
                <a:srgbClr val="000000"/>
              </a:solidFill>
              <a:latin typeface="Calibri"/>
              <a:ea typeface="Calibri"/>
              <a:cs typeface="Calibri"/>
              <a:sym typeface="Calibri"/>
            </a:endParaRPr>
          </a:p>
          <a:p>
            <a:pPr indent="0" lvl="0" marL="0" rtl="0" algn="l">
              <a:lnSpc>
                <a:spcPct val="140000"/>
              </a:lnSpc>
              <a:spcBef>
                <a:spcPts val="600"/>
              </a:spcBef>
              <a:spcAft>
                <a:spcPts val="0"/>
              </a:spcAft>
              <a:buNone/>
            </a:pPr>
            <a:r>
              <a:rPr lang="en" sz="1800">
                <a:solidFill>
                  <a:srgbClr val="000000"/>
                </a:solidFill>
                <a:latin typeface="Calibri"/>
                <a:ea typeface="Calibri"/>
                <a:cs typeface="Calibri"/>
                <a:sym typeface="Calibri"/>
              </a:rPr>
              <a:t>The data to be collected by sensors will be:</a:t>
            </a:r>
            <a:endParaRPr sz="1800">
              <a:solidFill>
                <a:srgbClr val="000000"/>
              </a:solidFill>
              <a:latin typeface="Calibri"/>
              <a:ea typeface="Calibri"/>
              <a:cs typeface="Calibri"/>
              <a:sym typeface="Calibri"/>
            </a:endParaRPr>
          </a:p>
          <a:p>
            <a:pPr indent="-342900" lvl="0" marL="457200" rtl="0" algn="l">
              <a:lnSpc>
                <a:spcPct val="140000"/>
              </a:lnSpc>
              <a:spcBef>
                <a:spcPts val="6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Air Temperature and relative humidity</a:t>
            </a:r>
            <a:endParaRPr sz="1800">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Soil Temperature and humidity</a:t>
            </a:r>
            <a:endParaRPr sz="1800">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Luminosity</a:t>
            </a:r>
            <a:endParaRPr sz="1800">
              <a:solidFill>
                <a:srgbClr val="000000"/>
              </a:solidFill>
              <a:latin typeface="Calibri"/>
              <a:ea typeface="Calibri"/>
              <a:cs typeface="Calibri"/>
              <a:sym typeface="Calibri"/>
            </a:endParaRPr>
          </a:p>
          <a:p>
            <a:pPr indent="0" lvl="0" marL="0" rtl="0" algn="l">
              <a:spcBef>
                <a:spcPts val="1100"/>
              </a:spcBef>
              <a:spcAft>
                <a:spcPts val="160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819150" y="496550"/>
            <a:ext cx="7505700" cy="2882700"/>
          </a:xfrm>
          <a:prstGeom prst="rect">
            <a:avLst/>
          </a:prstGeom>
        </p:spPr>
        <p:txBody>
          <a:bodyPr anchorCtr="0" anchor="t" bIns="91425" lIns="91425" spcFirstLastPara="1" rIns="91425" wrap="square" tIns="91425">
            <a:noAutofit/>
          </a:bodyPr>
          <a:lstStyle/>
          <a:p>
            <a:pPr indent="0" lvl="0" marL="0" rtl="0" algn="l">
              <a:lnSpc>
                <a:spcPct val="140000"/>
              </a:lnSpc>
              <a:spcBef>
                <a:spcPts val="600"/>
              </a:spcBef>
              <a:spcAft>
                <a:spcPts val="0"/>
              </a:spcAft>
              <a:buNone/>
            </a:pPr>
            <a:r>
              <a:t/>
            </a:r>
            <a:endParaRPr sz="1800">
              <a:solidFill>
                <a:srgbClr val="000000"/>
              </a:solidFill>
              <a:latin typeface="Calibri"/>
              <a:ea typeface="Calibri"/>
              <a:cs typeface="Calibri"/>
              <a:sym typeface="Calibri"/>
            </a:endParaRPr>
          </a:p>
          <a:p>
            <a:pPr indent="0" lvl="0" marL="0" rtl="0" algn="l">
              <a:lnSpc>
                <a:spcPct val="140000"/>
              </a:lnSpc>
              <a:spcBef>
                <a:spcPts val="600"/>
              </a:spcBef>
              <a:spcAft>
                <a:spcPts val="0"/>
              </a:spcAft>
              <a:buNone/>
            </a:pPr>
            <a:r>
              <a:rPr lang="en" sz="1800">
                <a:solidFill>
                  <a:srgbClr val="000000"/>
                </a:solidFill>
                <a:latin typeface="Calibri"/>
                <a:ea typeface="Calibri"/>
                <a:cs typeface="Calibri"/>
                <a:sym typeface="Calibri"/>
              </a:rPr>
              <a:t>The project will have 2 actuators:</a:t>
            </a:r>
            <a:endParaRPr sz="1800">
              <a:solidFill>
                <a:srgbClr val="000000"/>
              </a:solidFill>
              <a:latin typeface="Calibri"/>
              <a:ea typeface="Calibri"/>
              <a:cs typeface="Calibri"/>
              <a:sym typeface="Calibri"/>
            </a:endParaRPr>
          </a:p>
          <a:p>
            <a:pPr indent="-342900" lvl="0" marL="457200" rtl="0" algn="l">
              <a:lnSpc>
                <a:spcPct val="150000"/>
              </a:lnSpc>
              <a:spcBef>
                <a:spcPts val="11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Electrical Pump</a:t>
            </a:r>
            <a:endParaRPr sz="1800">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Electrical Lamp</a:t>
            </a:r>
            <a:endParaRPr sz="1800">
              <a:solidFill>
                <a:srgbClr val="000000"/>
              </a:solidFill>
              <a:latin typeface="Calibri"/>
              <a:ea typeface="Calibri"/>
              <a:cs typeface="Calibri"/>
              <a:sym typeface="Calibri"/>
            </a:endParaRPr>
          </a:p>
          <a:p>
            <a:pPr indent="0" lvl="0" marL="0" rtl="0" algn="l">
              <a:lnSpc>
                <a:spcPct val="140000"/>
              </a:lnSpc>
              <a:spcBef>
                <a:spcPts val="1100"/>
              </a:spcBef>
              <a:spcAft>
                <a:spcPts val="0"/>
              </a:spcAft>
              <a:buNone/>
            </a:pPr>
            <a:r>
              <a:rPr lang="en" sz="1800">
                <a:solidFill>
                  <a:srgbClr val="000000"/>
                </a:solidFill>
                <a:latin typeface="Calibri"/>
                <a:ea typeface="Calibri"/>
                <a:cs typeface="Calibri"/>
                <a:sym typeface="Calibri"/>
              </a:rPr>
              <a:t>The status of those actuators ("ON/OFF"), should be also sent to the cloud.</a:t>
            </a:r>
            <a:endParaRPr sz="1800">
              <a:solidFill>
                <a:srgbClr val="000000"/>
              </a:solidFill>
              <a:latin typeface="Calibri"/>
              <a:ea typeface="Calibri"/>
              <a:cs typeface="Calibri"/>
              <a:sym typeface="Calibri"/>
            </a:endParaRPr>
          </a:p>
          <a:p>
            <a:pPr indent="0" lvl="0" marL="0" rtl="0" algn="l">
              <a:lnSpc>
                <a:spcPct val="140000"/>
              </a:lnSpc>
              <a:spcBef>
                <a:spcPts val="600"/>
              </a:spcBef>
              <a:spcAft>
                <a:spcPts val="0"/>
              </a:spcAft>
              <a:buNone/>
            </a:pPr>
            <a:r>
              <a:rPr lang="en" sz="1800">
                <a:solidFill>
                  <a:srgbClr val="000000"/>
                </a:solidFill>
                <a:latin typeface="Calibri"/>
                <a:ea typeface="Calibri"/>
                <a:cs typeface="Calibri"/>
                <a:sym typeface="Calibri"/>
              </a:rPr>
              <a:t>So, the idea will be to capture those data from the sensors, for example, a plantation and send them to cloud. Based on those data, the actuator will take the decision based on those statements:</a:t>
            </a:r>
            <a:endParaRPr sz="1800">
              <a:solidFill>
                <a:srgbClr val="000000"/>
              </a:solidFill>
              <a:latin typeface="Calibri"/>
              <a:ea typeface="Calibri"/>
              <a:cs typeface="Calibri"/>
              <a:sym typeface="Calibri"/>
            </a:endParaRPr>
          </a:p>
          <a:p>
            <a:pPr indent="-342900" lvl="0" marL="457200" rtl="0" algn="l">
              <a:lnSpc>
                <a:spcPct val="150000"/>
              </a:lnSpc>
              <a:spcBef>
                <a:spcPts val="110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Turn ON the Pump if the soil humidity is too low</a:t>
            </a:r>
            <a:endParaRPr sz="1800">
              <a:solidFill>
                <a:srgbClr val="000000"/>
              </a:solidFill>
              <a:latin typeface="Calibri"/>
              <a:ea typeface="Calibri"/>
              <a:cs typeface="Calibri"/>
              <a:sym typeface="Calibri"/>
            </a:endParaRPr>
          </a:p>
          <a:p>
            <a:pPr indent="-342900" lvl="0" marL="457200" rtl="0" algn="l">
              <a:lnSpc>
                <a:spcPct val="15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Turn ON the Lamp if the soil temperature is too low.</a:t>
            </a:r>
            <a:endParaRPr sz="1800">
              <a:solidFill>
                <a:srgbClr val="000000"/>
              </a:solidFill>
              <a:latin typeface="Calibri"/>
              <a:ea typeface="Calibri"/>
              <a:cs typeface="Calibri"/>
              <a:sym typeface="Calibri"/>
            </a:endParaRPr>
          </a:p>
          <a:p>
            <a:pPr indent="0" lvl="0" marL="0" rtl="0" algn="l">
              <a:spcBef>
                <a:spcPts val="1100"/>
              </a:spcBef>
              <a:spcAft>
                <a:spcPts val="0"/>
              </a:spcAft>
              <a:buNone/>
            </a:pPr>
            <a:r>
              <a:t/>
            </a:r>
            <a:endParaRPr sz="1800">
              <a:solidFill>
                <a:srgbClr val="000000"/>
              </a:solidFill>
              <a:latin typeface="Calibri"/>
              <a:ea typeface="Calibri"/>
              <a:cs typeface="Calibri"/>
              <a:sym typeface="Calibri"/>
            </a:endParaRPr>
          </a:p>
          <a:p>
            <a:pPr indent="0" lvl="0" marL="0" rtl="0" algn="l">
              <a:spcBef>
                <a:spcPts val="1600"/>
              </a:spcBef>
              <a:spcAft>
                <a:spcPts val="160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API : ThingSpeak</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333333"/>
                </a:solidFill>
                <a:highlight>
                  <a:srgbClr val="FFFFFF"/>
                </a:highlight>
                <a:latin typeface="Calibri"/>
                <a:ea typeface="Calibri"/>
                <a:cs typeface="Calibri"/>
                <a:sym typeface="Calibri"/>
              </a:rPr>
              <a:t>T</a:t>
            </a:r>
            <a:r>
              <a:rPr lang="en" sz="1800">
                <a:solidFill>
                  <a:srgbClr val="333333"/>
                </a:solidFill>
                <a:highlight>
                  <a:srgbClr val="FFFFFF"/>
                </a:highlight>
                <a:latin typeface="Calibri"/>
                <a:ea typeface="Calibri"/>
                <a:cs typeface="Calibri"/>
                <a:sym typeface="Calibri"/>
              </a:rPr>
              <a:t>hingSpeak is an IoT analytics platform service that allows you to aggregate, visualize and analyze live data streams in the cloud. ThingSpeak provides instant visualizations of data posted by your devices to ThingSpeak. With the ability to execute MATLAB code in ThingSpeak you can perform online analysis and processing of the data as it comes in. ThingSpeak is often used for prototyping and proof of concept IoT systems that require analytics.</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19150" y="374800"/>
            <a:ext cx="7505700" cy="6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Needed</a:t>
            </a:r>
            <a:endParaRPr/>
          </a:p>
        </p:txBody>
      </p:sp>
      <p:sp>
        <p:nvSpPr>
          <p:cNvPr id="131" name="Google Shape;131;p20"/>
          <p:cNvSpPr txBox="1"/>
          <p:nvPr>
            <p:ph idx="1" type="body"/>
          </p:nvPr>
        </p:nvSpPr>
        <p:spPr>
          <a:xfrm>
            <a:off x="819150" y="988600"/>
            <a:ext cx="3686100" cy="3450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110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Arduino UNO (Microcontroller) </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ESP8266-01 (Communication Module) - </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DHT22 (Air and Relative Humidity Sensor) -</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DS18B20 (1-Wire Digital Temperature sensor for use on soil) </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YL-69 + LM393 (Soil Humidity sensor) - </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LDR (Luminosity Sensor) - </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2 x LEDs (Red and Green)</a:t>
            </a:r>
            <a:endParaRPr sz="1400">
              <a:solidFill>
                <a:srgbClr val="000000"/>
              </a:solidFill>
              <a:latin typeface="Calibri"/>
              <a:ea typeface="Calibri"/>
              <a:cs typeface="Calibri"/>
              <a:sym typeface="Calibri"/>
            </a:endParaRPr>
          </a:p>
          <a:p>
            <a:pPr indent="0" lvl="0" marL="0" rtl="0" algn="l">
              <a:spcBef>
                <a:spcPts val="1100"/>
              </a:spcBef>
              <a:spcAft>
                <a:spcPts val="1600"/>
              </a:spcAft>
              <a:buNone/>
            </a:pPr>
            <a:r>
              <a:t/>
            </a:r>
            <a:endParaRPr sz="1400">
              <a:solidFill>
                <a:srgbClr val="000000"/>
              </a:solidFill>
              <a:latin typeface="Calibri"/>
              <a:ea typeface="Calibri"/>
              <a:cs typeface="Calibri"/>
              <a:sym typeface="Calibri"/>
            </a:endParaRPr>
          </a:p>
        </p:txBody>
      </p:sp>
      <p:sp>
        <p:nvSpPr>
          <p:cNvPr id="132" name="Google Shape;132;p20"/>
          <p:cNvSpPr txBox="1"/>
          <p:nvPr>
            <p:ph idx="2" type="body"/>
          </p:nvPr>
        </p:nvSpPr>
        <p:spPr>
          <a:xfrm>
            <a:off x="4638675" y="435500"/>
            <a:ext cx="3686100" cy="4003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10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1 x 2 Channel DC 5V Relay Module with Optocoupler Low Level Trigger -</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5V DC Pump - </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220V Lamp</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2 x 330 ohm resistor (to be used with LEDs)</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2 x 10K ohm resistor (to be used with DHT22 and LDR)</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1 x 4K7 ohm resistor (to be used with DS18B20</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Protoboard</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Jumpers</a:t>
            </a:r>
            <a:endParaRPr sz="1400">
              <a:solidFill>
                <a:srgbClr val="000000"/>
              </a:solidFill>
              <a:latin typeface="Calibri"/>
              <a:ea typeface="Calibri"/>
              <a:cs typeface="Calibri"/>
              <a:sym typeface="Calibri"/>
            </a:endParaRPr>
          </a:p>
          <a:p>
            <a:pPr indent="-317500" lvl="0" marL="457200" rtl="0" algn="l">
              <a:lnSpc>
                <a:spcPct val="150000"/>
              </a:lnSpc>
              <a:spcBef>
                <a:spcPts val="0"/>
              </a:spcBef>
              <a:spcAft>
                <a:spcPts val="0"/>
              </a:spcAft>
              <a:buClr>
                <a:srgbClr val="000000"/>
              </a:buClr>
              <a:buSzPts val="1400"/>
              <a:buFont typeface="Calibri"/>
              <a:buChar char="●"/>
            </a:pPr>
            <a:r>
              <a:rPr lang="en" sz="1400">
                <a:solidFill>
                  <a:srgbClr val="000000"/>
                </a:solidFill>
                <a:latin typeface="Calibri"/>
                <a:ea typeface="Calibri"/>
                <a:cs typeface="Calibri"/>
                <a:sym typeface="Calibri"/>
              </a:rPr>
              <a:t>External 5V DC Power for Relays</a:t>
            </a:r>
            <a:endParaRPr sz="1400">
              <a:solidFill>
                <a:srgbClr val="000000"/>
              </a:solidFill>
              <a:latin typeface="Calibri"/>
              <a:ea typeface="Calibri"/>
              <a:cs typeface="Calibri"/>
              <a:sym typeface="Calibri"/>
            </a:endParaRPr>
          </a:p>
          <a:p>
            <a:pPr indent="0" lvl="0" marL="0" rtl="0" algn="l">
              <a:spcBef>
                <a:spcPts val="1100"/>
              </a:spcBef>
              <a:spcAft>
                <a:spcPts val="0"/>
              </a:spcAft>
              <a:buNone/>
            </a:pPr>
            <a:r>
              <a:t/>
            </a:r>
            <a:endParaRPr sz="1400">
              <a:solidFill>
                <a:srgbClr val="000000"/>
              </a:solidFill>
              <a:latin typeface="Calibri"/>
              <a:ea typeface="Calibri"/>
              <a:cs typeface="Calibri"/>
              <a:sym typeface="Calibri"/>
            </a:endParaRPr>
          </a:p>
          <a:p>
            <a:pPr indent="0" lvl="0" marL="0" rtl="0" algn="l">
              <a:spcBef>
                <a:spcPts val="1600"/>
              </a:spcBef>
              <a:spcAft>
                <a:spcPts val="1600"/>
              </a:spcAft>
              <a:buNone/>
            </a:pPr>
            <a:r>
              <a:t/>
            </a:r>
            <a:endParaRPr sz="14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Installing sensors and ESP-01</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Configuring ThingSpeak channel</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Sending status to the cloud using status channels.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Basic app for data monitoring.</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Installing actuators.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Configuring ThingSpeak actuator channel.</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Sending command to actuators based on conditions.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 sz="1800">
                <a:latin typeface="Calibri"/>
                <a:ea typeface="Calibri"/>
                <a:cs typeface="Calibri"/>
                <a:sym typeface="Calibri"/>
              </a:rPr>
              <a:t>Completing the app.</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