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085D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085D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085D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5758" y="1874342"/>
            <a:ext cx="538048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F085D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2820" y="2793619"/>
            <a:ext cx="7291070" cy="2031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210" y="2634615"/>
            <a:ext cx="9173210" cy="92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0" marR="5080" indent="-1442085">
              <a:lnSpc>
                <a:spcPct val="100000"/>
              </a:lnSpc>
              <a:spcBef>
                <a:spcPts val="105"/>
              </a:spcBef>
            </a:pPr>
            <a:r>
              <a:rPr lang="en-IN" sz="5900">
                <a:latin typeface="Georgia" panose="02040502050405020303"/>
                <a:cs typeface="Georgia" panose="02040502050405020303"/>
              </a:rPr>
              <a:t>Smart Hospital System</a:t>
            </a:r>
            <a:endParaRPr lang="en-IN" sz="5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0530" y="2293620"/>
            <a:ext cx="5492115" cy="5511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endParaRPr lang="en-IN" sz="26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2846" y="504520"/>
            <a:ext cx="2592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Hypotension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857" y="1886534"/>
            <a:ext cx="1068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353535"/>
                </a:solidFill>
                <a:latin typeface="Arial" panose="020B0604020202020204"/>
                <a:cs typeface="Arial" panose="020B0604020202020204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Causes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7347" y="3090672"/>
            <a:ext cx="0" cy="2369820"/>
          </a:xfrm>
          <a:custGeom>
            <a:avLst/>
            <a:gdLst/>
            <a:ahLst/>
            <a:cxnLst/>
            <a:rect l="l" t="t" r="r" b="b"/>
            <a:pathLst>
              <a:path h="2369820">
                <a:moveTo>
                  <a:pt x="0" y="0"/>
                </a:moveTo>
                <a:lnTo>
                  <a:pt x="0" y="2369692"/>
                </a:lnTo>
              </a:path>
            </a:pathLst>
          </a:custGeom>
          <a:ln w="9144">
            <a:solidFill>
              <a:srgbClr val="3131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0997" y="3052572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063498" y="0"/>
                </a:moveTo>
                <a:lnTo>
                  <a:pt x="1063498" y="76200"/>
                </a:lnTo>
                <a:lnTo>
                  <a:pt x="1126998" y="44450"/>
                </a:lnTo>
                <a:lnTo>
                  <a:pt x="1079753" y="44450"/>
                </a:lnTo>
                <a:lnTo>
                  <a:pt x="1082548" y="41655"/>
                </a:lnTo>
                <a:lnTo>
                  <a:pt x="1082548" y="34543"/>
                </a:lnTo>
                <a:lnTo>
                  <a:pt x="1079753" y="31750"/>
                </a:lnTo>
                <a:lnTo>
                  <a:pt x="1126998" y="31750"/>
                </a:lnTo>
                <a:lnTo>
                  <a:pt x="1063498" y="0"/>
                </a:lnTo>
                <a:close/>
              </a:path>
              <a:path w="1139825" h="76200">
                <a:moveTo>
                  <a:pt x="1063498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1063498" y="44450"/>
                </a:lnTo>
                <a:lnTo>
                  <a:pt x="1063498" y="31750"/>
                </a:lnTo>
                <a:close/>
              </a:path>
              <a:path w="1139825" h="76200">
                <a:moveTo>
                  <a:pt x="1126998" y="31750"/>
                </a:moveTo>
                <a:lnTo>
                  <a:pt x="1079753" y="31750"/>
                </a:lnTo>
                <a:lnTo>
                  <a:pt x="1082548" y="34543"/>
                </a:lnTo>
                <a:lnTo>
                  <a:pt x="1082548" y="41655"/>
                </a:lnTo>
                <a:lnTo>
                  <a:pt x="1079753" y="44450"/>
                </a:lnTo>
                <a:lnTo>
                  <a:pt x="1126998" y="44450"/>
                </a:lnTo>
                <a:lnTo>
                  <a:pt x="1139698" y="38100"/>
                </a:lnTo>
                <a:lnTo>
                  <a:pt x="1126998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1417" y="4238244"/>
            <a:ext cx="1590675" cy="76200"/>
          </a:xfrm>
          <a:custGeom>
            <a:avLst/>
            <a:gdLst/>
            <a:ahLst/>
            <a:cxnLst/>
            <a:rect l="l" t="t" r="r" b="b"/>
            <a:pathLst>
              <a:path w="1590675" h="76200">
                <a:moveTo>
                  <a:pt x="1514221" y="0"/>
                </a:moveTo>
                <a:lnTo>
                  <a:pt x="1514221" y="76199"/>
                </a:lnTo>
                <a:lnTo>
                  <a:pt x="1577721" y="44449"/>
                </a:lnTo>
                <a:lnTo>
                  <a:pt x="1530477" y="44449"/>
                </a:lnTo>
                <a:lnTo>
                  <a:pt x="1533271" y="41655"/>
                </a:lnTo>
                <a:lnTo>
                  <a:pt x="1533271" y="34543"/>
                </a:lnTo>
                <a:lnTo>
                  <a:pt x="1530477" y="31749"/>
                </a:lnTo>
                <a:lnTo>
                  <a:pt x="1577721" y="31749"/>
                </a:lnTo>
                <a:lnTo>
                  <a:pt x="1514221" y="0"/>
                </a:lnTo>
                <a:close/>
              </a:path>
              <a:path w="1590675" h="76200">
                <a:moveTo>
                  <a:pt x="1514221" y="31749"/>
                </a:moveTo>
                <a:lnTo>
                  <a:pt x="2794" y="31749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49"/>
                </a:lnTo>
                <a:lnTo>
                  <a:pt x="1514221" y="44449"/>
                </a:lnTo>
                <a:lnTo>
                  <a:pt x="1514221" y="31749"/>
                </a:lnTo>
                <a:close/>
              </a:path>
              <a:path w="1590675" h="76200">
                <a:moveTo>
                  <a:pt x="1577721" y="31749"/>
                </a:moveTo>
                <a:lnTo>
                  <a:pt x="1530477" y="31749"/>
                </a:lnTo>
                <a:lnTo>
                  <a:pt x="1533271" y="34543"/>
                </a:lnTo>
                <a:lnTo>
                  <a:pt x="1533271" y="41655"/>
                </a:lnTo>
                <a:lnTo>
                  <a:pt x="1530477" y="44449"/>
                </a:lnTo>
                <a:lnTo>
                  <a:pt x="1577721" y="44449"/>
                </a:lnTo>
                <a:lnTo>
                  <a:pt x="1590421" y="38099"/>
                </a:lnTo>
                <a:lnTo>
                  <a:pt x="1577721" y="3174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0997" y="5422391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063498" y="0"/>
                </a:moveTo>
                <a:lnTo>
                  <a:pt x="1063498" y="76200"/>
                </a:lnTo>
                <a:lnTo>
                  <a:pt x="1126998" y="44450"/>
                </a:lnTo>
                <a:lnTo>
                  <a:pt x="1079753" y="44450"/>
                </a:lnTo>
                <a:lnTo>
                  <a:pt x="1082548" y="41656"/>
                </a:lnTo>
                <a:lnTo>
                  <a:pt x="1082548" y="34544"/>
                </a:lnTo>
                <a:lnTo>
                  <a:pt x="1079753" y="31750"/>
                </a:lnTo>
                <a:lnTo>
                  <a:pt x="1126998" y="31750"/>
                </a:lnTo>
                <a:lnTo>
                  <a:pt x="1063498" y="0"/>
                </a:lnTo>
                <a:close/>
              </a:path>
              <a:path w="1139825" h="76200">
                <a:moveTo>
                  <a:pt x="1063498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1063498" y="44450"/>
                </a:lnTo>
                <a:lnTo>
                  <a:pt x="1063498" y="31750"/>
                </a:lnTo>
                <a:close/>
              </a:path>
              <a:path w="1139825" h="76200">
                <a:moveTo>
                  <a:pt x="1126998" y="31750"/>
                </a:moveTo>
                <a:lnTo>
                  <a:pt x="1079753" y="31750"/>
                </a:lnTo>
                <a:lnTo>
                  <a:pt x="1082548" y="34544"/>
                </a:lnTo>
                <a:lnTo>
                  <a:pt x="1082548" y="41656"/>
                </a:lnTo>
                <a:lnTo>
                  <a:pt x="1079753" y="44450"/>
                </a:lnTo>
                <a:lnTo>
                  <a:pt x="1126998" y="44450"/>
                </a:lnTo>
                <a:lnTo>
                  <a:pt x="1139698" y="38100"/>
                </a:lnTo>
                <a:lnTo>
                  <a:pt x="1126998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34127" y="2863722"/>
            <a:ext cx="162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Volume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Related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127" y="4048759"/>
            <a:ext cx="289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Inadequate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Vasoconstriction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8088" y="2421635"/>
            <a:ext cx="869950" cy="676910"/>
          </a:xfrm>
          <a:custGeom>
            <a:avLst/>
            <a:gdLst/>
            <a:ahLst/>
            <a:cxnLst/>
            <a:rect l="l" t="t" r="r" b="b"/>
            <a:pathLst>
              <a:path w="869950" h="676910">
                <a:moveTo>
                  <a:pt x="805882" y="41751"/>
                </a:moveTo>
                <a:lnTo>
                  <a:pt x="3175" y="664717"/>
                </a:lnTo>
                <a:lnTo>
                  <a:pt x="507" y="666876"/>
                </a:lnTo>
                <a:lnTo>
                  <a:pt x="0" y="670813"/>
                </a:lnTo>
                <a:lnTo>
                  <a:pt x="2031" y="673608"/>
                </a:lnTo>
                <a:lnTo>
                  <a:pt x="4190" y="676401"/>
                </a:lnTo>
                <a:lnTo>
                  <a:pt x="8254" y="676910"/>
                </a:lnTo>
                <a:lnTo>
                  <a:pt x="813656" y="51764"/>
                </a:lnTo>
                <a:lnTo>
                  <a:pt x="805882" y="41751"/>
                </a:lnTo>
                <a:close/>
              </a:path>
              <a:path w="869950" h="676910">
                <a:moveTo>
                  <a:pt x="854730" y="31750"/>
                </a:moveTo>
                <a:lnTo>
                  <a:pt x="818768" y="31750"/>
                </a:lnTo>
                <a:lnTo>
                  <a:pt x="822705" y="32258"/>
                </a:lnTo>
                <a:lnTo>
                  <a:pt x="827023" y="37846"/>
                </a:lnTo>
                <a:lnTo>
                  <a:pt x="826515" y="41783"/>
                </a:lnTo>
                <a:lnTo>
                  <a:pt x="813656" y="51764"/>
                </a:lnTo>
                <a:lnTo>
                  <a:pt x="833119" y="76835"/>
                </a:lnTo>
                <a:lnTo>
                  <a:pt x="854730" y="31750"/>
                </a:lnTo>
                <a:close/>
              </a:path>
              <a:path w="869950" h="676910">
                <a:moveTo>
                  <a:pt x="818768" y="31750"/>
                </a:moveTo>
                <a:lnTo>
                  <a:pt x="805882" y="41751"/>
                </a:lnTo>
                <a:lnTo>
                  <a:pt x="813656" y="51764"/>
                </a:lnTo>
                <a:lnTo>
                  <a:pt x="826515" y="41783"/>
                </a:lnTo>
                <a:lnTo>
                  <a:pt x="827023" y="37846"/>
                </a:lnTo>
                <a:lnTo>
                  <a:pt x="822705" y="32258"/>
                </a:lnTo>
                <a:lnTo>
                  <a:pt x="818768" y="31750"/>
                </a:lnTo>
                <a:close/>
              </a:path>
              <a:path w="869950" h="676910">
                <a:moveTo>
                  <a:pt x="869950" y="0"/>
                </a:moveTo>
                <a:lnTo>
                  <a:pt x="786383" y="16637"/>
                </a:lnTo>
                <a:lnTo>
                  <a:pt x="805882" y="41751"/>
                </a:lnTo>
                <a:lnTo>
                  <a:pt x="818768" y="31750"/>
                </a:lnTo>
                <a:lnTo>
                  <a:pt x="854730" y="31750"/>
                </a:lnTo>
                <a:lnTo>
                  <a:pt x="86995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08722" y="3084195"/>
            <a:ext cx="1277620" cy="95250"/>
          </a:xfrm>
          <a:custGeom>
            <a:avLst/>
            <a:gdLst/>
            <a:ahLst/>
            <a:cxnLst/>
            <a:rect l="l" t="t" r="r" b="b"/>
            <a:pathLst>
              <a:path w="1277620" h="95250">
                <a:moveTo>
                  <a:pt x="1201092" y="63094"/>
                </a:moveTo>
                <a:lnTo>
                  <a:pt x="1199769" y="94868"/>
                </a:lnTo>
                <a:lnTo>
                  <a:pt x="1269014" y="63753"/>
                </a:lnTo>
                <a:lnTo>
                  <a:pt x="1217295" y="63753"/>
                </a:lnTo>
                <a:lnTo>
                  <a:pt x="1201092" y="63094"/>
                </a:lnTo>
                <a:close/>
              </a:path>
              <a:path w="1277620" h="95250">
                <a:moveTo>
                  <a:pt x="1201622" y="50390"/>
                </a:moveTo>
                <a:lnTo>
                  <a:pt x="1201092" y="63094"/>
                </a:lnTo>
                <a:lnTo>
                  <a:pt x="1217295" y="63753"/>
                </a:lnTo>
                <a:lnTo>
                  <a:pt x="1220216" y="61087"/>
                </a:lnTo>
                <a:lnTo>
                  <a:pt x="1220343" y="57530"/>
                </a:lnTo>
                <a:lnTo>
                  <a:pt x="1220597" y="54101"/>
                </a:lnTo>
                <a:lnTo>
                  <a:pt x="1217802" y="51180"/>
                </a:lnTo>
                <a:lnTo>
                  <a:pt x="1214374" y="50926"/>
                </a:lnTo>
                <a:lnTo>
                  <a:pt x="1201622" y="50390"/>
                </a:lnTo>
                <a:close/>
              </a:path>
              <a:path w="1277620" h="95250">
                <a:moveTo>
                  <a:pt x="1202944" y="18668"/>
                </a:moveTo>
                <a:lnTo>
                  <a:pt x="1201622" y="50390"/>
                </a:lnTo>
                <a:lnTo>
                  <a:pt x="1214374" y="50926"/>
                </a:lnTo>
                <a:lnTo>
                  <a:pt x="1217802" y="51180"/>
                </a:lnTo>
                <a:lnTo>
                  <a:pt x="1220597" y="54101"/>
                </a:lnTo>
                <a:lnTo>
                  <a:pt x="1220343" y="57530"/>
                </a:lnTo>
                <a:lnTo>
                  <a:pt x="1220216" y="61087"/>
                </a:lnTo>
                <a:lnTo>
                  <a:pt x="1217295" y="63753"/>
                </a:lnTo>
                <a:lnTo>
                  <a:pt x="1269014" y="63753"/>
                </a:lnTo>
                <a:lnTo>
                  <a:pt x="1277493" y="59943"/>
                </a:lnTo>
                <a:lnTo>
                  <a:pt x="1202944" y="18668"/>
                </a:lnTo>
                <a:close/>
              </a:path>
              <a:path w="1277620" h="95250">
                <a:moveTo>
                  <a:pt x="3175" y="0"/>
                </a:moveTo>
                <a:lnTo>
                  <a:pt x="253" y="2666"/>
                </a:lnTo>
                <a:lnTo>
                  <a:pt x="0" y="9651"/>
                </a:lnTo>
                <a:lnTo>
                  <a:pt x="2667" y="12700"/>
                </a:lnTo>
                <a:lnTo>
                  <a:pt x="1201092" y="63094"/>
                </a:lnTo>
                <a:lnTo>
                  <a:pt x="1201622" y="50390"/>
                </a:lnTo>
                <a:lnTo>
                  <a:pt x="3175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99526" y="1966340"/>
            <a:ext cx="182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anose="020B0604020202020204"/>
                <a:cs typeface="Arial" panose="020B0604020202020204"/>
              </a:rPr>
              <a:t>Large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weight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gain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6226" y="2917316"/>
            <a:ext cx="135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Short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dialysis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7181" y="3683508"/>
            <a:ext cx="1052195" cy="645160"/>
          </a:xfrm>
          <a:custGeom>
            <a:avLst/>
            <a:gdLst/>
            <a:ahLst/>
            <a:cxnLst/>
            <a:rect l="l" t="t" r="r" b="b"/>
            <a:pathLst>
              <a:path w="1052195" h="645160">
                <a:moveTo>
                  <a:pt x="983567" y="34302"/>
                </a:moveTo>
                <a:lnTo>
                  <a:pt x="3937" y="632079"/>
                </a:lnTo>
                <a:lnTo>
                  <a:pt x="889" y="633857"/>
                </a:lnTo>
                <a:lnTo>
                  <a:pt x="0" y="637794"/>
                </a:lnTo>
                <a:lnTo>
                  <a:pt x="1777" y="640715"/>
                </a:lnTo>
                <a:lnTo>
                  <a:pt x="3683" y="643763"/>
                </a:lnTo>
                <a:lnTo>
                  <a:pt x="7493" y="644652"/>
                </a:lnTo>
                <a:lnTo>
                  <a:pt x="10541" y="642874"/>
                </a:lnTo>
                <a:lnTo>
                  <a:pt x="990158" y="45104"/>
                </a:lnTo>
                <a:lnTo>
                  <a:pt x="983567" y="34302"/>
                </a:lnTo>
                <a:close/>
              </a:path>
              <a:path w="1052195" h="645160">
                <a:moveTo>
                  <a:pt x="1035810" y="25781"/>
                </a:moveTo>
                <a:lnTo>
                  <a:pt x="997458" y="25781"/>
                </a:lnTo>
                <a:lnTo>
                  <a:pt x="1001268" y="26797"/>
                </a:lnTo>
                <a:lnTo>
                  <a:pt x="1003173" y="29718"/>
                </a:lnTo>
                <a:lnTo>
                  <a:pt x="1004951" y="32766"/>
                </a:lnTo>
                <a:lnTo>
                  <a:pt x="1004062" y="36703"/>
                </a:lnTo>
                <a:lnTo>
                  <a:pt x="1001014" y="38481"/>
                </a:lnTo>
                <a:lnTo>
                  <a:pt x="990158" y="45104"/>
                </a:lnTo>
                <a:lnTo>
                  <a:pt x="1006728" y="72263"/>
                </a:lnTo>
                <a:lnTo>
                  <a:pt x="1035810" y="25781"/>
                </a:lnTo>
                <a:close/>
              </a:path>
              <a:path w="1052195" h="645160">
                <a:moveTo>
                  <a:pt x="997458" y="25781"/>
                </a:moveTo>
                <a:lnTo>
                  <a:pt x="994410" y="27686"/>
                </a:lnTo>
                <a:lnTo>
                  <a:pt x="983567" y="34302"/>
                </a:lnTo>
                <a:lnTo>
                  <a:pt x="990158" y="45104"/>
                </a:lnTo>
                <a:lnTo>
                  <a:pt x="1001014" y="38481"/>
                </a:lnTo>
                <a:lnTo>
                  <a:pt x="1004062" y="36703"/>
                </a:lnTo>
                <a:lnTo>
                  <a:pt x="1004951" y="32766"/>
                </a:lnTo>
                <a:lnTo>
                  <a:pt x="1003173" y="29718"/>
                </a:lnTo>
                <a:lnTo>
                  <a:pt x="1001268" y="26797"/>
                </a:lnTo>
                <a:lnTo>
                  <a:pt x="997458" y="25781"/>
                </a:lnTo>
                <a:close/>
              </a:path>
              <a:path w="1052195" h="645160">
                <a:moveTo>
                  <a:pt x="1051941" y="0"/>
                </a:moveTo>
                <a:lnTo>
                  <a:pt x="966977" y="7112"/>
                </a:lnTo>
                <a:lnTo>
                  <a:pt x="983567" y="34302"/>
                </a:lnTo>
                <a:lnTo>
                  <a:pt x="994410" y="27686"/>
                </a:lnTo>
                <a:lnTo>
                  <a:pt x="997458" y="25781"/>
                </a:lnTo>
                <a:lnTo>
                  <a:pt x="1035810" y="25781"/>
                </a:lnTo>
                <a:lnTo>
                  <a:pt x="1051941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12327" y="4330827"/>
            <a:ext cx="1026794" cy="85090"/>
          </a:xfrm>
          <a:custGeom>
            <a:avLst/>
            <a:gdLst/>
            <a:ahLst/>
            <a:cxnLst/>
            <a:rect l="l" t="t" r="r" b="b"/>
            <a:pathLst>
              <a:path w="1026795" h="85089">
                <a:moveTo>
                  <a:pt x="949940" y="53177"/>
                </a:moveTo>
                <a:lnTo>
                  <a:pt x="948563" y="84962"/>
                </a:lnTo>
                <a:lnTo>
                  <a:pt x="1018174" y="53848"/>
                </a:lnTo>
                <a:lnTo>
                  <a:pt x="966089" y="53848"/>
                </a:lnTo>
                <a:lnTo>
                  <a:pt x="949940" y="53177"/>
                </a:lnTo>
                <a:close/>
              </a:path>
              <a:path w="1026795" h="85089">
                <a:moveTo>
                  <a:pt x="950490" y="40478"/>
                </a:moveTo>
                <a:lnTo>
                  <a:pt x="949940" y="53177"/>
                </a:lnTo>
                <a:lnTo>
                  <a:pt x="966089" y="53848"/>
                </a:lnTo>
                <a:lnTo>
                  <a:pt x="969137" y="51181"/>
                </a:lnTo>
                <a:lnTo>
                  <a:pt x="969391" y="44196"/>
                </a:lnTo>
                <a:lnTo>
                  <a:pt x="966724" y="41148"/>
                </a:lnTo>
                <a:lnTo>
                  <a:pt x="950490" y="40478"/>
                </a:lnTo>
                <a:close/>
              </a:path>
              <a:path w="1026795" h="85089">
                <a:moveTo>
                  <a:pt x="951865" y="8762"/>
                </a:moveTo>
                <a:lnTo>
                  <a:pt x="950490" y="40478"/>
                </a:lnTo>
                <a:lnTo>
                  <a:pt x="966724" y="41148"/>
                </a:lnTo>
                <a:lnTo>
                  <a:pt x="969391" y="44196"/>
                </a:lnTo>
                <a:lnTo>
                  <a:pt x="969137" y="51181"/>
                </a:lnTo>
                <a:lnTo>
                  <a:pt x="966089" y="53848"/>
                </a:lnTo>
                <a:lnTo>
                  <a:pt x="1018174" y="53848"/>
                </a:lnTo>
                <a:lnTo>
                  <a:pt x="1026414" y="50165"/>
                </a:lnTo>
                <a:lnTo>
                  <a:pt x="951865" y="8762"/>
                </a:lnTo>
                <a:close/>
              </a:path>
              <a:path w="1026795" h="85089">
                <a:moveTo>
                  <a:pt x="3301" y="0"/>
                </a:moveTo>
                <a:lnTo>
                  <a:pt x="253" y="2667"/>
                </a:lnTo>
                <a:lnTo>
                  <a:pt x="0" y="9652"/>
                </a:lnTo>
                <a:lnTo>
                  <a:pt x="2667" y="12700"/>
                </a:lnTo>
                <a:lnTo>
                  <a:pt x="949940" y="53177"/>
                </a:lnTo>
                <a:lnTo>
                  <a:pt x="950490" y="40478"/>
                </a:lnTo>
                <a:lnTo>
                  <a:pt x="3301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87307" y="4319523"/>
            <a:ext cx="913765" cy="728345"/>
          </a:xfrm>
          <a:custGeom>
            <a:avLst/>
            <a:gdLst/>
            <a:ahLst/>
            <a:cxnLst/>
            <a:rect l="l" t="t" r="r" b="b"/>
            <a:pathLst>
              <a:path w="913765" h="728345">
                <a:moveTo>
                  <a:pt x="849725" y="685640"/>
                </a:moveTo>
                <a:lnTo>
                  <a:pt x="829945" y="710564"/>
                </a:lnTo>
                <a:lnTo>
                  <a:pt x="913257" y="728090"/>
                </a:lnTo>
                <a:lnTo>
                  <a:pt x="898183" y="695706"/>
                </a:lnTo>
                <a:lnTo>
                  <a:pt x="862330" y="695706"/>
                </a:lnTo>
                <a:lnTo>
                  <a:pt x="859663" y="693546"/>
                </a:lnTo>
                <a:lnTo>
                  <a:pt x="849725" y="685640"/>
                </a:lnTo>
                <a:close/>
              </a:path>
              <a:path w="913765" h="728345">
                <a:moveTo>
                  <a:pt x="857592" y="675728"/>
                </a:moveTo>
                <a:lnTo>
                  <a:pt x="849725" y="685640"/>
                </a:lnTo>
                <a:lnTo>
                  <a:pt x="859663" y="693546"/>
                </a:lnTo>
                <a:lnTo>
                  <a:pt x="862330" y="695706"/>
                </a:lnTo>
                <a:lnTo>
                  <a:pt x="866394" y="695325"/>
                </a:lnTo>
                <a:lnTo>
                  <a:pt x="868552" y="692531"/>
                </a:lnTo>
                <a:lnTo>
                  <a:pt x="870712" y="689863"/>
                </a:lnTo>
                <a:lnTo>
                  <a:pt x="870331" y="685800"/>
                </a:lnTo>
                <a:lnTo>
                  <a:pt x="867537" y="683640"/>
                </a:lnTo>
                <a:lnTo>
                  <a:pt x="857592" y="675728"/>
                </a:lnTo>
                <a:close/>
              </a:path>
              <a:path w="913765" h="728345">
                <a:moveTo>
                  <a:pt x="877316" y="650875"/>
                </a:moveTo>
                <a:lnTo>
                  <a:pt x="857592" y="675728"/>
                </a:lnTo>
                <a:lnTo>
                  <a:pt x="867537" y="683640"/>
                </a:lnTo>
                <a:lnTo>
                  <a:pt x="870331" y="685800"/>
                </a:lnTo>
                <a:lnTo>
                  <a:pt x="870712" y="689863"/>
                </a:lnTo>
                <a:lnTo>
                  <a:pt x="868552" y="692531"/>
                </a:lnTo>
                <a:lnTo>
                  <a:pt x="866394" y="695325"/>
                </a:lnTo>
                <a:lnTo>
                  <a:pt x="862330" y="695706"/>
                </a:lnTo>
                <a:lnTo>
                  <a:pt x="898183" y="695706"/>
                </a:lnTo>
                <a:lnTo>
                  <a:pt x="877316" y="650875"/>
                </a:lnTo>
                <a:close/>
              </a:path>
              <a:path w="913765" h="728345">
                <a:moveTo>
                  <a:pt x="8382" y="0"/>
                </a:moveTo>
                <a:lnTo>
                  <a:pt x="4318" y="381"/>
                </a:lnTo>
                <a:lnTo>
                  <a:pt x="2159" y="3175"/>
                </a:lnTo>
                <a:lnTo>
                  <a:pt x="0" y="5842"/>
                </a:lnTo>
                <a:lnTo>
                  <a:pt x="381" y="9906"/>
                </a:lnTo>
                <a:lnTo>
                  <a:pt x="3175" y="12064"/>
                </a:lnTo>
                <a:lnTo>
                  <a:pt x="849725" y="685640"/>
                </a:lnTo>
                <a:lnTo>
                  <a:pt x="857592" y="675728"/>
                </a:lnTo>
                <a:lnTo>
                  <a:pt x="11049" y="2158"/>
                </a:lnTo>
                <a:lnTo>
                  <a:pt x="8382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842118" y="3392551"/>
            <a:ext cx="216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 panose="020B0604020202020204"/>
                <a:cs typeface="Arial" panose="020B0604020202020204"/>
              </a:rPr>
              <a:t>High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dialysis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solution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95433" y="3666566"/>
            <a:ext cx="2432050" cy="142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 panose="020B0604020202020204"/>
                <a:cs typeface="Arial" panose="020B0604020202020204"/>
              </a:rPr>
              <a:t>temperature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91135">
              <a:lnSpc>
                <a:spcPct val="100000"/>
              </a:lnSpc>
              <a:spcBef>
                <a:spcPts val="1740"/>
              </a:spcBef>
            </a:pPr>
            <a:r>
              <a:rPr sz="1800" spc="-15" dirty="0">
                <a:latin typeface="Arial" panose="020B0604020202020204"/>
                <a:cs typeface="Arial" panose="020B0604020202020204"/>
              </a:rPr>
              <a:t>Antihypertensives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sz="1800" spc="-30" dirty="0">
                <a:latin typeface="Arial" panose="020B0604020202020204"/>
                <a:cs typeface="Arial" panose="020B0604020202020204"/>
              </a:rPr>
              <a:t>Eating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during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treatment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7753" y="5607177"/>
            <a:ext cx="740410" cy="476250"/>
          </a:xfrm>
          <a:custGeom>
            <a:avLst/>
            <a:gdLst/>
            <a:ahLst/>
            <a:cxnLst/>
            <a:rect l="l" t="t" r="r" b="b"/>
            <a:pathLst>
              <a:path w="740409" h="476250">
                <a:moveTo>
                  <a:pt x="672580" y="440374"/>
                </a:moveTo>
                <a:lnTo>
                  <a:pt x="655447" y="467106"/>
                </a:lnTo>
                <a:lnTo>
                  <a:pt x="740155" y="476072"/>
                </a:lnTo>
                <a:lnTo>
                  <a:pt x="724095" y="449097"/>
                </a:lnTo>
                <a:lnTo>
                  <a:pt x="686307" y="449097"/>
                </a:lnTo>
                <a:lnTo>
                  <a:pt x="683260" y="447205"/>
                </a:lnTo>
                <a:lnTo>
                  <a:pt x="672580" y="440374"/>
                </a:lnTo>
                <a:close/>
              </a:path>
              <a:path w="740409" h="476250">
                <a:moveTo>
                  <a:pt x="679441" y="429669"/>
                </a:moveTo>
                <a:lnTo>
                  <a:pt x="672580" y="440374"/>
                </a:lnTo>
                <a:lnTo>
                  <a:pt x="683260" y="447205"/>
                </a:lnTo>
                <a:lnTo>
                  <a:pt x="686307" y="449097"/>
                </a:lnTo>
                <a:lnTo>
                  <a:pt x="690245" y="448233"/>
                </a:lnTo>
                <a:lnTo>
                  <a:pt x="692023" y="445274"/>
                </a:lnTo>
                <a:lnTo>
                  <a:pt x="693927" y="442315"/>
                </a:lnTo>
                <a:lnTo>
                  <a:pt x="693039" y="438391"/>
                </a:lnTo>
                <a:lnTo>
                  <a:pt x="679441" y="429669"/>
                </a:lnTo>
                <a:close/>
              </a:path>
              <a:path w="740409" h="476250">
                <a:moveTo>
                  <a:pt x="696595" y="402907"/>
                </a:moveTo>
                <a:lnTo>
                  <a:pt x="679441" y="429669"/>
                </a:lnTo>
                <a:lnTo>
                  <a:pt x="693039" y="438391"/>
                </a:lnTo>
                <a:lnTo>
                  <a:pt x="693927" y="442315"/>
                </a:lnTo>
                <a:lnTo>
                  <a:pt x="692023" y="445274"/>
                </a:lnTo>
                <a:lnTo>
                  <a:pt x="690245" y="448233"/>
                </a:lnTo>
                <a:lnTo>
                  <a:pt x="686307" y="449097"/>
                </a:lnTo>
                <a:lnTo>
                  <a:pt x="724095" y="449097"/>
                </a:lnTo>
                <a:lnTo>
                  <a:pt x="696595" y="402907"/>
                </a:lnTo>
                <a:close/>
              </a:path>
              <a:path w="740409" h="476250">
                <a:moveTo>
                  <a:pt x="7747" y="0"/>
                </a:moveTo>
                <a:lnTo>
                  <a:pt x="3810" y="863"/>
                </a:lnTo>
                <a:lnTo>
                  <a:pt x="0" y="6769"/>
                </a:lnTo>
                <a:lnTo>
                  <a:pt x="889" y="10693"/>
                </a:lnTo>
                <a:lnTo>
                  <a:pt x="672580" y="440374"/>
                </a:lnTo>
                <a:lnTo>
                  <a:pt x="679441" y="429669"/>
                </a:lnTo>
                <a:lnTo>
                  <a:pt x="7747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72656" y="5622404"/>
            <a:ext cx="422275" cy="683260"/>
          </a:xfrm>
          <a:custGeom>
            <a:avLst/>
            <a:gdLst/>
            <a:ahLst/>
            <a:cxnLst/>
            <a:rect l="l" t="t" r="r" b="b"/>
            <a:pathLst>
              <a:path w="422275" h="683260">
                <a:moveTo>
                  <a:pt x="7366" y="598258"/>
                </a:moveTo>
                <a:lnTo>
                  <a:pt x="0" y="683133"/>
                </a:lnTo>
                <a:lnTo>
                  <a:pt x="72263" y="638111"/>
                </a:lnTo>
                <a:lnTo>
                  <a:pt x="69243" y="636257"/>
                </a:lnTo>
                <a:lnTo>
                  <a:pt x="32893" y="636257"/>
                </a:lnTo>
                <a:lnTo>
                  <a:pt x="29845" y="634415"/>
                </a:lnTo>
                <a:lnTo>
                  <a:pt x="26924" y="632586"/>
                </a:lnTo>
                <a:lnTo>
                  <a:pt x="25908" y="628675"/>
                </a:lnTo>
                <a:lnTo>
                  <a:pt x="27813" y="625690"/>
                </a:lnTo>
                <a:lnTo>
                  <a:pt x="34442" y="614886"/>
                </a:lnTo>
                <a:lnTo>
                  <a:pt x="7366" y="598258"/>
                </a:lnTo>
                <a:close/>
              </a:path>
              <a:path w="422275" h="683260">
                <a:moveTo>
                  <a:pt x="34442" y="614886"/>
                </a:moveTo>
                <a:lnTo>
                  <a:pt x="27813" y="625690"/>
                </a:lnTo>
                <a:lnTo>
                  <a:pt x="25908" y="628675"/>
                </a:lnTo>
                <a:lnTo>
                  <a:pt x="26924" y="632586"/>
                </a:lnTo>
                <a:lnTo>
                  <a:pt x="29845" y="634415"/>
                </a:lnTo>
                <a:lnTo>
                  <a:pt x="32893" y="636257"/>
                </a:lnTo>
                <a:lnTo>
                  <a:pt x="36829" y="635317"/>
                </a:lnTo>
                <a:lnTo>
                  <a:pt x="38608" y="632333"/>
                </a:lnTo>
                <a:lnTo>
                  <a:pt x="45243" y="621518"/>
                </a:lnTo>
                <a:lnTo>
                  <a:pt x="34442" y="614886"/>
                </a:lnTo>
                <a:close/>
              </a:path>
              <a:path w="422275" h="683260">
                <a:moveTo>
                  <a:pt x="45243" y="621518"/>
                </a:moveTo>
                <a:lnTo>
                  <a:pt x="38608" y="632333"/>
                </a:lnTo>
                <a:lnTo>
                  <a:pt x="36829" y="635317"/>
                </a:lnTo>
                <a:lnTo>
                  <a:pt x="32893" y="636257"/>
                </a:lnTo>
                <a:lnTo>
                  <a:pt x="69243" y="636257"/>
                </a:lnTo>
                <a:lnTo>
                  <a:pt x="45243" y="621518"/>
                </a:lnTo>
                <a:close/>
              </a:path>
              <a:path w="422275" h="683260">
                <a:moveTo>
                  <a:pt x="415036" y="0"/>
                </a:moveTo>
                <a:lnTo>
                  <a:pt x="411099" y="939"/>
                </a:lnTo>
                <a:lnTo>
                  <a:pt x="409321" y="3924"/>
                </a:lnTo>
                <a:lnTo>
                  <a:pt x="34442" y="614886"/>
                </a:lnTo>
                <a:lnTo>
                  <a:pt x="45243" y="621518"/>
                </a:lnTo>
                <a:lnTo>
                  <a:pt x="420116" y="10566"/>
                </a:lnTo>
                <a:lnTo>
                  <a:pt x="421894" y="7581"/>
                </a:lnTo>
                <a:lnTo>
                  <a:pt x="421004" y="3670"/>
                </a:lnTo>
                <a:lnTo>
                  <a:pt x="418084" y="1841"/>
                </a:lnTo>
                <a:lnTo>
                  <a:pt x="415036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334127" y="5233796"/>
            <a:ext cx="459994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Cardiac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Factors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544830">
              <a:lnSpc>
                <a:spcPct val="100000"/>
              </a:lnSpc>
              <a:tabLst>
                <a:tab pos="2493010" algn="l"/>
              </a:tabLst>
            </a:pPr>
            <a:r>
              <a:rPr sz="2700" spc="15" baseline="-54000" dirty="0">
                <a:latin typeface="Arial" panose="020B0604020202020204"/>
                <a:cs typeface="Arial" panose="020B0604020202020204"/>
              </a:rPr>
              <a:t>Arrhythmia	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Diastolic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dysfunction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3108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Muscle</a:t>
            </a:r>
            <a:r>
              <a:rPr sz="3600" b="0" spc="-7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0" spc="-9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Cramps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091054"/>
            <a:ext cx="244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 panose="020B0604020202020204"/>
                <a:cs typeface="Arial" panose="020B0604020202020204"/>
              </a:rPr>
              <a:t>	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Predisposing</a:t>
            </a:r>
            <a:r>
              <a:rPr sz="1800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Factors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7347" y="3090672"/>
            <a:ext cx="0" cy="2369820"/>
          </a:xfrm>
          <a:custGeom>
            <a:avLst/>
            <a:gdLst/>
            <a:ahLst/>
            <a:cxnLst/>
            <a:rect l="l" t="t" r="r" b="b"/>
            <a:pathLst>
              <a:path h="2369820">
                <a:moveTo>
                  <a:pt x="0" y="0"/>
                </a:moveTo>
                <a:lnTo>
                  <a:pt x="0" y="2369692"/>
                </a:lnTo>
              </a:path>
            </a:pathLst>
          </a:custGeom>
          <a:ln w="9144">
            <a:solidFill>
              <a:srgbClr val="3131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0997" y="3776726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127403" y="31750"/>
                </a:moveTo>
                <a:lnTo>
                  <a:pt x="1079627" y="31750"/>
                </a:lnTo>
                <a:lnTo>
                  <a:pt x="1082548" y="34543"/>
                </a:lnTo>
                <a:lnTo>
                  <a:pt x="1082548" y="41529"/>
                </a:lnTo>
                <a:lnTo>
                  <a:pt x="1079753" y="44450"/>
                </a:lnTo>
                <a:lnTo>
                  <a:pt x="1063519" y="44495"/>
                </a:lnTo>
                <a:lnTo>
                  <a:pt x="1063625" y="76200"/>
                </a:lnTo>
                <a:lnTo>
                  <a:pt x="1139698" y="37846"/>
                </a:lnTo>
                <a:lnTo>
                  <a:pt x="1127403" y="31750"/>
                </a:lnTo>
                <a:close/>
              </a:path>
              <a:path w="1139825" h="76200">
                <a:moveTo>
                  <a:pt x="1063477" y="31807"/>
                </a:moveTo>
                <a:lnTo>
                  <a:pt x="6350" y="35560"/>
                </a:lnTo>
                <a:lnTo>
                  <a:pt x="2793" y="35560"/>
                </a:lnTo>
                <a:lnTo>
                  <a:pt x="0" y="38481"/>
                </a:lnTo>
                <a:lnTo>
                  <a:pt x="0" y="45466"/>
                </a:lnTo>
                <a:lnTo>
                  <a:pt x="2921" y="48260"/>
                </a:lnTo>
                <a:lnTo>
                  <a:pt x="1063519" y="44495"/>
                </a:lnTo>
                <a:lnTo>
                  <a:pt x="1063477" y="31807"/>
                </a:lnTo>
                <a:close/>
              </a:path>
              <a:path w="1139825" h="76200">
                <a:moveTo>
                  <a:pt x="1079627" y="31750"/>
                </a:moveTo>
                <a:lnTo>
                  <a:pt x="1063477" y="31807"/>
                </a:lnTo>
                <a:lnTo>
                  <a:pt x="1063519" y="44495"/>
                </a:lnTo>
                <a:lnTo>
                  <a:pt x="1079753" y="44450"/>
                </a:lnTo>
                <a:lnTo>
                  <a:pt x="1082548" y="41529"/>
                </a:lnTo>
                <a:lnTo>
                  <a:pt x="1082548" y="34543"/>
                </a:lnTo>
                <a:lnTo>
                  <a:pt x="1079627" y="31750"/>
                </a:lnTo>
                <a:close/>
              </a:path>
              <a:path w="1139825" h="76200">
                <a:moveTo>
                  <a:pt x="1063371" y="0"/>
                </a:moveTo>
                <a:lnTo>
                  <a:pt x="1063477" y="31807"/>
                </a:lnTo>
                <a:lnTo>
                  <a:pt x="1127403" y="31750"/>
                </a:lnTo>
                <a:lnTo>
                  <a:pt x="1063371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0997" y="3052572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063498" y="0"/>
                </a:moveTo>
                <a:lnTo>
                  <a:pt x="1063498" y="76200"/>
                </a:lnTo>
                <a:lnTo>
                  <a:pt x="1126998" y="44450"/>
                </a:lnTo>
                <a:lnTo>
                  <a:pt x="1079753" y="44450"/>
                </a:lnTo>
                <a:lnTo>
                  <a:pt x="1082548" y="41655"/>
                </a:lnTo>
                <a:lnTo>
                  <a:pt x="1082548" y="34543"/>
                </a:lnTo>
                <a:lnTo>
                  <a:pt x="1079753" y="31750"/>
                </a:lnTo>
                <a:lnTo>
                  <a:pt x="1126998" y="31750"/>
                </a:lnTo>
                <a:lnTo>
                  <a:pt x="1063498" y="0"/>
                </a:lnTo>
                <a:close/>
              </a:path>
              <a:path w="1139825" h="76200">
                <a:moveTo>
                  <a:pt x="1063498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1063498" y="44450"/>
                </a:lnTo>
                <a:lnTo>
                  <a:pt x="1063498" y="31750"/>
                </a:lnTo>
                <a:close/>
              </a:path>
              <a:path w="1139825" h="76200">
                <a:moveTo>
                  <a:pt x="1126998" y="31750"/>
                </a:moveTo>
                <a:lnTo>
                  <a:pt x="1079753" y="31750"/>
                </a:lnTo>
                <a:lnTo>
                  <a:pt x="1082548" y="34543"/>
                </a:lnTo>
                <a:lnTo>
                  <a:pt x="1082548" y="41655"/>
                </a:lnTo>
                <a:lnTo>
                  <a:pt x="1079753" y="44450"/>
                </a:lnTo>
                <a:lnTo>
                  <a:pt x="1126998" y="44450"/>
                </a:lnTo>
                <a:lnTo>
                  <a:pt x="1139698" y="38100"/>
                </a:lnTo>
                <a:lnTo>
                  <a:pt x="1126998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0997" y="5422391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063498" y="0"/>
                </a:moveTo>
                <a:lnTo>
                  <a:pt x="1063498" y="76200"/>
                </a:lnTo>
                <a:lnTo>
                  <a:pt x="1126998" y="44450"/>
                </a:lnTo>
                <a:lnTo>
                  <a:pt x="1079753" y="44450"/>
                </a:lnTo>
                <a:lnTo>
                  <a:pt x="1082548" y="41656"/>
                </a:lnTo>
                <a:lnTo>
                  <a:pt x="1082548" y="34544"/>
                </a:lnTo>
                <a:lnTo>
                  <a:pt x="1079753" y="31750"/>
                </a:lnTo>
                <a:lnTo>
                  <a:pt x="1126998" y="31750"/>
                </a:lnTo>
                <a:lnTo>
                  <a:pt x="1063498" y="0"/>
                </a:lnTo>
                <a:close/>
              </a:path>
              <a:path w="1139825" h="76200">
                <a:moveTo>
                  <a:pt x="1063498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1063498" y="44450"/>
                </a:lnTo>
                <a:lnTo>
                  <a:pt x="1063498" y="31750"/>
                </a:lnTo>
                <a:close/>
              </a:path>
              <a:path w="1139825" h="76200">
                <a:moveTo>
                  <a:pt x="1126998" y="31750"/>
                </a:moveTo>
                <a:lnTo>
                  <a:pt x="1079753" y="31750"/>
                </a:lnTo>
                <a:lnTo>
                  <a:pt x="1082548" y="34544"/>
                </a:lnTo>
                <a:lnTo>
                  <a:pt x="1082548" y="41656"/>
                </a:lnTo>
                <a:lnTo>
                  <a:pt x="1079753" y="44450"/>
                </a:lnTo>
                <a:lnTo>
                  <a:pt x="1126998" y="44450"/>
                </a:lnTo>
                <a:lnTo>
                  <a:pt x="1139698" y="38100"/>
                </a:lnTo>
                <a:lnTo>
                  <a:pt x="1126998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53990" y="2893821"/>
            <a:ext cx="141541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 panose="020B0604020202020204"/>
                <a:cs typeface="Arial" panose="020B0604020202020204"/>
              </a:rPr>
              <a:t>Hypotension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Hypovolemia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0528" y="4470907"/>
            <a:ext cx="193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 panose="020B0604020202020204"/>
                <a:cs typeface="Arial" panose="020B0604020202020204"/>
              </a:rPr>
              <a:t>High 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filtration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Rate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4656" y="3771645"/>
            <a:ext cx="319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 panose="020B0604020202020204"/>
                <a:cs typeface="Arial" panose="020B0604020202020204"/>
              </a:rPr>
              <a:t>Leads </a:t>
            </a:r>
            <a:r>
              <a:rPr sz="1800" spc="8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vasoconstriction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cause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4656" y="4045966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muscle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hypoperfusion </a:t>
            </a:r>
            <a:r>
              <a:rPr sz="1800" dirty="0">
                <a:latin typeface="Arial" panose="020B0604020202020204"/>
                <a:cs typeface="Arial" panose="020B0604020202020204"/>
              </a:rPr>
              <a:t>leading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80" dirty="0">
                <a:latin typeface="Arial" panose="020B0604020202020204"/>
                <a:cs typeface="Arial" panose="020B0604020202020204"/>
              </a:rPr>
              <a:t>to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4656" y="4319981"/>
            <a:ext cx="1518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muscle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cramps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20997" y="4704588"/>
            <a:ext cx="1139825" cy="76200"/>
          </a:xfrm>
          <a:custGeom>
            <a:avLst/>
            <a:gdLst/>
            <a:ahLst/>
            <a:cxnLst/>
            <a:rect l="l" t="t" r="r" b="b"/>
            <a:pathLst>
              <a:path w="1139825" h="76200">
                <a:moveTo>
                  <a:pt x="1063498" y="0"/>
                </a:moveTo>
                <a:lnTo>
                  <a:pt x="1063498" y="76200"/>
                </a:lnTo>
                <a:lnTo>
                  <a:pt x="1126998" y="44450"/>
                </a:lnTo>
                <a:lnTo>
                  <a:pt x="1079753" y="44450"/>
                </a:lnTo>
                <a:lnTo>
                  <a:pt x="1082548" y="41656"/>
                </a:lnTo>
                <a:lnTo>
                  <a:pt x="1082548" y="34543"/>
                </a:lnTo>
                <a:lnTo>
                  <a:pt x="1079753" y="31750"/>
                </a:lnTo>
                <a:lnTo>
                  <a:pt x="1126998" y="31750"/>
                </a:lnTo>
                <a:lnTo>
                  <a:pt x="1063498" y="0"/>
                </a:lnTo>
                <a:close/>
              </a:path>
              <a:path w="1139825" h="76200">
                <a:moveTo>
                  <a:pt x="1063498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6"/>
                </a:lnTo>
                <a:lnTo>
                  <a:pt x="2793" y="44450"/>
                </a:lnTo>
                <a:lnTo>
                  <a:pt x="1063498" y="44450"/>
                </a:lnTo>
                <a:lnTo>
                  <a:pt x="1063498" y="31750"/>
                </a:lnTo>
                <a:close/>
              </a:path>
              <a:path w="1139825" h="76200">
                <a:moveTo>
                  <a:pt x="1126998" y="31750"/>
                </a:moveTo>
                <a:lnTo>
                  <a:pt x="1079753" y="31750"/>
                </a:lnTo>
                <a:lnTo>
                  <a:pt x="1082548" y="34543"/>
                </a:lnTo>
                <a:lnTo>
                  <a:pt x="1082548" y="41656"/>
                </a:lnTo>
                <a:lnTo>
                  <a:pt x="1079753" y="44450"/>
                </a:lnTo>
                <a:lnTo>
                  <a:pt x="1126998" y="44450"/>
                </a:lnTo>
                <a:lnTo>
                  <a:pt x="1139698" y="38100"/>
                </a:lnTo>
                <a:lnTo>
                  <a:pt x="1126998" y="3175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40528" y="5136896"/>
            <a:ext cx="254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39010" algn="l"/>
                <a:tab pos="2527300" algn="l"/>
              </a:tabLst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Low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sodium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dialysis 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u="sng" spc="-10" dirty="0">
                <a:uFill>
                  <a:solidFill>
                    <a:srgbClr val="313131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u="sng" dirty="0">
                <a:uFill>
                  <a:solidFill>
                    <a:srgbClr val="313131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solution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782193"/>
            <a:ext cx="7889875" cy="3639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353535"/>
              </a:buClr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Nausea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Vomitting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98600">
              <a:lnSpc>
                <a:spcPct val="100000"/>
              </a:lnSpc>
              <a:spcBef>
                <a:spcPts val="1010"/>
              </a:spcBef>
            </a:pP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hypotension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Headache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98600">
              <a:lnSpc>
                <a:spcPct val="100000"/>
              </a:lnSpc>
              <a:spcBef>
                <a:spcPts val="995"/>
              </a:spcBef>
            </a:pP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Chestpain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1800" spc="-2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pain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Itching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98600" marR="5080">
              <a:lnSpc>
                <a:spcPts val="3170"/>
              </a:lnSpc>
              <a:spcBef>
                <a:spcPts val="260"/>
              </a:spcBef>
            </a:pP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precipitated by </a:t>
            </a:r>
            <a:r>
              <a:rPr sz="1800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dialysis.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hypersensitivity</a:t>
            </a:r>
            <a:r>
              <a:rPr sz="1800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reaction 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dialyzer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53535"/>
              </a:buClr>
              <a:buFont typeface="Wingdings" panose="05000000000000000000"/>
              <a:buChar char=""/>
              <a:tabLst>
                <a:tab pos="354965" algn="l"/>
                <a:tab pos="355600" algn="l"/>
              </a:tabLst>
            </a:pPr>
            <a:r>
              <a:rPr sz="1800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Fever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Chills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820" y="504520"/>
            <a:ext cx="8251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4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Less </a:t>
            </a:r>
            <a:r>
              <a:rPr sz="3600" b="0" spc="1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Common </a:t>
            </a:r>
            <a:r>
              <a:rPr sz="3600" b="0" spc="-3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3600" b="0" spc="-9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Serious</a:t>
            </a:r>
            <a:r>
              <a:rPr sz="3600" b="0" spc="18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0" spc="-1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Complications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2820" y="2121535"/>
            <a:ext cx="412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10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Disequilibrium</a:t>
            </a:r>
            <a:r>
              <a:rPr sz="2800" spc="20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Syndrome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5276" y="2645790"/>
            <a:ext cx="595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800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systemic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neurologic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symptoms </a:t>
            </a:r>
            <a:r>
              <a:rPr sz="1800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800" spc="-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characteristics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pc="-5" dirty="0"/>
              <a:t>electroencephalographic </a:t>
            </a:r>
            <a:r>
              <a:rPr spc="15" dirty="0"/>
              <a:t>findings </a:t>
            </a:r>
            <a:r>
              <a:rPr spc="-10" dirty="0"/>
              <a:t>occur </a:t>
            </a:r>
            <a:r>
              <a:rPr spc="5" dirty="0"/>
              <a:t>either </a:t>
            </a:r>
            <a:r>
              <a:rPr spc="30" dirty="0"/>
              <a:t>during </a:t>
            </a:r>
            <a:r>
              <a:rPr spc="200" dirty="0"/>
              <a:t>/ </a:t>
            </a:r>
            <a:r>
              <a:rPr spc="35" dirty="0"/>
              <a:t>following</a:t>
            </a:r>
            <a:r>
              <a:rPr spc="-300" dirty="0"/>
              <a:t> </a:t>
            </a:r>
            <a:r>
              <a:rPr spc="-35" dirty="0"/>
              <a:t>dialysis</a:t>
            </a:r>
            <a:endParaRPr spc="-35" dirty="0"/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Char char="•"/>
              <a:tabLst>
                <a:tab pos="354965" algn="l"/>
                <a:tab pos="355600" algn="l"/>
              </a:tabLst>
            </a:pPr>
            <a:r>
              <a:rPr spc="-75" dirty="0"/>
              <a:t>Early </a:t>
            </a:r>
            <a:r>
              <a:rPr spc="20" dirty="0"/>
              <a:t>Manifestation- </a:t>
            </a:r>
            <a:r>
              <a:rPr spc="-55" dirty="0"/>
              <a:t>Nausea </a:t>
            </a:r>
            <a:r>
              <a:rPr spc="-110" dirty="0"/>
              <a:t>, </a:t>
            </a:r>
            <a:r>
              <a:rPr spc="25" dirty="0"/>
              <a:t>Vomitting, </a:t>
            </a:r>
            <a:r>
              <a:rPr spc="-85" dirty="0"/>
              <a:t>Restlessness </a:t>
            </a:r>
            <a:r>
              <a:rPr spc="235" dirty="0"/>
              <a:t>&amp;</a:t>
            </a:r>
            <a:r>
              <a:rPr spc="145" dirty="0"/>
              <a:t> </a:t>
            </a:r>
            <a:r>
              <a:rPr spc="-40" dirty="0"/>
              <a:t>headache</a:t>
            </a:r>
            <a:endParaRPr spc="-40" dirty="0"/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Char char="•"/>
              <a:tabLst>
                <a:tab pos="354965" algn="l"/>
                <a:tab pos="355600" algn="l"/>
              </a:tabLst>
            </a:pPr>
            <a:r>
              <a:rPr spc="-50" dirty="0"/>
              <a:t>Serious </a:t>
            </a:r>
            <a:r>
              <a:rPr spc="20" dirty="0"/>
              <a:t>Manifestation- </a:t>
            </a:r>
            <a:r>
              <a:rPr spc="-60" dirty="0"/>
              <a:t>Seizure </a:t>
            </a:r>
            <a:r>
              <a:rPr spc="5" dirty="0"/>
              <a:t>,Obtundation,</a:t>
            </a:r>
            <a:r>
              <a:rPr spc="-10" dirty="0"/>
              <a:t> </a:t>
            </a:r>
            <a:r>
              <a:rPr spc="-50" dirty="0"/>
              <a:t>Coma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>
                <a:solidFill>
                  <a:srgbClr val="353535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pc="530" dirty="0">
                <a:solidFill>
                  <a:srgbClr val="35353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95" dirty="0"/>
              <a:t>Cause</a:t>
            </a:r>
            <a:endParaRPr spc="-95" dirty="0"/>
          </a:p>
          <a:p>
            <a:pPr marL="817245">
              <a:lnSpc>
                <a:spcPct val="100000"/>
              </a:lnSpc>
              <a:spcBef>
                <a:spcPts val="1000"/>
              </a:spcBef>
            </a:pPr>
            <a:r>
              <a:rPr spc="-15" dirty="0"/>
              <a:t>Acute </a:t>
            </a:r>
            <a:r>
              <a:rPr spc="-45" dirty="0"/>
              <a:t>increase </a:t>
            </a:r>
            <a:r>
              <a:rPr spc="20" dirty="0"/>
              <a:t>in </a:t>
            </a:r>
            <a:r>
              <a:rPr spc="5" dirty="0"/>
              <a:t>brain </a:t>
            </a:r>
            <a:r>
              <a:rPr spc="-10" dirty="0"/>
              <a:t>water</a:t>
            </a:r>
            <a:r>
              <a:rPr spc="-25" dirty="0"/>
              <a:t> </a:t>
            </a:r>
            <a:r>
              <a:rPr spc="20" dirty="0"/>
              <a:t>content</a:t>
            </a:r>
            <a:endParaRPr spc="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198" y="830707"/>
            <a:ext cx="7997825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6235" algn="l"/>
              </a:tabLst>
            </a:pPr>
            <a:r>
              <a:rPr sz="2400" spc="-60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Dialyzer</a:t>
            </a:r>
            <a:r>
              <a:rPr sz="2400" spc="-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reactions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907415">
              <a:lnSpc>
                <a:spcPct val="100000"/>
              </a:lnSpc>
              <a:spcBef>
                <a:spcPts val="1490"/>
              </a:spcBef>
            </a:pPr>
            <a:r>
              <a:rPr sz="1800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Anaphylactic </a:t>
            </a:r>
            <a:r>
              <a:rPr sz="1800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(type </a:t>
            </a: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A)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nonspecific </a:t>
            </a: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(type</a:t>
            </a:r>
            <a:r>
              <a:rPr sz="1800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6235" algn="l"/>
              </a:tabLst>
            </a:pPr>
            <a:r>
              <a:rPr sz="2400" spc="-9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Arrhythmia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907415">
              <a:lnSpc>
                <a:spcPct val="100000"/>
              </a:lnSpc>
              <a:spcBef>
                <a:spcPts val="1485"/>
              </a:spcBef>
            </a:pPr>
            <a:r>
              <a:rPr sz="1800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common in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patients </a:t>
            </a:r>
            <a:r>
              <a:rPr sz="1800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receiving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digitalis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those </a:t>
            </a:r>
            <a:r>
              <a:rPr sz="1800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coronary</a:t>
            </a:r>
            <a:r>
              <a:rPr sz="1800" spc="-3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artery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79475">
              <a:lnSpc>
                <a:spcPct val="100000"/>
              </a:lnSpc>
              <a:spcBef>
                <a:spcPts val="960"/>
              </a:spcBef>
            </a:pPr>
            <a:r>
              <a:rPr sz="1800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disease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6235" algn="l"/>
              </a:tabLst>
            </a:pPr>
            <a:r>
              <a:rPr sz="2400" spc="-7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Cadiac</a:t>
            </a:r>
            <a:r>
              <a:rPr sz="2400" spc="-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Tamponade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560705" algn="ctr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recurrent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hypotension </a:t>
            </a:r>
            <a:r>
              <a:rPr sz="1800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 </a:t>
            </a:r>
            <a:r>
              <a:rPr sz="1800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impending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cardiac</a:t>
            </a:r>
            <a:r>
              <a:rPr sz="1800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tamponade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6235" algn="l"/>
              </a:tabLst>
            </a:pPr>
            <a:r>
              <a:rPr sz="2400" spc="-135" dirty="0">
                <a:solidFill>
                  <a:srgbClr val="404040"/>
                </a:solidFill>
                <a:latin typeface="Georgia" panose="02040502050405020303"/>
                <a:cs typeface="Georgia" panose="02040502050405020303"/>
              </a:rPr>
              <a:t>Hemolysis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1065530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emergency.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obstruction/narrowing </a:t>
            </a:r>
            <a:r>
              <a:rPr sz="1800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the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65530">
              <a:lnSpc>
                <a:spcPct val="100000"/>
              </a:lnSpc>
              <a:spcBef>
                <a:spcPts val="995"/>
              </a:spcBef>
            </a:pPr>
            <a:r>
              <a:rPr sz="1800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blood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line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800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800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800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800" spc="-3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dialysis </a:t>
            </a: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9276" y="2133600"/>
            <a:ext cx="8915400" cy="1446530"/>
          </a:xfrm>
          <a:custGeom>
            <a:avLst/>
            <a:gdLst/>
            <a:ahLst/>
            <a:cxnLst/>
            <a:rect l="l" t="t" r="r" b="b"/>
            <a:pathLst>
              <a:path w="8915400" h="1446529">
                <a:moveTo>
                  <a:pt x="0" y="1446276"/>
                </a:moveTo>
                <a:lnTo>
                  <a:pt x="8915400" y="1446276"/>
                </a:lnTo>
                <a:lnTo>
                  <a:pt x="8915400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3433445" y="2133600"/>
            <a:ext cx="6289040" cy="1353820"/>
          </a:xfrm>
        </p:spPr>
        <p:txBody>
          <a:bodyPr wrap="square"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23290"/>
            <a:ext cx="10363200" cy="1353820"/>
          </a:xfrm>
        </p:spPr>
        <p:txBody>
          <a:bodyPr wrap="square"/>
          <a:p>
            <a:r>
              <a:rPr lang="en-IN" altLang="en-US"/>
              <a:t>TEAM MEMBERS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8095" y="2621280"/>
            <a:ext cx="9095105" cy="3529965"/>
          </a:xfrm>
        </p:spPr>
        <p:txBody>
          <a:bodyPr wrap="square"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Kartik Sharma  16BCE1124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Sai Anil 16BCE1318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Akash 16BCE1373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Sai Susanth 16BCE1047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Vivek Reddy 16BCE1306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Sai Phanindra 16BCE1075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Madhusudhan Reddy 16BCE1316</a:t>
            </a:r>
            <a:endParaRPr lang="en-IN" sz="2000" b="1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2000" b="1">
                <a:latin typeface="Georgia" panose="02040502050405020303"/>
                <a:cs typeface="Georgia" panose="02040502050405020303"/>
                <a:sym typeface="+mn-ea"/>
              </a:rPr>
              <a:t>Sreekanth Reddy 16BCE1362</a:t>
            </a:r>
            <a:endParaRPr lang="en-IN" sz="2000" b="1">
              <a:latin typeface="Georgia" panose="02040502050405020303"/>
              <a:cs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9690" y="504520"/>
            <a:ext cx="2929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Haemodialysis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116" y="1551144"/>
            <a:ext cx="5849620" cy="20339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Medical procedure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1800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fluid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4930">
              <a:lnSpc>
                <a:spcPct val="100000"/>
              </a:lnSpc>
              <a:spcBef>
                <a:spcPts val="1005"/>
              </a:spcBef>
            </a:pPr>
            <a:r>
              <a:rPr sz="1800" spc="2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waste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products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blood</a:t>
            </a:r>
            <a:r>
              <a:rPr sz="1800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electrolyte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4930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imbalance.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 indent="1052830">
              <a:lnSpc>
                <a:spcPts val="3170"/>
              </a:lnSpc>
              <a:spcBef>
                <a:spcPts val="260"/>
              </a:spcBef>
            </a:pP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done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haemodialysis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1800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dialyzer  </a:t>
            </a:r>
            <a:r>
              <a:rPr sz="1800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1800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‘artificial</a:t>
            </a:r>
            <a:r>
              <a:rPr sz="1800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kidney.’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7952" y="1110995"/>
            <a:ext cx="4194048" cy="57470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8567" y="1848611"/>
            <a:ext cx="2514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8567" y="3063239"/>
            <a:ext cx="251459" cy="11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6688" y="521588"/>
            <a:ext cx="4102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Indications </a:t>
            </a:r>
            <a:r>
              <a:rPr sz="3200" b="0" spc="-9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0" spc="-10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0" spc="-7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Dialysis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4903" y="2066544"/>
            <a:ext cx="670560" cy="783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1970" y="1956435"/>
            <a:ext cx="9493250" cy="28308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240" dirty="0">
                <a:solidFill>
                  <a:srgbClr val="404040"/>
                </a:solidFill>
                <a:latin typeface="+mj-lt"/>
                <a:cs typeface="+mj-lt"/>
              </a:rPr>
              <a:t>Acidosis </a:t>
            </a:r>
            <a:r>
              <a:rPr sz="2800" spc="-185" dirty="0">
                <a:solidFill>
                  <a:srgbClr val="404040"/>
                </a:solidFill>
                <a:latin typeface="+mj-lt"/>
                <a:cs typeface="+mj-lt"/>
              </a:rPr>
              <a:t>( </a:t>
            </a:r>
            <a:r>
              <a:rPr sz="2800" spc="-330" dirty="0">
                <a:solidFill>
                  <a:srgbClr val="404040"/>
                </a:solidFill>
                <a:latin typeface="+mj-lt"/>
                <a:cs typeface="+mj-lt"/>
              </a:rPr>
              <a:t>pH&lt;</a:t>
            </a:r>
            <a:r>
              <a:rPr sz="2800" spc="-20" dirty="0">
                <a:solidFill>
                  <a:srgbClr val="404040"/>
                </a:solidFill>
                <a:latin typeface="+mj-lt"/>
                <a:cs typeface="+mj-lt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+mj-lt"/>
                <a:cs typeface="+mj-lt"/>
              </a:rPr>
              <a:t>7.1)</a:t>
            </a:r>
            <a:endParaRPr sz="2800">
              <a:latin typeface="+mj-lt"/>
              <a:cs typeface="+mj-lt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225" dirty="0">
                <a:solidFill>
                  <a:srgbClr val="404040"/>
                </a:solidFill>
                <a:latin typeface="+mj-lt"/>
                <a:cs typeface="+mj-lt"/>
              </a:rPr>
              <a:t>Electrolyte </a:t>
            </a:r>
            <a:r>
              <a:rPr sz="2800" spc="-254" dirty="0">
                <a:solidFill>
                  <a:srgbClr val="404040"/>
                </a:solidFill>
                <a:latin typeface="+mj-lt"/>
                <a:cs typeface="+mj-lt"/>
              </a:rPr>
              <a:t>imbalance </a:t>
            </a:r>
            <a:r>
              <a:rPr sz="2800" spc="-185" dirty="0">
                <a:solidFill>
                  <a:srgbClr val="404040"/>
                </a:solidFill>
                <a:latin typeface="+mj-lt"/>
                <a:cs typeface="+mj-lt"/>
              </a:rPr>
              <a:t>( </a:t>
            </a:r>
            <a:r>
              <a:rPr sz="2800" spc="-355" dirty="0">
                <a:solidFill>
                  <a:srgbClr val="404040"/>
                </a:solidFill>
                <a:latin typeface="+mj-lt"/>
                <a:cs typeface="+mj-lt"/>
              </a:rPr>
              <a:t>K+ </a:t>
            </a:r>
            <a:r>
              <a:rPr sz="2800" spc="-310" dirty="0">
                <a:solidFill>
                  <a:srgbClr val="404040"/>
                </a:solidFill>
                <a:latin typeface="+mj-lt"/>
                <a:cs typeface="+mj-lt"/>
              </a:rPr>
              <a:t>&gt; </a:t>
            </a:r>
            <a:r>
              <a:rPr sz="2800" spc="-235" dirty="0">
                <a:solidFill>
                  <a:srgbClr val="404040"/>
                </a:solidFill>
                <a:latin typeface="+mj-lt"/>
                <a:cs typeface="+mj-lt"/>
              </a:rPr>
              <a:t>6.5 </a:t>
            </a:r>
            <a:r>
              <a:rPr sz="2800" spc="-300" dirty="0">
                <a:solidFill>
                  <a:srgbClr val="404040"/>
                </a:solidFill>
                <a:latin typeface="+mj-lt"/>
                <a:cs typeface="+mj-lt"/>
              </a:rPr>
              <a:t>mEq/</a:t>
            </a:r>
            <a:r>
              <a:rPr sz="2800" spc="-150" dirty="0">
                <a:solidFill>
                  <a:srgbClr val="404040"/>
                </a:solidFill>
                <a:latin typeface="+mj-lt"/>
                <a:cs typeface="+mj-lt"/>
              </a:rPr>
              <a:t> </a:t>
            </a:r>
            <a:r>
              <a:rPr sz="2800" spc="-260" dirty="0">
                <a:solidFill>
                  <a:srgbClr val="404040"/>
                </a:solidFill>
                <a:latin typeface="+mj-lt"/>
                <a:cs typeface="+mj-lt"/>
              </a:rPr>
              <a:t>L)</a:t>
            </a:r>
            <a:endParaRPr sz="2800">
              <a:latin typeface="+mj-lt"/>
              <a:cs typeface="+mj-lt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355" dirty="0">
                <a:solidFill>
                  <a:srgbClr val="404040"/>
                </a:solidFill>
                <a:latin typeface="+mj-lt"/>
                <a:cs typeface="+mj-lt"/>
              </a:rPr>
              <a:t>GFR</a:t>
            </a:r>
            <a:r>
              <a:rPr sz="2800" spc="-160" dirty="0">
                <a:solidFill>
                  <a:srgbClr val="404040"/>
                </a:solidFill>
                <a:latin typeface="+mj-lt"/>
                <a:cs typeface="+mj-lt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+mj-lt"/>
                <a:cs typeface="+mj-lt"/>
              </a:rPr>
              <a:t>&lt;10ml/min</a:t>
            </a:r>
            <a:endParaRPr sz="2800">
              <a:latin typeface="+mj-lt"/>
              <a:cs typeface="+mj-l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260" dirty="0">
                <a:solidFill>
                  <a:srgbClr val="404040"/>
                </a:solidFill>
                <a:latin typeface="+mj-lt"/>
                <a:cs typeface="+mj-lt"/>
              </a:rPr>
              <a:t>Overload </a:t>
            </a:r>
            <a:r>
              <a:rPr sz="2800" spc="-235" dirty="0">
                <a:solidFill>
                  <a:srgbClr val="404040"/>
                </a:solidFill>
                <a:latin typeface="+mj-lt"/>
                <a:cs typeface="+mj-lt"/>
              </a:rPr>
              <a:t>of </a:t>
            </a:r>
            <a:r>
              <a:rPr sz="2800" spc="-215" dirty="0">
                <a:solidFill>
                  <a:srgbClr val="404040"/>
                </a:solidFill>
                <a:latin typeface="+mj-lt"/>
                <a:cs typeface="+mj-lt"/>
              </a:rPr>
              <a:t>fluids </a:t>
            </a:r>
            <a:r>
              <a:rPr sz="2800" spc="-185" dirty="0">
                <a:solidFill>
                  <a:srgbClr val="404040"/>
                </a:solidFill>
                <a:latin typeface="+mj-lt"/>
                <a:cs typeface="+mj-lt"/>
              </a:rPr>
              <a:t>( </a:t>
            </a:r>
            <a:r>
              <a:rPr sz="2800" spc="-270" dirty="0">
                <a:solidFill>
                  <a:srgbClr val="404040"/>
                </a:solidFill>
                <a:latin typeface="+mj-lt"/>
                <a:cs typeface="+mj-lt"/>
              </a:rPr>
              <a:t>pulmonary</a:t>
            </a:r>
            <a:r>
              <a:rPr sz="2800" spc="-225" dirty="0">
                <a:solidFill>
                  <a:srgbClr val="404040"/>
                </a:solidFill>
                <a:latin typeface="+mj-lt"/>
                <a:cs typeface="+mj-lt"/>
              </a:rPr>
              <a:t> </a:t>
            </a:r>
            <a:r>
              <a:rPr sz="2800" spc="-275" dirty="0">
                <a:solidFill>
                  <a:srgbClr val="404040"/>
                </a:solidFill>
                <a:latin typeface="+mj-lt"/>
                <a:cs typeface="+mj-lt"/>
              </a:rPr>
              <a:t>oedema)</a:t>
            </a:r>
            <a:endParaRPr sz="2800">
              <a:latin typeface="+mj-lt"/>
              <a:cs typeface="+mj-lt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275" dirty="0">
                <a:solidFill>
                  <a:srgbClr val="404040"/>
                </a:solidFill>
                <a:latin typeface="+mj-lt"/>
                <a:cs typeface="+mj-lt"/>
              </a:rPr>
              <a:t>Uremic </a:t>
            </a:r>
            <a:r>
              <a:rPr sz="2800" spc="-290" dirty="0">
                <a:solidFill>
                  <a:srgbClr val="404040"/>
                </a:solidFill>
                <a:latin typeface="+mj-lt"/>
                <a:cs typeface="+mj-lt"/>
              </a:rPr>
              <a:t>symptoms </a:t>
            </a:r>
            <a:r>
              <a:rPr sz="2800" spc="-180" dirty="0">
                <a:solidFill>
                  <a:srgbClr val="404040"/>
                </a:solidFill>
                <a:latin typeface="+mj-lt"/>
                <a:cs typeface="+mj-lt"/>
              </a:rPr>
              <a:t>(↑ed </a:t>
            </a:r>
            <a:r>
              <a:rPr sz="2800" spc="-215" dirty="0">
                <a:solidFill>
                  <a:srgbClr val="404040"/>
                </a:solidFill>
                <a:latin typeface="+mj-lt"/>
                <a:cs typeface="+mj-lt"/>
              </a:rPr>
              <a:t>level </a:t>
            </a:r>
            <a:r>
              <a:rPr sz="2800" spc="-235" dirty="0">
                <a:solidFill>
                  <a:srgbClr val="404040"/>
                </a:solidFill>
                <a:latin typeface="+mj-lt"/>
                <a:cs typeface="+mj-lt"/>
              </a:rPr>
              <a:t>of </a:t>
            </a:r>
            <a:r>
              <a:rPr sz="2800" spc="-240" dirty="0">
                <a:solidFill>
                  <a:srgbClr val="404040"/>
                </a:solidFill>
                <a:latin typeface="+mj-lt"/>
                <a:cs typeface="+mj-lt"/>
              </a:rPr>
              <a:t>nitrogenous </a:t>
            </a:r>
            <a:r>
              <a:rPr sz="2800" spc="-250" dirty="0">
                <a:solidFill>
                  <a:srgbClr val="404040"/>
                </a:solidFill>
                <a:latin typeface="+mj-lt"/>
                <a:cs typeface="+mj-lt"/>
              </a:rPr>
              <a:t>waste</a:t>
            </a:r>
            <a:r>
              <a:rPr sz="2800" spc="-430" dirty="0">
                <a:solidFill>
                  <a:srgbClr val="404040"/>
                </a:solidFill>
                <a:latin typeface="+mj-lt"/>
                <a:cs typeface="+mj-lt"/>
              </a:rPr>
              <a:t> </a:t>
            </a:r>
            <a:r>
              <a:rPr sz="2800" spc="-235" dirty="0">
                <a:solidFill>
                  <a:srgbClr val="404040"/>
                </a:solidFill>
                <a:latin typeface="+mj-lt"/>
                <a:cs typeface="+mj-lt"/>
              </a:rPr>
              <a:t>products)</a:t>
            </a:r>
            <a:endParaRPr sz="2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2035" y="504520"/>
            <a:ext cx="5393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Principle </a:t>
            </a:r>
            <a:r>
              <a:rPr sz="3600" b="0" spc="2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0" spc="-4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Haemodialysis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705" y="2133346"/>
            <a:ext cx="4893310" cy="243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396875">
              <a:lnSpc>
                <a:spcPct val="146000"/>
              </a:lnSpc>
              <a:spcBef>
                <a:spcPts val="100"/>
              </a:spcBef>
              <a:buFont typeface="Arial" panose="020B0604020202020204"/>
              <a:buAutoNum type="arabicPeriod"/>
              <a:tabLst>
                <a:tab pos="309880" algn="l"/>
              </a:tabLst>
            </a:pPr>
            <a:r>
              <a:rPr sz="18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DIFFUSION </a:t>
            </a:r>
            <a:r>
              <a:rPr sz="1800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Passive </a:t>
            </a:r>
            <a:r>
              <a:rPr sz="1800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movement </a:t>
            </a:r>
            <a:r>
              <a:rPr sz="1800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solute  </a:t>
            </a:r>
            <a:r>
              <a:rPr sz="1800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across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semipermeable</a:t>
            </a:r>
            <a:r>
              <a:rPr sz="1800" spc="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membrane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Arial" panose="020B0604020202020204"/>
              <a:buAutoNum type="arabicPeriod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 indent="185420">
              <a:lnSpc>
                <a:spcPct val="146000"/>
              </a:lnSpc>
              <a:spcBef>
                <a:spcPts val="5"/>
              </a:spcBef>
              <a:buFont typeface="Arial" panose="020B0604020202020204"/>
              <a:buAutoNum type="arabicPeriod"/>
              <a:tabLst>
                <a:tab pos="433705" algn="l"/>
              </a:tabLst>
            </a:pPr>
            <a:r>
              <a:rPr sz="1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ULTRAFILTRATION </a:t>
            </a:r>
            <a:r>
              <a:rPr sz="1800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Solute </a:t>
            </a:r>
            <a:r>
              <a:rPr sz="1800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800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fluid</a:t>
            </a:r>
            <a:r>
              <a:rPr sz="1800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removal  </a:t>
            </a:r>
            <a:r>
              <a:rPr sz="1800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across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semipermeable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membrane </a:t>
            </a:r>
            <a:r>
              <a:rPr sz="1800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 </a:t>
            </a: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pressure </a:t>
            </a: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gradient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4431" y="2008630"/>
            <a:ext cx="5687568" cy="4849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9196" y="504520"/>
            <a:ext cx="5122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Haemodialysis</a:t>
            </a:r>
            <a:r>
              <a:rPr sz="3600" b="0" spc="-5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0" spc="-2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Apparatus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42" y="1963039"/>
            <a:ext cx="2439035" cy="12312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105"/>
              </a:spcBef>
              <a:buAutoNum type="alphaLcPeriod"/>
              <a:tabLst>
                <a:tab pos="239395" algn="l"/>
              </a:tabLst>
            </a:pPr>
            <a:r>
              <a:rPr sz="1800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Dialyzer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59080" indent="-246380">
              <a:lnSpc>
                <a:spcPct val="100000"/>
              </a:lnSpc>
              <a:spcBef>
                <a:spcPts val="1010"/>
              </a:spcBef>
              <a:buAutoNum type="alphaLcPeriod"/>
              <a:tabLst>
                <a:tab pos="259715" algn="l"/>
              </a:tabLst>
            </a:pP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Dialysate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30505" indent="-217805">
              <a:lnSpc>
                <a:spcPct val="100000"/>
              </a:lnSpc>
              <a:spcBef>
                <a:spcPts val="995"/>
              </a:spcBef>
              <a:buAutoNum type="alphaLcPeriod"/>
              <a:tabLst>
                <a:tab pos="231140" algn="l"/>
              </a:tabLst>
            </a:pP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Blood </a:t>
            </a:r>
            <a:r>
              <a:rPr sz="1800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delivery</a:t>
            </a:r>
            <a:r>
              <a:rPr sz="1800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9523" y="1638300"/>
            <a:ext cx="4303776" cy="4953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5033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Dialyzer(Artificial</a:t>
            </a:r>
            <a:r>
              <a:rPr sz="3600" b="0" spc="-6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0" spc="-6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Kidney)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60535" y="0"/>
            <a:ext cx="3019044" cy="36347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7377" y="1601216"/>
            <a:ext cx="57048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299720" algn="l"/>
              </a:tabLst>
            </a:pPr>
            <a:r>
              <a:rPr sz="2800" spc="-215" dirty="0">
                <a:latin typeface="Times New Roman" panose="02020603050405020304"/>
                <a:cs typeface="Times New Roman" panose="02020603050405020304"/>
              </a:rPr>
              <a:t>Plastic </a:t>
            </a:r>
            <a:r>
              <a:rPr sz="2800" spc="-275" dirty="0">
                <a:latin typeface="Times New Roman" panose="02020603050405020304"/>
                <a:cs typeface="Times New Roman" panose="02020603050405020304"/>
              </a:rPr>
              <a:t>chamber </a:t>
            </a:r>
            <a:r>
              <a:rPr sz="2800" spc="-434" dirty="0">
                <a:latin typeface="Arial" panose="020B0604020202020204"/>
                <a:cs typeface="Arial" panose="020B0604020202020204"/>
              </a:rPr>
              <a:t>– </a:t>
            </a:r>
            <a:r>
              <a:rPr sz="2800" spc="-235" dirty="0">
                <a:latin typeface="Times New Roman" panose="02020603050405020304"/>
                <a:cs typeface="Times New Roman" panose="02020603050405020304"/>
              </a:rPr>
              <a:t>contains </a:t>
            </a:r>
            <a:r>
              <a:rPr sz="2800" spc="-245" dirty="0">
                <a:latin typeface="Times New Roman" panose="02020603050405020304"/>
                <a:cs typeface="Times New Roman" panose="02020603050405020304"/>
              </a:rPr>
              <a:t>bundles </a:t>
            </a:r>
            <a:r>
              <a:rPr sz="2800" spc="-23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220" dirty="0">
                <a:latin typeface="Times New Roman" panose="02020603050405020304"/>
                <a:cs typeface="Times New Roman" panose="02020603050405020304"/>
              </a:rPr>
              <a:t>capillary  </a:t>
            </a:r>
            <a:r>
              <a:rPr sz="2800" spc="-240" dirty="0">
                <a:latin typeface="Times New Roman" panose="02020603050405020304"/>
                <a:cs typeface="Times New Roman" panose="02020603050405020304"/>
              </a:rPr>
              <a:t>tube </a:t>
            </a:r>
            <a:r>
              <a:rPr sz="2800" spc="-245" dirty="0">
                <a:latin typeface="Times New Roman" panose="02020603050405020304"/>
                <a:cs typeface="Times New Roman" panose="02020603050405020304"/>
              </a:rPr>
              <a:t>through </a:t>
            </a:r>
            <a:r>
              <a:rPr sz="2800" spc="-27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spc="-254" dirty="0">
                <a:latin typeface="Times New Roman" panose="02020603050405020304"/>
                <a:cs typeface="Times New Roman" panose="02020603050405020304"/>
              </a:rPr>
              <a:t>blood </a:t>
            </a:r>
            <a:r>
              <a:rPr sz="2800" spc="-220" dirty="0">
                <a:latin typeface="Times New Roman" panose="02020603050405020304"/>
                <a:cs typeface="Times New Roman" panose="02020603050405020304"/>
              </a:rPr>
              <a:t>circulates </a:t>
            </a:r>
            <a:r>
              <a:rPr sz="2800" spc="-245" dirty="0">
                <a:latin typeface="Times New Roman" panose="02020603050405020304"/>
                <a:cs typeface="Times New Roman" panose="02020603050405020304"/>
              </a:rPr>
              <a:t>while  </a:t>
            </a:r>
            <a:r>
              <a:rPr sz="2800" spc="-215" dirty="0">
                <a:latin typeface="Times New Roman" panose="02020603050405020304"/>
                <a:cs typeface="Times New Roman" panose="02020603050405020304"/>
              </a:rPr>
              <a:t>dialysis </a:t>
            </a:r>
            <a:r>
              <a:rPr sz="2800" spc="-225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800" spc="-215" dirty="0">
                <a:latin typeface="Times New Roman" panose="02020603050405020304"/>
                <a:cs typeface="Times New Roman" panose="02020603050405020304"/>
              </a:rPr>
              <a:t>travels </a:t>
            </a:r>
            <a:r>
              <a:rPr sz="2800" spc="-229" dirty="0">
                <a:latin typeface="Times New Roman" panose="02020603050405020304"/>
                <a:cs typeface="Times New Roman" panose="02020603050405020304"/>
              </a:rPr>
              <a:t>outside </a:t>
            </a:r>
            <a:r>
              <a:rPr sz="2800" spc="-23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254" dirty="0">
                <a:latin typeface="Times New Roman" panose="02020603050405020304"/>
                <a:cs typeface="Times New Roman" panose="02020603050405020304"/>
              </a:rPr>
              <a:t>bundle </a:t>
            </a:r>
            <a:r>
              <a:rPr sz="2800" spc="-21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800" spc="-240" dirty="0">
                <a:latin typeface="Times New Roman" panose="02020603050405020304"/>
                <a:cs typeface="Times New Roman" panose="02020603050405020304"/>
              </a:rPr>
              <a:t>opposite counter </a:t>
            </a:r>
            <a:r>
              <a:rPr sz="2800" spc="-229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15" dirty="0">
                <a:latin typeface="Times New Roman" panose="02020603050405020304"/>
                <a:cs typeface="Times New Roman" panose="02020603050405020304"/>
              </a:rPr>
              <a:t>direction.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  <a:tab pos="469900" algn="l"/>
              </a:tabLst>
            </a:pPr>
            <a:r>
              <a:rPr sz="2800" spc="-235" dirty="0">
                <a:latin typeface="Times New Roman" panose="02020603050405020304"/>
                <a:cs typeface="Times New Roman" panose="02020603050405020304"/>
              </a:rPr>
              <a:t>Diffusion </a:t>
            </a:r>
            <a:r>
              <a:rPr sz="2800" spc="-430" dirty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2800" spc="-204" dirty="0">
                <a:latin typeface="Times New Roman" panose="02020603050405020304"/>
                <a:cs typeface="Times New Roman" panose="02020603050405020304"/>
              </a:rPr>
              <a:t>ultrafiltration </a:t>
            </a:r>
            <a:r>
              <a:rPr sz="2800" spc="-260" dirty="0">
                <a:latin typeface="Times New Roman" panose="02020603050405020304"/>
                <a:cs typeface="Times New Roman" panose="02020603050405020304"/>
              </a:rPr>
              <a:t>happens</a:t>
            </a:r>
            <a:r>
              <a:rPr sz="2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5" dirty="0">
                <a:latin typeface="Times New Roman" panose="02020603050405020304"/>
                <a:cs typeface="Times New Roman" panose="02020603050405020304"/>
              </a:rPr>
              <a:t>here.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8500" y="3080003"/>
            <a:ext cx="5143499" cy="377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5829" y="504520"/>
            <a:ext cx="208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Procedure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6084" y="2197606"/>
            <a:ext cx="6185916" cy="45841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66061" y="2674441"/>
            <a:ext cx="371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29972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Blood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Flow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Rate-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300-500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ml/min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"/>
              <a:tabLst>
                <a:tab pos="299720" algn="l"/>
                <a:tab pos="1949450" algn="l"/>
              </a:tabLst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Dialysate	</a:t>
            </a:r>
            <a:r>
              <a:rPr sz="1800" spc="120" dirty="0">
                <a:latin typeface="Arial" panose="020B0604020202020204"/>
                <a:cs typeface="Arial" panose="020B0604020202020204"/>
              </a:rPr>
              <a:t>-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500-800ml/min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067" y="4220717"/>
            <a:ext cx="3827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Usually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done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–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3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times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week </a:t>
            </a:r>
            <a:r>
              <a:rPr sz="1800" spc="235" dirty="0">
                <a:latin typeface="Arial" panose="020B0604020202020204"/>
                <a:cs typeface="Arial" panose="020B0604020202020204"/>
              </a:rPr>
              <a:t>&amp;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each 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dialysis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lasts 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for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4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hours.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6535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Complications </a:t>
            </a:r>
            <a:r>
              <a:rPr sz="3600" b="0" spc="2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0" spc="-3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0" spc="-4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Haemodialysis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1963039"/>
            <a:ext cx="3361054" cy="32385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Hypotension</a:t>
            </a: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(25-55%)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Cramps</a:t>
            </a:r>
            <a:r>
              <a:rPr sz="1800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(5-20%)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Nausea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vomiting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(5-15%)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Headache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Chest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pain</a:t>
            </a:r>
            <a:r>
              <a:rPr sz="18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(2-5%)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Back 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pain</a:t>
            </a:r>
            <a:r>
              <a:rPr sz="1800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(2-5%)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Itching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(5%)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Fever </a:t>
            </a:r>
            <a:r>
              <a:rPr sz="18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chills</a:t>
            </a:r>
            <a:r>
              <a:rPr sz="1800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(&lt;1%)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2683</Words>
  <Application>WPS Presentation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Georgia</vt:lpstr>
      <vt:lpstr>Wingdings</vt:lpstr>
      <vt:lpstr>Times New Roman</vt:lpstr>
      <vt:lpstr>Courier New</vt:lpstr>
      <vt:lpstr>Calibri</vt:lpstr>
      <vt:lpstr>Microsoft YaHei</vt:lpstr>
      <vt:lpstr>Arial Unicode MS</vt:lpstr>
      <vt:lpstr>Office Theme</vt:lpstr>
      <vt:lpstr>Project title</vt:lpstr>
      <vt:lpstr>PowerPoint 演示文稿</vt:lpstr>
      <vt:lpstr>Haemodialysis</vt:lpstr>
      <vt:lpstr>Indications For Dialysis</vt:lpstr>
      <vt:lpstr>Principle Of Haemodialysis</vt:lpstr>
      <vt:lpstr>Haemodialysis Apparatus</vt:lpstr>
      <vt:lpstr>Dialyzer(Artificial Kidney)</vt:lpstr>
      <vt:lpstr>Procedure</vt:lpstr>
      <vt:lpstr>Complications Of Haemodialysis</vt:lpstr>
      <vt:lpstr>Hypotension</vt:lpstr>
      <vt:lpstr>Muscle Cramps</vt:lpstr>
      <vt:lpstr>PowerPoint 演示文稿</vt:lpstr>
      <vt:lpstr>Less Common But Serious Complications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Sai Susanth</cp:lastModifiedBy>
  <cp:revision>5</cp:revision>
  <dcterms:created xsi:type="dcterms:W3CDTF">2019-03-18T05:22:00Z</dcterms:created>
  <dcterms:modified xsi:type="dcterms:W3CDTF">2019-03-24T14:26:21Z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2019-03-18T00:00:00Z</vt:filetime>
  </property>
  <property fmtid="{D5CDD505-2E9C-101B-9397-08002B2CF9AE}" pid="5" name="KSOProductBuildVer">
    <vt:lpwstr>1033-10.2.0.7635</vt:lpwstr>
  </property>
</Properties>
</file>