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24384000" cy="13716000"/>
  <p:notesSz cx="6858000" cy="9144000"/>
  <p:defaultTextStyle>
    <a:defPPr>
      <a:defRPr lang="en-US"/>
    </a:defPPr>
    <a:lvl1pPr marL="0" lvl="0"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1pPr>
    <a:lvl2pPr marL="0" lvl="1"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2pPr>
    <a:lvl3pPr marL="0" lvl="2"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3pPr>
    <a:lvl4pPr marL="0" lvl="3"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4pPr>
    <a:lvl5pPr marL="0" lvl="4"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5pPr>
    <a:lvl6pPr marL="2286000" lvl="5"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6pPr>
    <a:lvl7pPr marL="2743200" lvl="6"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7pPr>
    <a:lvl8pPr marL="3200400" lvl="7"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8pPr>
    <a:lvl9pPr marL="3657600" lvl="8" indent="0" algn="l" defTabSz="825500" rtl="0" eaLnBrk="0" fontAlgn="base" latinLnBrk="0" hangingPunct="0">
      <a:lnSpc>
        <a:spcPct val="100000"/>
      </a:lnSpc>
      <a:spcBef>
        <a:spcPct val="0"/>
      </a:spcBef>
      <a:spcAft>
        <a:spcPct val="0"/>
      </a:spcAft>
      <a:buNone/>
      <a:defRPr sz="5200" b="0" i="0" u="none" kern="1200" baseline="0">
        <a:solidFill>
          <a:srgbClr val="FFFFFF"/>
        </a:solidFill>
        <a:latin typeface="Helvetica Light"/>
        <a:ea typeface="Helvetica Light"/>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3314" name="Shape 116"/>
          <p:cNvSpPr>
            <a:spLocks noGrp="1" noRot="1" noChangeAspect="1"/>
          </p:cNvSpPr>
          <p:nvPr>
            <p:ph type="sldImg"/>
          </p:nvPr>
        </p:nvSpPr>
        <p:spPr>
          <a:xfrm>
            <a:off x="1143000" y="685800"/>
            <a:ext cx="4572000" cy="3429000"/>
          </a:xfrm>
          <a:prstGeom prst="rect">
            <a:avLst/>
          </a:prstGeom>
          <a:noFill/>
          <a:ln w="9525">
            <a:noFill/>
          </a:ln>
        </p:spPr>
      </p:sp>
      <p:sp>
        <p:nvSpPr>
          <p:cNvPr id="13315" name="Shape 117"/>
          <p:cNvSpPr>
            <a:spLocks noGrp="1"/>
          </p:cNvSpPr>
          <p:nvPr>
            <p:ph type="body" sz="quarter" idx="1"/>
          </p:nvPr>
        </p:nvSpPr>
        <p:spPr>
          <a:xfrm>
            <a:off x="914400" y="4343400"/>
            <a:ext cx="5029200" cy="4114800"/>
          </a:xfrm>
          <a:prstGeom prst="rect">
            <a:avLst/>
          </a:prstGeom>
          <a:noFill/>
          <a:ln w="9525">
            <a:noFill/>
          </a:ln>
        </p:spPr>
        <p:txBody>
          <a:bodyPr/>
          <a:p>
            <a:pPr lvl="0"/>
          </a:p>
        </p:txBody>
      </p:sp>
    </p:spTree>
  </p:cSld>
  <p:clrMap bg1="lt1" tx1="dk1" bg2="lt2" tx2="dk2" accent1="accent1" accent2="accent2" accent3="accent3" accent4="accent4" accent5="accent5" accent6="accent6" hlink="hlink" folHlink="folHlink"/>
  <p:hf sldNum="0" hdr="0" ftr="0" dt="0"/>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24384000" cy="13716000"/>
          </a:xfrm>
          <a:prstGeom prst="rect">
            <a:avLst/>
          </a:prstGeom>
          <a:noFill/>
          <a:ln w="9525">
            <a:noFill/>
          </a:ln>
        </p:spPr>
      </p:pic>
      <p:sp>
        <p:nvSpPr>
          <p:cNvPr id="2051" name="Rectangle 3"/>
          <p:cNvSpPr>
            <a:spLocks noGrp="1" noChangeArrowheads="1"/>
          </p:cNvSpPr>
          <p:nvPr>
            <p:ph type="ctrTitle"/>
          </p:nvPr>
        </p:nvSpPr>
        <p:spPr>
          <a:xfrm>
            <a:off x="4127501" y="3403600"/>
            <a:ext cx="18423467" cy="2165350"/>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127501" y="5854700"/>
            <a:ext cx="18436165" cy="35052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1219200" y="12490450"/>
            <a:ext cx="5689600"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8331200" y="12490450"/>
            <a:ext cx="7721600"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17475200" y="12490450"/>
            <a:ext cx="5689600"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eaLnBrk="1">
              <a:buNone/>
            </a:pPr>
            <a:fld id="{9A0DB2DC-4C9A-4742-B13C-FB6460FD3503}" type="slidenum">
              <a:rPr lang="zh-CN" altLang="en-US"/>
            </a:fld>
            <a:endParaRPr lang="zh-CN" altLang="en-US"/>
          </a:p>
        </p:txBody>
      </p:sp>
    </p:spTree>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381000"/>
            <a:ext cx="5486400" cy="1187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81000"/>
            <a:ext cx="16052800" cy="118745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a:buNone/>
            </a:pPr>
            <a:fld id="{9A0DB2DC-4C9A-4742-B13C-FB6460FD3503}" type="slidenum">
              <a:rPr lang="zh-CN" altLang="en-US">
                <a:latin typeface="Helvetica Light"/>
              </a:rPr>
            </a:fld>
            <a:endParaRPr lang="zh-CN" altLang="en-US">
              <a:latin typeface="Helvetica Light"/>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1" y="3419476"/>
            <a:ext cx="21031200" cy="5705474"/>
          </a:xfrm>
        </p:spPr>
        <p:txBody>
          <a:bodyPr anchor="b"/>
          <a:lstStyle>
            <a:lvl1pPr>
              <a:defRPr sz="12000"/>
            </a:lvl1pPr>
          </a:lstStyle>
          <a:p>
            <a:r>
              <a:rPr lang="en-US" smtClean="0"/>
              <a:t>Click to edit Master title style</a:t>
            </a:r>
            <a:endParaRPr lang="en-US"/>
          </a:p>
        </p:txBody>
      </p:sp>
      <p:sp>
        <p:nvSpPr>
          <p:cNvPr id="3" name="Text Placeholder 2"/>
          <p:cNvSpPr>
            <a:spLocks noGrp="1"/>
          </p:cNvSpPr>
          <p:nvPr>
            <p:ph type="body" idx="1"/>
          </p:nvPr>
        </p:nvSpPr>
        <p:spPr>
          <a:xfrm>
            <a:off x="1663701" y="9178926"/>
            <a:ext cx="21031200" cy="3000374"/>
          </a:xfrm>
        </p:spPr>
        <p:txBody>
          <a:bodyPr/>
          <a:lstStyle>
            <a:lvl1pPr marL="0" indent="0">
              <a:buNone/>
              <a:defRPr sz="4800"/>
            </a:lvl1pPr>
            <a:lvl2pPr marL="914400" indent="0">
              <a:buNone/>
              <a:defRPr sz="4000"/>
            </a:lvl2pPr>
            <a:lvl3pPr marL="1828800" indent="0">
              <a:buNone/>
              <a:defRPr sz="36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2349500"/>
            <a:ext cx="10769600" cy="9906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2395200" y="2349500"/>
            <a:ext cx="10769600" cy="9906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80635" y="730250"/>
            <a:ext cx="21031200" cy="265112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680635" y="3362326"/>
            <a:ext cx="10316632"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680635" y="5010150"/>
            <a:ext cx="10316632"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12344400" y="3362326"/>
            <a:ext cx="10367435"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2344400" y="5010150"/>
            <a:ext cx="10367435"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eaLnBrk="1">
              <a:buNone/>
            </a:pPr>
            <a:fld id="{9A0DB2DC-4C9A-4742-B13C-FB6460FD3503}" type="slidenum">
              <a:rPr lang="zh-CN" altLang="en-US"/>
            </a:fld>
            <a:endParaRPr lang="zh-CN" altLang="en-US"/>
          </a:p>
        </p:txBody>
      </p:sp>
    </p:spTree>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635" y="914400"/>
            <a:ext cx="7865533" cy="3200400"/>
          </a:xfrm>
        </p:spPr>
        <p:txBody>
          <a:bodyPr anchor="b"/>
          <a:lstStyle>
            <a:lvl1pPr>
              <a:defRPr sz="6400"/>
            </a:lvl1pPr>
          </a:lstStyle>
          <a:p>
            <a:r>
              <a:rPr lang="en-US" smtClean="0"/>
              <a:t>Click to edit Master title style</a:t>
            </a:r>
            <a:endParaRPr lang="en-US"/>
          </a:p>
        </p:txBody>
      </p:sp>
      <p:sp>
        <p:nvSpPr>
          <p:cNvPr id="3" name="Content Placeholder 2"/>
          <p:cNvSpPr>
            <a:spLocks noGrp="1"/>
          </p:cNvSpPr>
          <p:nvPr>
            <p:ph idx="1"/>
          </p:nvPr>
        </p:nvSpPr>
        <p:spPr>
          <a:xfrm>
            <a:off x="10367435" y="1974850"/>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680635" y="4114800"/>
            <a:ext cx="7865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635" y="914400"/>
            <a:ext cx="7865533" cy="3200400"/>
          </a:xfrm>
        </p:spPr>
        <p:txBody>
          <a:bodyPr anchor="b"/>
          <a:lstStyle>
            <a:lvl1pPr>
              <a:defRPr sz="6400"/>
            </a:lvl1pPr>
          </a:lstStyle>
          <a:p>
            <a:r>
              <a:rPr lang="en-US" smtClean="0"/>
              <a:t>Click to edit Master title style</a:t>
            </a:r>
            <a:endParaRPr lang="en-US"/>
          </a:p>
        </p:txBody>
      </p:sp>
      <p:sp>
        <p:nvSpPr>
          <p:cNvPr id="3" name="Picture Placeholder 2"/>
          <p:cNvSpPr>
            <a:spLocks noGrp="1"/>
          </p:cNvSpPr>
          <p:nvPr>
            <p:ph type="pic" idx="1"/>
          </p:nvPr>
        </p:nvSpPr>
        <p:spPr>
          <a:xfrm>
            <a:off x="10367435" y="1974850"/>
            <a:ext cx="12344400" cy="9747250"/>
          </a:xfrm>
        </p:spPr>
        <p:txBody>
          <a:bodyPr vert="horz" wrap="square" lIns="91440" tIns="45720" rIns="91440" bIns="45720" numCol="1" anchor="t" anchorCtr="0" compatLnSpc="1"/>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680635" y="4114800"/>
            <a:ext cx="7865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16933" y="0"/>
            <a:ext cx="24400933" cy="13716000"/>
          </a:xfrm>
          <a:prstGeom prst="rect">
            <a:avLst/>
          </a:prstGeom>
          <a:noFill/>
          <a:ln w="9525">
            <a:noFill/>
          </a:ln>
        </p:spPr>
      </p:pic>
      <p:sp>
        <p:nvSpPr>
          <p:cNvPr id="1027" name="Rectangle 3"/>
          <p:cNvSpPr>
            <a:spLocks noGrp="1"/>
          </p:cNvSpPr>
          <p:nvPr>
            <p:ph type="title"/>
          </p:nvPr>
        </p:nvSpPr>
        <p:spPr>
          <a:xfrm>
            <a:off x="1219200" y="381000"/>
            <a:ext cx="21945600" cy="1165226"/>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1219200" y="2349500"/>
            <a:ext cx="21945600" cy="9906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1219200" y="12490450"/>
            <a:ext cx="5689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8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8331200" y="12490450"/>
            <a:ext cx="7721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17475200" y="12490450"/>
            <a:ext cx="5689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800"/>
            </a:lvl1pPr>
          </a:lstStyle>
          <a:p>
            <a:pPr lvl="0" eaLnBrk="1">
              <a:buNone/>
            </a:pPr>
            <a:fld id="{9A0DB2DC-4C9A-4742-B13C-FB6460FD3503}" type="slidenum">
              <a:rPr lang="zh-CN" altLang="en-US">
                <a:latin typeface="Helvetica Light"/>
              </a:rPr>
            </a:fld>
            <a:endParaRPr lang="zh-CN" altLang="en-US">
              <a:latin typeface="Helvetica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ftr="0" dt="0"/>
  <p:txStyles>
    <p:titleStyle>
      <a:lvl1pPr algn="l" rtl="0" fontAlgn="base">
        <a:spcBef>
          <a:spcPct val="0"/>
        </a:spcBef>
        <a:spcAft>
          <a:spcPct val="0"/>
        </a:spcAft>
        <a:defRPr sz="72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685800" indent="-685800" algn="l" rtl="0" fontAlgn="base">
        <a:spcBef>
          <a:spcPct val="40000"/>
        </a:spcBef>
        <a:spcAft>
          <a:spcPct val="0"/>
        </a:spcAft>
        <a:buChar char="•"/>
        <a:defRPr sz="6400" kern="1200">
          <a:solidFill>
            <a:schemeClr val="tx1"/>
          </a:solidFill>
          <a:latin typeface="+mn-lt"/>
          <a:ea typeface="+mn-ea"/>
          <a:cs typeface="+mn-cs"/>
        </a:defRPr>
      </a:lvl1pPr>
      <a:lvl2pPr marL="1485900" indent="-571500" algn="l" rtl="0" fontAlgn="base">
        <a:spcBef>
          <a:spcPct val="40000"/>
        </a:spcBef>
        <a:spcAft>
          <a:spcPct val="0"/>
        </a:spcAft>
        <a:buChar char="–"/>
        <a:defRPr sz="5600" kern="1200">
          <a:solidFill>
            <a:schemeClr val="tx1"/>
          </a:solidFill>
          <a:latin typeface="+mn-lt"/>
          <a:ea typeface="+mn-ea"/>
          <a:cs typeface="+mn-cs"/>
        </a:defRPr>
      </a:lvl2pPr>
      <a:lvl3pPr marL="2286000" indent="-457200" algn="l" rtl="0" fontAlgn="base">
        <a:spcBef>
          <a:spcPct val="40000"/>
        </a:spcBef>
        <a:spcAft>
          <a:spcPct val="0"/>
        </a:spcAft>
        <a:buChar char="•"/>
        <a:defRPr sz="4800" kern="1200">
          <a:solidFill>
            <a:schemeClr val="tx1"/>
          </a:solidFill>
          <a:latin typeface="+mn-lt"/>
          <a:ea typeface="+mn-ea"/>
          <a:cs typeface="+mn-cs"/>
        </a:defRPr>
      </a:lvl3pPr>
      <a:lvl4pPr marL="3200400" indent="-457200" algn="l" rtl="0" fontAlgn="base">
        <a:spcBef>
          <a:spcPct val="40000"/>
        </a:spcBef>
        <a:spcAft>
          <a:spcPct val="0"/>
        </a:spcAft>
        <a:buChar char="–"/>
        <a:defRPr sz="4000" kern="1200">
          <a:solidFill>
            <a:schemeClr val="tx1"/>
          </a:solidFill>
          <a:latin typeface="+mn-lt"/>
          <a:ea typeface="+mn-ea"/>
          <a:cs typeface="+mn-cs"/>
        </a:defRPr>
      </a:lvl4pPr>
      <a:lvl5pPr marL="4114800" indent="-457200" algn="l" rtl="0" fontAlgn="base">
        <a:spcBef>
          <a:spcPct val="40000"/>
        </a:spcBef>
        <a:spcAft>
          <a:spcPct val="0"/>
        </a:spcAft>
        <a:buChar char="»"/>
        <a:defRPr sz="4000" kern="1200">
          <a:solidFill>
            <a:schemeClr val="tx1"/>
          </a:solidFill>
          <a:latin typeface="+mn-lt"/>
          <a:ea typeface="+mn-ea"/>
          <a:cs typeface="+mn-cs"/>
        </a:defRPr>
      </a:lvl5pPr>
      <a:lvl6pPr marL="50292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Breast Cancer Detection By Using Machine Learning"/>
          <p:cNvSpPr>
            <a:spLocks noGrp="1"/>
          </p:cNvSpPr>
          <p:nvPr>
            <p:ph type="title" hasCustomPrompt="1"/>
          </p:nvPr>
        </p:nvSpPr>
        <p:spPr>
          <a:ln/>
        </p:spPr>
        <p:txBody>
          <a:bodyPr vert="horz" wrap="square" lIns="50800" tIns="50800" rIns="50800" bIns="50800" anchor="b" anchorCtr="0"/>
          <a:p>
            <a:pPr eaLnBrk="1" hangingPunct="1">
              <a:buClrTx/>
              <a:buSzTx/>
              <a:buFontTx/>
              <a:buNone/>
            </a:pPr>
            <a:r>
              <a:rPr lang="en-US" altLang="zh-CN"/>
              <a:t>Breast Cancer Detection By Using Machine Learning </a:t>
            </a:r>
            <a:endParaRPr lang="en-US" altLang="zh-CN"/>
          </a:p>
        </p:txBody>
      </p:sp>
      <p:sp>
        <p:nvSpPr>
          <p:cNvPr id="14339" name="Double-click to edit"/>
          <p:cNvSpPr>
            <a:spLocks noGrp="1"/>
          </p:cNvSpPr>
          <p:nvPr>
            <p:ph type="body" sz="quarter" idx="1" hasCustomPrompt="1"/>
          </p:nvPr>
        </p:nvSpPr>
        <p:spPr>
          <a:ln/>
        </p:spPr>
        <p:txBody>
          <a:bodyPr vert="horz" wrap="square" lIns="50800" tIns="50800" rIns="50800" bIns="50800" anchor="t" anchorCtr="0"/>
          <a:p>
            <a:pPr defTabSz="825500" eaLnBrk="1" hangingPunct="1">
              <a:spcBef>
                <a:spcPct val="0"/>
              </a:spcBef>
              <a:buSzTx/>
            </a:pPr>
            <a:r>
              <a:rPr lang="en-US" baseline="0">
                <a:latin typeface="+mn-lt"/>
                <a:ea typeface="+mn-ea"/>
                <a:cs typeface="+mn-cs"/>
                <a:sym typeface="Helvetica Light"/>
              </a:rPr>
              <a:t>  </a:t>
            </a:r>
            <a:endParaRPr lang="en-US" baseline="0">
              <a:latin typeface="+mn-lt"/>
              <a:ea typeface="+mn-ea"/>
              <a:cs typeface="+mn-cs"/>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logistic.PNG" descr="logistic.PNG"/>
          <p:cNvPicPr>
            <a:picLocks noChangeAspect="1"/>
          </p:cNvPicPr>
          <p:nvPr/>
        </p:nvPicPr>
        <p:blipFill>
          <a:blip r:embed="rId1"/>
          <a:stretch>
            <a:fillRect/>
          </a:stretch>
        </p:blipFill>
        <p:spPr>
          <a:xfrm>
            <a:off x="1058863" y="433388"/>
            <a:ext cx="19402425" cy="5354637"/>
          </a:xfrm>
          <a:prstGeom prst="rect">
            <a:avLst/>
          </a:prstGeom>
          <a:noFill/>
          <a:ln w="12700">
            <a:noFill/>
          </a:ln>
        </p:spPr>
      </p:pic>
      <p:pic>
        <p:nvPicPr>
          <p:cNvPr id="23555" name="naive.PNG" descr="naive.PNG"/>
          <p:cNvPicPr>
            <a:picLocks noChangeAspect="1"/>
          </p:cNvPicPr>
          <p:nvPr/>
        </p:nvPicPr>
        <p:blipFill>
          <a:blip r:embed="rId2"/>
          <a:srcRect r="6709" b="5588"/>
          <a:stretch>
            <a:fillRect/>
          </a:stretch>
        </p:blipFill>
        <p:spPr>
          <a:xfrm>
            <a:off x="1725613" y="5976938"/>
            <a:ext cx="18067337" cy="7429500"/>
          </a:xfrm>
          <a:prstGeom prst="rect">
            <a:avLst/>
          </a:prstGeom>
          <a:noFill/>
          <a:ln w="12700">
            <a:noFill/>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knn.PNG" descr="knn.PNG"/>
          <p:cNvPicPr>
            <a:picLocks noChangeAspect="1"/>
          </p:cNvPicPr>
          <p:nvPr/>
        </p:nvPicPr>
        <p:blipFill>
          <a:blip r:embed="rId1"/>
          <a:stretch>
            <a:fillRect/>
          </a:stretch>
        </p:blipFill>
        <p:spPr>
          <a:xfrm>
            <a:off x="169863" y="311150"/>
            <a:ext cx="14404975" cy="4403725"/>
          </a:xfrm>
          <a:prstGeom prst="rect">
            <a:avLst/>
          </a:prstGeom>
          <a:noFill/>
          <a:ln w="12700">
            <a:noFill/>
          </a:ln>
        </p:spPr>
      </p:pic>
      <p:pic>
        <p:nvPicPr>
          <p:cNvPr id="24579" name="random.PNG" descr="random.PNG"/>
          <p:cNvPicPr>
            <a:picLocks noChangeAspect="1"/>
          </p:cNvPicPr>
          <p:nvPr/>
        </p:nvPicPr>
        <p:blipFill>
          <a:blip r:embed="rId2"/>
          <a:stretch>
            <a:fillRect/>
          </a:stretch>
        </p:blipFill>
        <p:spPr>
          <a:xfrm>
            <a:off x="9764713" y="4872038"/>
            <a:ext cx="14404975" cy="4235450"/>
          </a:xfrm>
          <a:prstGeom prst="rect">
            <a:avLst/>
          </a:prstGeom>
          <a:noFill/>
          <a:ln w="12700">
            <a:noFill/>
          </a:ln>
        </p:spPr>
      </p:pic>
      <p:pic>
        <p:nvPicPr>
          <p:cNvPr id="24580" name="svm.PNG" descr="svm.PNG"/>
          <p:cNvPicPr>
            <a:picLocks noChangeAspect="1"/>
          </p:cNvPicPr>
          <p:nvPr/>
        </p:nvPicPr>
        <p:blipFill>
          <a:blip r:embed="rId3"/>
          <a:stretch>
            <a:fillRect/>
          </a:stretch>
        </p:blipFill>
        <p:spPr>
          <a:xfrm>
            <a:off x="436563" y="9266238"/>
            <a:ext cx="13871575" cy="3952875"/>
          </a:xfrm>
          <a:prstGeom prst="rect">
            <a:avLst/>
          </a:prstGeom>
          <a:noFill/>
          <a:ln w="12700">
            <a:noFill/>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Accuracy Graph…"/>
          <p:cNvSpPr>
            <a:spLocks noGrp="1"/>
          </p:cNvSpPr>
          <p:nvPr>
            <p:ph type="title" hasCustomPrompt="1"/>
          </p:nvPr>
        </p:nvSpPr>
        <p:spPr>
          <a:xfrm>
            <a:off x="57150" y="2705100"/>
            <a:ext cx="10007600" cy="5626100"/>
          </a:xfrm>
          <a:ln/>
        </p:spPr>
        <p:txBody>
          <a:bodyPr vert="horz" wrap="square" lIns="50800" tIns="50800" rIns="50800" bIns="50800" anchor="b" anchorCtr="0"/>
          <a:p>
            <a:pPr defTabSz="825500" eaLnBrk="1" hangingPunct="1">
              <a:buSzTx/>
              <a:buFontTx/>
              <a:buNone/>
            </a:pPr>
            <a:r>
              <a:rPr lang="en-US" altLang="zh-CN" baseline="0">
                <a:latin typeface="+mn-lt"/>
                <a:ea typeface="+mn-ea"/>
                <a:cs typeface="+mn-cs"/>
                <a:sym typeface="Helvetica Light"/>
              </a:rPr>
              <a:t>Accuracy Graph </a:t>
            </a:r>
            <a:br>
              <a:rPr lang="en-US" altLang="zh-CN" baseline="0">
                <a:latin typeface="+mn-lt"/>
                <a:ea typeface="+mn-ea"/>
                <a:cs typeface="+mn-cs"/>
                <a:sym typeface="Helvetica Light"/>
              </a:rPr>
            </a:br>
            <a:r>
              <a:rPr lang="en-US" altLang="zh-CN" baseline="0">
                <a:latin typeface="+mn-lt"/>
                <a:ea typeface="+mn-ea"/>
                <a:cs typeface="+mn-cs"/>
                <a:sym typeface="Helvetica Light"/>
              </a:rPr>
              <a:t>For Classifiers </a:t>
            </a:r>
            <a:endParaRPr lang="en-US" altLang="zh-CN" baseline="0">
              <a:latin typeface="+mn-lt"/>
              <a:ea typeface="+mn-ea"/>
              <a:cs typeface="+mn-cs"/>
              <a:sym typeface="Helvetica Light"/>
            </a:endParaRPr>
          </a:p>
        </p:txBody>
      </p:sp>
      <p:sp>
        <p:nvSpPr>
          <p:cNvPr id="25603" name="Double-click to edit"/>
          <p:cNvSpPr>
            <a:spLocks noGrp="1"/>
          </p:cNvSpPr>
          <p:nvPr>
            <p:ph type="body" sz="quarter" idx="1" hasCustomPrompt="1"/>
          </p:nvPr>
        </p:nvSpPr>
        <p:spPr>
          <a:xfrm>
            <a:off x="436563" y="6134100"/>
            <a:ext cx="10007600" cy="5626100"/>
          </a:xfrm>
          <a:ln/>
        </p:spPr>
        <p:txBody>
          <a:bodyPr vert="horz" wrap="square" lIns="50800" tIns="50800" rIns="50800" bIns="50800" anchor="t" anchorCtr="0"/>
          <a:p>
            <a:pPr defTabSz="825500" eaLnBrk="1" hangingPunct="1">
              <a:spcBef>
                <a:spcPct val="0"/>
              </a:spcBef>
              <a:buSzTx/>
            </a:pPr>
            <a:endParaRPr lang="en-US" altLang="zh-CN" baseline="0">
              <a:latin typeface="+mn-lt"/>
              <a:ea typeface="+mn-ea"/>
              <a:cs typeface="+mn-cs"/>
              <a:sym typeface="Helvetica Light"/>
            </a:endParaRPr>
          </a:p>
          <a:p>
            <a:pPr defTabSz="825500" eaLnBrk="1" hangingPunct="1">
              <a:spcBef>
                <a:spcPct val="0"/>
              </a:spcBef>
              <a:buSzTx/>
            </a:pPr>
            <a:endParaRPr lang="en-US" altLang="zh-CN" baseline="0">
              <a:latin typeface="+mn-lt"/>
              <a:ea typeface="+mn-ea"/>
              <a:cs typeface="+mn-cs"/>
              <a:sym typeface="Helvetica Light"/>
            </a:endParaRPr>
          </a:p>
          <a:p>
            <a:pPr defTabSz="825500" eaLnBrk="1" hangingPunct="1">
              <a:spcBef>
                <a:spcPct val="0"/>
              </a:spcBef>
              <a:buSzTx/>
            </a:pPr>
            <a:endParaRPr lang="en-US" altLang="zh-CN" baseline="0">
              <a:latin typeface="+mn-lt"/>
              <a:ea typeface="+mn-ea"/>
              <a:cs typeface="+mn-cs"/>
              <a:sym typeface="Helvetica Light"/>
            </a:endParaRPr>
          </a:p>
        </p:txBody>
      </p:sp>
      <p:pic>
        <p:nvPicPr>
          <p:cNvPr id="25604" name="accuracy.PNG" descr="accuracy.PNG"/>
          <p:cNvPicPr>
            <a:picLocks noChangeAspect="1"/>
          </p:cNvPicPr>
          <p:nvPr/>
        </p:nvPicPr>
        <p:blipFill>
          <a:blip r:embed="rId1"/>
          <a:stretch>
            <a:fillRect/>
          </a:stretch>
        </p:blipFill>
        <p:spPr>
          <a:xfrm>
            <a:off x="10075863" y="2614613"/>
            <a:ext cx="13714412" cy="8486775"/>
          </a:xfrm>
          <a:prstGeom prst="rect">
            <a:avLst/>
          </a:prstGeom>
          <a:noFill/>
          <a:ln w="12700">
            <a:noFill/>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OC Curves for different classifiers"/>
          <p:cNvSpPr>
            <a:spLocks noGrp="1"/>
          </p:cNvSpPr>
          <p:nvPr>
            <p:ph type="title" hasCustomPrompt="1"/>
          </p:nvPr>
        </p:nvSpPr>
        <p:spPr>
          <a:xfrm>
            <a:off x="-107950" y="2490788"/>
            <a:ext cx="10007600" cy="5626100"/>
          </a:xfrm>
          <a:ln/>
        </p:spPr>
        <p:txBody>
          <a:bodyPr vert="horz" wrap="square" lIns="50800" tIns="50800" rIns="50800" bIns="50800" anchor="b" anchorCtr="0"/>
          <a:p>
            <a:pPr defTabSz="825500" eaLnBrk="1" hangingPunct="1">
              <a:buSzTx/>
              <a:buFontTx/>
              <a:buNone/>
            </a:pPr>
            <a:r>
              <a:rPr lang="en-US" altLang="zh-CN" baseline="0">
                <a:latin typeface="+mn-lt"/>
                <a:ea typeface="+mn-ea"/>
                <a:cs typeface="+mn-cs"/>
                <a:sym typeface="Helvetica Light"/>
              </a:rPr>
              <a:t>ROC Curves for different classifiers</a:t>
            </a:r>
            <a:endParaRPr lang="en-US" altLang="zh-CN" baseline="0">
              <a:latin typeface="+mn-lt"/>
              <a:ea typeface="+mn-ea"/>
              <a:cs typeface="+mn-cs"/>
              <a:sym typeface="Helvetica Light"/>
            </a:endParaRPr>
          </a:p>
        </p:txBody>
      </p:sp>
      <p:sp>
        <p:nvSpPr>
          <p:cNvPr id="26627" name="Double-click to edit"/>
          <p:cNvSpPr>
            <a:spLocks noGrp="1"/>
          </p:cNvSpPr>
          <p:nvPr>
            <p:ph type="body" sz="quarter" idx="1" hasCustomPrompt="1"/>
          </p:nvPr>
        </p:nvSpPr>
        <p:spPr>
          <a:ln/>
        </p:spPr>
        <p:txBody>
          <a:bodyPr vert="horz" wrap="square" lIns="50800" tIns="50800" rIns="50800" bIns="50800" anchor="t" anchorCtr="0"/>
          <a:p>
            <a:pPr defTabSz="825500" eaLnBrk="1" hangingPunct="1">
              <a:spcBef>
                <a:spcPct val="0"/>
              </a:spcBef>
              <a:buSzTx/>
            </a:pPr>
            <a:endParaRPr lang="en-US" altLang="zh-CN" baseline="0">
              <a:latin typeface="+mn-lt"/>
              <a:ea typeface="+mn-ea"/>
              <a:cs typeface="+mn-cs"/>
              <a:sym typeface="Helvetica Light"/>
            </a:endParaRPr>
          </a:p>
          <a:p>
            <a:pPr defTabSz="825500" eaLnBrk="1" hangingPunct="1">
              <a:spcBef>
                <a:spcPct val="0"/>
              </a:spcBef>
              <a:buSzTx/>
            </a:pPr>
            <a:endParaRPr lang="en-US" altLang="zh-CN" baseline="0">
              <a:latin typeface="+mn-lt"/>
              <a:ea typeface="+mn-ea"/>
              <a:cs typeface="+mn-cs"/>
              <a:sym typeface="Helvetica Light"/>
            </a:endParaRPr>
          </a:p>
          <a:p>
            <a:pPr defTabSz="825500" eaLnBrk="1" hangingPunct="1">
              <a:spcBef>
                <a:spcPct val="0"/>
              </a:spcBef>
              <a:buSzTx/>
            </a:pPr>
            <a:endParaRPr lang="en-US" altLang="zh-CN" baseline="0">
              <a:latin typeface="+mn-lt"/>
              <a:ea typeface="+mn-ea"/>
              <a:cs typeface="+mn-cs"/>
              <a:sym typeface="Helvetica Light"/>
            </a:endParaRPr>
          </a:p>
          <a:p>
            <a:pPr defTabSz="825500" eaLnBrk="1" hangingPunct="1">
              <a:spcBef>
                <a:spcPct val="0"/>
              </a:spcBef>
              <a:buSzTx/>
            </a:pPr>
            <a:endParaRPr lang="en-US" altLang="zh-CN" baseline="0">
              <a:latin typeface="+mn-lt"/>
              <a:ea typeface="+mn-ea"/>
              <a:cs typeface="+mn-cs"/>
              <a:sym typeface="Helvetica Light"/>
            </a:endParaRPr>
          </a:p>
        </p:txBody>
      </p:sp>
      <p:pic>
        <p:nvPicPr>
          <p:cNvPr id="26628" name="roc_auc.PNG" descr="roc_auc.PNG"/>
          <p:cNvPicPr>
            <a:picLocks noChangeAspect="1"/>
          </p:cNvPicPr>
          <p:nvPr/>
        </p:nvPicPr>
        <p:blipFill>
          <a:blip r:embed="rId1"/>
          <a:stretch>
            <a:fillRect/>
          </a:stretch>
        </p:blipFill>
        <p:spPr>
          <a:xfrm>
            <a:off x="10207625" y="3413125"/>
            <a:ext cx="13133388" cy="8267700"/>
          </a:xfrm>
          <a:prstGeom prst="rect">
            <a:avLst/>
          </a:prstGeom>
          <a:noFill/>
          <a:ln w="12700">
            <a:noFill/>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Conclusion :"/>
          <p:cNvSpPr>
            <a:spLocks noGrp="1"/>
          </p:cNvSpPr>
          <p:nvPr>
            <p:ph type="title" hasCustomPrompt="1"/>
          </p:nvPr>
        </p:nvSpPr>
        <p:spPr>
          <a:ln/>
        </p:spPr>
        <p:txBody>
          <a:bodyPr vert="horz" wrap="square" lIns="50800" tIns="50800" rIns="50800" bIns="50800" anchor="ctr" anchorCtr="0"/>
          <a:p>
            <a:pPr eaLnBrk="1" hangingPunct="1">
              <a:buNone/>
            </a:pPr>
            <a:r>
              <a:rPr lang="en-US" altLang="zh-CN"/>
              <a:t>Conclusion :</a:t>
            </a:r>
            <a:endParaRPr lang="en-US" altLang="zh-CN"/>
          </a:p>
        </p:txBody>
      </p:sp>
      <p:sp>
        <p:nvSpPr>
          <p:cNvPr id="163" name="In terms of accuracy, Naive Bayes, has scored 0.964. K- Neighbors (0.9349) and Logistic regression (0.923) are not far behind either. SVM scores 0.917 in accuracy. Decision Tree performs the worst among all six resulting 0.834.…"/>
          <p:cNvSpPr txBox="1">
            <a:spLocks noGrp="1"/>
          </p:cNvSpPr>
          <p:nvPr>
            <p:ph type="body" idx="1" hasCustomPrompt="1"/>
          </p:nvPr>
        </p:nvSpPr>
        <p:spPr/>
        <p:txBody>
          <a:bodyPr lIns="50800" tIns="50800" rIns="50800" bIns="50800" anchor="ctr">
            <a:normAutofit/>
          </a:bodyPr>
          <a:lstStyle/>
          <a:p>
            <a:pPr marL="468630" marR="0" lvl="0" indent="-468630" algn="l" defTabSz="457200" rtl="0" eaLnBrk="1" fontAlgn="auto" latinLnBrk="0" hangingPunct="1">
              <a:lnSpc>
                <a:spcPct val="100000"/>
              </a:lnSpc>
              <a:spcBef>
                <a:spcPts val="1200"/>
              </a:spcBef>
              <a:spcAft>
                <a:spcPts val="0"/>
              </a:spcAft>
              <a:buClrTx/>
              <a:buSzPct val="75000"/>
              <a:buFontTx/>
              <a:buChar char="•"/>
              <a:defRPr sz="4000">
                <a:latin typeface="Times Roman"/>
                <a:ea typeface="Times Roman"/>
                <a:cs typeface="Times Roman"/>
                <a:sym typeface="Times Roman"/>
              </a:defRPr>
            </a:pPr>
            <a:r>
              <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rPr>
              <a:t>The accuracy rating for Naive Bayes is 0.964. Logistic regression (0.923) and K-Nearest Neighbors (0.9349) aren't far behind either. SVM has an accuracy rating of 0.917. Out of the six models, Decision Tree performs the worst, scoring 0.834. </a:t>
            </a:r>
            <a:endPar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468630" marR="0" lvl="0" indent="-468630" algn="l" defTabSz="457200" rtl="0" eaLnBrk="1" fontAlgn="auto" latinLnBrk="0" hangingPunct="1">
              <a:lnSpc>
                <a:spcPct val="100000"/>
              </a:lnSpc>
              <a:spcBef>
                <a:spcPts val="1200"/>
              </a:spcBef>
              <a:spcAft>
                <a:spcPts val="0"/>
              </a:spcAft>
              <a:buClrTx/>
              <a:buSzPct val="75000"/>
              <a:buFontTx/>
              <a:buChar char="•"/>
              <a:defRPr sz="4000">
                <a:latin typeface="Times Roman"/>
                <a:ea typeface="Times Roman"/>
                <a:cs typeface="Times Roman"/>
                <a:sym typeface="Times Roman"/>
              </a:defRPr>
            </a:pPr>
            <a:r>
              <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rPr>
              <a:t>Much may be learned about the performance of the algorithms by taking into consideration the other performance matrices. </a:t>
            </a:r>
            <a:endPar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468630" marR="0" lvl="0" indent="-468630" algn="l" defTabSz="457200" rtl="0" eaLnBrk="1" fontAlgn="auto" latinLnBrk="0" hangingPunct="1">
              <a:lnSpc>
                <a:spcPct val="100000"/>
              </a:lnSpc>
              <a:spcBef>
                <a:spcPts val="1200"/>
              </a:spcBef>
              <a:spcAft>
                <a:spcPts val="0"/>
              </a:spcAft>
              <a:buClrTx/>
              <a:buSzPct val="75000"/>
              <a:buFontTx/>
              <a:buChar char="•"/>
              <a:defRPr sz="4000">
                <a:latin typeface="Times Roman"/>
                <a:ea typeface="Times Roman"/>
                <a:cs typeface="Times Roman"/>
                <a:sym typeface="Times Roman"/>
              </a:defRPr>
            </a:pPr>
            <a:r>
              <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rPr>
              <a:t>K- Neighbors and Naive Bayes exhibit superior performance. Despite reductions in all other performance measures for both the described algorithms, SVM and Logistic Regression both earn a perfect 1.000 for recall, which is crucial for disease prediction. </a:t>
            </a:r>
            <a:endPar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468630" marR="0" lvl="0" indent="-468630" algn="l" defTabSz="457200" rtl="0" eaLnBrk="1" fontAlgn="auto" latinLnBrk="0" hangingPunct="1">
              <a:lnSpc>
                <a:spcPct val="100000"/>
              </a:lnSpc>
              <a:spcBef>
                <a:spcPts val="1200"/>
              </a:spcBef>
              <a:spcAft>
                <a:spcPts val="0"/>
              </a:spcAft>
              <a:buClrTx/>
              <a:buSzPct val="75000"/>
              <a:buFontTx/>
              <a:buChar char="•"/>
              <a:defRPr sz="4000">
                <a:latin typeface="Times Roman"/>
                <a:ea typeface="Times Roman"/>
                <a:cs typeface="Times Roman"/>
                <a:sym typeface="Times Roman"/>
              </a:defRPr>
            </a:pPr>
            <a:r>
              <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rPr>
              <a:t>We can conclude that Support Vector Analysis and Logistic Regression perform better when the recall score is taken into account. </a:t>
            </a:r>
            <a:endPar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0" marR="0" lvl="0" indent="0" algn="l" defTabSz="457200" rtl="0" eaLnBrk="1" fontAlgn="auto" latinLnBrk="0" hangingPunct="1">
              <a:lnSpc>
                <a:spcPct val="100000"/>
              </a:lnSpc>
              <a:spcBef>
                <a:spcPts val="1200"/>
              </a:spcBef>
              <a:spcAft>
                <a:spcPts val="0"/>
              </a:spcAft>
              <a:buClrTx/>
              <a:buSzPct val="75000"/>
              <a:buFontTx/>
              <a:buNone/>
              <a:defRPr sz="4000">
                <a:latin typeface="Times Roman"/>
                <a:ea typeface="Times Roman"/>
                <a:cs typeface="Times Roman"/>
                <a:sym typeface="Times Roman"/>
              </a:defRPr>
            </a:pPr>
            <a:endParaRPr kumimoji="0" sz="4000" b="0" i="0" u="none" strike="noStrike" kern="0" cap="none" spc="0" normalizeH="0" baseline="0" noProof="0">
              <a:ln>
                <a:noFill/>
              </a:ln>
              <a:solidFill>
                <a:schemeClr val="tx1"/>
              </a:solidFill>
              <a:effectLst/>
              <a:uLnTx/>
              <a:uFillTx/>
              <a:latin typeface="Times Roman"/>
              <a:ea typeface="Times Roman"/>
              <a:cs typeface="Times Roman"/>
              <a:sym typeface="Times Roman"/>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ferences :"/>
          <p:cNvSpPr>
            <a:spLocks noGrp="1"/>
          </p:cNvSpPr>
          <p:nvPr>
            <p:ph type="title" hasCustomPrompt="1"/>
          </p:nvPr>
        </p:nvSpPr>
        <p:spPr>
          <a:ln/>
        </p:spPr>
        <p:txBody>
          <a:bodyPr vert="horz" wrap="square" lIns="50800" tIns="50800" rIns="50800" bIns="50800" anchor="ctr" anchorCtr="0"/>
          <a:p>
            <a:pPr eaLnBrk="1" hangingPunct="1">
              <a:buNone/>
            </a:pPr>
            <a:r>
              <a:rPr lang="en-US" altLang="zh-CN"/>
              <a:t>References :</a:t>
            </a:r>
            <a:endParaRPr lang="en-US" altLang="zh-CN"/>
          </a:p>
        </p:txBody>
      </p:sp>
      <p:sp>
        <p:nvSpPr>
          <p:cNvPr id="166" name="Breast cancer facts and figures 2003-2004 (2003). American Cancer Society…"/>
          <p:cNvSpPr txBox="1">
            <a:spLocks noGrp="1"/>
          </p:cNvSpPr>
          <p:nvPr>
            <p:ph type="body" idx="1" hasCustomPrompt="1"/>
          </p:nvPr>
        </p:nvSpPr>
        <p:spPr>
          <a:xfrm>
            <a:off x="2005013" y="3098800"/>
            <a:ext cx="20815300" cy="8839200"/>
          </a:xfrm>
        </p:spPr>
        <p:txBody>
          <a:bodyPr lIns="50800" tIns="50800" rIns="50800" bIns="50800" anchor="ctr">
            <a:noAutofit/>
          </a:bodyPr>
          <a:lstStyle/>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Breast cancer facts and figures 2003-2004 (2003). American Cancer Society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[2]  Stages — Mesothelioma — Cancer Research UK Breast cancer survival statistics September 26, 2017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[3]  PendharkarPC,RodgerJA,YaverbaumGJ,HermanN,BennerM(1999) Association, statistical, mathematical and neural approaches for mining breast cancer patterns. Expert Systems with Applications 17: 223-232.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[4]  deepsense.ai What is reinforcement learning? The complete guide July 05, 2018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[5]  Hacker Noon Absolute Fundamentals of Machine Learning – Hacker Noon January 15, 2018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[6]  Furundzic, D.; Djordjevic, M.; Bekic, A.J. Neural networks approach to early breast cancer detection. J. Syst. Archit. 1998, 44, 617–633. [CrossRef]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[7]  ] Floyd, C.E.; Lo, J.Y.; Yun, A.J.; Sullivan, D.C.; Kornguth, P.J. Prediction of breast cancer malignancy using an artificial neural network. Cancer 1994, 74, 2944–2948. [CrossRef]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[8]  H. A. Abbass, “An evolutionary artificial neural networks approach fo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[9]  J. Khan, J. S. Wei, M. Ringne ́r, L. H. Saal, M. Ladanyi, F. Westermann, F. Berthold, M. Schwab, C. R. Antonescu, C. Peterson, and P. S. Meltzer, “Classification and diagnostic prediction of cancers using gene expression profiling and artificial neural networks.,” Nat. Med., vol. 7,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no. 6, pp. 673–9, Jun. 2001.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solidFill>
                  <a:srgbClr val="000000"/>
                </a:solidFill>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[10]  G.-B. Huang, Q.-Y. Zhu, and C.-K. Siew, “Extreme learning machine: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Theory and applications,” Neurocomputing, (Dec. 2006.) vol. 70, no.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1–3, pp. 489–501.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 name="C. P. Utomo, A. Kardiana, and R. Yuliwulandari, “Breast Cancer  Diagnosis using Artifi-cial Neural Networks with Extreme Learning  Techniques,” Int. J. Adv. Res. Artif. Intell, vol. 3, no. 7,pp. 10–14,…"/>
          <p:cNvSpPr txBox="1">
            <a:spLocks noGrp="1"/>
          </p:cNvSpPr>
          <p:nvPr>
            <p:ph type="body" idx="1" hasCustomPrompt="1"/>
          </p:nvPr>
        </p:nvSpPr>
        <p:spPr>
          <a:xfrm>
            <a:off x="1955800" y="1784350"/>
            <a:ext cx="20815300" cy="10147300"/>
          </a:xfrm>
        </p:spPr>
        <p:txBody>
          <a:bodyPr lIns="50800" tIns="50800" rIns="50800" bIns="50800" anchor="ctr">
            <a:noAutofit/>
          </a:bodyPr>
          <a:lstStyle/>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C. P. Utomo, A. Kardiana, and R. Yuliwulandari, “Breast Cancer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Diagnosis using Artifi-cial Neural Networks with Extreme Learning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Techniques,” Int. J. Adv. Res. Artif. Intell, vol. 3, no. 7,pp. 10–14,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[12]  Fine Needle Aspiration Biopsy of the Breast. American Cancer Society.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[13]  Friedman, Jerome, Trevor Hastie, and Rob Tibshirani. Regularization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paths for generalized linear models via coordinate descent.” Journal of statistical software 33.1 (2010): 1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[14]  Rohith Gandhi. Nearest Neighbor. Understanding Machine Learning (2018)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[15]  MachineLearningMasteryDiscriminantAnalysisforMachineLearning September 22, (2016)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[16]  G.-B. Huang, Q.-Y. Zhu, and C.-K. Siew, “Extreme learning machine: Theory and applications,” Neurocomputing, (Dec. 2006.) vol. 70, no. 1–3, pp. 489–501.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[17]  C. P. Utomo, A. Kardiana, and R. Yuliwulandari, “Breast Cancer Diagnosis using Artifi-cial Neural Networks with Extreme Learning Techniques,” Int. J. Adv. Res. Artif. Intell, vol. 3, no. 7, pp. 10–14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[18]  William H Wolberg, W Nick Street, and Olvi L Mangasarian. (1992). Breast cancer Wisconsin (diagnostic) data set. UCI Machine Learning Repository.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[19]  H. A. Abbass, “An evolutionary artificial neural networks approach for breast cancer diagnosis.” Artif.Intell. Med., vol. 25, no. 3, pp. 265–81,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219710" marR="0" lvl="0" indent="-152400" algn="l" defTabSz="219710" rtl="0" eaLnBrk="1" fontAlgn="auto" latinLnBrk="0" hangingPunct="1">
              <a:lnSpc>
                <a:spcPct val="100000"/>
              </a:lnSpc>
              <a:spcBef>
                <a:spcPts val="500"/>
              </a:spcBef>
              <a:spcAft>
                <a:spcPts val="0"/>
              </a:spcAft>
              <a:buClr>
                <a:srgbClr val="000000"/>
              </a:buClr>
              <a:buSzPct val="75000"/>
              <a:buFont typeface="Times Roman"/>
              <a:buChar char="•"/>
              <a:defRPr sz="2160">
                <a:latin typeface="Times Roman"/>
                <a:ea typeface="Times Roman"/>
                <a:cs typeface="Times Roman"/>
                <a:sym typeface="Times Roman"/>
              </a:defRPr>
            </a:pP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[20]  J. Khan, J. S. Wei, M. Ringne ́r, L. H. Saal, M. Ladanyi, F. Westermann,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t>F. Berthold, M. Schwab, C. R. Antonescu, C. Peterson, and P. S. Meltzer, “Classification and diagnostic prediction of cancers using gene expression profiling and artificial neural networks.,” Nat. Med., vol. 7, no. 6, pp. 673–9 </a:t>
            </a:r>
            <a:br>
              <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rPr>
            </a:br>
            <a:endParaRPr kumimoji="0" sz="2400" b="0" i="0" u="none" strike="noStrike" kern="0" cap="none" spc="0" normalizeH="0" baseline="0" noProof="0">
              <a:ln>
                <a:noFill/>
              </a:ln>
              <a:solidFill>
                <a:schemeClr val="tx1"/>
              </a:solidFill>
              <a:effectLst/>
              <a:uLnTx/>
              <a:uFillTx/>
              <a:latin typeface="Times Roman"/>
              <a:ea typeface="Times Roman"/>
              <a:cs typeface="Times Roman"/>
              <a:sym typeface="Times Roman"/>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am Members :"/>
          <p:cNvSpPr>
            <a:spLocks noGrp="1"/>
          </p:cNvSpPr>
          <p:nvPr>
            <p:ph type="title" hasCustomPrompt="1"/>
          </p:nvPr>
        </p:nvSpPr>
        <p:spPr>
          <a:ln/>
        </p:spPr>
        <p:txBody>
          <a:bodyPr vert="horz" wrap="square" lIns="50800" tIns="50800" rIns="50800" bIns="50800" anchor="ctr" anchorCtr="0"/>
          <a:p>
            <a:pPr eaLnBrk="1" hangingPunct="1">
              <a:buNone/>
            </a:pPr>
            <a:r>
              <a:rPr lang="en-US" altLang="zh-CN"/>
              <a:t>Team Members :</a:t>
            </a:r>
            <a:endParaRPr lang="en-US" altLang="zh-CN"/>
          </a:p>
        </p:txBody>
      </p:sp>
      <p:sp>
        <p:nvSpPr>
          <p:cNvPr id="15363" name="Chereddy Sri Lakshmi (700740115)…"/>
          <p:cNvSpPr>
            <a:spLocks noGrp="1"/>
          </p:cNvSpPr>
          <p:nvPr>
            <p:ph type="body" idx="1" hasCustomPrompt="1"/>
          </p:nvPr>
        </p:nvSpPr>
        <p:spPr>
          <a:ln/>
        </p:spPr>
        <p:txBody>
          <a:bodyPr vert="horz" wrap="square" lIns="50800" tIns="50800" rIns="50800" bIns="50800" anchor="ctr" anchorCtr="0"/>
          <a:p>
            <a:pPr eaLnBrk="1" hangingPunct="1"/>
            <a:r>
              <a:rPr lang="en-US" altLang="zh-CN"/>
              <a:t>Yashwanth Sai Reddy</a:t>
            </a:r>
            <a:endParaRPr lang="en-US" altLang="zh-CN"/>
          </a:p>
          <a:p>
            <a:pPr eaLnBrk="1" hangingPunct="1"/>
            <a:r>
              <a:rPr lang="en-US" altLang="zh-CN"/>
              <a:t>Phanindra</a:t>
            </a:r>
            <a:endParaRPr lang="en-US" altLang="zh-CN"/>
          </a:p>
          <a:p>
            <a:pPr eaLnBrk="1" hangingPunct="1"/>
            <a:r>
              <a:rPr lang="en-US" altLang="zh-CN"/>
              <a:t>Goutham </a:t>
            </a:r>
            <a:endParaRPr lang="en-US" altLang="zh-C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sponsibilities:"/>
          <p:cNvSpPr>
            <a:spLocks noGrp="1"/>
          </p:cNvSpPr>
          <p:nvPr>
            <p:ph type="title" hasCustomPrompt="1"/>
          </p:nvPr>
        </p:nvSpPr>
        <p:spPr>
          <a:ln/>
        </p:spPr>
        <p:txBody>
          <a:bodyPr vert="horz" wrap="square" lIns="50800" tIns="50800" rIns="50800" bIns="50800" anchor="ctr" anchorCtr="0"/>
          <a:p>
            <a:pPr eaLnBrk="1" hangingPunct="1">
              <a:buNone/>
            </a:pPr>
            <a:r>
              <a:rPr lang="en-US" altLang="zh-CN"/>
              <a:t>Responsibilities:</a:t>
            </a:r>
            <a:endParaRPr lang="en-US" altLang="zh-CN"/>
          </a:p>
        </p:txBody>
      </p:sp>
      <p:sp>
        <p:nvSpPr>
          <p:cNvPr id="16387" name="Chereddy Sri Lakshmi :…"/>
          <p:cNvSpPr>
            <a:spLocks noGrp="1"/>
          </p:cNvSpPr>
          <p:nvPr>
            <p:ph type="body" idx="1" hasCustomPrompt="1"/>
          </p:nvPr>
        </p:nvSpPr>
        <p:spPr>
          <a:xfrm>
            <a:off x="2051050" y="3313113"/>
            <a:ext cx="20815300" cy="8839200"/>
          </a:xfrm>
          <a:ln/>
        </p:spPr>
        <p:txBody>
          <a:bodyPr vert="horz" wrap="square" lIns="50800" tIns="50800" rIns="50800" bIns="50800" anchor="ctr" anchorCtr="0"/>
          <a:p>
            <a:pPr marL="0" indent="0" defTabSz="457200" eaLnBrk="1" hangingPunct="1">
              <a:spcBef>
                <a:spcPts val="1600"/>
              </a:spcBef>
              <a:buSzTx/>
              <a:buNone/>
            </a:pPr>
            <a:r>
              <a:rPr lang="en-US" altLang="zh-CN">
                <a:latin typeface="Times Roman"/>
                <a:ea typeface="Times Roman"/>
                <a:sym typeface="Times Roman"/>
              </a:rPr>
              <a:t>Yashwanth Sai Reddy:</a:t>
            </a:r>
            <a:endParaRPr lang="en-US" altLang="zh-CN">
              <a:latin typeface="Times Roman"/>
              <a:ea typeface="Times Roman"/>
              <a:sym typeface="Times Roman"/>
            </a:endParaRPr>
          </a:p>
          <a:p>
            <a:pPr marL="0" indent="0" defTabSz="457200" eaLnBrk="1" hangingPunct="1">
              <a:spcBef>
                <a:spcPts val="1600"/>
              </a:spcBef>
              <a:buSzTx/>
              <a:buNone/>
            </a:pPr>
            <a:r>
              <a:rPr lang="en-US" altLang="zh-CN">
                <a:latin typeface="Times Roman"/>
                <a:ea typeface="Times Roman"/>
                <a:sym typeface="Times Roman"/>
              </a:rPr>
              <a:t>Worked on Dataset, Data preprocessing, Decision Tree</a:t>
            </a:r>
            <a:endParaRPr lang="en-US" altLang="zh-CN">
              <a:latin typeface="Times Roman"/>
              <a:ea typeface="Times Roman"/>
              <a:sym typeface="Times Roman"/>
            </a:endParaRPr>
          </a:p>
          <a:p>
            <a:pPr marL="0" indent="0" defTabSz="457200" eaLnBrk="1" hangingPunct="1">
              <a:spcBef>
                <a:spcPts val="1600"/>
              </a:spcBef>
              <a:buSzTx/>
              <a:buNone/>
            </a:pPr>
            <a:endParaRPr lang="en-US" altLang="zh-CN">
              <a:latin typeface="Times Roman"/>
              <a:ea typeface="Times Roman"/>
              <a:sym typeface="Times Roman"/>
            </a:endParaRPr>
          </a:p>
          <a:p>
            <a:pPr marL="0" indent="0" defTabSz="457200" eaLnBrk="1" hangingPunct="1">
              <a:spcBef>
                <a:spcPts val="1600"/>
              </a:spcBef>
              <a:buSzTx/>
              <a:buNone/>
            </a:pPr>
            <a:r>
              <a:rPr lang="en-US" altLang="zh-CN">
                <a:latin typeface="Times Roman"/>
                <a:ea typeface="Times Roman"/>
                <a:sym typeface="Times Roman"/>
              </a:rPr>
              <a:t>Phanindra: Worked on</a:t>
            </a:r>
            <a:r>
              <a:rPr lang="en-US" altLang="zh-CN">
                <a:latin typeface="Times Roman"/>
                <a:ea typeface="Times Roman"/>
                <a:sym typeface="Times Roman"/>
              </a:rPr>
              <a:t> Random Forest, Data Visualisation &amp; Documentation.</a:t>
            </a:r>
            <a:endParaRPr lang="en-US" altLang="zh-CN">
              <a:latin typeface="Times Roman"/>
              <a:ea typeface="Times Roman"/>
              <a:sym typeface="Times Roman"/>
            </a:endParaRPr>
          </a:p>
          <a:p>
            <a:pPr marL="0" indent="0" defTabSz="457200" eaLnBrk="1" hangingPunct="1">
              <a:spcBef>
                <a:spcPts val="900"/>
              </a:spcBef>
              <a:buSzTx/>
              <a:buNone/>
            </a:pPr>
            <a:endParaRPr lang="en-US" altLang="zh-CN">
              <a:latin typeface="Times Roman"/>
              <a:ea typeface="Times Roman"/>
              <a:sym typeface="Times Roman"/>
            </a:endParaRPr>
          </a:p>
          <a:p>
            <a:pPr marL="0" indent="0" defTabSz="457200" eaLnBrk="1" hangingPunct="1">
              <a:spcBef>
                <a:spcPts val="1600"/>
              </a:spcBef>
              <a:buSzTx/>
              <a:buNone/>
            </a:pPr>
            <a:r>
              <a:rPr lang="en-US" altLang="zh-CN">
                <a:latin typeface="Times Roman"/>
                <a:ea typeface="Times Roman"/>
                <a:sym typeface="Times Roman"/>
              </a:rPr>
              <a:t>Mallula Gowtham :</a:t>
            </a:r>
            <a:endParaRPr lang="en-US" altLang="zh-CN">
              <a:latin typeface="Times Roman"/>
              <a:ea typeface="Times Roman"/>
              <a:sym typeface="Times Roman"/>
            </a:endParaRPr>
          </a:p>
          <a:p>
            <a:pPr marL="0" indent="0" defTabSz="457200" eaLnBrk="1" hangingPunct="1">
              <a:spcBef>
                <a:spcPts val="1600"/>
              </a:spcBef>
              <a:buSzTx/>
              <a:buNone/>
            </a:pPr>
            <a:r>
              <a:rPr lang="en-US" altLang="zh-CN">
                <a:latin typeface="Times Roman"/>
                <a:ea typeface="Times Roman"/>
                <a:sym typeface="Times Roman"/>
              </a:rPr>
              <a:t>Worked on Dataset, SVM, Ada boost algorithm &amp; Documentation </a:t>
            </a:r>
            <a:endParaRPr lang="en-US" altLang="zh-CN">
              <a:latin typeface="Times Roman"/>
              <a:ea typeface="Times Roman"/>
              <a:sym typeface="Times Roman"/>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Motivation :"/>
          <p:cNvSpPr>
            <a:spLocks noGrp="1"/>
          </p:cNvSpPr>
          <p:nvPr>
            <p:ph type="title" hasCustomPrompt="1"/>
          </p:nvPr>
        </p:nvSpPr>
        <p:spPr>
          <a:ln/>
        </p:spPr>
        <p:txBody>
          <a:bodyPr vert="horz" wrap="square" lIns="50800" tIns="50800" rIns="50800" bIns="50800" anchor="ctr" anchorCtr="0"/>
          <a:p>
            <a:pPr eaLnBrk="1" hangingPunct="1">
              <a:buNone/>
            </a:pPr>
            <a:r>
              <a:rPr lang="en-US" altLang="zh-CN"/>
              <a:t>Motivation :</a:t>
            </a:r>
            <a:endParaRPr lang="en-US" altLang="zh-CN"/>
          </a:p>
        </p:txBody>
      </p:sp>
      <p:sp>
        <p:nvSpPr>
          <p:cNvPr id="17411" name="Breast cancer is one of the most common cancer in women and the second leading cause of women’s cancer death…"/>
          <p:cNvSpPr>
            <a:spLocks noGrp="1"/>
          </p:cNvSpPr>
          <p:nvPr>
            <p:ph type="body" idx="1" hasCustomPrompt="1"/>
          </p:nvPr>
        </p:nvSpPr>
        <p:spPr>
          <a:xfrm>
            <a:off x="1554163" y="2792413"/>
            <a:ext cx="20815300" cy="8839200"/>
          </a:xfrm>
          <a:ln/>
        </p:spPr>
        <p:txBody>
          <a:bodyPr vert="horz" wrap="square" lIns="50800" tIns="50800" rIns="50800" bIns="50800" anchor="ctr" anchorCtr="0"/>
          <a:p>
            <a:pPr marL="228600" indent="-88900" defTabSz="457200" eaLnBrk="1" hangingPunct="1">
              <a:spcBef>
                <a:spcPts val="900"/>
              </a:spcBef>
              <a:buFont typeface="Helvetica" pitchFamily="34" charset="0"/>
              <a:buChar char="•"/>
            </a:pPr>
            <a:r>
              <a:rPr lang="en-US" altLang="zh-CN" sz="4700">
                <a:latin typeface="Times Roman"/>
                <a:ea typeface="Times Roman"/>
                <a:sym typeface="Times Roman"/>
              </a:rPr>
              <a:t>One of the most prevalent cancers in women and the second leading cause of cancer death in women is breast cancer.</a:t>
            </a:r>
            <a:endParaRPr lang="en-US" altLang="zh-CN" sz="4700">
              <a:latin typeface="Times Roman"/>
              <a:ea typeface="Times Roman"/>
              <a:sym typeface="Times Roman"/>
            </a:endParaRPr>
          </a:p>
          <a:p>
            <a:pPr marL="228600" indent="-88900" defTabSz="457200" eaLnBrk="1" hangingPunct="1">
              <a:spcBef>
                <a:spcPts val="900"/>
              </a:spcBef>
              <a:buFont typeface="Helvetica" pitchFamily="34" charset="0"/>
              <a:buChar char="•"/>
            </a:pPr>
            <a:r>
              <a:rPr lang="en-US" altLang="zh-CN" sz="4700">
                <a:latin typeface="Times Roman"/>
                <a:ea typeface="Times Roman"/>
                <a:sym typeface="Times Roman"/>
              </a:rPr>
              <a:t>The low diagnostic accuracy is a significant contributor to the high incidence and death of breast cancer, despite the lack of effective treatments. Traditional methods for detecting breast cancer include mammography.</a:t>
            </a:r>
            <a:endParaRPr lang="en-US" altLang="zh-CN" sz="4700">
              <a:latin typeface="Times Roman"/>
              <a:ea typeface="Times Roman"/>
              <a:sym typeface="Times Roman"/>
            </a:endParaRPr>
          </a:p>
          <a:p>
            <a:pPr marL="228600" indent="-88900" defTabSz="457200" eaLnBrk="1" hangingPunct="1">
              <a:spcBef>
                <a:spcPts val="900"/>
              </a:spcBef>
              <a:buFont typeface="Helvetica" pitchFamily="34" charset="0"/>
              <a:buChar char="•"/>
            </a:pPr>
            <a:r>
              <a:rPr lang="en-US" altLang="zh-CN" sz="4700">
                <a:latin typeface="Times Roman"/>
                <a:ea typeface="Times Roman"/>
                <a:sym typeface="Times Roman"/>
              </a:rPr>
              <a:t>Only 78% of breast cancer cases may be accurately identified by mammography, according to a report from UC Health. </a:t>
            </a:r>
            <a:endParaRPr lang="en-US" altLang="zh-CN" sz="4700">
              <a:latin typeface="Times Roman"/>
              <a:ea typeface="Times Roman"/>
              <a:sym typeface="Times Roman"/>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Objectives :"/>
          <p:cNvSpPr>
            <a:spLocks noGrp="1"/>
          </p:cNvSpPr>
          <p:nvPr>
            <p:ph type="title" hasCustomPrompt="1"/>
          </p:nvPr>
        </p:nvSpPr>
        <p:spPr>
          <a:ln/>
        </p:spPr>
        <p:txBody>
          <a:bodyPr vert="horz" wrap="square" lIns="50800" tIns="50800" rIns="50800" bIns="50800" anchor="ctr" anchorCtr="0"/>
          <a:p>
            <a:pPr eaLnBrk="1" hangingPunct="1">
              <a:buNone/>
            </a:pPr>
            <a:r>
              <a:rPr lang="en-US" altLang="zh-CN"/>
              <a:t>Objectives :</a:t>
            </a:r>
            <a:endParaRPr lang="en-US" altLang="zh-CN"/>
          </a:p>
        </p:txBody>
      </p:sp>
      <p:sp>
        <p:nvSpPr>
          <p:cNvPr id="132" name="Cleaning data by deleting the rows missing values or null values to prepare the data effectively to train the machine learning model…"/>
          <p:cNvSpPr txBox="1">
            <a:spLocks noGrp="1"/>
          </p:cNvSpPr>
          <p:nvPr>
            <p:ph type="body" idx="1" hasCustomPrompt="1"/>
          </p:nvPr>
        </p:nvSpPr>
        <p:spPr>
          <a:xfrm>
            <a:off x="1784350" y="3644900"/>
            <a:ext cx="20815300" cy="8839200"/>
          </a:xfrm>
        </p:spPr>
        <p:txBody>
          <a:bodyPr lIns="50800" tIns="50800" rIns="50800" bIns="50800" anchor="ctr">
            <a:normAutofit/>
          </a:bodyPr>
          <a:lstStyle/>
          <a:p>
            <a:pPr marL="506730" marR="0" lvl="0" indent="-506730" algn="l" defTabSz="420370" rtl="0" eaLnBrk="1" fontAlgn="auto" latinLnBrk="0" hangingPunct="1">
              <a:lnSpc>
                <a:spcPct val="100000"/>
              </a:lnSpc>
              <a:spcBef>
                <a:spcPts val="800"/>
              </a:spcBef>
              <a:spcAft>
                <a:spcPts val="0"/>
              </a:spcAft>
              <a:buClrTx/>
              <a:buSzPct val="75000"/>
              <a:buFontTx/>
              <a:buChar char="•"/>
              <a:defRPr sz="1225">
                <a:latin typeface="Times Roman"/>
                <a:ea typeface="Times Roman"/>
                <a:cs typeface="Times Roman"/>
                <a:sym typeface="Times Roman"/>
              </a:defRPr>
            </a:pP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To properly prepare the data for training the machine learning model, clean the data by removing any rows with missing values or null values. </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06730" marR="0" lvl="0" indent="-506730" algn="l" defTabSz="420370" rtl="0" eaLnBrk="1" fontAlgn="auto" latinLnBrk="0" hangingPunct="1">
              <a:lnSpc>
                <a:spcPct val="100000"/>
              </a:lnSpc>
              <a:spcBef>
                <a:spcPts val="800"/>
              </a:spcBef>
              <a:spcAft>
                <a:spcPts val="0"/>
              </a:spcAft>
              <a:buClrTx/>
              <a:buSzPct val="75000"/>
              <a:buFontTx/>
              <a:buChar char="•"/>
              <a:defRPr sz="1225">
                <a:latin typeface="Times Roman"/>
                <a:ea typeface="Times Roman"/>
                <a:cs typeface="Times Roman"/>
                <a:sym typeface="Times Roman"/>
              </a:defRPr>
            </a:pP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to put into practice and assess the machine learning classification models for the dataset for breast cancer that is being investigated. </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06730" marR="0" lvl="0" indent="-506730" algn="l" defTabSz="420370" rtl="0" eaLnBrk="1" fontAlgn="auto" latinLnBrk="0" hangingPunct="1">
              <a:lnSpc>
                <a:spcPct val="100000"/>
              </a:lnSpc>
              <a:spcBef>
                <a:spcPts val="800"/>
              </a:spcBef>
              <a:spcAft>
                <a:spcPts val="0"/>
              </a:spcAft>
              <a:buClrTx/>
              <a:buSzPct val="75000"/>
              <a:buFontTx/>
              <a:buChar char="•"/>
              <a:defRPr sz="1225">
                <a:latin typeface="Times Roman"/>
                <a:ea typeface="Times Roman"/>
                <a:cs typeface="Times Roman"/>
                <a:sym typeface="Times Roman"/>
              </a:defRPr>
            </a:pP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We have trained the following machine learning algorithms on the breast cancer dataset:</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742950" marR="0" lvl="0" indent="-742950" algn="l" defTabSz="420370" rtl="0" eaLnBrk="1" fontAlgn="auto" latinLnBrk="0" hangingPunct="1">
              <a:lnSpc>
                <a:spcPct val="100000"/>
              </a:lnSpc>
              <a:spcBef>
                <a:spcPts val="800"/>
              </a:spcBef>
              <a:spcAft>
                <a:spcPts val="0"/>
              </a:spcAft>
              <a:buClrTx/>
              <a:buSzPct val="75000"/>
              <a:buFontTx/>
              <a:buAutoNum type="arabicPeriod"/>
              <a:defRPr sz="1225">
                <a:latin typeface="Times Roman"/>
                <a:ea typeface="Times Roman"/>
                <a:cs typeface="Times Roman"/>
                <a:sym typeface="Times Roman"/>
              </a:defRPr>
            </a:pPr>
            <a:r>
              <a:rPr kumimoji="0" lang="en-US" sz="4325" b="0" i="0" u="none" strike="noStrike" kern="0" cap="none" spc="0" normalizeH="0" baseline="0" noProof="0">
                <a:ln>
                  <a:noFill/>
                </a:ln>
                <a:solidFill>
                  <a:schemeClr val="tx1"/>
                </a:solidFill>
                <a:effectLst/>
                <a:uLnTx/>
                <a:uFillTx/>
                <a:latin typeface="Times Roman"/>
                <a:ea typeface="Times Roman"/>
                <a:cs typeface="Times Roman"/>
                <a:sym typeface="Times Roman"/>
              </a:rPr>
              <a:t>			</a:t>
            </a: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Support</a:t>
            </a:r>
            <a:r>
              <a:rPr kumimoji="0" lang="en-US" sz="4325" b="0" i="0" u="none" strike="noStrike" kern="0" cap="none" spc="0" normalizeH="0" baseline="0" noProof="0">
                <a:ln>
                  <a:noFill/>
                </a:ln>
                <a:solidFill>
                  <a:schemeClr val="tx1"/>
                </a:solidFill>
                <a:effectLst/>
                <a:uLnTx/>
                <a:uFillTx/>
                <a:latin typeface="Times Roman"/>
                <a:ea typeface="Times Roman"/>
                <a:cs typeface="Times Roman"/>
                <a:sym typeface="Times Roman"/>
              </a:rPr>
              <a:t> Vector machine</a:t>
            </a: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 </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742950" marR="0" lvl="0" indent="-742950" algn="l" defTabSz="420370" rtl="0" eaLnBrk="1" fontAlgn="auto" latinLnBrk="0" hangingPunct="1">
              <a:lnSpc>
                <a:spcPct val="100000"/>
              </a:lnSpc>
              <a:spcBef>
                <a:spcPts val="800"/>
              </a:spcBef>
              <a:spcAft>
                <a:spcPts val="0"/>
              </a:spcAft>
              <a:buClrTx/>
              <a:buSzPct val="75000"/>
              <a:buFontTx/>
              <a:buAutoNum type="arabicPeriod"/>
              <a:defRPr sz="1225">
                <a:latin typeface="Times Roman"/>
                <a:ea typeface="Times Roman"/>
                <a:cs typeface="Times Roman"/>
                <a:sym typeface="Times Roman"/>
              </a:defRPr>
            </a:pP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 </a:t>
            </a:r>
            <a:r>
              <a:rPr kumimoji="0" lang="en-US" sz="4325" b="0" i="0" u="none" strike="noStrike" kern="0" cap="none" spc="0" normalizeH="0" baseline="0" noProof="0">
                <a:ln>
                  <a:noFill/>
                </a:ln>
                <a:solidFill>
                  <a:schemeClr val="tx1"/>
                </a:solidFill>
                <a:effectLst/>
                <a:uLnTx/>
                <a:uFillTx/>
                <a:latin typeface="Times Roman"/>
                <a:ea typeface="Times Roman"/>
                <a:cs typeface="Times Roman"/>
                <a:sym typeface="Times Roman"/>
              </a:rPr>
              <a:t>		</a:t>
            </a: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Logistic Regression </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742950" marR="0" lvl="0" indent="-742950" algn="l" defTabSz="420370" rtl="0" eaLnBrk="1" fontAlgn="auto" latinLnBrk="0" hangingPunct="1">
              <a:lnSpc>
                <a:spcPct val="100000"/>
              </a:lnSpc>
              <a:spcBef>
                <a:spcPts val="800"/>
              </a:spcBef>
              <a:spcAft>
                <a:spcPts val="0"/>
              </a:spcAft>
              <a:buClrTx/>
              <a:buSzPct val="75000"/>
              <a:buFontTx/>
              <a:buAutoNum type="arabicPeriod"/>
              <a:defRPr sz="1225">
                <a:latin typeface="Times Roman"/>
                <a:ea typeface="Times Roman"/>
                <a:cs typeface="Times Roman"/>
                <a:sym typeface="Times Roman"/>
              </a:defRPr>
            </a:pPr>
            <a:r>
              <a:rPr kumimoji="0" lang="en-US" sz="4325" b="0" i="0" u="none" strike="noStrike" kern="0" cap="none" spc="0" normalizeH="0" baseline="0" noProof="0">
                <a:ln>
                  <a:noFill/>
                </a:ln>
                <a:solidFill>
                  <a:schemeClr val="tx1"/>
                </a:solidFill>
                <a:effectLst/>
                <a:uLnTx/>
                <a:uFillTx/>
                <a:latin typeface="Times Roman"/>
                <a:ea typeface="Times Roman"/>
                <a:cs typeface="Times Roman"/>
                <a:sym typeface="Times Roman"/>
              </a:rPr>
              <a:t>    K- </a:t>
            </a: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Nearest neighbors </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742950" marR="0" lvl="0" indent="-742950" algn="l" defTabSz="420370" rtl="0" eaLnBrk="1" fontAlgn="auto" latinLnBrk="0" hangingPunct="1">
              <a:lnSpc>
                <a:spcPct val="100000"/>
              </a:lnSpc>
              <a:spcBef>
                <a:spcPts val="800"/>
              </a:spcBef>
              <a:spcAft>
                <a:spcPts val="0"/>
              </a:spcAft>
              <a:buClrTx/>
              <a:buSzPct val="75000"/>
              <a:buFontTx/>
              <a:buAutoNum type="arabicPeriod"/>
              <a:defRPr sz="1225">
                <a:latin typeface="Times Roman"/>
                <a:ea typeface="Times Roman"/>
                <a:cs typeface="Times Roman"/>
                <a:sym typeface="Times Roman"/>
              </a:defRPr>
            </a:pP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 </a:t>
            </a:r>
            <a:r>
              <a:rPr kumimoji="0" lang="en-US" sz="4325" b="0" i="0" u="none" strike="noStrike" kern="0" cap="none" spc="0" normalizeH="0" baseline="0" noProof="0">
                <a:ln>
                  <a:noFill/>
                </a:ln>
                <a:solidFill>
                  <a:schemeClr val="tx1"/>
                </a:solidFill>
                <a:effectLst/>
                <a:uLnTx/>
                <a:uFillTx/>
                <a:latin typeface="Times Roman"/>
                <a:ea typeface="Times Roman"/>
                <a:cs typeface="Times Roman"/>
                <a:sym typeface="Times Roman"/>
              </a:rPr>
              <a:t>   </a:t>
            </a: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Random Forest </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742950" marR="0" lvl="0" indent="-742950" algn="l" defTabSz="420370" rtl="0" eaLnBrk="1" fontAlgn="auto" latinLnBrk="0" hangingPunct="1">
              <a:lnSpc>
                <a:spcPct val="100000"/>
              </a:lnSpc>
              <a:spcBef>
                <a:spcPts val="800"/>
              </a:spcBef>
              <a:spcAft>
                <a:spcPts val="0"/>
              </a:spcAft>
              <a:buClrTx/>
              <a:buSzPct val="75000"/>
              <a:buFontTx/>
              <a:buAutoNum type="arabicPeriod"/>
              <a:defRPr sz="1225">
                <a:latin typeface="Times Roman"/>
                <a:ea typeface="Times Roman"/>
                <a:cs typeface="Times Roman"/>
                <a:sym typeface="Times Roman"/>
              </a:defRPr>
            </a:pPr>
            <a:r>
              <a:rPr kumimoji="0" lang="en-US" sz="4325" b="0" i="0" u="none" strike="noStrike" kern="0" cap="none" spc="0" normalizeH="0" baseline="0" noProof="0">
                <a:ln>
                  <a:noFill/>
                </a:ln>
                <a:solidFill>
                  <a:schemeClr val="tx1"/>
                </a:solidFill>
                <a:effectLst/>
                <a:uLnTx/>
                <a:uFillTx/>
                <a:latin typeface="Times Roman"/>
                <a:ea typeface="Times Roman"/>
                <a:cs typeface="Times Roman"/>
                <a:sym typeface="Times Roman"/>
              </a:rPr>
              <a:t>    N</a:t>
            </a:r>
            <a:r>
              <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rPr>
              <a:t>aive Bayes</a:t>
            </a:r>
            <a:endParaRPr kumimoji="0" sz="4325" b="0" i="0" u="none" strike="noStrike" kern="0" cap="none" spc="0" normalizeH="0" baseline="0" noProof="0">
              <a:ln>
                <a:noFill/>
              </a:ln>
              <a:solidFill>
                <a:schemeClr val="tx1"/>
              </a:solidFill>
              <a:effectLst/>
              <a:uLnTx/>
              <a:uFillTx/>
              <a:latin typeface="Times Roman"/>
              <a:ea typeface="Times Roman"/>
              <a:cs typeface="Times Roman"/>
              <a:sym typeface="Times Roman"/>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lated Work :"/>
          <p:cNvSpPr>
            <a:spLocks noGrp="1"/>
          </p:cNvSpPr>
          <p:nvPr>
            <p:ph type="title" hasCustomPrompt="1"/>
          </p:nvPr>
        </p:nvSpPr>
        <p:spPr>
          <a:ln/>
        </p:spPr>
        <p:txBody>
          <a:bodyPr vert="horz" wrap="square" lIns="50800" tIns="50800" rIns="50800" bIns="50800" anchor="ctr" anchorCtr="0"/>
          <a:p>
            <a:pPr eaLnBrk="1" hangingPunct="1">
              <a:buNone/>
            </a:pPr>
            <a:r>
              <a:rPr lang="en-US" altLang="zh-CN"/>
              <a:t>Related Work :</a:t>
            </a:r>
            <a:endParaRPr lang="en-US" altLang="zh-CN"/>
          </a:p>
        </p:txBody>
      </p:sp>
      <p:sp>
        <p:nvSpPr>
          <p:cNvPr id="135" name="Earlier, research regarding the classification and prediction of breast cancer has been carried out using several data mining techniques. Classification and agglomeration are 2 widely used ways in information mining…"/>
          <p:cNvSpPr txBox="1">
            <a:spLocks noGrp="1"/>
          </p:cNvSpPr>
          <p:nvPr>
            <p:ph type="body" idx="1" hasCustomPrompt="1"/>
          </p:nvPr>
        </p:nvSpPr>
        <p:spPr/>
        <p:txBody>
          <a:bodyPr lIns="50800" tIns="50800" rIns="50800" bIns="50800" anchor="ctr">
            <a:normAutofit/>
          </a:bodyPr>
          <a:lstStyle/>
          <a:p>
            <a:pPr marL="490220" marR="0" lvl="0" indent="-490220" algn="l" defTabSz="407035" rtl="0" eaLnBrk="1" fontAlgn="auto" latinLnBrk="0" hangingPunct="1">
              <a:lnSpc>
                <a:spcPct val="100000"/>
              </a:lnSpc>
              <a:spcBef>
                <a:spcPts val="1000"/>
              </a:spcBef>
              <a:spcAft>
                <a:spcPts val="0"/>
              </a:spcAft>
              <a:buClrTx/>
              <a:buSzPct val="75000"/>
              <a:buFontTx/>
              <a:buChar char="•"/>
              <a:defRPr sz="4185">
                <a:latin typeface="Times Roman"/>
                <a:ea typeface="Times Roman"/>
                <a:cs typeface="Times Roman"/>
                <a:sym typeface="Times Roman"/>
              </a:defRPr>
            </a:pPr>
            <a:r>
              <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rPr>
              <a:t>Earlier, research using various data mining approaches was conducted on the categorization and prediction of breast cancer. Information mining employs aggregation and classification frequently. </a:t>
            </a:r>
            <a:endPar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490220" marR="0" lvl="0" indent="-490220" algn="l" defTabSz="407035" rtl="0" eaLnBrk="1" fontAlgn="auto" latinLnBrk="0" hangingPunct="1">
              <a:lnSpc>
                <a:spcPct val="100000"/>
              </a:lnSpc>
              <a:spcBef>
                <a:spcPts val="1000"/>
              </a:spcBef>
              <a:spcAft>
                <a:spcPts val="0"/>
              </a:spcAft>
              <a:buClrTx/>
              <a:buSzPct val="75000"/>
              <a:buFontTx/>
              <a:buChar char="•"/>
              <a:defRPr sz="4185">
                <a:latin typeface="Times Roman"/>
                <a:ea typeface="Times Roman"/>
                <a:cs typeface="Times Roman"/>
                <a:sym typeface="Times Roman"/>
              </a:defRPr>
            </a:pPr>
            <a:r>
              <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rPr>
              <a:t>Furthermore, significant progress has been made in predicting breast cancer survivorship using patient data that has been labeled, unlabeled, and pseudo-labeled.</a:t>
            </a:r>
            <a:endPar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490220" marR="0" lvl="0" indent="-490220" algn="l" defTabSz="407035" rtl="0" eaLnBrk="1" fontAlgn="auto" latinLnBrk="0" hangingPunct="1">
              <a:lnSpc>
                <a:spcPct val="100000"/>
              </a:lnSpc>
              <a:spcBef>
                <a:spcPts val="1000"/>
              </a:spcBef>
              <a:spcAft>
                <a:spcPts val="0"/>
              </a:spcAft>
              <a:buClrTx/>
              <a:buSzPct val="75000"/>
              <a:buFontTx/>
              <a:buChar char="•"/>
              <a:defRPr sz="4185">
                <a:latin typeface="Times Roman"/>
                <a:ea typeface="Times Roman"/>
                <a:cs typeface="Times Roman"/>
                <a:sym typeface="Times Roman"/>
              </a:defRPr>
            </a:pPr>
            <a:r>
              <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rPr>
              <a:t>When it comes to forecasting breast cancer, neural networks and related methods play a significant role.</a:t>
            </a:r>
            <a:endPar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490220" marR="0" lvl="0" indent="-490220" algn="l" defTabSz="407035" rtl="0" eaLnBrk="1" fontAlgn="auto" latinLnBrk="0" hangingPunct="1">
              <a:lnSpc>
                <a:spcPct val="100000"/>
              </a:lnSpc>
              <a:spcBef>
                <a:spcPts val="1000"/>
              </a:spcBef>
              <a:spcAft>
                <a:spcPts val="0"/>
              </a:spcAft>
              <a:buClrTx/>
              <a:buSzPct val="75000"/>
              <a:buFontTx/>
              <a:buChar char="•"/>
              <a:defRPr sz="4185">
                <a:latin typeface="Times Roman"/>
                <a:ea typeface="Times Roman"/>
                <a:cs typeface="Times Roman"/>
                <a:sym typeface="Times Roman"/>
              </a:defRPr>
            </a:pPr>
            <a:r>
              <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rPr>
              <a:t>Numerous breakthroughs have been achieved because to ANNs, including significant advancements in the categorization and early-stage diagnosis of breast cancer.</a:t>
            </a:r>
            <a:endPar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490220" marR="0" lvl="0" indent="-490220" algn="l" defTabSz="407035" rtl="0" eaLnBrk="1" fontAlgn="auto" latinLnBrk="0" hangingPunct="1">
              <a:lnSpc>
                <a:spcPct val="100000"/>
              </a:lnSpc>
              <a:spcBef>
                <a:spcPts val="1000"/>
              </a:spcBef>
              <a:spcAft>
                <a:spcPts val="0"/>
              </a:spcAft>
              <a:buClrTx/>
              <a:buSzPct val="75000"/>
              <a:buFontTx/>
              <a:buChar char="•"/>
              <a:defRPr sz="4185">
                <a:latin typeface="Times Roman"/>
                <a:ea typeface="Times Roman"/>
                <a:cs typeface="Times Roman"/>
                <a:sym typeface="Times Roman"/>
              </a:defRPr>
            </a:pPr>
            <a:r>
              <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rPr>
              <a:t>Input, hidden, and output layers make form the hierarchy of a standard ANN model.</a:t>
            </a:r>
            <a:endParaRPr kumimoji="0" sz="4185" b="0" i="0" u="none" strike="noStrike" kern="0" cap="none" spc="0" normalizeH="0" baseline="0" noProof="0">
              <a:ln>
                <a:noFill/>
              </a:ln>
              <a:solidFill>
                <a:schemeClr val="tx1"/>
              </a:solidFill>
              <a:effectLst/>
              <a:uLnTx/>
              <a:uFillTx/>
              <a:latin typeface="Times Roman"/>
              <a:ea typeface="Times Roman"/>
              <a:cs typeface="Times Roman"/>
              <a:sym typeface="Times Roman"/>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Problem Statement :"/>
          <p:cNvSpPr>
            <a:spLocks noGrp="1"/>
          </p:cNvSpPr>
          <p:nvPr>
            <p:ph type="title" hasCustomPrompt="1"/>
          </p:nvPr>
        </p:nvSpPr>
        <p:spPr>
          <a:ln/>
        </p:spPr>
        <p:txBody>
          <a:bodyPr vert="horz" wrap="square" lIns="50800" tIns="50800" rIns="50800" bIns="50800" anchor="ctr" anchorCtr="0"/>
          <a:p>
            <a:pPr eaLnBrk="1" hangingPunct="1">
              <a:buNone/>
            </a:pPr>
            <a:r>
              <a:rPr lang="en-US" altLang="zh-CN"/>
              <a:t>Problem Statement :</a:t>
            </a:r>
            <a:endParaRPr lang="en-US" altLang="zh-CN"/>
          </a:p>
        </p:txBody>
      </p:sp>
      <p:sp>
        <p:nvSpPr>
          <p:cNvPr id="20483" name="Breast cancer is one of the most dreaded and com- monly occurring malignancies currently among women, affecting around 10% of women worldwide at different stages of their lives . The biggest problem arises when the disease cannot be accurately diagnosed "/>
          <p:cNvSpPr>
            <a:spLocks noGrp="1"/>
          </p:cNvSpPr>
          <p:nvPr>
            <p:ph type="body" idx="1" hasCustomPrompt="1"/>
          </p:nvPr>
        </p:nvSpPr>
        <p:spPr>
          <a:ln/>
        </p:spPr>
        <p:txBody>
          <a:bodyPr vert="horz" wrap="square" lIns="50800" tIns="50800" rIns="50800" bIns="50800" anchor="ctr" anchorCtr="0"/>
          <a:p>
            <a:pPr marL="0" indent="0" defTabSz="457200" eaLnBrk="1" hangingPunct="1">
              <a:spcBef>
                <a:spcPts val="1200"/>
              </a:spcBef>
              <a:buSzTx/>
              <a:buNone/>
            </a:pPr>
            <a:r>
              <a:rPr lang="en-US" altLang="zh-CN" sz="4700">
                <a:latin typeface="Times Roman"/>
                <a:ea typeface="Times Roman"/>
                <a:sym typeface="Times Roman"/>
              </a:rPr>
              <a:t>Breast cancer, which affects 10% of women globally at various periods of their lives, is one of the most feared and frequently occurring malignancies now impacting women. Despite the fact that this sickness is already treatable in practice in many countries, the main issue emerges when the disease cannot be adequately recognized in the very early stages. </a:t>
            </a:r>
            <a:endParaRPr lang="en-US" altLang="zh-CN" sz="4700">
              <a:latin typeface="Times Roman"/>
              <a:ea typeface="Times Roman"/>
              <a:sym typeface="Times Roman"/>
            </a:endParaRPr>
          </a:p>
          <a:p>
            <a:pPr marL="0" indent="0" defTabSz="457200" eaLnBrk="1" hangingPunct="1">
              <a:spcBef>
                <a:spcPts val="1200"/>
              </a:spcBef>
              <a:buSzTx/>
              <a:buNone/>
            </a:pPr>
            <a:endParaRPr lang="en-US" altLang="zh-CN" sz="4700">
              <a:latin typeface="Times Roman"/>
              <a:ea typeface="Times Roman"/>
              <a:sym typeface="Times Roman"/>
            </a:endParaRPr>
          </a:p>
          <a:p>
            <a:pPr marL="0" indent="0" defTabSz="457200" eaLnBrk="1" hangingPunct="1">
              <a:spcBef>
                <a:spcPts val="1200"/>
              </a:spcBef>
              <a:buSzTx/>
              <a:buNone/>
            </a:pPr>
            <a:r>
              <a:rPr lang="en-US" altLang="zh-CN" sz="4700">
                <a:latin typeface="Times Roman"/>
                <a:ea typeface="Times Roman"/>
                <a:sym typeface="Times Roman"/>
              </a:rPr>
              <a:t>Machine learning has shown to be crucial in this area for forecasting diseases like cancer. </a:t>
            </a:r>
            <a:endParaRPr lang="en-US" altLang="zh-CN" sz="4700">
              <a:latin typeface="Times Roman"/>
              <a:ea typeface="Times Roman"/>
              <a:sym typeface="Times Roman"/>
            </a:endParaRPr>
          </a:p>
          <a:p>
            <a:pPr marL="0" indent="0" defTabSz="457200" eaLnBrk="1" hangingPunct="1">
              <a:spcBef>
                <a:spcPts val="1200"/>
              </a:spcBef>
              <a:buSzTx/>
              <a:buNone/>
            </a:pPr>
            <a:endParaRPr lang="en-US" altLang="zh-CN" sz="4700">
              <a:latin typeface="Times Roman"/>
              <a:ea typeface="Times Roman"/>
              <a:sym typeface="Times Roman"/>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Proposed Solution :"/>
          <p:cNvSpPr>
            <a:spLocks noGrp="1"/>
          </p:cNvSpPr>
          <p:nvPr>
            <p:ph type="title" hasCustomPrompt="1"/>
          </p:nvPr>
        </p:nvSpPr>
        <p:spPr>
          <a:ln/>
        </p:spPr>
        <p:txBody>
          <a:bodyPr vert="horz" wrap="square" lIns="50800" tIns="50800" rIns="50800" bIns="50800" anchor="ctr" anchorCtr="0"/>
          <a:p>
            <a:pPr eaLnBrk="1" hangingPunct="1">
              <a:buNone/>
            </a:pPr>
            <a:r>
              <a:rPr lang="en-US" altLang="zh-CN"/>
              <a:t>Proposed Solution :</a:t>
            </a:r>
            <a:endParaRPr lang="en-US" altLang="zh-CN"/>
          </a:p>
        </p:txBody>
      </p:sp>
      <p:sp>
        <p:nvSpPr>
          <p:cNvPr id="141" name="We have outlined a simple model to come with the most accurate predictions.…"/>
          <p:cNvSpPr txBox="1">
            <a:spLocks noGrp="1"/>
          </p:cNvSpPr>
          <p:nvPr>
            <p:ph type="body" sz="half" idx="1" hasCustomPrompt="1"/>
          </p:nvPr>
        </p:nvSpPr>
        <p:spPr>
          <a:xfrm>
            <a:off x="3084513" y="3657600"/>
            <a:ext cx="10007600" cy="8839200"/>
          </a:xfrm>
        </p:spPr>
        <p:txBody>
          <a:bodyPr lIns="50800" tIns="50800" rIns="50800" bIns="50800" anchor="ctr">
            <a:normAutofit lnSpcReduction="10000"/>
          </a:bodyPr>
          <a:lstStyle/>
          <a:p>
            <a:pPr marL="593090" marR="0" lvl="0" indent="-593090" algn="l" defTabSz="434340" rtl="0" eaLnBrk="1" fontAlgn="auto" latinLnBrk="0" hangingPunct="1">
              <a:lnSpc>
                <a:spcPct val="100000"/>
              </a:lnSpc>
              <a:spcBef>
                <a:spcPts val="1100"/>
              </a:spcBef>
              <a:spcAft>
                <a:spcPts val="0"/>
              </a:spcAft>
              <a:buClrTx/>
              <a:buSzPct val="100000"/>
              <a:buFontTx/>
              <a:buAutoNum type="arabicPeriod"/>
              <a:defRPr sz="3325">
                <a:latin typeface="Times Roman"/>
                <a:ea typeface="Times Roman"/>
                <a:cs typeface="Times Roman"/>
                <a:sym typeface="Times Roman"/>
              </a:defRPr>
            </a:pPr>
            <a:r>
              <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rPr>
              <a:t>In order to get the most precise forecasts, we have outlined a straightforward model.</a:t>
            </a:r>
            <a:endPar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93090" marR="0" lvl="0" indent="-593090" algn="l" defTabSz="434340" rtl="0" eaLnBrk="1" fontAlgn="auto" latinLnBrk="0" hangingPunct="1">
              <a:lnSpc>
                <a:spcPct val="100000"/>
              </a:lnSpc>
              <a:spcBef>
                <a:spcPts val="1100"/>
              </a:spcBef>
              <a:spcAft>
                <a:spcPts val="0"/>
              </a:spcAft>
              <a:buClrTx/>
              <a:buSzPct val="100000"/>
              <a:buFontTx/>
              <a:buAutoNum type="arabicPeriod"/>
              <a:defRPr sz="3325">
                <a:latin typeface="Times Roman"/>
                <a:ea typeface="Times Roman"/>
                <a:cs typeface="Times Roman"/>
                <a:sym typeface="Times Roman"/>
              </a:defRPr>
            </a:pPr>
            <a:r>
              <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rPr>
              <a:t>Getting a collection of numerical values for diverse situations was the first goal. </a:t>
            </a:r>
            <a:endPar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93090" marR="0" lvl="0" indent="-593090" algn="l" defTabSz="434340" rtl="0" eaLnBrk="1" fontAlgn="auto" latinLnBrk="0" hangingPunct="1">
              <a:lnSpc>
                <a:spcPct val="100000"/>
              </a:lnSpc>
              <a:spcBef>
                <a:spcPts val="1100"/>
              </a:spcBef>
              <a:spcAft>
                <a:spcPts val="0"/>
              </a:spcAft>
              <a:buClrTx/>
              <a:buSzPct val="100000"/>
              <a:buFontTx/>
              <a:buAutoNum type="arabicPeriod"/>
              <a:defRPr sz="3325">
                <a:latin typeface="Times Roman"/>
                <a:ea typeface="Times Roman"/>
                <a:cs typeface="Times Roman"/>
                <a:sym typeface="Times Roman"/>
              </a:defRPr>
            </a:pPr>
            <a:r>
              <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rPr>
              <a:t>In order to train and test six algorithms—Random forest, K-Neighbors, Logistic Regression, Naive Bayes, and Support Vector machine (SVM)—we divided the train-test ratio to 70:30 after finalizing our dataset. </a:t>
            </a:r>
            <a:endPar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93090" marR="0" lvl="0" indent="-593090" algn="l" defTabSz="434340" rtl="0" eaLnBrk="1" fontAlgn="auto" latinLnBrk="0" hangingPunct="1">
              <a:lnSpc>
                <a:spcPct val="100000"/>
              </a:lnSpc>
              <a:spcBef>
                <a:spcPts val="1100"/>
              </a:spcBef>
              <a:spcAft>
                <a:spcPts val="0"/>
              </a:spcAft>
              <a:buClrTx/>
              <a:buSzPct val="100000"/>
              <a:buFontTx/>
              <a:buAutoNum type="arabicPeriod"/>
              <a:defRPr sz="3325">
                <a:latin typeface="Times Roman"/>
                <a:ea typeface="Times Roman"/>
                <a:cs typeface="Times Roman"/>
                <a:sym typeface="Times Roman"/>
              </a:defRPr>
            </a:pPr>
            <a:r>
              <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rPr>
              <a:t>To lessen the dimensionality of the dataset, feature selection in the form of Principal Component Analysis is performed. </a:t>
            </a:r>
            <a:endPar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93090" marR="0" lvl="0" indent="-593090" algn="l" defTabSz="434340" rtl="0" eaLnBrk="1" fontAlgn="auto" latinLnBrk="0" hangingPunct="1">
              <a:lnSpc>
                <a:spcPct val="100000"/>
              </a:lnSpc>
              <a:spcBef>
                <a:spcPts val="1100"/>
              </a:spcBef>
              <a:spcAft>
                <a:spcPts val="0"/>
              </a:spcAft>
              <a:buClrTx/>
              <a:buSzPct val="100000"/>
              <a:buFontTx/>
              <a:buAutoNum type="arabicPeriod"/>
              <a:defRPr sz="3325">
                <a:latin typeface="Times Roman"/>
                <a:ea typeface="Times Roman"/>
                <a:cs typeface="Times Roman"/>
                <a:sym typeface="Times Roman"/>
              </a:defRPr>
            </a:pPr>
            <a:r>
              <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rPr>
              <a:t>The models are retrained using training and testing, and the last step is a comparison of the findings to the earlier results. </a:t>
            </a:r>
            <a:endPar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93090" marR="0" lvl="0" indent="-593090" algn="l" defTabSz="434340" rtl="0" eaLnBrk="1" fontAlgn="auto" latinLnBrk="0" hangingPunct="1">
              <a:lnSpc>
                <a:spcPct val="100000"/>
              </a:lnSpc>
              <a:spcBef>
                <a:spcPts val="1100"/>
              </a:spcBef>
              <a:spcAft>
                <a:spcPts val="0"/>
              </a:spcAft>
              <a:buClrTx/>
              <a:buSzPct val="100000"/>
              <a:buFontTx/>
              <a:buAutoNum type="arabicPeriod"/>
              <a:defRPr sz="3325">
                <a:latin typeface="Times Roman"/>
                <a:ea typeface="Times Roman"/>
                <a:cs typeface="Times Roman"/>
                <a:sym typeface="Times Roman"/>
              </a:defRPr>
            </a:pPr>
            <a:endPar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endParaRPr>
          </a:p>
          <a:p>
            <a:pPr marL="593090" marR="0" lvl="0" indent="-593090" algn="l" defTabSz="434340" rtl="0" eaLnBrk="1" fontAlgn="auto" latinLnBrk="0" hangingPunct="1">
              <a:lnSpc>
                <a:spcPct val="100000"/>
              </a:lnSpc>
              <a:spcBef>
                <a:spcPts val="1100"/>
              </a:spcBef>
              <a:spcAft>
                <a:spcPts val="0"/>
              </a:spcAft>
              <a:buClrTx/>
              <a:buSzPct val="100000"/>
              <a:buFontTx/>
              <a:buAutoNum type="arabicPeriod"/>
              <a:defRPr sz="3325">
                <a:latin typeface="Times Roman"/>
                <a:ea typeface="Times Roman"/>
                <a:cs typeface="Times Roman"/>
                <a:sym typeface="Times Roman"/>
              </a:defRPr>
            </a:pPr>
            <a:endParaRPr kumimoji="0" sz="3325" b="0" i="0" u="none" strike="noStrike" kern="0" cap="none" spc="0" normalizeH="0" baseline="0" noProof="0">
              <a:ln>
                <a:noFill/>
              </a:ln>
              <a:solidFill>
                <a:schemeClr val="tx1"/>
              </a:solidFill>
              <a:effectLst/>
              <a:uLnTx/>
              <a:uFillTx/>
              <a:latin typeface="Times Roman"/>
              <a:ea typeface="Times Roman"/>
              <a:cs typeface="Times Roman"/>
              <a:sym typeface="Times Roman"/>
            </a:endParaRPr>
          </a:p>
        </p:txBody>
      </p:sp>
      <p:pic>
        <p:nvPicPr>
          <p:cNvPr id="21508" name="proposed.PNG" descr="proposed.PNG"/>
          <p:cNvPicPr>
            <a:picLocks noChangeAspect="1"/>
          </p:cNvPicPr>
          <p:nvPr/>
        </p:nvPicPr>
        <p:blipFill>
          <a:blip r:embed="rId1"/>
          <a:stretch>
            <a:fillRect/>
          </a:stretch>
        </p:blipFill>
        <p:spPr>
          <a:xfrm>
            <a:off x="15890875" y="3241675"/>
            <a:ext cx="3422650" cy="10072688"/>
          </a:xfrm>
          <a:prstGeom prst="rect">
            <a:avLst/>
          </a:prstGeom>
          <a:noFill/>
          <a:ln w="12700">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sults :"/>
          <p:cNvSpPr>
            <a:spLocks noGrp="1"/>
          </p:cNvSpPr>
          <p:nvPr>
            <p:ph type="title" hasCustomPrompt="1"/>
          </p:nvPr>
        </p:nvSpPr>
        <p:spPr>
          <a:ln/>
        </p:spPr>
        <p:txBody>
          <a:bodyPr vert="horz" wrap="square" lIns="50800" tIns="50800" rIns="50800" bIns="50800" anchor="ctr" anchorCtr="0"/>
          <a:p>
            <a:pPr eaLnBrk="1" hangingPunct="1">
              <a:buNone/>
            </a:pPr>
            <a:r>
              <a:rPr lang="en-US" altLang="zh-CN"/>
              <a:t>Results :</a:t>
            </a:r>
            <a:endParaRPr lang="en-US" altLang="zh-CN"/>
          </a:p>
        </p:txBody>
      </p:sp>
      <p:sp>
        <p:nvSpPr>
          <p:cNvPr id="22531" name="The next step after applying implementing machine learning models is to seek out how effective is that the model, i.e. how the models performed on the datasets.…"/>
          <p:cNvSpPr>
            <a:spLocks noGrp="1"/>
          </p:cNvSpPr>
          <p:nvPr>
            <p:ph type="body" idx="1" hasCustomPrompt="1"/>
          </p:nvPr>
        </p:nvSpPr>
        <p:spPr>
          <a:ln/>
        </p:spPr>
        <p:txBody>
          <a:bodyPr vert="horz" wrap="square" lIns="50800" tIns="50800" rIns="50800" bIns="50800" anchor="ctr" anchorCtr="0"/>
          <a:p>
            <a:pPr marL="551180" indent="-551180" defTabSz="457200" eaLnBrk="1" hangingPunct="1">
              <a:spcBef>
                <a:spcPts val="1200"/>
              </a:spcBef>
            </a:pPr>
            <a:r>
              <a:rPr lang="en-US" altLang="zh-CN" sz="4700">
                <a:latin typeface="Times Roman"/>
                <a:ea typeface="Times Roman"/>
                <a:sym typeface="Times Roman"/>
              </a:rPr>
              <a:t>Following the application and implementation of machine learning models, the next stage is to determine the model's effectiveness, or how well it performed on the datasets. </a:t>
            </a:r>
            <a:endParaRPr lang="en-US" altLang="zh-CN" sz="4700">
              <a:latin typeface="Times Roman"/>
              <a:ea typeface="Times Roman"/>
              <a:sym typeface="Times Roman"/>
            </a:endParaRPr>
          </a:p>
          <a:p>
            <a:pPr marL="551180" indent="-551180" defTabSz="457200" eaLnBrk="1" hangingPunct="1">
              <a:spcBef>
                <a:spcPts val="1200"/>
              </a:spcBef>
            </a:pPr>
            <a:r>
              <a:rPr lang="en-US" altLang="zh-CN" sz="4700">
                <a:latin typeface="Times Roman"/>
                <a:ea typeface="Times Roman"/>
                <a:sym typeface="Times Roman"/>
              </a:rPr>
              <a:t>This is done by applying the models to the previously created test dataset. </a:t>
            </a:r>
            <a:endParaRPr lang="en-US" altLang="zh-CN" sz="4700">
              <a:latin typeface="Times Roman"/>
              <a:ea typeface="Times Roman"/>
              <a:sym typeface="Times Roman"/>
            </a:endParaRPr>
          </a:p>
          <a:p>
            <a:pPr marL="551180" indent="-551180" defTabSz="457200" eaLnBrk="1" hangingPunct="1">
              <a:spcBef>
                <a:spcPts val="1200"/>
              </a:spcBef>
            </a:pPr>
            <a:r>
              <a:rPr lang="en-US" altLang="zh-CN" sz="4700">
                <a:latin typeface="Times Roman"/>
                <a:ea typeface="Times Roman"/>
                <a:sym typeface="Times Roman"/>
              </a:rPr>
              <a:t>30% of the dataset for the prediction of breast cancer was included in the test dataset. </a:t>
            </a:r>
            <a:endParaRPr lang="en-US" altLang="zh-CN" sz="4700">
              <a:latin typeface="Times Roman"/>
              <a:ea typeface="Times Roman"/>
              <a:sym typeface="Times Roman"/>
            </a:endParaRPr>
          </a:p>
          <a:p>
            <a:pPr marL="551180" indent="-551180" defTabSz="457200" eaLnBrk="1" hangingPunct="1">
              <a:spcBef>
                <a:spcPts val="1200"/>
              </a:spcBef>
            </a:pPr>
            <a:r>
              <a:rPr lang="en-US" altLang="zh-CN" sz="4700">
                <a:latin typeface="Times Roman"/>
                <a:ea typeface="Times Roman"/>
                <a:sym typeface="Times Roman"/>
              </a:rPr>
              <a:t>We tested six machine learning algorithms: support vector machine, Naive Bayes classifier, KNN classifier, logistic regression, and random forest classifier. </a:t>
            </a:r>
            <a:endParaRPr lang="en-US" altLang="zh-CN" sz="4700">
              <a:latin typeface="Times Roman"/>
              <a:ea typeface="Times Roman"/>
              <a:sym typeface="Times Roman"/>
            </a:endParaRPr>
          </a:p>
        </p:txBody>
      </p:sp>
    </p:spTree>
  </p:cSld>
  <p:clrMapOvr>
    <a:masterClrMapping/>
  </p:clrMapOvr>
  <p:transition spd="med"/>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2"/>
                <a:lumOff val="-7112"/>
              </a:schemeClr>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7520</Words>
  <Application>WPS Presentation</Application>
  <PresentationFormat>Custom</PresentationFormat>
  <Paragraphs>112</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Helvetica Light</vt:lpstr>
      <vt:lpstr>Helvetica Neue</vt:lpstr>
      <vt:lpstr>Times Roman</vt:lpstr>
      <vt:lpstr>Segoe Print</vt:lpstr>
      <vt:lpstr>Helvetica</vt:lpstr>
      <vt:lpstr>Helvetica</vt:lpstr>
      <vt:lpstr>Microsoft YaHei</vt:lpstr>
      <vt:lpstr>Arial Unicode MS</vt:lpstr>
      <vt:lpstr>Helvetica Light</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By Using Machine Learning </dc:title>
  <dc:creator/>
  <cp:lastModifiedBy>9864p</cp:lastModifiedBy>
  <cp:revision>2</cp:revision>
  <dcterms:created xsi:type="dcterms:W3CDTF">2023-06-20T15:32:00Z</dcterms:created>
  <dcterms:modified xsi:type="dcterms:W3CDTF">2023-06-20T15:40:30Z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B68B314DAA3A495D80A0C63BAEEE06F0</vt:lpwstr>
  </property>
  <property fmtid="{D5CDD505-2E9C-101B-9397-08002B2CF9AE}" pid="3" name="KSOProductBuildVer">
    <vt:lpwstr>1033-11.2.0.11537</vt:lpwstr>
  </property>
</Properties>
</file>