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3.xml" ContentType="application/vnd.openxmlformats-officedocument.themeOverrid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4.xml" ContentType="application/vnd.openxmlformats-officedocument.themeOverrid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5.xml" ContentType="application/vnd.openxmlformats-officedocument.themeOverrid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6.xml" ContentType="application/vnd.openxmlformats-officedocument.themeOverride+xml"/>
  <Override PartName="/ppt/charts/chart13.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7.xml" ContentType="application/vnd.openxmlformats-officedocument.themeOverride+xml"/>
  <Override PartName="/ppt/charts/chart14.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0" r:id="rId5"/>
    <p:sldId id="261" r:id="rId6"/>
    <p:sldId id="262" r:id="rId7"/>
    <p:sldId id="263" r:id="rId8"/>
    <p:sldId id="264" r:id="rId9"/>
    <p:sldId id="273" r:id="rId10"/>
    <p:sldId id="275" r:id="rId11"/>
    <p:sldId id="276" r:id="rId12"/>
    <p:sldId id="265" r:id="rId13"/>
    <p:sldId id="277" r:id="rId14"/>
    <p:sldId id="278" r:id="rId15"/>
    <p:sldId id="279" r:id="rId16"/>
    <p:sldId id="281" r:id="rId17"/>
    <p:sldId id="266" r:id="rId18"/>
    <p:sldId id="282"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8AD927-2D4F-479D-88A4-0FD30C58642E}">
          <p14:sldIdLst>
            <p14:sldId id="256"/>
            <p14:sldId id="257"/>
            <p14:sldId id="258"/>
            <p14:sldId id="260"/>
            <p14:sldId id="261"/>
            <p14:sldId id="262"/>
            <p14:sldId id="263"/>
            <p14:sldId id="264"/>
            <p14:sldId id="273"/>
          </p14:sldIdLst>
        </p14:section>
        <p14:section name="Untitled Section" id="{E1991D50-9BD9-496F-9535-A63362FD3597}">
          <p14:sldIdLst>
            <p14:sldId id="275"/>
            <p14:sldId id="276"/>
            <p14:sldId id="265"/>
            <p14:sldId id="277"/>
            <p14:sldId id="278"/>
            <p14:sldId id="279"/>
            <p14:sldId id="281"/>
            <p14:sldId id="266"/>
            <p14:sldId id="282"/>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package" Target="../embeddings/Microsoft_Excel_Worksheet8.xlsx"/></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package" Target="../embeddings/Microsoft_Excel_Worksheet9.xlsx"/></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package" Target="../embeddings/Microsoft_Excel_Worksheet10.xlsx"/></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package" Target="../embeddings/Microsoft_Excel_Worksheet11.xlsx"/></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oleObject" Target="file:///C:\Users\PHANINDRA%20BHUSHAN\Desktop\proj%20python%20excel.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7.xlsx"/></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PHANINDRA%20BHUSHAN\Desktop\proj%20python%20excel.xlsx" TargetMode="Externa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Income Group</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58BE-4CC2-AB3A-A8F4220CB7C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58BE-4CC2-AB3A-A8F4220CB7C4}"/>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58BE-4CC2-AB3A-A8F4220CB7C4}"/>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58BE-4CC2-AB3A-A8F4220CB7C4}"/>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1-58BE-4CC2-AB3A-A8F4220CB7C4}"/>
                </c:ext>
              </c:extLst>
            </c:dLbl>
            <c:dLbl>
              <c:idx val="1"/>
              <c:layout>
                <c:manualLayout>
                  <c:x val="-7.4388625230075264E-2"/>
                  <c:y val="-0.12403226234009396"/>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8BE-4CC2-AB3A-A8F4220CB7C4}"/>
                </c:ext>
              </c:extLst>
            </c:dLbl>
            <c:dLbl>
              <c:idx val="2"/>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5-58BE-4CC2-AB3A-A8F4220CB7C4}"/>
                </c:ext>
              </c:extLst>
            </c:dLbl>
            <c:dLbl>
              <c:idx val="3"/>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7-58BE-4CC2-AB3A-A8F4220CB7C4}"/>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'Q1'!$A$2:$A$5</c:f>
              <c:strCache>
                <c:ptCount val="4"/>
                <c:pt idx="0">
                  <c:v>Lower Middle Income</c:v>
                </c:pt>
                <c:pt idx="1">
                  <c:v>Upper Middle Income</c:v>
                </c:pt>
                <c:pt idx="2">
                  <c:v>Lower Income</c:v>
                </c:pt>
                <c:pt idx="3">
                  <c:v>High Income</c:v>
                </c:pt>
              </c:strCache>
            </c:strRef>
          </c:cat>
          <c:val>
            <c:numRef>
              <c:f>'Q1'!$B$2:$B$5</c:f>
              <c:numCache>
                <c:formatCode>General</c:formatCode>
                <c:ptCount val="4"/>
                <c:pt idx="0">
                  <c:v>17976</c:v>
                </c:pt>
                <c:pt idx="1">
                  <c:v>13832</c:v>
                </c:pt>
                <c:pt idx="2">
                  <c:v>3811</c:v>
                </c:pt>
                <c:pt idx="3">
                  <c:v>7708</c:v>
                </c:pt>
              </c:numCache>
            </c:numRef>
          </c:val>
          <c:extLst>
            <c:ext xmlns:c16="http://schemas.microsoft.com/office/drawing/2014/chart" uri="{C3380CC4-5D6E-409C-BE32-E72D297353CC}">
              <c16:uniqueId val="{00000008-58BE-4CC2-AB3A-A8F4220CB7C4}"/>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top5_5_Sales!$D$1</c:f>
              <c:strCache>
                <c:ptCount val="1"/>
                <c:pt idx="0">
                  <c:v>Total_Sales</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delete val="1"/>
          </c:dLbls>
          <c:cat>
            <c:multiLvlStrRef>
              <c:f>top5_5_Sales!$B$2:$C$6</c:f>
              <c:multiLvlStrCache>
                <c:ptCount val="5"/>
                <c:lvl>
                  <c:pt idx="0">
                    <c:v>C Class</c:v>
                  </c:pt>
                  <c:pt idx="1">
                    <c:v>C Class</c:v>
                  </c:pt>
                  <c:pt idx="2">
                    <c:v>A Class</c:v>
                  </c:pt>
                  <c:pt idx="3">
                    <c:v>3 Series</c:v>
                  </c:pt>
                  <c:pt idx="4">
                    <c:v>1 Series</c:v>
                  </c:pt>
                </c:lvl>
                <c:lvl>
                  <c:pt idx="0">
                    <c:v>cclass</c:v>
                  </c:pt>
                  <c:pt idx="1">
                    <c:v>merc</c:v>
                  </c:pt>
                  <c:pt idx="2">
                    <c:v>merc</c:v>
                  </c:pt>
                  <c:pt idx="3">
                    <c:v>bmw</c:v>
                  </c:pt>
                  <c:pt idx="4">
                    <c:v>bmw</c:v>
                  </c:pt>
                </c:lvl>
              </c:multiLvlStrCache>
            </c:multiLvlStrRef>
          </c:cat>
          <c:val>
            <c:numRef>
              <c:f>top5_5_Sales!$D$2:$D$6</c:f>
              <c:numCache>
                <c:formatCode>General</c:formatCode>
                <c:ptCount val="5"/>
                <c:pt idx="0">
                  <c:v>3899</c:v>
                </c:pt>
                <c:pt idx="1">
                  <c:v>3747</c:v>
                </c:pt>
                <c:pt idx="2">
                  <c:v>2561</c:v>
                </c:pt>
                <c:pt idx="3">
                  <c:v>2443</c:v>
                </c:pt>
                <c:pt idx="4">
                  <c:v>1969</c:v>
                </c:pt>
              </c:numCache>
            </c:numRef>
          </c:val>
          <c:extLst>
            <c:ext xmlns:c16="http://schemas.microsoft.com/office/drawing/2014/chart" uri="{C3380CC4-5D6E-409C-BE32-E72D297353CC}">
              <c16:uniqueId val="{00000000-52FB-4EAA-91E9-CD1D92CF6A4E}"/>
            </c:ext>
          </c:extLst>
        </c:ser>
        <c:dLbls>
          <c:showLegendKey val="0"/>
          <c:showVal val="1"/>
          <c:showCatName val="0"/>
          <c:showSerName val="0"/>
          <c:showPercent val="0"/>
          <c:showBubbleSize val="0"/>
        </c:dLbls>
        <c:gapWidth val="65"/>
        <c:shape val="box"/>
        <c:axId val="1441971288"/>
        <c:axId val="1441974568"/>
        <c:axId val="0"/>
      </c:bar3DChart>
      <c:catAx>
        <c:axId val="144197128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600" b="1" i="0" u="none" strike="noStrike" kern="1200" cap="all" baseline="0">
                <a:solidFill>
                  <a:schemeClr val="dk1">
                    <a:lumMod val="75000"/>
                    <a:lumOff val="25000"/>
                  </a:schemeClr>
                </a:solidFill>
                <a:latin typeface="+mn-lt"/>
                <a:ea typeface="+mn-ea"/>
                <a:cs typeface="+mn-cs"/>
              </a:defRPr>
            </a:pPr>
            <a:endParaRPr lang="en-US"/>
          </a:p>
        </c:txPr>
        <c:crossAx val="1441974568"/>
        <c:crosses val="autoZero"/>
        <c:auto val="1"/>
        <c:lblAlgn val="ctr"/>
        <c:lblOffset val="100"/>
        <c:noMultiLvlLbl val="0"/>
      </c:catAx>
      <c:valAx>
        <c:axId val="1441974568"/>
        <c:scaling>
          <c:orientation val="minMax"/>
        </c:scaling>
        <c:delete val="1"/>
        <c:axPos val="l"/>
        <c:numFmt formatCode="General" sourceLinked="1"/>
        <c:majorTickMark val="none"/>
        <c:minorTickMark val="none"/>
        <c:tickLblPos val="nextTo"/>
        <c:crossAx val="1441971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Total</a:t>
            </a:r>
            <a:r>
              <a:rPr lang="en-US" baseline="0"/>
              <a:t> sales in price range 10000 to 30000</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multiLvlStrRef>
              <c:f>top5_5_Sales!$L$3:$M$7</c:f>
              <c:multiLvlStrCache>
                <c:ptCount val="5"/>
                <c:lvl>
                  <c:pt idx="0">
                    <c:v>C Class</c:v>
                  </c:pt>
                  <c:pt idx="1">
                    <c:v>C Class</c:v>
                  </c:pt>
                  <c:pt idx="2">
                    <c:v>A Class</c:v>
                  </c:pt>
                  <c:pt idx="3">
                    <c:v>3 Series</c:v>
                  </c:pt>
                  <c:pt idx="4">
                    <c:v>A3</c:v>
                  </c:pt>
                </c:lvl>
                <c:lvl>
                  <c:pt idx="0">
                    <c:v>cclass</c:v>
                  </c:pt>
                  <c:pt idx="1">
                    <c:v>merc</c:v>
                  </c:pt>
                  <c:pt idx="2">
                    <c:v>merc</c:v>
                  </c:pt>
                  <c:pt idx="3">
                    <c:v>bmw</c:v>
                  </c:pt>
                  <c:pt idx="4">
                    <c:v>audi</c:v>
                  </c:pt>
                </c:lvl>
              </c:multiLvlStrCache>
            </c:multiLvlStrRef>
          </c:cat>
          <c:val>
            <c:numRef>
              <c:f>top5_5_Sales!$N$3:$N$7</c:f>
              <c:numCache>
                <c:formatCode>General</c:formatCode>
                <c:ptCount val="5"/>
                <c:pt idx="0">
                  <c:v>3039</c:v>
                </c:pt>
                <c:pt idx="1">
                  <c:v>2940</c:v>
                </c:pt>
                <c:pt idx="2">
                  <c:v>2388</c:v>
                </c:pt>
                <c:pt idx="3">
                  <c:v>1921</c:v>
                </c:pt>
                <c:pt idx="4">
                  <c:v>1644</c:v>
                </c:pt>
              </c:numCache>
            </c:numRef>
          </c:val>
          <c:extLst>
            <c:ext xmlns:c16="http://schemas.microsoft.com/office/drawing/2014/chart" uri="{C3380CC4-5D6E-409C-BE32-E72D297353CC}">
              <c16:uniqueId val="{00000000-4A85-4ABD-A774-9F926FEB162B}"/>
            </c:ext>
          </c:extLst>
        </c:ser>
        <c:dLbls>
          <c:showLegendKey val="0"/>
          <c:showVal val="0"/>
          <c:showCatName val="0"/>
          <c:showSerName val="0"/>
          <c:showPercent val="0"/>
          <c:showBubbleSize val="0"/>
        </c:dLbls>
        <c:gapWidth val="65"/>
        <c:shape val="box"/>
        <c:axId val="1220782160"/>
        <c:axId val="1220772648"/>
        <c:axId val="0"/>
      </c:bar3DChart>
      <c:catAx>
        <c:axId val="122078216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600" b="1" i="0" u="none" strike="noStrike" kern="1200" cap="all" baseline="0">
                <a:solidFill>
                  <a:schemeClr val="dk1">
                    <a:lumMod val="75000"/>
                    <a:lumOff val="25000"/>
                  </a:schemeClr>
                </a:solidFill>
                <a:latin typeface="+mn-lt"/>
                <a:ea typeface="+mn-ea"/>
                <a:cs typeface="+mn-cs"/>
              </a:defRPr>
            </a:pPr>
            <a:endParaRPr lang="en-US"/>
          </a:p>
        </c:txPr>
        <c:crossAx val="1220772648"/>
        <c:crosses val="autoZero"/>
        <c:auto val="1"/>
        <c:lblAlgn val="ctr"/>
        <c:lblOffset val="100"/>
        <c:noMultiLvlLbl val="0"/>
      </c:catAx>
      <c:valAx>
        <c:axId val="1220772648"/>
        <c:scaling>
          <c:orientation val="minMax"/>
        </c:scaling>
        <c:delete val="1"/>
        <c:axPos val="l"/>
        <c:numFmt formatCode="General" sourceLinked="1"/>
        <c:majorTickMark val="none"/>
        <c:minorTickMark val="none"/>
        <c:tickLblPos val="nextTo"/>
        <c:crossAx val="1220782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Top_5_mileage!$D$1</c:f>
              <c:strCache>
                <c:ptCount val="1"/>
                <c:pt idx="0">
                  <c:v>Avg_Mileage</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multiLvlStrRef>
              <c:f>Top_5_mileage!$B$2:$C$6</c:f>
              <c:multiLvlStrCache>
                <c:ptCount val="5"/>
                <c:lvl>
                  <c:pt idx="0">
                    <c:v>CLK</c:v>
                  </c:pt>
                  <c:pt idx="1">
                    <c:v>Terracan</c:v>
                  </c:pt>
                  <c:pt idx="2">
                    <c:v>A2</c:v>
                  </c:pt>
                  <c:pt idx="3">
                    <c:v>230</c:v>
                  </c:pt>
                  <c:pt idx="4">
                    <c:v>R Class</c:v>
                  </c:pt>
                </c:lvl>
                <c:lvl>
                  <c:pt idx="0">
                    <c:v>merc</c:v>
                  </c:pt>
                  <c:pt idx="1">
                    <c:v>hyndai</c:v>
                  </c:pt>
                  <c:pt idx="2">
                    <c:v>audi</c:v>
                  </c:pt>
                  <c:pt idx="3">
                    <c:v>merc</c:v>
                  </c:pt>
                  <c:pt idx="4">
                    <c:v>merc</c:v>
                  </c:pt>
                </c:lvl>
              </c:multiLvlStrCache>
            </c:multiLvlStrRef>
          </c:cat>
          <c:val>
            <c:numRef>
              <c:f>Top_5_mileage!$D$2:$D$6</c:f>
              <c:numCache>
                <c:formatCode>General</c:formatCode>
                <c:ptCount val="5"/>
                <c:pt idx="0">
                  <c:v>109714</c:v>
                </c:pt>
                <c:pt idx="1">
                  <c:v>104000</c:v>
                </c:pt>
                <c:pt idx="2">
                  <c:v>100000</c:v>
                </c:pt>
                <c:pt idx="3">
                  <c:v>94000</c:v>
                </c:pt>
                <c:pt idx="4">
                  <c:v>67928</c:v>
                </c:pt>
              </c:numCache>
            </c:numRef>
          </c:val>
          <c:extLst>
            <c:ext xmlns:c16="http://schemas.microsoft.com/office/drawing/2014/chart" uri="{C3380CC4-5D6E-409C-BE32-E72D297353CC}">
              <c16:uniqueId val="{00000000-DA7A-4C2A-AAE0-D9FD8E52BACE}"/>
            </c:ext>
          </c:extLst>
        </c:ser>
        <c:dLbls>
          <c:showLegendKey val="0"/>
          <c:showVal val="0"/>
          <c:showCatName val="0"/>
          <c:showSerName val="0"/>
          <c:showPercent val="0"/>
          <c:showBubbleSize val="0"/>
        </c:dLbls>
        <c:gapWidth val="65"/>
        <c:shape val="box"/>
        <c:axId val="1411777824"/>
        <c:axId val="1411778480"/>
        <c:axId val="0"/>
      </c:bar3DChart>
      <c:catAx>
        <c:axId val="14117778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600" b="1" i="0" u="none" strike="noStrike" kern="1200" cap="all" baseline="0">
                <a:solidFill>
                  <a:schemeClr val="dk1">
                    <a:lumMod val="75000"/>
                    <a:lumOff val="25000"/>
                  </a:schemeClr>
                </a:solidFill>
                <a:latin typeface="+mn-lt"/>
                <a:ea typeface="+mn-ea"/>
                <a:cs typeface="+mn-cs"/>
              </a:defRPr>
            </a:pPr>
            <a:endParaRPr lang="en-US"/>
          </a:p>
        </c:txPr>
        <c:crossAx val="1411778480"/>
        <c:crosses val="autoZero"/>
        <c:auto val="1"/>
        <c:lblAlgn val="ctr"/>
        <c:lblOffset val="100"/>
        <c:noMultiLvlLbl val="0"/>
      </c:catAx>
      <c:valAx>
        <c:axId val="1411778480"/>
        <c:scaling>
          <c:orientation val="minMax"/>
        </c:scaling>
        <c:delete val="1"/>
        <c:axPos val="l"/>
        <c:numFmt formatCode="General" sourceLinked="1"/>
        <c:majorTickMark val="none"/>
        <c:minorTickMark val="none"/>
        <c:tickLblPos val="nextTo"/>
        <c:crossAx val="1411777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374130438444306E-2"/>
          <c:y val="6.6446512922736026E-2"/>
          <c:w val="0.91760133946149747"/>
          <c:h val="0.69009714930353239"/>
        </c:manualLayout>
      </c:layout>
      <c:bar3DChart>
        <c:barDir val="col"/>
        <c:grouping val="clustered"/>
        <c:varyColors val="0"/>
        <c:ser>
          <c:idx val="0"/>
          <c:order val="0"/>
          <c:tx>
            <c:strRef>
              <c:f>top_5_engSize!$D$1</c:f>
              <c:strCache>
                <c:ptCount val="1"/>
                <c:pt idx="0">
                  <c:v>Avg_engineSize</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multiLvlStrRef>
              <c:f>top_5_engSize!$B$2:$C$6</c:f>
              <c:multiLvlStrCache>
                <c:ptCount val="5"/>
                <c:lvl>
                  <c:pt idx="0">
                    <c:v>R8</c:v>
                  </c:pt>
                  <c:pt idx="1">
                    <c:v>M6</c:v>
                  </c:pt>
                  <c:pt idx="2">
                    <c:v>M5</c:v>
                  </c:pt>
                  <c:pt idx="3">
                    <c:v>RS6</c:v>
                  </c:pt>
                  <c:pt idx="4">
                    <c:v>RS7</c:v>
                  </c:pt>
                </c:lvl>
                <c:lvl>
                  <c:pt idx="0">
                    <c:v>audi</c:v>
                  </c:pt>
                  <c:pt idx="1">
                    <c:v>bmw</c:v>
                  </c:pt>
                  <c:pt idx="2">
                    <c:v>bmw</c:v>
                  </c:pt>
                  <c:pt idx="3">
                    <c:v>audi</c:v>
                  </c:pt>
                  <c:pt idx="4">
                    <c:v>audi</c:v>
                  </c:pt>
                </c:lvl>
              </c:multiLvlStrCache>
            </c:multiLvlStrRef>
          </c:cat>
          <c:val>
            <c:numRef>
              <c:f>top_5_engSize!$D$2:$D$6</c:f>
              <c:numCache>
                <c:formatCode>General</c:formatCode>
                <c:ptCount val="5"/>
                <c:pt idx="0">
                  <c:v>4.9857140949794196</c:v>
                </c:pt>
                <c:pt idx="1">
                  <c:v>4.4750000831249999</c:v>
                </c:pt>
                <c:pt idx="2">
                  <c:v>4.4000000950000002</c:v>
                </c:pt>
                <c:pt idx="3">
                  <c:v>4</c:v>
                </c:pt>
                <c:pt idx="4">
                  <c:v>4</c:v>
                </c:pt>
              </c:numCache>
            </c:numRef>
          </c:val>
          <c:extLst>
            <c:ext xmlns:c16="http://schemas.microsoft.com/office/drawing/2014/chart" uri="{C3380CC4-5D6E-409C-BE32-E72D297353CC}">
              <c16:uniqueId val="{00000000-F8F3-43F4-861B-5461EEFC8697}"/>
            </c:ext>
          </c:extLst>
        </c:ser>
        <c:dLbls>
          <c:showLegendKey val="0"/>
          <c:showVal val="0"/>
          <c:showCatName val="0"/>
          <c:showSerName val="0"/>
          <c:showPercent val="0"/>
          <c:showBubbleSize val="0"/>
        </c:dLbls>
        <c:gapWidth val="65"/>
        <c:shape val="box"/>
        <c:axId val="520162536"/>
        <c:axId val="520163192"/>
        <c:axId val="0"/>
      </c:bar3DChart>
      <c:catAx>
        <c:axId val="52016253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all" baseline="0">
                <a:solidFill>
                  <a:schemeClr val="dk1">
                    <a:lumMod val="75000"/>
                    <a:lumOff val="25000"/>
                  </a:schemeClr>
                </a:solidFill>
                <a:latin typeface="+mn-lt"/>
                <a:ea typeface="+mn-ea"/>
                <a:cs typeface="+mn-cs"/>
              </a:defRPr>
            </a:pPr>
            <a:endParaRPr lang="en-US"/>
          </a:p>
        </c:txPr>
        <c:crossAx val="520163192"/>
        <c:crosses val="autoZero"/>
        <c:auto val="1"/>
        <c:lblAlgn val="ctr"/>
        <c:lblOffset val="100"/>
        <c:noMultiLvlLbl val="0"/>
      </c:catAx>
      <c:valAx>
        <c:axId val="520163192"/>
        <c:scaling>
          <c:orientation val="minMax"/>
        </c:scaling>
        <c:delete val="1"/>
        <c:axPos val="l"/>
        <c:numFmt formatCode="General" sourceLinked="1"/>
        <c:majorTickMark val="none"/>
        <c:minorTickMark val="none"/>
        <c:tickLblPos val="nextTo"/>
        <c:crossAx val="520162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top5_price!$D$1</c:f>
              <c:strCache>
                <c:ptCount val="1"/>
                <c:pt idx="0">
                  <c:v>Avg_Price</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multiLvlStrRef>
              <c:f>top5_price!$B$2:$C$6</c:f>
              <c:multiLvlStrCache>
                <c:ptCount val="5"/>
                <c:lvl>
                  <c:pt idx="0">
                    <c:v>G Class</c:v>
                  </c:pt>
                  <c:pt idx="1">
                    <c:v>R8</c:v>
                  </c:pt>
                  <c:pt idx="2">
                    <c:v>X7</c:v>
                  </c:pt>
                  <c:pt idx="3">
                    <c:v>8 Series</c:v>
                  </c:pt>
                  <c:pt idx="4">
                    <c:v>Q8</c:v>
                  </c:pt>
                </c:lvl>
                <c:lvl>
                  <c:pt idx="0">
                    <c:v>merc</c:v>
                  </c:pt>
                  <c:pt idx="1">
                    <c:v>audi</c:v>
                  </c:pt>
                  <c:pt idx="2">
                    <c:v>bmw</c:v>
                  </c:pt>
                  <c:pt idx="3">
                    <c:v>bmw</c:v>
                  </c:pt>
                  <c:pt idx="4">
                    <c:v>audi</c:v>
                  </c:pt>
                </c:lvl>
              </c:multiLvlStrCache>
            </c:multiLvlStrRef>
          </c:cat>
          <c:val>
            <c:numRef>
              <c:f>top5_price!$D$2:$D$6</c:f>
              <c:numCache>
                <c:formatCode>General</c:formatCode>
                <c:ptCount val="5"/>
                <c:pt idx="0">
                  <c:v>98934</c:v>
                </c:pt>
                <c:pt idx="1">
                  <c:v>97652</c:v>
                </c:pt>
                <c:pt idx="2">
                  <c:v>69842</c:v>
                </c:pt>
                <c:pt idx="3">
                  <c:v>63997</c:v>
                </c:pt>
                <c:pt idx="4">
                  <c:v>60115</c:v>
                </c:pt>
              </c:numCache>
            </c:numRef>
          </c:val>
          <c:extLst>
            <c:ext xmlns:c16="http://schemas.microsoft.com/office/drawing/2014/chart" uri="{C3380CC4-5D6E-409C-BE32-E72D297353CC}">
              <c16:uniqueId val="{00000000-C382-4E97-ADF7-8FD173F872B5}"/>
            </c:ext>
          </c:extLst>
        </c:ser>
        <c:dLbls>
          <c:showLegendKey val="0"/>
          <c:showVal val="0"/>
          <c:showCatName val="0"/>
          <c:showSerName val="0"/>
          <c:showPercent val="0"/>
          <c:showBubbleSize val="0"/>
        </c:dLbls>
        <c:gapWidth val="65"/>
        <c:shape val="box"/>
        <c:axId val="1074862072"/>
        <c:axId val="1074862400"/>
        <c:axId val="0"/>
      </c:bar3DChart>
      <c:catAx>
        <c:axId val="107486207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600" b="1" i="0" u="none" strike="noStrike" kern="1200" cap="all" baseline="0">
                <a:solidFill>
                  <a:schemeClr val="dk1">
                    <a:lumMod val="75000"/>
                    <a:lumOff val="25000"/>
                  </a:schemeClr>
                </a:solidFill>
                <a:latin typeface="+mn-lt"/>
                <a:ea typeface="+mn-ea"/>
                <a:cs typeface="+mn-cs"/>
              </a:defRPr>
            </a:pPr>
            <a:endParaRPr lang="en-US"/>
          </a:p>
        </c:txPr>
        <c:crossAx val="1074862400"/>
        <c:crosses val="autoZero"/>
        <c:auto val="1"/>
        <c:lblAlgn val="ctr"/>
        <c:lblOffset val="100"/>
        <c:noMultiLvlLbl val="0"/>
      </c:catAx>
      <c:valAx>
        <c:axId val="1074862400"/>
        <c:scaling>
          <c:orientation val="minMax"/>
        </c:scaling>
        <c:delete val="1"/>
        <c:axPos val="l"/>
        <c:numFmt formatCode="General" sourceLinked="1"/>
        <c:majorTickMark val="none"/>
        <c:minorTickMark val="none"/>
        <c:tickLblPos val="nextTo"/>
        <c:crossAx val="1074862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Price</a:t>
            </a:r>
            <a:r>
              <a:rPr lang="en-US" baseline="0" dirty="0"/>
              <a:t> </a:t>
            </a:r>
            <a:r>
              <a:rPr lang="en-US" dirty="0"/>
              <a:t>Range Variation With Years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1"/>
          <c:order val="0"/>
          <c:tx>
            <c:strRef>
              <c:f>'2_a_1'!$B$1</c:f>
              <c:strCache>
                <c:ptCount val="1"/>
                <c:pt idx="0">
                  <c:v>price_below_10000</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'2_a_1'!$A$2:$A$29</c:f>
              <c:numCache>
                <c:formatCode>General</c:formatCode>
                <c:ptCount val="28"/>
                <c:pt idx="0">
                  <c:v>1970</c:v>
                </c:pt>
                <c:pt idx="1">
                  <c:v>1991</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pt idx="25">
                  <c:v>2018</c:v>
                </c:pt>
                <c:pt idx="26">
                  <c:v>2019</c:v>
                </c:pt>
                <c:pt idx="27">
                  <c:v>2020</c:v>
                </c:pt>
              </c:numCache>
            </c:numRef>
          </c:cat>
          <c:val>
            <c:numRef>
              <c:f>'2_a_1'!$B$2:$B$29</c:f>
              <c:numCache>
                <c:formatCode>General</c:formatCode>
                <c:ptCount val="28"/>
                <c:pt idx="0">
                  <c:v>0</c:v>
                </c:pt>
                <c:pt idx="1">
                  <c:v>1</c:v>
                </c:pt>
                <c:pt idx="2">
                  <c:v>1</c:v>
                </c:pt>
                <c:pt idx="3">
                  <c:v>1</c:v>
                </c:pt>
                <c:pt idx="4">
                  <c:v>3</c:v>
                </c:pt>
                <c:pt idx="5">
                  <c:v>5</c:v>
                </c:pt>
                <c:pt idx="6">
                  <c:v>5</c:v>
                </c:pt>
                <c:pt idx="7">
                  <c:v>5</c:v>
                </c:pt>
                <c:pt idx="8">
                  <c:v>11</c:v>
                </c:pt>
                <c:pt idx="9">
                  <c:v>20</c:v>
                </c:pt>
                <c:pt idx="10">
                  <c:v>17</c:v>
                </c:pt>
                <c:pt idx="11">
                  <c:v>28</c:v>
                </c:pt>
                <c:pt idx="12">
                  <c:v>26</c:v>
                </c:pt>
                <c:pt idx="13">
                  <c:v>31</c:v>
                </c:pt>
                <c:pt idx="14">
                  <c:v>65</c:v>
                </c:pt>
                <c:pt idx="15">
                  <c:v>68</c:v>
                </c:pt>
                <c:pt idx="16">
                  <c:v>85</c:v>
                </c:pt>
                <c:pt idx="17">
                  <c:v>134</c:v>
                </c:pt>
                <c:pt idx="18">
                  <c:v>125</c:v>
                </c:pt>
                <c:pt idx="19">
                  <c:v>211</c:v>
                </c:pt>
                <c:pt idx="20">
                  <c:v>527</c:v>
                </c:pt>
                <c:pt idx="21">
                  <c:v>410</c:v>
                </c:pt>
                <c:pt idx="22">
                  <c:v>526</c:v>
                </c:pt>
                <c:pt idx="23">
                  <c:v>510</c:v>
                </c:pt>
                <c:pt idx="24">
                  <c:v>554</c:v>
                </c:pt>
                <c:pt idx="25">
                  <c:v>299</c:v>
                </c:pt>
                <c:pt idx="26">
                  <c:v>142</c:v>
                </c:pt>
                <c:pt idx="27">
                  <c:v>1</c:v>
                </c:pt>
              </c:numCache>
            </c:numRef>
          </c:val>
          <c:smooth val="0"/>
          <c:extLst>
            <c:ext xmlns:c16="http://schemas.microsoft.com/office/drawing/2014/chart" uri="{C3380CC4-5D6E-409C-BE32-E72D297353CC}">
              <c16:uniqueId val="{00000000-3F6C-42CA-B062-32A09DB5ADA9}"/>
            </c:ext>
          </c:extLst>
        </c:ser>
        <c:ser>
          <c:idx val="2"/>
          <c:order val="1"/>
          <c:tx>
            <c:strRef>
              <c:f>'2_a_1'!$C$1</c:f>
              <c:strCache>
                <c:ptCount val="1"/>
                <c:pt idx="0">
                  <c:v>price_10000_20000</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'2_a_1'!$A$2:$A$29</c:f>
              <c:numCache>
                <c:formatCode>General</c:formatCode>
                <c:ptCount val="28"/>
                <c:pt idx="0">
                  <c:v>1970</c:v>
                </c:pt>
                <c:pt idx="1">
                  <c:v>1991</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pt idx="25">
                  <c:v>2018</c:v>
                </c:pt>
                <c:pt idx="26">
                  <c:v>2019</c:v>
                </c:pt>
                <c:pt idx="27">
                  <c:v>2020</c:v>
                </c:pt>
              </c:numCache>
            </c:numRef>
          </c:cat>
          <c:val>
            <c:numRef>
              <c:f>'2_a_1'!$C$2:$C$29</c:f>
              <c:numCache>
                <c:formatCode>General</c:formatCode>
                <c:ptCount val="28"/>
                <c:pt idx="0">
                  <c:v>0</c:v>
                </c:pt>
                <c:pt idx="1">
                  <c:v>0</c:v>
                </c:pt>
                <c:pt idx="2">
                  <c:v>0</c:v>
                </c:pt>
                <c:pt idx="3">
                  <c:v>0</c:v>
                </c:pt>
                <c:pt idx="4">
                  <c:v>0</c:v>
                </c:pt>
                <c:pt idx="5">
                  <c:v>2</c:v>
                </c:pt>
                <c:pt idx="6">
                  <c:v>0</c:v>
                </c:pt>
                <c:pt idx="7">
                  <c:v>1</c:v>
                </c:pt>
                <c:pt idx="8">
                  <c:v>2</c:v>
                </c:pt>
                <c:pt idx="9">
                  <c:v>2</c:v>
                </c:pt>
                <c:pt idx="10">
                  <c:v>2</c:v>
                </c:pt>
                <c:pt idx="11">
                  <c:v>5</c:v>
                </c:pt>
                <c:pt idx="12">
                  <c:v>2</c:v>
                </c:pt>
                <c:pt idx="13">
                  <c:v>4</c:v>
                </c:pt>
                <c:pt idx="14">
                  <c:v>1</c:v>
                </c:pt>
                <c:pt idx="15">
                  <c:v>3</c:v>
                </c:pt>
                <c:pt idx="16">
                  <c:v>5</c:v>
                </c:pt>
                <c:pt idx="17">
                  <c:v>11</c:v>
                </c:pt>
                <c:pt idx="18">
                  <c:v>41</c:v>
                </c:pt>
                <c:pt idx="19">
                  <c:v>95</c:v>
                </c:pt>
                <c:pt idx="20">
                  <c:v>566</c:v>
                </c:pt>
                <c:pt idx="21">
                  <c:v>1257</c:v>
                </c:pt>
                <c:pt idx="22">
                  <c:v>2694</c:v>
                </c:pt>
                <c:pt idx="23">
                  <c:v>5261</c:v>
                </c:pt>
                <c:pt idx="24">
                  <c:v>4593</c:v>
                </c:pt>
                <c:pt idx="25">
                  <c:v>1913</c:v>
                </c:pt>
                <c:pt idx="26">
                  <c:v>1403</c:v>
                </c:pt>
                <c:pt idx="27">
                  <c:v>113</c:v>
                </c:pt>
              </c:numCache>
            </c:numRef>
          </c:val>
          <c:smooth val="0"/>
          <c:extLst>
            <c:ext xmlns:c16="http://schemas.microsoft.com/office/drawing/2014/chart" uri="{C3380CC4-5D6E-409C-BE32-E72D297353CC}">
              <c16:uniqueId val="{00000001-3F6C-42CA-B062-32A09DB5ADA9}"/>
            </c:ext>
          </c:extLst>
        </c:ser>
        <c:ser>
          <c:idx val="3"/>
          <c:order val="2"/>
          <c:tx>
            <c:strRef>
              <c:f>'2_a_1'!$D$1</c:f>
              <c:strCache>
                <c:ptCount val="1"/>
                <c:pt idx="0">
                  <c:v>price_20000_30000</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numRef>
              <c:f>'2_a_1'!$A$2:$A$29</c:f>
              <c:numCache>
                <c:formatCode>General</c:formatCode>
                <c:ptCount val="28"/>
                <c:pt idx="0">
                  <c:v>1970</c:v>
                </c:pt>
                <c:pt idx="1">
                  <c:v>1991</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pt idx="25">
                  <c:v>2018</c:v>
                </c:pt>
                <c:pt idx="26">
                  <c:v>2019</c:v>
                </c:pt>
                <c:pt idx="27">
                  <c:v>2020</c:v>
                </c:pt>
              </c:numCache>
            </c:numRef>
          </c:cat>
          <c:val>
            <c:numRef>
              <c:f>'2_a_1'!$D$2:$D$29</c:f>
              <c:numCache>
                <c:formatCode>General</c:formatCode>
                <c:ptCount val="28"/>
                <c:pt idx="0">
                  <c:v>0</c:v>
                </c:pt>
                <c:pt idx="1">
                  <c:v>1</c:v>
                </c:pt>
                <c:pt idx="2">
                  <c:v>1</c:v>
                </c:pt>
                <c:pt idx="3">
                  <c:v>1</c:v>
                </c:pt>
                <c:pt idx="4">
                  <c:v>3</c:v>
                </c:pt>
                <c:pt idx="5">
                  <c:v>7</c:v>
                </c:pt>
                <c:pt idx="6">
                  <c:v>5</c:v>
                </c:pt>
                <c:pt idx="7">
                  <c:v>6</c:v>
                </c:pt>
                <c:pt idx="8">
                  <c:v>13</c:v>
                </c:pt>
                <c:pt idx="9">
                  <c:v>22</c:v>
                </c:pt>
                <c:pt idx="10">
                  <c:v>19</c:v>
                </c:pt>
                <c:pt idx="11">
                  <c:v>33</c:v>
                </c:pt>
                <c:pt idx="12">
                  <c:v>28</c:v>
                </c:pt>
                <c:pt idx="13">
                  <c:v>35</c:v>
                </c:pt>
                <c:pt idx="14">
                  <c:v>66</c:v>
                </c:pt>
                <c:pt idx="15">
                  <c:v>71</c:v>
                </c:pt>
                <c:pt idx="16">
                  <c:v>90</c:v>
                </c:pt>
                <c:pt idx="17">
                  <c:v>145</c:v>
                </c:pt>
                <c:pt idx="18">
                  <c:v>166</c:v>
                </c:pt>
                <c:pt idx="19">
                  <c:v>306</c:v>
                </c:pt>
                <c:pt idx="20">
                  <c:v>1092</c:v>
                </c:pt>
                <c:pt idx="21">
                  <c:v>1665</c:v>
                </c:pt>
                <c:pt idx="22">
                  <c:v>3213</c:v>
                </c:pt>
                <c:pt idx="23">
                  <c:v>5751</c:v>
                </c:pt>
                <c:pt idx="24">
                  <c:v>5106</c:v>
                </c:pt>
                <c:pt idx="25">
                  <c:v>2188</c:v>
                </c:pt>
                <c:pt idx="26">
                  <c:v>1514</c:v>
                </c:pt>
                <c:pt idx="27">
                  <c:v>113</c:v>
                </c:pt>
              </c:numCache>
            </c:numRef>
          </c:val>
          <c:smooth val="0"/>
          <c:extLst>
            <c:ext xmlns:c16="http://schemas.microsoft.com/office/drawing/2014/chart" uri="{C3380CC4-5D6E-409C-BE32-E72D297353CC}">
              <c16:uniqueId val="{00000002-3F6C-42CA-B062-32A09DB5ADA9}"/>
            </c:ext>
          </c:extLst>
        </c:ser>
        <c:ser>
          <c:idx val="4"/>
          <c:order val="3"/>
          <c:tx>
            <c:strRef>
              <c:f>'2_a_1'!$E$1</c:f>
              <c:strCache>
                <c:ptCount val="1"/>
                <c:pt idx="0">
                  <c:v>price_above_30000</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numRef>
              <c:f>'2_a_1'!$A$2:$A$29</c:f>
              <c:numCache>
                <c:formatCode>General</c:formatCode>
                <c:ptCount val="28"/>
                <c:pt idx="0">
                  <c:v>1970</c:v>
                </c:pt>
                <c:pt idx="1">
                  <c:v>1991</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pt idx="25">
                  <c:v>2018</c:v>
                </c:pt>
                <c:pt idx="26">
                  <c:v>2019</c:v>
                </c:pt>
                <c:pt idx="27">
                  <c:v>2020</c:v>
                </c:pt>
              </c:numCache>
            </c:numRef>
          </c:cat>
          <c:val>
            <c:numRef>
              <c:f>'2_a_1'!$E$2:$E$29</c:f>
              <c:numCache>
                <c:formatCode>General</c:formatCode>
                <c:ptCount val="2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1</c:v>
                </c:pt>
                <c:pt idx="15">
                  <c:v>1</c:v>
                </c:pt>
                <c:pt idx="16">
                  <c:v>0</c:v>
                </c:pt>
                <c:pt idx="17">
                  <c:v>0</c:v>
                </c:pt>
                <c:pt idx="18">
                  <c:v>1</c:v>
                </c:pt>
                <c:pt idx="19">
                  <c:v>1</c:v>
                </c:pt>
                <c:pt idx="20">
                  <c:v>3</c:v>
                </c:pt>
                <c:pt idx="21">
                  <c:v>13</c:v>
                </c:pt>
                <c:pt idx="22">
                  <c:v>54</c:v>
                </c:pt>
                <c:pt idx="23">
                  <c:v>260</c:v>
                </c:pt>
                <c:pt idx="24">
                  <c:v>484</c:v>
                </c:pt>
                <c:pt idx="25">
                  <c:v>593</c:v>
                </c:pt>
                <c:pt idx="26">
                  <c:v>4912</c:v>
                </c:pt>
                <c:pt idx="27">
                  <c:v>1385</c:v>
                </c:pt>
              </c:numCache>
            </c:numRef>
          </c:val>
          <c:smooth val="0"/>
          <c:extLst>
            <c:ext xmlns:c16="http://schemas.microsoft.com/office/drawing/2014/chart" uri="{C3380CC4-5D6E-409C-BE32-E72D297353CC}">
              <c16:uniqueId val="{00000003-3F6C-42CA-B062-32A09DB5ADA9}"/>
            </c:ext>
          </c:extLst>
        </c:ser>
        <c:dLbls>
          <c:showLegendKey val="0"/>
          <c:showVal val="0"/>
          <c:showCatName val="0"/>
          <c:showSerName val="0"/>
          <c:showPercent val="0"/>
          <c:showBubbleSize val="0"/>
        </c:dLbls>
        <c:smooth val="0"/>
        <c:axId val="1076146552"/>
        <c:axId val="1076146880"/>
      </c:lineChart>
      <c:dateAx>
        <c:axId val="107614655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400" b="1" i="0" u="none" strike="noStrike" kern="1200" baseline="0">
                <a:solidFill>
                  <a:schemeClr val="lt1">
                    <a:lumMod val="85000"/>
                  </a:schemeClr>
                </a:solidFill>
                <a:latin typeface="+mn-lt"/>
                <a:ea typeface="+mn-ea"/>
                <a:cs typeface="+mn-cs"/>
              </a:defRPr>
            </a:pPr>
            <a:endParaRPr lang="en-US"/>
          </a:p>
        </c:txPr>
        <c:crossAx val="1076146880"/>
        <c:crosses val="autoZero"/>
        <c:auto val="0"/>
        <c:lblOffset val="100"/>
        <c:baseTimeUnit val="days"/>
      </c:dateAx>
      <c:valAx>
        <c:axId val="10761468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mn-lt"/>
                <a:ea typeface="+mn-ea"/>
                <a:cs typeface="+mn-cs"/>
              </a:defRPr>
            </a:pPr>
            <a:endParaRPr lang="en-US"/>
          </a:p>
        </c:txPr>
        <c:crossAx val="1076146552"/>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1200" b="1"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1"/>
          <c:order val="0"/>
          <c:tx>
            <c:strRef>
              <c:f>'Q2.b'!$B$1</c:f>
              <c:strCache>
                <c:ptCount val="1"/>
                <c:pt idx="0">
                  <c:v>count_of_cars</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dLbl>
              <c:idx val="16"/>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FFF-4800-95C4-F63159027BC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'Q2.b'!$A$2:$A$23</c:f>
              <c:numCache>
                <c:formatCode>General</c:formatCode>
                <c:ptCount val="22"/>
                <c:pt idx="0">
                  <c:v>1998</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numCache>
            </c:numRef>
          </c:cat>
          <c:val>
            <c:numRef>
              <c:f>'Q2.b'!$B$2:$B$23</c:f>
              <c:numCache>
                <c:formatCode>General</c:formatCode>
                <c:ptCount val="22"/>
                <c:pt idx="0">
                  <c:v>9</c:v>
                </c:pt>
                <c:pt idx="1">
                  <c:v>12</c:v>
                </c:pt>
                <c:pt idx="2">
                  <c:v>13</c:v>
                </c:pt>
                <c:pt idx="3">
                  <c:v>15</c:v>
                </c:pt>
                <c:pt idx="4">
                  <c:v>14</c:v>
                </c:pt>
                <c:pt idx="5">
                  <c:v>15</c:v>
                </c:pt>
                <c:pt idx="6">
                  <c:v>15</c:v>
                </c:pt>
                <c:pt idx="7">
                  <c:v>24</c:v>
                </c:pt>
                <c:pt idx="8">
                  <c:v>61</c:v>
                </c:pt>
                <c:pt idx="9">
                  <c:v>155</c:v>
                </c:pt>
                <c:pt idx="10">
                  <c:v>718</c:v>
                </c:pt>
                <c:pt idx="11">
                  <c:v>1970</c:v>
                </c:pt>
                <c:pt idx="12">
                  <c:v>4653</c:v>
                </c:pt>
                <c:pt idx="13">
                  <c:v>9873</c:v>
                </c:pt>
                <c:pt idx="14">
                  <c:v>14371</c:v>
                </c:pt>
                <c:pt idx="15">
                  <c:v>15718</c:v>
                </c:pt>
                <c:pt idx="16">
                  <c:v>15864</c:v>
                </c:pt>
                <c:pt idx="17">
                  <c:v>13283</c:v>
                </c:pt>
                <c:pt idx="18">
                  <c:v>8022</c:v>
                </c:pt>
                <c:pt idx="19">
                  <c:v>3429</c:v>
                </c:pt>
                <c:pt idx="20">
                  <c:v>1516</c:v>
                </c:pt>
                <c:pt idx="21">
                  <c:v>113</c:v>
                </c:pt>
              </c:numCache>
            </c:numRef>
          </c:val>
          <c:smooth val="0"/>
          <c:extLst>
            <c:ext xmlns:c16="http://schemas.microsoft.com/office/drawing/2014/chart" uri="{C3380CC4-5D6E-409C-BE32-E72D297353CC}">
              <c16:uniqueId val="{00000001-9FFF-4800-95C4-F63159027BC3}"/>
            </c:ext>
          </c:extLst>
        </c:ser>
        <c:dLbls>
          <c:showLegendKey val="0"/>
          <c:showVal val="0"/>
          <c:showCatName val="0"/>
          <c:showSerName val="0"/>
          <c:showPercent val="0"/>
          <c:showBubbleSize val="0"/>
        </c:dLbls>
        <c:smooth val="0"/>
        <c:axId val="1086864336"/>
        <c:axId val="1086861712"/>
      </c:lineChart>
      <c:dateAx>
        <c:axId val="1086864336"/>
        <c:scaling>
          <c:orientation val="minMax"/>
        </c:scaling>
        <c:delete val="0"/>
        <c:axPos val="b"/>
        <c:numFmt formatCode="###0;\-\,##0" sourceLinked="0"/>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600" b="1" i="0" u="none" strike="noStrike" kern="1200" baseline="0">
                <a:solidFill>
                  <a:schemeClr val="lt1">
                    <a:lumMod val="85000"/>
                  </a:schemeClr>
                </a:solidFill>
                <a:latin typeface="+mn-lt"/>
                <a:ea typeface="+mn-ea"/>
                <a:cs typeface="+mn-cs"/>
              </a:defRPr>
            </a:pPr>
            <a:endParaRPr lang="en-US"/>
          </a:p>
        </c:txPr>
        <c:crossAx val="1086861712"/>
        <c:crosses val="autoZero"/>
        <c:auto val="0"/>
        <c:lblOffset val="100"/>
        <c:baseTimeUnit val="days"/>
      </c:dateAx>
      <c:valAx>
        <c:axId val="10868617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lt1">
                    <a:lumMod val="85000"/>
                  </a:schemeClr>
                </a:solidFill>
                <a:latin typeface="+mn-lt"/>
                <a:ea typeface="+mn-ea"/>
                <a:cs typeface="+mn-cs"/>
              </a:defRPr>
            </a:pPr>
            <a:endParaRPr lang="en-US"/>
          </a:p>
        </c:txPr>
        <c:crossAx val="1086864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r>
              <a:rPr lang="en-US" b="1">
                <a:solidFill>
                  <a:schemeClr val="accent1"/>
                </a:solidFill>
              </a:rPr>
              <a:t>Avg_Mpg Vs Fuel_Type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'Q3'!$B$1</c:f>
              <c:strCache>
                <c:ptCount val="1"/>
                <c:pt idx="0">
                  <c:v>Avg_Mpg</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'Q3'!$A$2:$A$6</c:f>
              <c:strCache>
                <c:ptCount val="5"/>
                <c:pt idx="0">
                  <c:v>Petrol</c:v>
                </c:pt>
                <c:pt idx="1">
                  <c:v>Hybrid</c:v>
                </c:pt>
                <c:pt idx="2">
                  <c:v>Electric</c:v>
                </c:pt>
                <c:pt idx="3">
                  <c:v>Diesel</c:v>
                </c:pt>
                <c:pt idx="4">
                  <c:v>Other</c:v>
                </c:pt>
              </c:strCache>
            </c:strRef>
          </c:cat>
          <c:val>
            <c:numRef>
              <c:f>'Q3'!$B$2:$B$6</c:f>
              <c:numCache>
                <c:formatCode>General</c:formatCode>
                <c:ptCount val="5"/>
                <c:pt idx="0">
                  <c:v>42</c:v>
                </c:pt>
                <c:pt idx="1">
                  <c:v>97</c:v>
                </c:pt>
                <c:pt idx="2">
                  <c:v>471</c:v>
                </c:pt>
                <c:pt idx="3">
                  <c:v>52</c:v>
                </c:pt>
                <c:pt idx="4">
                  <c:v>163</c:v>
                </c:pt>
              </c:numCache>
            </c:numRef>
          </c:val>
          <c:extLst>
            <c:ext xmlns:c16="http://schemas.microsoft.com/office/drawing/2014/chart" uri="{C3380CC4-5D6E-409C-BE32-E72D297353CC}">
              <c16:uniqueId val="{00000000-4965-41DB-944E-C64C81016BCC}"/>
            </c:ext>
          </c:extLst>
        </c:ser>
        <c:dLbls>
          <c:showLegendKey val="0"/>
          <c:showVal val="1"/>
          <c:showCatName val="0"/>
          <c:showSerName val="0"/>
          <c:showPercent val="0"/>
          <c:showBubbleSize val="0"/>
        </c:dLbls>
        <c:gapWidth val="150"/>
        <c:shape val="box"/>
        <c:axId val="1076790424"/>
        <c:axId val="1076796656"/>
        <c:axId val="0"/>
      </c:bar3DChart>
      <c:catAx>
        <c:axId val="1076790424"/>
        <c:scaling>
          <c:orientation val="minMax"/>
        </c:scaling>
        <c:delete val="0"/>
        <c:axPos val="b"/>
        <c:title>
          <c:tx>
            <c:rich>
              <a:bodyPr rot="0" spcFirstLastPara="1" vertOverflow="ellipsis" vert="horz" wrap="square" anchor="ctr" anchorCtr="1"/>
              <a:lstStyle/>
              <a:p>
                <a:pPr>
                  <a:defRPr sz="1600" b="0" i="0" u="none" strike="noStrike" kern="1200" baseline="0">
                    <a:solidFill>
                      <a:srgbClr val="FF0000"/>
                    </a:solidFill>
                    <a:latin typeface="+mn-lt"/>
                    <a:ea typeface="+mn-ea"/>
                    <a:cs typeface="+mn-cs"/>
                  </a:defRPr>
                </a:pPr>
                <a:r>
                  <a:rPr lang="en-US" sz="1600" b="1" i="1">
                    <a:solidFill>
                      <a:srgbClr val="FF0000"/>
                    </a:solidFill>
                  </a:rPr>
                  <a:t>Fuel_Type</a:t>
                </a:r>
              </a:p>
            </c:rich>
          </c:tx>
          <c:overlay val="0"/>
          <c:spPr>
            <a:noFill/>
            <a:ln>
              <a:noFill/>
            </a:ln>
            <a:effectLst/>
          </c:spPr>
          <c:txPr>
            <a:bodyPr rot="0" spcFirstLastPara="1" vertOverflow="ellipsis" vert="horz" wrap="square" anchor="ctr" anchorCtr="1"/>
            <a:lstStyle/>
            <a:p>
              <a:pPr>
                <a:defRPr sz="1600" b="0" i="0" u="none" strike="noStrike" kern="1200" baseline="0">
                  <a:solidFill>
                    <a:srgbClr val="FF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076796656"/>
        <c:crosses val="autoZero"/>
        <c:auto val="1"/>
        <c:lblAlgn val="ctr"/>
        <c:lblOffset val="100"/>
        <c:noMultiLvlLbl val="0"/>
      </c:catAx>
      <c:valAx>
        <c:axId val="107679665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i="1"/>
                  <a:t>Avg_Mile</a:t>
                </a:r>
                <a:r>
                  <a:rPr lang="en-US" b="1" i="1" baseline="0"/>
                  <a:t> per Gallon(Mpg)</a:t>
                </a:r>
                <a:endParaRPr lang="en-US" b="1" i="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6790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r>
              <a:rPr lang="en-US" b="1" dirty="0">
                <a:solidFill>
                  <a:schemeClr val="accent1"/>
                </a:solidFill>
              </a:rPr>
              <a:t>Avg_ mpg Vs Transmission Type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Sheet4!$B$1</c:f>
              <c:strCache>
                <c:ptCount val="1"/>
                <c:pt idx="0">
                  <c:v>Avg_mpg</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Sheet4!$A$2:$A$5</c:f>
              <c:strCache>
                <c:ptCount val="4"/>
                <c:pt idx="0">
                  <c:v>Automatic</c:v>
                </c:pt>
                <c:pt idx="1">
                  <c:v>Semi-Auto</c:v>
                </c:pt>
                <c:pt idx="2">
                  <c:v>Manual</c:v>
                </c:pt>
                <c:pt idx="3">
                  <c:v>Other</c:v>
                </c:pt>
              </c:strCache>
            </c:strRef>
          </c:cat>
          <c:val>
            <c:numRef>
              <c:f>Sheet4!$B$2:$B$5</c:f>
              <c:numCache>
                <c:formatCode>General</c:formatCode>
                <c:ptCount val="4"/>
                <c:pt idx="0">
                  <c:v>48</c:v>
                </c:pt>
                <c:pt idx="1">
                  <c:v>46</c:v>
                </c:pt>
                <c:pt idx="2">
                  <c:v>56</c:v>
                </c:pt>
                <c:pt idx="3">
                  <c:v>46</c:v>
                </c:pt>
              </c:numCache>
            </c:numRef>
          </c:val>
          <c:extLst>
            <c:ext xmlns:c16="http://schemas.microsoft.com/office/drawing/2014/chart" uri="{C3380CC4-5D6E-409C-BE32-E72D297353CC}">
              <c16:uniqueId val="{00000000-748E-4570-9242-B7EEBFCFB3B0}"/>
            </c:ext>
          </c:extLst>
        </c:ser>
        <c:dLbls>
          <c:showLegendKey val="0"/>
          <c:showVal val="1"/>
          <c:showCatName val="0"/>
          <c:showSerName val="0"/>
          <c:showPercent val="0"/>
          <c:showBubbleSize val="0"/>
        </c:dLbls>
        <c:gapWidth val="150"/>
        <c:shape val="box"/>
        <c:axId val="1076781896"/>
        <c:axId val="1076785176"/>
        <c:axId val="0"/>
      </c:bar3DChart>
      <c:catAx>
        <c:axId val="1076781896"/>
        <c:scaling>
          <c:orientation val="minMax"/>
        </c:scaling>
        <c:delete val="0"/>
        <c:axPos val="b"/>
        <c:title>
          <c:tx>
            <c:rich>
              <a:bodyPr rot="0" spcFirstLastPara="1" vertOverflow="ellipsis" vert="horz" wrap="square" anchor="ctr" anchorCtr="1"/>
              <a:lstStyle/>
              <a:p>
                <a:pPr>
                  <a:defRPr sz="1800" b="0" i="0" u="none" strike="noStrike" kern="1200" baseline="0">
                    <a:solidFill>
                      <a:srgbClr val="FF0000"/>
                    </a:solidFill>
                    <a:latin typeface="+mn-lt"/>
                    <a:ea typeface="+mn-ea"/>
                    <a:cs typeface="+mn-cs"/>
                  </a:defRPr>
                </a:pPr>
                <a:r>
                  <a:rPr lang="en-US" sz="1800" b="1" i="1">
                    <a:solidFill>
                      <a:srgbClr val="FF0000"/>
                    </a:solidFill>
                  </a:rPr>
                  <a:t>Transmission</a:t>
                </a:r>
                <a:r>
                  <a:rPr lang="en-US" sz="1800" b="1" i="1" baseline="0">
                    <a:solidFill>
                      <a:srgbClr val="FF0000"/>
                    </a:solidFill>
                  </a:rPr>
                  <a:t> type</a:t>
                </a:r>
                <a:endParaRPr lang="en-US" sz="1800" b="1" i="1">
                  <a:solidFill>
                    <a:srgbClr val="FF0000"/>
                  </a:solidFill>
                </a:endParaRPr>
              </a:p>
            </c:rich>
          </c:tx>
          <c:overlay val="0"/>
          <c:spPr>
            <a:noFill/>
            <a:ln>
              <a:noFill/>
            </a:ln>
            <a:effectLst/>
          </c:spPr>
          <c:txPr>
            <a:bodyPr rot="0" spcFirstLastPara="1" vertOverflow="ellipsis" vert="horz" wrap="square" anchor="ctr" anchorCtr="1"/>
            <a:lstStyle/>
            <a:p>
              <a:pPr>
                <a:defRPr sz="1800" b="0" i="0" u="none" strike="noStrike" kern="1200" baseline="0">
                  <a:solidFill>
                    <a:srgbClr val="FF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076785176"/>
        <c:crosses val="autoZero"/>
        <c:auto val="1"/>
        <c:lblAlgn val="ctr"/>
        <c:lblOffset val="100"/>
        <c:noMultiLvlLbl val="0"/>
      </c:catAx>
      <c:valAx>
        <c:axId val="107678517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i="1" baseline="0">
                    <a:effectLst/>
                  </a:rPr>
                  <a:t>Avg_Mile per Gallon(Mpg)</a:t>
                </a:r>
                <a:endParaRPr lang="en-US" sz="12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6781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1"/>
                </a:solidFill>
                <a:latin typeface="+mn-lt"/>
                <a:ea typeface="+mn-ea"/>
                <a:cs typeface="+mn-cs"/>
              </a:defRPr>
            </a:pPr>
            <a:r>
              <a:rPr lang="en-US" b="1">
                <a:solidFill>
                  <a:schemeClr val="accent1"/>
                </a:solidFill>
              </a:rPr>
              <a:t>Avg</a:t>
            </a:r>
            <a:r>
              <a:rPr lang="en-US" b="1" baseline="0">
                <a:solidFill>
                  <a:schemeClr val="accent1"/>
                </a:solidFill>
              </a:rPr>
              <a:t> mpg Vs Engine Size</a:t>
            </a:r>
            <a:endParaRPr lang="en-US" b="1">
              <a:solidFill>
                <a:schemeClr val="accent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accent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Sheet5!$A$2:$A$9</c:f>
              <c:numCache>
                <c:formatCode>General</c:formatCode>
                <c:ptCount val="8"/>
                <c:pt idx="0">
                  <c:v>0</c:v>
                </c:pt>
                <c:pt idx="1">
                  <c:v>1</c:v>
                </c:pt>
                <c:pt idx="2">
                  <c:v>2</c:v>
                </c:pt>
                <c:pt idx="3">
                  <c:v>3</c:v>
                </c:pt>
                <c:pt idx="4">
                  <c:v>4</c:v>
                </c:pt>
                <c:pt idx="5">
                  <c:v>5</c:v>
                </c:pt>
                <c:pt idx="6">
                  <c:v>6</c:v>
                </c:pt>
                <c:pt idx="7">
                  <c:v>7</c:v>
                </c:pt>
              </c:numCache>
            </c:numRef>
          </c:cat>
          <c:val>
            <c:numRef>
              <c:f>Sheet5!$B$2:$B$9</c:f>
              <c:numCache>
                <c:formatCode>General</c:formatCode>
                <c:ptCount val="8"/>
                <c:pt idx="0">
                  <c:v>141</c:v>
                </c:pt>
                <c:pt idx="1">
                  <c:v>55</c:v>
                </c:pt>
                <c:pt idx="2">
                  <c:v>50</c:v>
                </c:pt>
                <c:pt idx="3">
                  <c:v>41</c:v>
                </c:pt>
                <c:pt idx="4">
                  <c:v>25</c:v>
                </c:pt>
                <c:pt idx="5">
                  <c:v>25</c:v>
                </c:pt>
                <c:pt idx="6">
                  <c:v>22</c:v>
                </c:pt>
                <c:pt idx="7">
                  <c:v>22</c:v>
                </c:pt>
              </c:numCache>
            </c:numRef>
          </c:val>
          <c:extLst>
            <c:ext xmlns:c16="http://schemas.microsoft.com/office/drawing/2014/chart" uri="{C3380CC4-5D6E-409C-BE32-E72D297353CC}">
              <c16:uniqueId val="{00000000-6875-43FA-8C19-6CA4EA48B813}"/>
            </c:ext>
          </c:extLst>
        </c:ser>
        <c:dLbls>
          <c:showLegendKey val="0"/>
          <c:showVal val="1"/>
          <c:showCatName val="0"/>
          <c:showSerName val="0"/>
          <c:showPercent val="0"/>
          <c:showBubbleSize val="0"/>
        </c:dLbls>
        <c:gapWidth val="150"/>
        <c:shape val="box"/>
        <c:axId val="1088912184"/>
        <c:axId val="1088917104"/>
        <c:axId val="0"/>
      </c:bar3DChart>
      <c:catAx>
        <c:axId val="1088912184"/>
        <c:scaling>
          <c:orientation val="minMax"/>
        </c:scaling>
        <c:delete val="0"/>
        <c:axPos val="b"/>
        <c:title>
          <c:tx>
            <c:rich>
              <a:bodyPr rot="0" spcFirstLastPara="1" vertOverflow="ellipsis" vert="horz" wrap="square" anchor="ctr" anchorCtr="1"/>
              <a:lstStyle/>
              <a:p>
                <a:pPr>
                  <a:defRPr sz="1800" b="0" i="0" u="none" strike="noStrike" kern="1200" baseline="0">
                    <a:solidFill>
                      <a:srgbClr val="FF0000"/>
                    </a:solidFill>
                    <a:latin typeface="+mn-lt"/>
                    <a:ea typeface="+mn-ea"/>
                    <a:cs typeface="+mn-cs"/>
                  </a:defRPr>
                </a:pPr>
                <a:r>
                  <a:rPr lang="en-US" sz="1800" b="1" i="1">
                    <a:solidFill>
                      <a:srgbClr val="FF0000"/>
                    </a:solidFill>
                  </a:rPr>
                  <a:t>Engine</a:t>
                </a:r>
                <a:r>
                  <a:rPr lang="en-US" sz="1800" b="1" i="1" baseline="0">
                    <a:solidFill>
                      <a:srgbClr val="FF0000"/>
                    </a:solidFill>
                  </a:rPr>
                  <a:t> Size</a:t>
                </a:r>
                <a:endParaRPr lang="en-US" sz="1800" b="1" i="1">
                  <a:solidFill>
                    <a:srgbClr val="FF0000"/>
                  </a:solidFill>
                </a:endParaRPr>
              </a:p>
            </c:rich>
          </c:tx>
          <c:overlay val="0"/>
          <c:spPr>
            <a:noFill/>
            <a:ln>
              <a:noFill/>
            </a:ln>
            <a:effectLst/>
          </c:spPr>
          <c:txPr>
            <a:bodyPr rot="0" spcFirstLastPara="1" vertOverflow="ellipsis" vert="horz" wrap="square" anchor="ctr" anchorCtr="1"/>
            <a:lstStyle/>
            <a:p>
              <a:pPr>
                <a:defRPr sz="1800" b="0" i="0" u="none" strike="noStrike" kern="1200" baseline="0">
                  <a:solidFill>
                    <a:srgbClr val="FF0000"/>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088917104"/>
        <c:crosses val="autoZero"/>
        <c:auto val="1"/>
        <c:lblAlgn val="ctr"/>
        <c:lblOffset val="100"/>
        <c:noMultiLvlLbl val="0"/>
      </c:catAx>
      <c:valAx>
        <c:axId val="1088917104"/>
        <c:scaling>
          <c:orientation val="minMax"/>
        </c:scaling>
        <c:delete val="0"/>
        <c:axPos val="l"/>
        <c:title>
          <c:tx>
            <c:rich>
              <a:bodyPr rot="-5400000" spcFirstLastPara="1" vertOverflow="ellipsis" vert="horz" wrap="square" anchor="ctr" anchorCtr="1"/>
              <a:lstStyle/>
              <a:p>
                <a:pPr>
                  <a:defRPr sz="1200" b="1" i="1" u="none" strike="noStrike" kern="1200" baseline="0">
                    <a:solidFill>
                      <a:schemeClr val="tx1">
                        <a:lumMod val="65000"/>
                        <a:lumOff val="35000"/>
                      </a:schemeClr>
                    </a:solidFill>
                    <a:latin typeface="+mn-lt"/>
                    <a:ea typeface="+mn-ea"/>
                    <a:cs typeface="+mn-cs"/>
                  </a:defRPr>
                </a:pPr>
                <a:r>
                  <a:rPr lang="en-US" sz="1200" b="1" i="1"/>
                  <a:t>Avg</a:t>
                </a:r>
                <a:r>
                  <a:rPr lang="en-US" sz="1200" b="1" i="1" baseline="0"/>
                  <a:t> mpg</a:t>
                </a:r>
                <a:endParaRPr lang="en-US" sz="1200" b="1" i="1"/>
              </a:p>
            </c:rich>
          </c:tx>
          <c:overlay val="0"/>
          <c:spPr>
            <a:noFill/>
            <a:ln>
              <a:noFill/>
            </a:ln>
            <a:effectLst/>
          </c:spPr>
          <c:txPr>
            <a:bodyPr rot="-5400000" spcFirstLastPara="1" vertOverflow="ellipsis" vert="horz" wrap="square" anchor="ctr" anchorCtr="1"/>
            <a:lstStyle/>
            <a:p>
              <a:pPr>
                <a:defRPr sz="1200" b="1" i="1"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8912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dirty="0"/>
              <a:t>Efficiency VS Price of</a:t>
            </a:r>
            <a:r>
              <a:rPr lang="en-US" baseline="0" dirty="0"/>
              <a:t> Car</a:t>
            </a:r>
            <a:endParaRPr lang="en-US" dirty="0"/>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1"/>
          <c:order val="0"/>
          <c:spPr>
            <a:ln w="34925" cap="rnd">
              <a:solidFill>
                <a:schemeClr val="lt1"/>
              </a:solidFill>
              <a:round/>
            </a:ln>
            <a:effectLst>
              <a:outerShdw dist="25400" dir="2700000" algn="tl" rotWithShape="0">
                <a:schemeClr val="accent2"/>
              </a:outerShdw>
            </a:effectLst>
          </c:spPr>
          <c:marker>
            <c:symbol val="none"/>
          </c:marker>
          <c:dLbls>
            <c:dLbl>
              <c:idx val="101"/>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D5B-459B-8404-48637B1AF8DD}"/>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numRef>
              <c:f>Sheet8!$B$2:$B$125</c:f>
              <c:numCache>
                <c:formatCode>General</c:formatCode>
                <c:ptCount val="124"/>
                <c:pt idx="0">
                  <c:v>17</c:v>
                </c:pt>
                <c:pt idx="1">
                  <c:v>17</c:v>
                </c:pt>
                <c:pt idx="2">
                  <c:v>21</c:v>
                </c:pt>
                <c:pt idx="3">
                  <c:v>21</c:v>
                </c:pt>
                <c:pt idx="4">
                  <c:v>21</c:v>
                </c:pt>
                <c:pt idx="5">
                  <c:v>21</c:v>
                </c:pt>
                <c:pt idx="6">
                  <c:v>21</c:v>
                </c:pt>
                <c:pt idx="7">
                  <c:v>21</c:v>
                </c:pt>
                <c:pt idx="8">
                  <c:v>21</c:v>
                </c:pt>
                <c:pt idx="9">
                  <c:v>21</c:v>
                </c:pt>
                <c:pt idx="10">
                  <c:v>22</c:v>
                </c:pt>
                <c:pt idx="11">
                  <c:v>22</c:v>
                </c:pt>
                <c:pt idx="12">
                  <c:v>22</c:v>
                </c:pt>
                <c:pt idx="13">
                  <c:v>22</c:v>
                </c:pt>
                <c:pt idx="14">
                  <c:v>23</c:v>
                </c:pt>
                <c:pt idx="15">
                  <c:v>23</c:v>
                </c:pt>
                <c:pt idx="16">
                  <c:v>23</c:v>
                </c:pt>
                <c:pt idx="17">
                  <c:v>23</c:v>
                </c:pt>
                <c:pt idx="18">
                  <c:v>23</c:v>
                </c:pt>
                <c:pt idx="19">
                  <c:v>24</c:v>
                </c:pt>
                <c:pt idx="20">
                  <c:v>25</c:v>
                </c:pt>
                <c:pt idx="21">
                  <c:v>25</c:v>
                </c:pt>
                <c:pt idx="22">
                  <c:v>25</c:v>
                </c:pt>
                <c:pt idx="23">
                  <c:v>25</c:v>
                </c:pt>
                <c:pt idx="24">
                  <c:v>25</c:v>
                </c:pt>
                <c:pt idx="25">
                  <c:v>25</c:v>
                </c:pt>
                <c:pt idx="26">
                  <c:v>25</c:v>
                </c:pt>
                <c:pt idx="27">
                  <c:v>25</c:v>
                </c:pt>
                <c:pt idx="28">
                  <c:v>26</c:v>
                </c:pt>
                <c:pt idx="29">
                  <c:v>26</c:v>
                </c:pt>
                <c:pt idx="30">
                  <c:v>27</c:v>
                </c:pt>
                <c:pt idx="31">
                  <c:v>28</c:v>
                </c:pt>
                <c:pt idx="32">
                  <c:v>28</c:v>
                </c:pt>
                <c:pt idx="33">
                  <c:v>28</c:v>
                </c:pt>
                <c:pt idx="34">
                  <c:v>28</c:v>
                </c:pt>
                <c:pt idx="35">
                  <c:v>29</c:v>
                </c:pt>
                <c:pt idx="36">
                  <c:v>29</c:v>
                </c:pt>
                <c:pt idx="37">
                  <c:v>29</c:v>
                </c:pt>
                <c:pt idx="38">
                  <c:v>29</c:v>
                </c:pt>
                <c:pt idx="39">
                  <c:v>29</c:v>
                </c:pt>
                <c:pt idx="40">
                  <c:v>29</c:v>
                </c:pt>
                <c:pt idx="41">
                  <c:v>29</c:v>
                </c:pt>
                <c:pt idx="42">
                  <c:v>29</c:v>
                </c:pt>
                <c:pt idx="43">
                  <c:v>29</c:v>
                </c:pt>
                <c:pt idx="44">
                  <c:v>29</c:v>
                </c:pt>
                <c:pt idx="45">
                  <c:v>30</c:v>
                </c:pt>
                <c:pt idx="46">
                  <c:v>30</c:v>
                </c:pt>
                <c:pt idx="47">
                  <c:v>30</c:v>
                </c:pt>
                <c:pt idx="48">
                  <c:v>30</c:v>
                </c:pt>
                <c:pt idx="49">
                  <c:v>31</c:v>
                </c:pt>
                <c:pt idx="50">
                  <c:v>31</c:v>
                </c:pt>
                <c:pt idx="51">
                  <c:v>31</c:v>
                </c:pt>
                <c:pt idx="52">
                  <c:v>31</c:v>
                </c:pt>
                <c:pt idx="53">
                  <c:v>32</c:v>
                </c:pt>
                <c:pt idx="54">
                  <c:v>32</c:v>
                </c:pt>
                <c:pt idx="55">
                  <c:v>32</c:v>
                </c:pt>
                <c:pt idx="56">
                  <c:v>32</c:v>
                </c:pt>
                <c:pt idx="57">
                  <c:v>32</c:v>
                </c:pt>
                <c:pt idx="58">
                  <c:v>33</c:v>
                </c:pt>
                <c:pt idx="59">
                  <c:v>33</c:v>
                </c:pt>
                <c:pt idx="60">
                  <c:v>34</c:v>
                </c:pt>
                <c:pt idx="61">
                  <c:v>34</c:v>
                </c:pt>
                <c:pt idx="62">
                  <c:v>35</c:v>
                </c:pt>
                <c:pt idx="63">
                  <c:v>35</c:v>
                </c:pt>
                <c:pt idx="64">
                  <c:v>35</c:v>
                </c:pt>
                <c:pt idx="65">
                  <c:v>35</c:v>
                </c:pt>
                <c:pt idx="66">
                  <c:v>35</c:v>
                </c:pt>
                <c:pt idx="67">
                  <c:v>35</c:v>
                </c:pt>
                <c:pt idx="68">
                  <c:v>35</c:v>
                </c:pt>
                <c:pt idx="69">
                  <c:v>36</c:v>
                </c:pt>
                <c:pt idx="70">
                  <c:v>36</c:v>
                </c:pt>
                <c:pt idx="71">
                  <c:v>37</c:v>
                </c:pt>
                <c:pt idx="72">
                  <c:v>37</c:v>
                </c:pt>
                <c:pt idx="73">
                  <c:v>37</c:v>
                </c:pt>
                <c:pt idx="74">
                  <c:v>37</c:v>
                </c:pt>
                <c:pt idx="75">
                  <c:v>37</c:v>
                </c:pt>
                <c:pt idx="76">
                  <c:v>37</c:v>
                </c:pt>
                <c:pt idx="77">
                  <c:v>39</c:v>
                </c:pt>
                <c:pt idx="78">
                  <c:v>39</c:v>
                </c:pt>
                <c:pt idx="79">
                  <c:v>39</c:v>
                </c:pt>
                <c:pt idx="80">
                  <c:v>39</c:v>
                </c:pt>
                <c:pt idx="81">
                  <c:v>39</c:v>
                </c:pt>
                <c:pt idx="82">
                  <c:v>40</c:v>
                </c:pt>
                <c:pt idx="83">
                  <c:v>40</c:v>
                </c:pt>
                <c:pt idx="84">
                  <c:v>41</c:v>
                </c:pt>
                <c:pt idx="85">
                  <c:v>41</c:v>
                </c:pt>
                <c:pt idx="86">
                  <c:v>41</c:v>
                </c:pt>
                <c:pt idx="87">
                  <c:v>41</c:v>
                </c:pt>
                <c:pt idx="88">
                  <c:v>41</c:v>
                </c:pt>
                <c:pt idx="89">
                  <c:v>41</c:v>
                </c:pt>
                <c:pt idx="90">
                  <c:v>41</c:v>
                </c:pt>
                <c:pt idx="91">
                  <c:v>42</c:v>
                </c:pt>
                <c:pt idx="92">
                  <c:v>42</c:v>
                </c:pt>
                <c:pt idx="93">
                  <c:v>43</c:v>
                </c:pt>
                <c:pt idx="94">
                  <c:v>43</c:v>
                </c:pt>
                <c:pt idx="95">
                  <c:v>44</c:v>
                </c:pt>
                <c:pt idx="96">
                  <c:v>44</c:v>
                </c:pt>
                <c:pt idx="97">
                  <c:v>45</c:v>
                </c:pt>
                <c:pt idx="98">
                  <c:v>46</c:v>
                </c:pt>
                <c:pt idx="99">
                  <c:v>46</c:v>
                </c:pt>
                <c:pt idx="100">
                  <c:v>46</c:v>
                </c:pt>
                <c:pt idx="101">
                  <c:v>46</c:v>
                </c:pt>
                <c:pt idx="102">
                  <c:v>47</c:v>
                </c:pt>
                <c:pt idx="103">
                  <c:v>47</c:v>
                </c:pt>
                <c:pt idx="104">
                  <c:v>48</c:v>
                </c:pt>
                <c:pt idx="105">
                  <c:v>48</c:v>
                </c:pt>
                <c:pt idx="106">
                  <c:v>48</c:v>
                </c:pt>
                <c:pt idx="107">
                  <c:v>49</c:v>
                </c:pt>
                <c:pt idx="108">
                  <c:v>51</c:v>
                </c:pt>
                <c:pt idx="109">
                  <c:v>52</c:v>
                </c:pt>
                <c:pt idx="110">
                  <c:v>52</c:v>
                </c:pt>
                <c:pt idx="111">
                  <c:v>53</c:v>
                </c:pt>
                <c:pt idx="112">
                  <c:v>53</c:v>
                </c:pt>
                <c:pt idx="113">
                  <c:v>54</c:v>
                </c:pt>
                <c:pt idx="114">
                  <c:v>55</c:v>
                </c:pt>
                <c:pt idx="115">
                  <c:v>56</c:v>
                </c:pt>
                <c:pt idx="116">
                  <c:v>57</c:v>
                </c:pt>
                <c:pt idx="117">
                  <c:v>57</c:v>
                </c:pt>
                <c:pt idx="118">
                  <c:v>57</c:v>
                </c:pt>
                <c:pt idx="119">
                  <c:v>58</c:v>
                </c:pt>
                <c:pt idx="120">
                  <c:v>58</c:v>
                </c:pt>
                <c:pt idx="121">
                  <c:v>58</c:v>
                </c:pt>
                <c:pt idx="122">
                  <c:v>59</c:v>
                </c:pt>
                <c:pt idx="123">
                  <c:v>60</c:v>
                </c:pt>
              </c:numCache>
            </c:numRef>
          </c:cat>
          <c:val>
            <c:numRef>
              <c:f>Sheet8!$A$2:$A$125</c:f>
              <c:numCache>
                <c:formatCode>General</c:formatCode>
                <c:ptCount val="124"/>
                <c:pt idx="0">
                  <c:v>88000</c:v>
                </c:pt>
                <c:pt idx="1">
                  <c:v>102000</c:v>
                </c:pt>
                <c:pt idx="2">
                  <c:v>117000</c:v>
                </c:pt>
                <c:pt idx="3">
                  <c:v>119000</c:v>
                </c:pt>
                <c:pt idx="4">
                  <c:v>133000</c:v>
                </c:pt>
                <c:pt idx="5">
                  <c:v>137000</c:v>
                </c:pt>
                <c:pt idx="6">
                  <c:v>145000</c:v>
                </c:pt>
                <c:pt idx="7">
                  <c:v>149000</c:v>
                </c:pt>
                <c:pt idx="8">
                  <c:v>154000</c:v>
                </c:pt>
                <c:pt idx="9">
                  <c:v>159000</c:v>
                </c:pt>
                <c:pt idx="10">
                  <c:v>112000</c:v>
                </c:pt>
                <c:pt idx="11">
                  <c:v>138000</c:v>
                </c:pt>
                <c:pt idx="12">
                  <c:v>139000</c:v>
                </c:pt>
                <c:pt idx="13">
                  <c:v>140000</c:v>
                </c:pt>
                <c:pt idx="14">
                  <c:v>105000</c:v>
                </c:pt>
                <c:pt idx="15">
                  <c:v>114000</c:v>
                </c:pt>
                <c:pt idx="16">
                  <c:v>116000</c:v>
                </c:pt>
                <c:pt idx="17">
                  <c:v>125000</c:v>
                </c:pt>
                <c:pt idx="18">
                  <c:v>129000</c:v>
                </c:pt>
                <c:pt idx="19">
                  <c:v>94000</c:v>
                </c:pt>
                <c:pt idx="20">
                  <c:v>66000</c:v>
                </c:pt>
                <c:pt idx="21">
                  <c:v>68000</c:v>
                </c:pt>
                <c:pt idx="22">
                  <c:v>99000</c:v>
                </c:pt>
                <c:pt idx="23">
                  <c:v>100000</c:v>
                </c:pt>
                <c:pt idx="24">
                  <c:v>109000</c:v>
                </c:pt>
                <c:pt idx="25">
                  <c:v>126000</c:v>
                </c:pt>
                <c:pt idx="26">
                  <c:v>134000</c:v>
                </c:pt>
                <c:pt idx="27">
                  <c:v>135000</c:v>
                </c:pt>
                <c:pt idx="28">
                  <c:v>75000</c:v>
                </c:pt>
                <c:pt idx="29">
                  <c:v>97000</c:v>
                </c:pt>
                <c:pt idx="30">
                  <c:v>104000</c:v>
                </c:pt>
                <c:pt idx="31">
                  <c:v>70000</c:v>
                </c:pt>
                <c:pt idx="32">
                  <c:v>81000</c:v>
                </c:pt>
                <c:pt idx="33">
                  <c:v>84000</c:v>
                </c:pt>
                <c:pt idx="34">
                  <c:v>124000</c:v>
                </c:pt>
                <c:pt idx="35">
                  <c:v>62000</c:v>
                </c:pt>
                <c:pt idx="36">
                  <c:v>71000</c:v>
                </c:pt>
                <c:pt idx="37">
                  <c:v>76000</c:v>
                </c:pt>
                <c:pt idx="38">
                  <c:v>79000</c:v>
                </c:pt>
                <c:pt idx="39">
                  <c:v>80000</c:v>
                </c:pt>
                <c:pt idx="40">
                  <c:v>87000</c:v>
                </c:pt>
                <c:pt idx="41">
                  <c:v>89000</c:v>
                </c:pt>
                <c:pt idx="42">
                  <c:v>90000</c:v>
                </c:pt>
                <c:pt idx="43">
                  <c:v>93000</c:v>
                </c:pt>
                <c:pt idx="44">
                  <c:v>95000</c:v>
                </c:pt>
                <c:pt idx="45">
                  <c:v>61000</c:v>
                </c:pt>
                <c:pt idx="46">
                  <c:v>67000</c:v>
                </c:pt>
                <c:pt idx="47">
                  <c:v>69000</c:v>
                </c:pt>
                <c:pt idx="48">
                  <c:v>115000</c:v>
                </c:pt>
                <c:pt idx="49">
                  <c:v>77000</c:v>
                </c:pt>
                <c:pt idx="50">
                  <c:v>82000</c:v>
                </c:pt>
                <c:pt idx="51">
                  <c:v>83000</c:v>
                </c:pt>
                <c:pt idx="52">
                  <c:v>85000</c:v>
                </c:pt>
                <c:pt idx="53">
                  <c:v>54000</c:v>
                </c:pt>
                <c:pt idx="54">
                  <c:v>59000</c:v>
                </c:pt>
                <c:pt idx="55">
                  <c:v>60000</c:v>
                </c:pt>
                <c:pt idx="56">
                  <c:v>78000</c:v>
                </c:pt>
                <c:pt idx="57">
                  <c:v>86000</c:v>
                </c:pt>
                <c:pt idx="58">
                  <c:v>53000</c:v>
                </c:pt>
                <c:pt idx="59">
                  <c:v>65000</c:v>
                </c:pt>
                <c:pt idx="60">
                  <c:v>1000</c:v>
                </c:pt>
                <c:pt idx="61">
                  <c:v>58000</c:v>
                </c:pt>
                <c:pt idx="62">
                  <c:v>46000</c:v>
                </c:pt>
                <c:pt idx="63">
                  <c:v>47000</c:v>
                </c:pt>
                <c:pt idx="64">
                  <c:v>49000</c:v>
                </c:pt>
                <c:pt idx="65">
                  <c:v>51000</c:v>
                </c:pt>
                <c:pt idx="66">
                  <c:v>52000</c:v>
                </c:pt>
                <c:pt idx="67">
                  <c:v>56000</c:v>
                </c:pt>
                <c:pt idx="68">
                  <c:v>57000</c:v>
                </c:pt>
                <c:pt idx="69">
                  <c:v>50000</c:v>
                </c:pt>
                <c:pt idx="70">
                  <c:v>74000</c:v>
                </c:pt>
                <c:pt idx="71">
                  <c:v>41000</c:v>
                </c:pt>
                <c:pt idx="72">
                  <c:v>42000</c:v>
                </c:pt>
                <c:pt idx="73">
                  <c:v>44000</c:v>
                </c:pt>
                <c:pt idx="74">
                  <c:v>45000</c:v>
                </c:pt>
                <c:pt idx="75">
                  <c:v>48000</c:v>
                </c:pt>
                <c:pt idx="76">
                  <c:v>55000</c:v>
                </c:pt>
                <c:pt idx="77">
                  <c:v>31000</c:v>
                </c:pt>
                <c:pt idx="78">
                  <c:v>33000</c:v>
                </c:pt>
                <c:pt idx="79">
                  <c:v>37000</c:v>
                </c:pt>
                <c:pt idx="80">
                  <c:v>39000</c:v>
                </c:pt>
                <c:pt idx="81">
                  <c:v>43000</c:v>
                </c:pt>
                <c:pt idx="82">
                  <c:v>0</c:v>
                </c:pt>
                <c:pt idx="83">
                  <c:v>29000</c:v>
                </c:pt>
                <c:pt idx="84">
                  <c:v>28000</c:v>
                </c:pt>
                <c:pt idx="85">
                  <c:v>30000</c:v>
                </c:pt>
                <c:pt idx="86">
                  <c:v>32000</c:v>
                </c:pt>
                <c:pt idx="87">
                  <c:v>35000</c:v>
                </c:pt>
                <c:pt idx="88">
                  <c:v>36000</c:v>
                </c:pt>
                <c:pt idx="89">
                  <c:v>40000</c:v>
                </c:pt>
                <c:pt idx="90">
                  <c:v>63000</c:v>
                </c:pt>
                <c:pt idx="91">
                  <c:v>3000</c:v>
                </c:pt>
                <c:pt idx="92">
                  <c:v>38000</c:v>
                </c:pt>
                <c:pt idx="93">
                  <c:v>2000</c:v>
                </c:pt>
                <c:pt idx="94">
                  <c:v>27000</c:v>
                </c:pt>
                <c:pt idx="95">
                  <c:v>26000</c:v>
                </c:pt>
                <c:pt idx="96">
                  <c:v>34000</c:v>
                </c:pt>
                <c:pt idx="97">
                  <c:v>25000</c:v>
                </c:pt>
                <c:pt idx="98">
                  <c:v>23000</c:v>
                </c:pt>
                <c:pt idx="99">
                  <c:v>64000</c:v>
                </c:pt>
                <c:pt idx="100">
                  <c:v>73000</c:v>
                </c:pt>
                <c:pt idx="101">
                  <c:v>123000</c:v>
                </c:pt>
                <c:pt idx="102">
                  <c:v>24000</c:v>
                </c:pt>
                <c:pt idx="103">
                  <c:v>72000</c:v>
                </c:pt>
                <c:pt idx="104">
                  <c:v>4000</c:v>
                </c:pt>
                <c:pt idx="105">
                  <c:v>22000</c:v>
                </c:pt>
                <c:pt idx="106">
                  <c:v>92000</c:v>
                </c:pt>
                <c:pt idx="107">
                  <c:v>20000</c:v>
                </c:pt>
                <c:pt idx="108">
                  <c:v>21000</c:v>
                </c:pt>
                <c:pt idx="109">
                  <c:v>5000</c:v>
                </c:pt>
                <c:pt idx="110">
                  <c:v>19000</c:v>
                </c:pt>
                <c:pt idx="111">
                  <c:v>17000</c:v>
                </c:pt>
                <c:pt idx="112">
                  <c:v>18000</c:v>
                </c:pt>
                <c:pt idx="113">
                  <c:v>16000</c:v>
                </c:pt>
                <c:pt idx="114">
                  <c:v>15000</c:v>
                </c:pt>
                <c:pt idx="115">
                  <c:v>14000</c:v>
                </c:pt>
                <c:pt idx="116">
                  <c:v>6000</c:v>
                </c:pt>
                <c:pt idx="117">
                  <c:v>7000</c:v>
                </c:pt>
                <c:pt idx="118">
                  <c:v>13000</c:v>
                </c:pt>
                <c:pt idx="119">
                  <c:v>8000</c:v>
                </c:pt>
                <c:pt idx="120">
                  <c:v>9000</c:v>
                </c:pt>
                <c:pt idx="121">
                  <c:v>12000</c:v>
                </c:pt>
                <c:pt idx="122">
                  <c:v>10000</c:v>
                </c:pt>
                <c:pt idx="123">
                  <c:v>11000</c:v>
                </c:pt>
              </c:numCache>
            </c:numRef>
          </c:val>
          <c:smooth val="0"/>
          <c:extLst>
            <c:ext xmlns:c16="http://schemas.microsoft.com/office/drawing/2014/chart" uri="{C3380CC4-5D6E-409C-BE32-E72D297353CC}">
              <c16:uniqueId val="{00000001-5D5B-459B-8404-48637B1AF8DD}"/>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119280928"/>
        <c:axId val="1119278632"/>
      </c:lineChart>
      <c:catAx>
        <c:axId val="1119280928"/>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a:t>Average Miles per Gallon</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0"/>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1119278632"/>
        <c:crosses val="autoZero"/>
        <c:auto val="1"/>
        <c:lblAlgn val="ctr"/>
        <c:lblOffset val="100"/>
        <c:noMultiLvlLbl val="0"/>
      </c:catAx>
      <c:valAx>
        <c:axId val="1119278632"/>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a:t>Price of Car</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119280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2823939255105631E-2"/>
          <c:y val="8.0618327373260135E-2"/>
          <c:w val="0.91708673750885872"/>
          <c:h val="0.78577659645624232"/>
        </c:manualLayout>
      </c:layout>
      <c:lineChart>
        <c:grouping val="standard"/>
        <c:varyColors val="0"/>
        <c:ser>
          <c:idx val="0"/>
          <c:order val="0"/>
          <c:spPr>
            <a:ln w="34925" cap="rnd">
              <a:solidFill>
                <a:schemeClr val="accent1"/>
              </a:solidFill>
              <a:round/>
            </a:ln>
            <a:effectLst>
              <a:outerShdw blurRad="57150" dist="19050" dir="5400000" algn="ctr" rotWithShape="0">
                <a:srgbClr val="000000">
                  <a:alpha val="63000"/>
                </a:srgbClr>
              </a:outerShdw>
            </a:effectLst>
          </c:spPr>
          <c:marker>
            <c:symbol val="none"/>
          </c:marker>
          <c:dLbls>
            <c:dLbl>
              <c:idx val="36"/>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8D-4E02-BBBE-039A33F704D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Sheet10!$A$3:$A$81</c:f>
              <c:numCache>
                <c:formatCode>General</c:formatCode>
                <c:ptCount val="79"/>
                <c:pt idx="0">
                  <c:v>1</c:v>
                </c:pt>
                <c:pt idx="1">
                  <c:v>6</c:v>
                </c:pt>
                <c:pt idx="2">
                  <c:v>9</c:v>
                </c:pt>
                <c:pt idx="3">
                  <c:v>11</c:v>
                </c:pt>
                <c:pt idx="4">
                  <c:v>18</c:v>
                </c:pt>
                <c:pt idx="5">
                  <c:v>19</c:v>
                </c:pt>
                <c:pt idx="6">
                  <c:v>20</c:v>
                </c:pt>
                <c:pt idx="7">
                  <c:v>21</c:v>
                </c:pt>
                <c:pt idx="8">
                  <c:v>22</c:v>
                </c:pt>
                <c:pt idx="9">
                  <c:v>23</c:v>
                </c:pt>
                <c:pt idx="10">
                  <c:v>24</c:v>
                </c:pt>
                <c:pt idx="11">
                  <c:v>25</c:v>
                </c:pt>
                <c:pt idx="12">
                  <c:v>26</c:v>
                </c:pt>
                <c:pt idx="13">
                  <c:v>27</c:v>
                </c:pt>
                <c:pt idx="14">
                  <c:v>28</c:v>
                </c:pt>
                <c:pt idx="15">
                  <c:v>29</c:v>
                </c:pt>
                <c:pt idx="16">
                  <c:v>30</c:v>
                </c:pt>
                <c:pt idx="17">
                  <c:v>31</c:v>
                </c:pt>
                <c:pt idx="18">
                  <c:v>32</c:v>
                </c:pt>
                <c:pt idx="19">
                  <c:v>33</c:v>
                </c:pt>
                <c:pt idx="20">
                  <c:v>34</c:v>
                </c:pt>
                <c:pt idx="21">
                  <c:v>35</c:v>
                </c:pt>
                <c:pt idx="22">
                  <c:v>36</c:v>
                </c:pt>
                <c:pt idx="23">
                  <c:v>37</c:v>
                </c:pt>
                <c:pt idx="24">
                  <c:v>38</c:v>
                </c:pt>
                <c:pt idx="25">
                  <c:v>39</c:v>
                </c:pt>
                <c:pt idx="26">
                  <c:v>40</c:v>
                </c:pt>
                <c:pt idx="27">
                  <c:v>41</c:v>
                </c:pt>
                <c:pt idx="28">
                  <c:v>42</c:v>
                </c:pt>
                <c:pt idx="29">
                  <c:v>43</c:v>
                </c:pt>
                <c:pt idx="30">
                  <c:v>44</c:v>
                </c:pt>
                <c:pt idx="31">
                  <c:v>45</c:v>
                </c:pt>
                <c:pt idx="32">
                  <c:v>46</c:v>
                </c:pt>
                <c:pt idx="33">
                  <c:v>47</c:v>
                </c:pt>
                <c:pt idx="34">
                  <c:v>48</c:v>
                </c:pt>
                <c:pt idx="35">
                  <c:v>49</c:v>
                </c:pt>
                <c:pt idx="36">
                  <c:v>50</c:v>
                </c:pt>
                <c:pt idx="37">
                  <c:v>51</c:v>
                </c:pt>
                <c:pt idx="38">
                  <c:v>52</c:v>
                </c:pt>
                <c:pt idx="39">
                  <c:v>53</c:v>
                </c:pt>
                <c:pt idx="40">
                  <c:v>54</c:v>
                </c:pt>
                <c:pt idx="41">
                  <c:v>55</c:v>
                </c:pt>
                <c:pt idx="42">
                  <c:v>56</c:v>
                </c:pt>
                <c:pt idx="43">
                  <c:v>57</c:v>
                </c:pt>
                <c:pt idx="44">
                  <c:v>58</c:v>
                </c:pt>
                <c:pt idx="45">
                  <c:v>59</c:v>
                </c:pt>
                <c:pt idx="46">
                  <c:v>60</c:v>
                </c:pt>
                <c:pt idx="47">
                  <c:v>61</c:v>
                </c:pt>
                <c:pt idx="48">
                  <c:v>62</c:v>
                </c:pt>
                <c:pt idx="49">
                  <c:v>63</c:v>
                </c:pt>
                <c:pt idx="50">
                  <c:v>64</c:v>
                </c:pt>
                <c:pt idx="51">
                  <c:v>66</c:v>
                </c:pt>
                <c:pt idx="52">
                  <c:v>67</c:v>
                </c:pt>
                <c:pt idx="53">
                  <c:v>69</c:v>
                </c:pt>
                <c:pt idx="54">
                  <c:v>71</c:v>
                </c:pt>
                <c:pt idx="55">
                  <c:v>72</c:v>
                </c:pt>
                <c:pt idx="56">
                  <c:v>74</c:v>
                </c:pt>
                <c:pt idx="57">
                  <c:v>76</c:v>
                </c:pt>
                <c:pt idx="58">
                  <c:v>78</c:v>
                </c:pt>
                <c:pt idx="59">
                  <c:v>79</c:v>
                </c:pt>
                <c:pt idx="60">
                  <c:v>81</c:v>
                </c:pt>
                <c:pt idx="61">
                  <c:v>83</c:v>
                </c:pt>
                <c:pt idx="62">
                  <c:v>86</c:v>
                </c:pt>
                <c:pt idx="63">
                  <c:v>101</c:v>
                </c:pt>
                <c:pt idx="64">
                  <c:v>113</c:v>
                </c:pt>
                <c:pt idx="65">
                  <c:v>118</c:v>
                </c:pt>
                <c:pt idx="66">
                  <c:v>123</c:v>
                </c:pt>
                <c:pt idx="67">
                  <c:v>128</c:v>
                </c:pt>
                <c:pt idx="68">
                  <c:v>135</c:v>
                </c:pt>
                <c:pt idx="69">
                  <c:v>136</c:v>
                </c:pt>
                <c:pt idx="70">
                  <c:v>141</c:v>
                </c:pt>
                <c:pt idx="71">
                  <c:v>149</c:v>
                </c:pt>
                <c:pt idx="72">
                  <c:v>157</c:v>
                </c:pt>
                <c:pt idx="73">
                  <c:v>177</c:v>
                </c:pt>
                <c:pt idx="74">
                  <c:v>188</c:v>
                </c:pt>
                <c:pt idx="75">
                  <c:v>202</c:v>
                </c:pt>
                <c:pt idx="76">
                  <c:v>217</c:v>
                </c:pt>
                <c:pt idx="77">
                  <c:v>257</c:v>
                </c:pt>
                <c:pt idx="78">
                  <c:v>471</c:v>
                </c:pt>
              </c:numCache>
            </c:numRef>
          </c:cat>
          <c:val>
            <c:numRef>
              <c:f>Sheet10!$B$3:$B$81</c:f>
              <c:numCache>
                <c:formatCode>General</c:formatCode>
                <c:ptCount val="79"/>
                <c:pt idx="0">
                  <c:v>8</c:v>
                </c:pt>
                <c:pt idx="1">
                  <c:v>6</c:v>
                </c:pt>
                <c:pt idx="2">
                  <c:v>8</c:v>
                </c:pt>
                <c:pt idx="3">
                  <c:v>1</c:v>
                </c:pt>
                <c:pt idx="4">
                  <c:v>1</c:v>
                </c:pt>
                <c:pt idx="5">
                  <c:v>4</c:v>
                </c:pt>
                <c:pt idx="6">
                  <c:v>6</c:v>
                </c:pt>
                <c:pt idx="7">
                  <c:v>25</c:v>
                </c:pt>
                <c:pt idx="8">
                  <c:v>41</c:v>
                </c:pt>
                <c:pt idx="9">
                  <c:v>27</c:v>
                </c:pt>
                <c:pt idx="10">
                  <c:v>42</c:v>
                </c:pt>
                <c:pt idx="11">
                  <c:v>63</c:v>
                </c:pt>
                <c:pt idx="12">
                  <c:v>45</c:v>
                </c:pt>
                <c:pt idx="13">
                  <c:v>101</c:v>
                </c:pt>
                <c:pt idx="14">
                  <c:v>85</c:v>
                </c:pt>
                <c:pt idx="15">
                  <c:v>322</c:v>
                </c:pt>
                <c:pt idx="16">
                  <c:v>251</c:v>
                </c:pt>
                <c:pt idx="17">
                  <c:v>181</c:v>
                </c:pt>
                <c:pt idx="18">
                  <c:v>346</c:v>
                </c:pt>
                <c:pt idx="19">
                  <c:v>536</c:v>
                </c:pt>
                <c:pt idx="20">
                  <c:v>557</c:v>
                </c:pt>
                <c:pt idx="21">
                  <c:v>648</c:v>
                </c:pt>
                <c:pt idx="22">
                  <c:v>426</c:v>
                </c:pt>
                <c:pt idx="23">
                  <c:v>493</c:v>
                </c:pt>
                <c:pt idx="24">
                  <c:v>850</c:v>
                </c:pt>
                <c:pt idx="25">
                  <c:v>723</c:v>
                </c:pt>
                <c:pt idx="26">
                  <c:v>894</c:v>
                </c:pt>
                <c:pt idx="27">
                  <c:v>678</c:v>
                </c:pt>
                <c:pt idx="28">
                  <c:v>939</c:v>
                </c:pt>
                <c:pt idx="29">
                  <c:v>555</c:v>
                </c:pt>
                <c:pt idx="30">
                  <c:v>1087</c:v>
                </c:pt>
                <c:pt idx="31">
                  <c:v>714</c:v>
                </c:pt>
                <c:pt idx="32">
                  <c:v>1357</c:v>
                </c:pt>
                <c:pt idx="33">
                  <c:v>963</c:v>
                </c:pt>
                <c:pt idx="34">
                  <c:v>1287</c:v>
                </c:pt>
                <c:pt idx="35">
                  <c:v>922</c:v>
                </c:pt>
                <c:pt idx="36">
                  <c:v>1997</c:v>
                </c:pt>
                <c:pt idx="37">
                  <c:v>1158</c:v>
                </c:pt>
                <c:pt idx="38">
                  <c:v>1155</c:v>
                </c:pt>
                <c:pt idx="39">
                  <c:v>1125</c:v>
                </c:pt>
                <c:pt idx="40">
                  <c:v>977</c:v>
                </c:pt>
                <c:pt idx="41">
                  <c:v>1065</c:v>
                </c:pt>
                <c:pt idx="42">
                  <c:v>40</c:v>
                </c:pt>
                <c:pt idx="43">
                  <c:v>1655</c:v>
                </c:pt>
                <c:pt idx="44">
                  <c:v>1388</c:v>
                </c:pt>
                <c:pt idx="45">
                  <c:v>899</c:v>
                </c:pt>
                <c:pt idx="46">
                  <c:v>1573</c:v>
                </c:pt>
                <c:pt idx="47">
                  <c:v>1120</c:v>
                </c:pt>
                <c:pt idx="48">
                  <c:v>389</c:v>
                </c:pt>
                <c:pt idx="49">
                  <c:v>1088</c:v>
                </c:pt>
                <c:pt idx="50">
                  <c:v>1468</c:v>
                </c:pt>
                <c:pt idx="51">
                  <c:v>1570</c:v>
                </c:pt>
                <c:pt idx="52">
                  <c:v>1230</c:v>
                </c:pt>
                <c:pt idx="53">
                  <c:v>1185</c:v>
                </c:pt>
                <c:pt idx="54">
                  <c:v>648</c:v>
                </c:pt>
                <c:pt idx="55">
                  <c:v>787</c:v>
                </c:pt>
                <c:pt idx="56">
                  <c:v>496</c:v>
                </c:pt>
                <c:pt idx="57">
                  <c:v>132</c:v>
                </c:pt>
                <c:pt idx="58">
                  <c:v>93</c:v>
                </c:pt>
                <c:pt idx="59">
                  <c:v>328</c:v>
                </c:pt>
                <c:pt idx="60">
                  <c:v>96</c:v>
                </c:pt>
                <c:pt idx="61">
                  <c:v>134</c:v>
                </c:pt>
                <c:pt idx="62">
                  <c:v>20</c:v>
                </c:pt>
                <c:pt idx="63">
                  <c:v>3</c:v>
                </c:pt>
                <c:pt idx="64">
                  <c:v>10</c:v>
                </c:pt>
                <c:pt idx="65">
                  <c:v>15</c:v>
                </c:pt>
                <c:pt idx="66">
                  <c:v>4</c:v>
                </c:pt>
                <c:pt idx="67">
                  <c:v>1</c:v>
                </c:pt>
                <c:pt idx="68">
                  <c:v>175</c:v>
                </c:pt>
                <c:pt idx="69">
                  <c:v>5</c:v>
                </c:pt>
                <c:pt idx="70">
                  <c:v>24</c:v>
                </c:pt>
                <c:pt idx="71">
                  <c:v>41</c:v>
                </c:pt>
                <c:pt idx="72">
                  <c:v>50</c:v>
                </c:pt>
                <c:pt idx="73">
                  <c:v>12</c:v>
                </c:pt>
                <c:pt idx="74">
                  <c:v>31</c:v>
                </c:pt>
                <c:pt idx="75">
                  <c:v>1</c:v>
                </c:pt>
                <c:pt idx="76">
                  <c:v>2</c:v>
                </c:pt>
                <c:pt idx="77">
                  <c:v>3</c:v>
                </c:pt>
                <c:pt idx="78">
                  <c:v>43</c:v>
                </c:pt>
              </c:numCache>
            </c:numRef>
          </c:val>
          <c:smooth val="0"/>
          <c:extLst>
            <c:ext xmlns:c16="http://schemas.microsoft.com/office/drawing/2014/chart" uri="{C3380CC4-5D6E-409C-BE32-E72D297353CC}">
              <c16:uniqueId val="{00000000-FC8D-4E02-BBBE-039A33F704D5}"/>
            </c:ext>
          </c:extLst>
        </c:ser>
        <c:dLbls>
          <c:showLegendKey val="0"/>
          <c:showVal val="0"/>
          <c:showCatName val="0"/>
          <c:showSerName val="0"/>
          <c:showPercent val="0"/>
          <c:showBubbleSize val="0"/>
        </c:dLbls>
        <c:smooth val="0"/>
        <c:axId val="148099296"/>
        <c:axId val="148100608"/>
      </c:lineChart>
      <c:catAx>
        <c:axId val="148099296"/>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Miles per Gallon</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8100608"/>
        <c:crosses val="autoZero"/>
        <c:auto val="1"/>
        <c:lblAlgn val="ctr"/>
        <c:lblOffset val="100"/>
        <c:noMultiLvlLbl val="0"/>
      </c:catAx>
      <c:valAx>
        <c:axId val="1481006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8099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Number of Cars Sold</c:v>
          </c:tx>
          <c:spPr>
            <a:solidFill>
              <a:schemeClr val="accent1"/>
            </a:solidFill>
            <a:ln>
              <a:noFill/>
            </a:ln>
            <a:effectLst/>
          </c:spPr>
          <c:invertIfNegative val="0"/>
          <c:cat>
            <c:numRef>
              <c:f>[1]Sheet1!$A$3:$A$43</c:f>
              <c:numCache>
                <c:formatCode>General</c:formatCode>
                <c:ptCount val="41"/>
                <c:pt idx="0">
                  <c:v>1970</c:v>
                </c:pt>
                <c:pt idx="1">
                  <c:v>1983</c:v>
                </c:pt>
                <c:pt idx="2">
                  <c:v>1984</c:v>
                </c:pt>
                <c:pt idx="3">
                  <c:v>1985</c:v>
                </c:pt>
                <c:pt idx="4">
                  <c:v>1986</c:v>
                </c:pt>
                <c:pt idx="5">
                  <c:v>1987</c:v>
                </c:pt>
                <c:pt idx="6">
                  <c:v>1988</c:v>
                </c:pt>
                <c:pt idx="7">
                  <c:v>1989</c:v>
                </c:pt>
                <c:pt idx="8">
                  <c:v>1990</c:v>
                </c:pt>
                <c:pt idx="9">
                  <c:v>1991</c:v>
                </c:pt>
                <c:pt idx="10">
                  <c:v>1992</c:v>
                </c:pt>
                <c:pt idx="11">
                  <c:v>1993</c:v>
                </c:pt>
                <c:pt idx="12">
                  <c:v>1994</c:v>
                </c:pt>
                <c:pt idx="13">
                  <c:v>1995</c:v>
                </c:pt>
                <c:pt idx="14">
                  <c:v>1996</c:v>
                </c:pt>
                <c:pt idx="15">
                  <c:v>1997</c:v>
                </c:pt>
                <c:pt idx="16">
                  <c:v>1998</c:v>
                </c:pt>
                <c:pt idx="17">
                  <c:v>1999</c:v>
                </c:pt>
                <c:pt idx="18">
                  <c:v>2000</c:v>
                </c:pt>
                <c:pt idx="19">
                  <c:v>2001</c:v>
                </c:pt>
                <c:pt idx="20">
                  <c:v>2002</c:v>
                </c:pt>
                <c:pt idx="21">
                  <c:v>2003</c:v>
                </c:pt>
                <c:pt idx="22">
                  <c:v>2004</c:v>
                </c:pt>
                <c:pt idx="23">
                  <c:v>2005</c:v>
                </c:pt>
                <c:pt idx="24">
                  <c:v>2006</c:v>
                </c:pt>
                <c:pt idx="25">
                  <c:v>2007</c:v>
                </c:pt>
                <c:pt idx="26">
                  <c:v>2008</c:v>
                </c:pt>
                <c:pt idx="27">
                  <c:v>2009</c:v>
                </c:pt>
                <c:pt idx="28">
                  <c:v>2010</c:v>
                </c:pt>
                <c:pt idx="29">
                  <c:v>2011</c:v>
                </c:pt>
                <c:pt idx="30">
                  <c:v>2012</c:v>
                </c:pt>
                <c:pt idx="31">
                  <c:v>2013</c:v>
                </c:pt>
                <c:pt idx="32">
                  <c:v>2014</c:v>
                </c:pt>
                <c:pt idx="33">
                  <c:v>2015</c:v>
                </c:pt>
                <c:pt idx="34">
                  <c:v>2016</c:v>
                </c:pt>
                <c:pt idx="35">
                  <c:v>2017</c:v>
                </c:pt>
                <c:pt idx="36">
                  <c:v>2018</c:v>
                </c:pt>
                <c:pt idx="37">
                  <c:v>2019</c:v>
                </c:pt>
                <c:pt idx="38">
                  <c:v>2020</c:v>
                </c:pt>
                <c:pt idx="39">
                  <c:v>2021</c:v>
                </c:pt>
                <c:pt idx="40">
                  <c:v>2022</c:v>
                </c:pt>
              </c:numCache>
            </c:numRef>
          </c:cat>
          <c:val>
            <c:numRef>
              <c:f>[1]Sheet1!$C$3:$C$43</c:f>
              <c:numCache>
                <c:formatCode>General</c:formatCode>
                <c:ptCount val="41"/>
                <c:pt idx="0">
                  <c:v>1</c:v>
                </c:pt>
                <c:pt idx="9">
                  <c:v>1</c:v>
                </c:pt>
                <c:pt idx="13">
                  <c:v>1</c:v>
                </c:pt>
                <c:pt idx="14">
                  <c:v>1</c:v>
                </c:pt>
                <c:pt idx="15">
                  <c:v>3</c:v>
                </c:pt>
                <c:pt idx="16">
                  <c:v>7</c:v>
                </c:pt>
                <c:pt idx="17">
                  <c:v>5</c:v>
                </c:pt>
                <c:pt idx="18">
                  <c:v>6</c:v>
                </c:pt>
                <c:pt idx="19">
                  <c:v>13</c:v>
                </c:pt>
                <c:pt idx="20">
                  <c:v>22</c:v>
                </c:pt>
                <c:pt idx="21">
                  <c:v>19</c:v>
                </c:pt>
                <c:pt idx="22">
                  <c:v>33</c:v>
                </c:pt>
                <c:pt idx="23">
                  <c:v>28</c:v>
                </c:pt>
                <c:pt idx="24">
                  <c:v>35</c:v>
                </c:pt>
                <c:pt idx="25">
                  <c:v>67</c:v>
                </c:pt>
                <c:pt idx="26">
                  <c:v>72</c:v>
                </c:pt>
                <c:pt idx="27">
                  <c:v>90</c:v>
                </c:pt>
                <c:pt idx="28">
                  <c:v>146</c:v>
                </c:pt>
                <c:pt idx="29">
                  <c:v>168</c:v>
                </c:pt>
                <c:pt idx="30">
                  <c:v>309</c:v>
                </c:pt>
                <c:pt idx="31">
                  <c:v>1124</c:v>
                </c:pt>
                <c:pt idx="32">
                  <c:v>1760</c:v>
                </c:pt>
                <c:pt idx="33">
                  <c:v>3566</c:v>
                </c:pt>
                <c:pt idx="34">
                  <c:v>7078</c:v>
                </c:pt>
                <c:pt idx="35">
                  <c:v>7880</c:v>
                </c:pt>
                <c:pt idx="36">
                  <c:v>4528</c:v>
                </c:pt>
                <c:pt idx="37">
                  <c:v>13911</c:v>
                </c:pt>
                <c:pt idx="38">
                  <c:v>2453</c:v>
                </c:pt>
              </c:numCache>
            </c:numRef>
          </c:val>
          <c:extLst>
            <c:ext xmlns:c16="http://schemas.microsoft.com/office/drawing/2014/chart" uri="{C3380CC4-5D6E-409C-BE32-E72D297353CC}">
              <c16:uniqueId val="{00000000-30BA-454E-8DB6-C2A3FDB93AA7}"/>
            </c:ext>
          </c:extLst>
        </c:ser>
        <c:dLbls>
          <c:showLegendKey val="0"/>
          <c:showVal val="0"/>
          <c:showCatName val="0"/>
          <c:showSerName val="0"/>
          <c:showPercent val="0"/>
          <c:showBubbleSize val="0"/>
        </c:dLbls>
        <c:gapWidth val="150"/>
        <c:axId val="1112880184"/>
        <c:axId val="1229565400"/>
      </c:barChart>
      <c:lineChart>
        <c:grouping val="standard"/>
        <c:varyColors val="0"/>
        <c:ser>
          <c:idx val="1"/>
          <c:order val="1"/>
          <c:tx>
            <c:v>Fuel Expenditure (Price Per Gallon)</c:v>
          </c:tx>
          <c:spPr>
            <a:ln w="28575" cap="rnd">
              <a:solidFill>
                <a:schemeClr val="accent2"/>
              </a:solidFill>
              <a:round/>
            </a:ln>
            <a:effectLst/>
          </c:spPr>
          <c:marker>
            <c:symbol val="none"/>
          </c:marker>
          <c:cat>
            <c:numRef>
              <c:f>[1]Sheet1!$A$3:$A$43</c:f>
              <c:numCache>
                <c:formatCode>General</c:formatCode>
                <c:ptCount val="41"/>
                <c:pt idx="0">
                  <c:v>1970</c:v>
                </c:pt>
                <c:pt idx="1">
                  <c:v>1983</c:v>
                </c:pt>
                <c:pt idx="2">
                  <c:v>1984</c:v>
                </c:pt>
                <c:pt idx="3">
                  <c:v>1985</c:v>
                </c:pt>
                <c:pt idx="4">
                  <c:v>1986</c:v>
                </c:pt>
                <c:pt idx="5">
                  <c:v>1987</c:v>
                </c:pt>
                <c:pt idx="6">
                  <c:v>1988</c:v>
                </c:pt>
                <c:pt idx="7">
                  <c:v>1989</c:v>
                </c:pt>
                <c:pt idx="8">
                  <c:v>1990</c:v>
                </c:pt>
                <c:pt idx="9">
                  <c:v>1991</c:v>
                </c:pt>
                <c:pt idx="10">
                  <c:v>1992</c:v>
                </c:pt>
                <c:pt idx="11">
                  <c:v>1993</c:v>
                </c:pt>
                <c:pt idx="12">
                  <c:v>1994</c:v>
                </c:pt>
                <c:pt idx="13">
                  <c:v>1995</c:v>
                </c:pt>
                <c:pt idx="14">
                  <c:v>1996</c:v>
                </c:pt>
                <c:pt idx="15">
                  <c:v>1997</c:v>
                </c:pt>
                <c:pt idx="16">
                  <c:v>1998</c:v>
                </c:pt>
                <c:pt idx="17">
                  <c:v>1999</c:v>
                </c:pt>
                <c:pt idx="18">
                  <c:v>2000</c:v>
                </c:pt>
                <c:pt idx="19">
                  <c:v>2001</c:v>
                </c:pt>
                <c:pt idx="20">
                  <c:v>2002</c:v>
                </c:pt>
                <c:pt idx="21">
                  <c:v>2003</c:v>
                </c:pt>
                <c:pt idx="22">
                  <c:v>2004</c:v>
                </c:pt>
                <c:pt idx="23">
                  <c:v>2005</c:v>
                </c:pt>
                <c:pt idx="24">
                  <c:v>2006</c:v>
                </c:pt>
                <c:pt idx="25">
                  <c:v>2007</c:v>
                </c:pt>
                <c:pt idx="26">
                  <c:v>2008</c:v>
                </c:pt>
                <c:pt idx="27">
                  <c:v>2009</c:v>
                </c:pt>
                <c:pt idx="28">
                  <c:v>2010</c:v>
                </c:pt>
                <c:pt idx="29">
                  <c:v>2011</c:v>
                </c:pt>
                <c:pt idx="30">
                  <c:v>2012</c:v>
                </c:pt>
                <c:pt idx="31">
                  <c:v>2013</c:v>
                </c:pt>
                <c:pt idx="32">
                  <c:v>2014</c:v>
                </c:pt>
                <c:pt idx="33">
                  <c:v>2015</c:v>
                </c:pt>
                <c:pt idx="34">
                  <c:v>2016</c:v>
                </c:pt>
                <c:pt idx="35">
                  <c:v>2017</c:v>
                </c:pt>
                <c:pt idx="36">
                  <c:v>2018</c:v>
                </c:pt>
                <c:pt idx="37">
                  <c:v>2019</c:v>
                </c:pt>
                <c:pt idx="38">
                  <c:v>2020</c:v>
                </c:pt>
                <c:pt idx="39">
                  <c:v>2021</c:v>
                </c:pt>
                <c:pt idx="40">
                  <c:v>2022</c:v>
                </c:pt>
              </c:numCache>
            </c:numRef>
          </c:cat>
          <c:val>
            <c:numRef>
              <c:f>[1]Sheet1!$B$3:$B$43</c:f>
              <c:numCache>
                <c:formatCode>General</c:formatCode>
                <c:ptCount val="41"/>
                <c:pt idx="1">
                  <c:v>1.67</c:v>
                </c:pt>
                <c:pt idx="2">
                  <c:v>1.7589999999999999</c:v>
                </c:pt>
                <c:pt idx="3">
                  <c:v>1.946</c:v>
                </c:pt>
                <c:pt idx="4">
                  <c:v>1.7370000000000001</c:v>
                </c:pt>
                <c:pt idx="5">
                  <c:v>1.7190000000000001</c:v>
                </c:pt>
                <c:pt idx="6">
                  <c:v>1.5780000000000001</c:v>
                </c:pt>
                <c:pt idx="7">
                  <c:v>1.746</c:v>
                </c:pt>
                <c:pt idx="8">
                  <c:v>1.8280000000000001</c:v>
                </c:pt>
                <c:pt idx="9">
                  <c:v>1.796</c:v>
                </c:pt>
                <c:pt idx="10">
                  <c:v>1.8320000000000001</c:v>
                </c:pt>
                <c:pt idx="11">
                  <c:v>2.0870000000000002</c:v>
                </c:pt>
                <c:pt idx="12">
                  <c:v>2.2229999999999999</c:v>
                </c:pt>
                <c:pt idx="13">
                  <c:v>2.3140000000000001</c:v>
                </c:pt>
                <c:pt idx="14">
                  <c:v>2.4049999999999998</c:v>
                </c:pt>
                <c:pt idx="15">
                  <c:v>2.6320000000000001</c:v>
                </c:pt>
                <c:pt idx="16">
                  <c:v>2.7690000000000001</c:v>
                </c:pt>
                <c:pt idx="17">
                  <c:v>2.8140000000000001</c:v>
                </c:pt>
                <c:pt idx="18">
                  <c:v>3.496</c:v>
                </c:pt>
                <c:pt idx="19">
                  <c:v>3.5409999999999999</c:v>
                </c:pt>
                <c:pt idx="20">
                  <c:v>3.1779999999999999</c:v>
                </c:pt>
                <c:pt idx="21">
                  <c:v>3.5409999999999999</c:v>
                </c:pt>
                <c:pt idx="22">
                  <c:v>3.5409999999999999</c:v>
                </c:pt>
                <c:pt idx="23">
                  <c:v>3.6320000000000001</c:v>
                </c:pt>
                <c:pt idx="24">
                  <c:v>4.0410000000000004</c:v>
                </c:pt>
                <c:pt idx="25">
                  <c:v>3.996</c:v>
                </c:pt>
                <c:pt idx="26">
                  <c:v>4.7229999999999999</c:v>
                </c:pt>
                <c:pt idx="27">
                  <c:v>4.0869999999999997</c:v>
                </c:pt>
                <c:pt idx="28">
                  <c:v>5.0869999999999997</c:v>
                </c:pt>
                <c:pt idx="29">
                  <c:v>5.9050000000000002</c:v>
                </c:pt>
                <c:pt idx="30">
                  <c:v>6.0960000000000001</c:v>
                </c:pt>
                <c:pt idx="31">
                  <c:v>6.3140000000000001</c:v>
                </c:pt>
                <c:pt idx="32">
                  <c:v>5.9509999999999996</c:v>
                </c:pt>
                <c:pt idx="33">
                  <c:v>4.9960000000000004</c:v>
                </c:pt>
                <c:pt idx="34">
                  <c:v>4.7229999999999999</c:v>
                </c:pt>
                <c:pt idx="35">
                  <c:v>5.36</c:v>
                </c:pt>
                <c:pt idx="36">
                  <c:v>5.2690000000000001</c:v>
                </c:pt>
                <c:pt idx="37">
                  <c:v>5.4509999999999996</c:v>
                </c:pt>
                <c:pt idx="38">
                  <c:v>5.4509999999999996</c:v>
                </c:pt>
                <c:pt idx="39">
                  <c:v>5.6319999999999997</c:v>
                </c:pt>
                <c:pt idx="40">
                  <c:v>7.2690000000000001</c:v>
                </c:pt>
              </c:numCache>
            </c:numRef>
          </c:val>
          <c:smooth val="0"/>
          <c:extLst>
            <c:ext xmlns:c16="http://schemas.microsoft.com/office/drawing/2014/chart" uri="{C3380CC4-5D6E-409C-BE32-E72D297353CC}">
              <c16:uniqueId val="{00000001-30BA-454E-8DB6-C2A3FDB93AA7}"/>
            </c:ext>
          </c:extLst>
        </c:ser>
        <c:dLbls>
          <c:showLegendKey val="0"/>
          <c:showVal val="0"/>
          <c:showCatName val="0"/>
          <c:showSerName val="0"/>
          <c:showPercent val="0"/>
          <c:showBubbleSize val="0"/>
        </c:dLbls>
        <c:marker val="1"/>
        <c:smooth val="0"/>
        <c:axId val="1229566384"/>
        <c:axId val="1229569008"/>
      </c:lineChart>
      <c:catAx>
        <c:axId val="1112880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229565400"/>
        <c:crosses val="autoZero"/>
        <c:auto val="1"/>
        <c:lblAlgn val="ctr"/>
        <c:lblOffset val="100"/>
        <c:noMultiLvlLbl val="0"/>
      </c:catAx>
      <c:valAx>
        <c:axId val="12295654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112880184"/>
        <c:crosses val="autoZero"/>
        <c:crossBetween val="between"/>
      </c:valAx>
      <c:valAx>
        <c:axId val="122956900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229566384"/>
        <c:crosses val="max"/>
        <c:crossBetween val="between"/>
      </c:valAx>
      <c:catAx>
        <c:axId val="1229566384"/>
        <c:scaling>
          <c:orientation val="minMax"/>
        </c:scaling>
        <c:delete val="1"/>
        <c:axPos val="b"/>
        <c:numFmt formatCode="General" sourceLinked="1"/>
        <c:majorTickMark val="none"/>
        <c:minorTickMark val="none"/>
        <c:tickLblPos val="nextTo"/>
        <c:crossAx val="122956900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'Q2'!$A$2:$A$5</cx:f>
        <cx:lvl ptCount="4">
          <cx:pt idx="0">Luxury</cx:pt>
          <cx:pt idx="1">Mini Compact</cx:pt>
          <cx:pt idx="2">Compact</cx:pt>
          <cx:pt idx="3">Sub Compact</cx:pt>
        </cx:lvl>
      </cx:strDim>
      <cx:numDim type="size">
        <cx:f>'Q2'!$B$2:$B$5</cx:f>
        <cx:lvl ptCount="4" formatCode="General">
          <cx:pt idx="0">7708</cx:pt>
          <cx:pt idx="1">3811</cx:pt>
          <cx:pt idx="2">13832</cx:pt>
          <cx:pt idx="3">17976</cx:pt>
        </cx:lvl>
      </cx:numDim>
    </cx:data>
  </cx:chartData>
  <cx:chart>
    <cx:title pos="t" align="ctr" overlay="0">
      <cx:tx>
        <cx:txData>
          <cx:v>Car Type Classification</cx:v>
        </cx:txData>
      </cx:tx>
      <cx:txPr>
        <a:bodyPr spcFirstLastPara="1" vertOverflow="ellipsis" horzOverflow="overflow" wrap="square" lIns="0" tIns="0" rIns="0" bIns="0" anchor="ctr" anchorCtr="1"/>
        <a:lstStyle/>
        <a:p>
          <a:pPr algn="ctr" rtl="0">
            <a:defRPr/>
          </a:pPr>
          <a:r>
            <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panose="020F0502020204030204"/>
            </a:rPr>
            <a:t>Car Type Classification</a:t>
          </a:r>
        </a:p>
      </cx:txPr>
    </cx:title>
    <cx:plotArea>
      <cx:plotAreaRegion>
        <cx:series layoutId="treemap" uniqueId="{5A5FB6BD-6151-4BCE-BF83-66C8985B01F9}">
          <cx:tx>
            <cx:txData>
              <cx:f>'Q2'!$B$1</cx:f>
              <cx:v>Total_Count</cx:v>
            </cx:txData>
          </cx:tx>
          <cx:dataLabels pos="inEnd">
            <cx:txPr>
              <a:bodyPr spcFirstLastPara="1" vertOverflow="ellipsis" horzOverflow="overflow" wrap="square" lIns="0" tIns="0" rIns="0" bIns="0" anchor="ctr" anchorCtr="1"/>
              <a:lstStyle/>
              <a:p>
                <a:pPr algn="ctr" rtl="0">
                  <a:defRPr sz="1600" b="1"/>
                </a:pPr>
                <a:endParaRPr lang="en-US" sz="1600" b="1" i="0" u="none" strike="noStrike" baseline="0">
                  <a:solidFill>
                    <a:prstClr val="white">
                      <a:lumMod val="95000"/>
                    </a:prstClr>
                  </a:solidFill>
                  <a:latin typeface="Calibri" panose="020F0502020204030204"/>
                </a:endParaRPr>
              </a:p>
            </cx:txPr>
            <cx:visibility seriesName="0" categoryName="1" value="1"/>
            <cx:separator>, </cx:separator>
            <cx:dataLabel idx="0">
              <cx:txPr>
                <a:bodyPr spcFirstLastPara="1" vertOverflow="ellipsis" horzOverflow="overflow" wrap="square" lIns="0" tIns="0" rIns="0" bIns="0" anchor="ctr" anchorCtr="1"/>
                <a:lstStyle/>
                <a:p>
                  <a:pPr algn="ctr" rtl="0">
                    <a:defRPr/>
                  </a:pPr>
                  <a:r>
                    <a:rPr lang="en-US" sz="1600" b="1" i="0" u="none" strike="noStrike" baseline="0">
                      <a:solidFill>
                        <a:prstClr val="white">
                          <a:lumMod val="95000"/>
                        </a:prstClr>
                      </a:solidFill>
                      <a:latin typeface="Calibri" panose="020F0502020204030204"/>
                    </a:rPr>
                    <a:t>Luxury, 7708</a:t>
                  </a:r>
                </a:p>
              </cx:txPr>
            </cx:dataLabel>
            <cx:dataLabel idx="1">
              <cx:txPr>
                <a:bodyPr spcFirstLastPara="1" vertOverflow="ellipsis" horzOverflow="overflow" wrap="square" lIns="0" tIns="0" rIns="0" bIns="0" anchor="ctr" anchorCtr="1"/>
                <a:lstStyle/>
                <a:p>
                  <a:pPr algn="ctr" rtl="0">
                    <a:defRPr sz="1600"/>
                  </a:pPr>
                  <a:r>
                    <a:rPr lang="en-US" sz="1600" b="1" i="0" u="none" strike="noStrike" baseline="0">
                      <a:solidFill>
                        <a:prstClr val="white">
                          <a:lumMod val="95000"/>
                        </a:prstClr>
                      </a:solidFill>
                      <a:latin typeface="Calibri" panose="020F0502020204030204"/>
                    </a:rPr>
                    <a:t>Mini Compact, 3811</a:t>
                  </a:r>
                </a:p>
              </cx:txPr>
            </cx:dataLabel>
            <cx:dataLabel idx="2">
              <cx:txPr>
                <a:bodyPr spcFirstLastPara="1" vertOverflow="ellipsis" horzOverflow="overflow" wrap="square" lIns="0" tIns="0" rIns="0" bIns="0" anchor="ctr" anchorCtr="1"/>
                <a:lstStyle/>
                <a:p>
                  <a:pPr algn="ctr" rtl="0">
                    <a:defRPr sz="1600"/>
                  </a:pPr>
                  <a:r>
                    <a:rPr lang="en-US" sz="1600" b="1" i="0" u="none" strike="noStrike" baseline="0">
                      <a:solidFill>
                        <a:prstClr val="white">
                          <a:lumMod val="95000"/>
                        </a:prstClr>
                      </a:solidFill>
                      <a:latin typeface="Calibri" panose="020F0502020204030204"/>
                    </a:rPr>
                    <a:t>Compact, 13832</a:t>
                  </a:r>
                </a:p>
              </cx:txPr>
            </cx:dataLabel>
          </cx:dataLabels>
          <cx:dataId val="0"/>
          <cx:layoutPr>
            <cx:parentLabelLayout val="overlapping"/>
          </cx:layoutPr>
        </cx:series>
      </cx:plotAreaRegion>
    </cx:plotArea>
    <cx:legend pos="b" align="ctr" overlay="0"/>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415">
  <cs:axisTitle>
    <cs:lnRef idx="0"/>
    <cs:fillRef idx="0"/>
    <cs:effectRef idx="0"/>
    <cs:fontRef idx="minor">
      <a:schemeClr val="lt1">
        <a:lumMod val="95000"/>
      </a:schemeClr>
    </cs:fontRef>
    <cs:spPr>
      <a:solidFill>
        <a:schemeClr val="bg1">
          <a:lumMod val="65000"/>
        </a:schemeClr>
      </a:solidFill>
      <a:ln>
        <a:solidFill>
          <a:schemeClr val="tx1"/>
        </a:solidFill>
      </a:ln>
    </cs:spPr>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BBF4-9255-3353-C1BD-EDDB562610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6A56E9-AC90-0BF6-E7ED-CF242B8E2A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FBAF21-E758-DBD6-AD58-1298155DA1EB}"/>
              </a:ext>
            </a:extLst>
          </p:cNvPr>
          <p:cNvSpPr>
            <a:spLocks noGrp="1"/>
          </p:cNvSpPr>
          <p:nvPr>
            <p:ph type="dt" sz="half" idx="10"/>
          </p:nvPr>
        </p:nvSpPr>
        <p:spPr/>
        <p:txBody>
          <a:bodyPr/>
          <a:lstStyle/>
          <a:p>
            <a:fld id="{23B11CED-09C6-42C7-8920-696478186C6B}" type="datetimeFigureOut">
              <a:rPr lang="en-US" smtClean="0"/>
              <a:t>9/11/2022</a:t>
            </a:fld>
            <a:endParaRPr lang="en-US"/>
          </a:p>
        </p:txBody>
      </p:sp>
      <p:sp>
        <p:nvSpPr>
          <p:cNvPr id="5" name="Footer Placeholder 4">
            <a:extLst>
              <a:ext uri="{FF2B5EF4-FFF2-40B4-BE49-F238E27FC236}">
                <a16:creationId xmlns:a16="http://schemas.microsoft.com/office/drawing/2014/main" id="{FD96FF7C-0DA9-0054-1FB5-62C221AE7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922E5-DC68-EBA9-8FC5-A55D54EB4901}"/>
              </a:ext>
            </a:extLst>
          </p:cNvPr>
          <p:cNvSpPr>
            <a:spLocks noGrp="1"/>
          </p:cNvSpPr>
          <p:nvPr>
            <p:ph type="sldNum" sz="quarter" idx="12"/>
          </p:nvPr>
        </p:nvSpPr>
        <p:spPr/>
        <p:txBody>
          <a:bodyPr/>
          <a:lstStyle/>
          <a:p>
            <a:fld id="{30E677FF-D435-4579-A6CB-D70D41A806C4}" type="slidenum">
              <a:rPr lang="en-US" smtClean="0"/>
              <a:t>‹#›</a:t>
            </a:fld>
            <a:endParaRPr lang="en-US"/>
          </a:p>
        </p:txBody>
      </p:sp>
    </p:spTree>
    <p:extLst>
      <p:ext uri="{BB962C8B-B14F-4D97-AF65-F5344CB8AC3E}">
        <p14:creationId xmlns:p14="http://schemas.microsoft.com/office/powerpoint/2010/main" val="395859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308E-DED0-6728-1B13-9953F689D4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87B663-6001-5EED-040B-862079C07D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5570F-A76E-FE13-C63D-0D528F9F29FC}"/>
              </a:ext>
            </a:extLst>
          </p:cNvPr>
          <p:cNvSpPr>
            <a:spLocks noGrp="1"/>
          </p:cNvSpPr>
          <p:nvPr>
            <p:ph type="dt" sz="half" idx="10"/>
          </p:nvPr>
        </p:nvSpPr>
        <p:spPr/>
        <p:txBody>
          <a:bodyPr/>
          <a:lstStyle/>
          <a:p>
            <a:fld id="{23B11CED-09C6-42C7-8920-696478186C6B}" type="datetimeFigureOut">
              <a:rPr lang="en-US" smtClean="0"/>
              <a:t>9/11/2022</a:t>
            </a:fld>
            <a:endParaRPr lang="en-US"/>
          </a:p>
        </p:txBody>
      </p:sp>
      <p:sp>
        <p:nvSpPr>
          <p:cNvPr id="5" name="Footer Placeholder 4">
            <a:extLst>
              <a:ext uri="{FF2B5EF4-FFF2-40B4-BE49-F238E27FC236}">
                <a16:creationId xmlns:a16="http://schemas.microsoft.com/office/drawing/2014/main" id="{33C7D8CC-3185-7323-140B-BEA8D8542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B1ED2-A31C-35B5-2D5A-101BEAA170E8}"/>
              </a:ext>
            </a:extLst>
          </p:cNvPr>
          <p:cNvSpPr>
            <a:spLocks noGrp="1"/>
          </p:cNvSpPr>
          <p:nvPr>
            <p:ph type="sldNum" sz="quarter" idx="12"/>
          </p:nvPr>
        </p:nvSpPr>
        <p:spPr/>
        <p:txBody>
          <a:bodyPr/>
          <a:lstStyle/>
          <a:p>
            <a:fld id="{30E677FF-D435-4579-A6CB-D70D41A806C4}" type="slidenum">
              <a:rPr lang="en-US" smtClean="0"/>
              <a:t>‹#›</a:t>
            </a:fld>
            <a:endParaRPr lang="en-US"/>
          </a:p>
        </p:txBody>
      </p:sp>
    </p:spTree>
    <p:extLst>
      <p:ext uri="{BB962C8B-B14F-4D97-AF65-F5344CB8AC3E}">
        <p14:creationId xmlns:p14="http://schemas.microsoft.com/office/powerpoint/2010/main" val="108023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9A8FF-1C21-4FC3-CF0E-4874C675E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0D8185-C8BD-4CFB-3C1E-995C4F60D4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99F29-6812-EEE8-44EC-5DB417B6AEE5}"/>
              </a:ext>
            </a:extLst>
          </p:cNvPr>
          <p:cNvSpPr>
            <a:spLocks noGrp="1"/>
          </p:cNvSpPr>
          <p:nvPr>
            <p:ph type="dt" sz="half" idx="10"/>
          </p:nvPr>
        </p:nvSpPr>
        <p:spPr/>
        <p:txBody>
          <a:bodyPr/>
          <a:lstStyle/>
          <a:p>
            <a:fld id="{23B11CED-09C6-42C7-8920-696478186C6B}" type="datetimeFigureOut">
              <a:rPr lang="en-US" smtClean="0"/>
              <a:t>9/11/2022</a:t>
            </a:fld>
            <a:endParaRPr lang="en-US"/>
          </a:p>
        </p:txBody>
      </p:sp>
      <p:sp>
        <p:nvSpPr>
          <p:cNvPr id="5" name="Footer Placeholder 4">
            <a:extLst>
              <a:ext uri="{FF2B5EF4-FFF2-40B4-BE49-F238E27FC236}">
                <a16:creationId xmlns:a16="http://schemas.microsoft.com/office/drawing/2014/main" id="{2753E286-2D87-86A2-3409-5E20F09E8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7FE26-5D4D-FBA7-2179-94A31832CF23}"/>
              </a:ext>
            </a:extLst>
          </p:cNvPr>
          <p:cNvSpPr>
            <a:spLocks noGrp="1"/>
          </p:cNvSpPr>
          <p:nvPr>
            <p:ph type="sldNum" sz="quarter" idx="12"/>
          </p:nvPr>
        </p:nvSpPr>
        <p:spPr/>
        <p:txBody>
          <a:bodyPr/>
          <a:lstStyle/>
          <a:p>
            <a:fld id="{30E677FF-D435-4579-A6CB-D70D41A806C4}" type="slidenum">
              <a:rPr lang="en-US" smtClean="0"/>
              <a:t>‹#›</a:t>
            </a:fld>
            <a:endParaRPr lang="en-US"/>
          </a:p>
        </p:txBody>
      </p:sp>
    </p:spTree>
    <p:extLst>
      <p:ext uri="{BB962C8B-B14F-4D97-AF65-F5344CB8AC3E}">
        <p14:creationId xmlns:p14="http://schemas.microsoft.com/office/powerpoint/2010/main" val="186132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DB59-ADA8-E28A-A518-268F524DD8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1E1397-2F0D-D57D-7861-DAEBDFB4EB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4490D-6CC3-D03F-FD97-6866D2DCFC41}"/>
              </a:ext>
            </a:extLst>
          </p:cNvPr>
          <p:cNvSpPr>
            <a:spLocks noGrp="1"/>
          </p:cNvSpPr>
          <p:nvPr>
            <p:ph type="dt" sz="half" idx="10"/>
          </p:nvPr>
        </p:nvSpPr>
        <p:spPr/>
        <p:txBody>
          <a:bodyPr/>
          <a:lstStyle/>
          <a:p>
            <a:fld id="{23B11CED-09C6-42C7-8920-696478186C6B}" type="datetimeFigureOut">
              <a:rPr lang="en-US" smtClean="0"/>
              <a:t>9/11/2022</a:t>
            </a:fld>
            <a:endParaRPr lang="en-US"/>
          </a:p>
        </p:txBody>
      </p:sp>
      <p:sp>
        <p:nvSpPr>
          <p:cNvPr id="5" name="Footer Placeholder 4">
            <a:extLst>
              <a:ext uri="{FF2B5EF4-FFF2-40B4-BE49-F238E27FC236}">
                <a16:creationId xmlns:a16="http://schemas.microsoft.com/office/drawing/2014/main" id="{4D31AAF1-3CC5-8AB5-AD9A-849225FFC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422E2-D62D-5853-C54E-0D1D11730B11}"/>
              </a:ext>
            </a:extLst>
          </p:cNvPr>
          <p:cNvSpPr>
            <a:spLocks noGrp="1"/>
          </p:cNvSpPr>
          <p:nvPr>
            <p:ph type="sldNum" sz="quarter" idx="12"/>
          </p:nvPr>
        </p:nvSpPr>
        <p:spPr/>
        <p:txBody>
          <a:bodyPr/>
          <a:lstStyle/>
          <a:p>
            <a:fld id="{30E677FF-D435-4579-A6CB-D70D41A806C4}" type="slidenum">
              <a:rPr lang="en-US" smtClean="0"/>
              <a:t>‹#›</a:t>
            </a:fld>
            <a:endParaRPr lang="en-US"/>
          </a:p>
        </p:txBody>
      </p:sp>
    </p:spTree>
    <p:extLst>
      <p:ext uri="{BB962C8B-B14F-4D97-AF65-F5344CB8AC3E}">
        <p14:creationId xmlns:p14="http://schemas.microsoft.com/office/powerpoint/2010/main" val="64552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BA45-BF7C-050E-F25B-5B2F41B0CE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685CEE-9024-F8C7-7642-79E508ABA7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03A3D2-CCCC-A4A0-D511-1FBDCD4795D1}"/>
              </a:ext>
            </a:extLst>
          </p:cNvPr>
          <p:cNvSpPr>
            <a:spLocks noGrp="1"/>
          </p:cNvSpPr>
          <p:nvPr>
            <p:ph type="dt" sz="half" idx="10"/>
          </p:nvPr>
        </p:nvSpPr>
        <p:spPr/>
        <p:txBody>
          <a:bodyPr/>
          <a:lstStyle/>
          <a:p>
            <a:fld id="{23B11CED-09C6-42C7-8920-696478186C6B}" type="datetimeFigureOut">
              <a:rPr lang="en-US" smtClean="0"/>
              <a:t>9/11/2022</a:t>
            </a:fld>
            <a:endParaRPr lang="en-US"/>
          </a:p>
        </p:txBody>
      </p:sp>
      <p:sp>
        <p:nvSpPr>
          <p:cNvPr id="5" name="Footer Placeholder 4">
            <a:extLst>
              <a:ext uri="{FF2B5EF4-FFF2-40B4-BE49-F238E27FC236}">
                <a16:creationId xmlns:a16="http://schemas.microsoft.com/office/drawing/2014/main" id="{70963E72-1873-94AF-9168-6A7EE2D7B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5B96B-F43D-CE11-9BE6-2B98277FBD9F}"/>
              </a:ext>
            </a:extLst>
          </p:cNvPr>
          <p:cNvSpPr>
            <a:spLocks noGrp="1"/>
          </p:cNvSpPr>
          <p:nvPr>
            <p:ph type="sldNum" sz="quarter" idx="12"/>
          </p:nvPr>
        </p:nvSpPr>
        <p:spPr/>
        <p:txBody>
          <a:bodyPr/>
          <a:lstStyle/>
          <a:p>
            <a:fld id="{30E677FF-D435-4579-A6CB-D70D41A806C4}" type="slidenum">
              <a:rPr lang="en-US" smtClean="0"/>
              <a:t>‹#›</a:t>
            </a:fld>
            <a:endParaRPr lang="en-US"/>
          </a:p>
        </p:txBody>
      </p:sp>
    </p:spTree>
    <p:extLst>
      <p:ext uri="{BB962C8B-B14F-4D97-AF65-F5344CB8AC3E}">
        <p14:creationId xmlns:p14="http://schemas.microsoft.com/office/powerpoint/2010/main" val="110291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FC6E-73B2-D036-7B9C-29FF9C218B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215C3-BD9B-DABE-F639-61B244BB0B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E227E2-FE42-30B2-8EEB-B174BD842B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978D7B-805B-2DC3-3314-1CC28B8D4682}"/>
              </a:ext>
            </a:extLst>
          </p:cNvPr>
          <p:cNvSpPr>
            <a:spLocks noGrp="1"/>
          </p:cNvSpPr>
          <p:nvPr>
            <p:ph type="dt" sz="half" idx="10"/>
          </p:nvPr>
        </p:nvSpPr>
        <p:spPr/>
        <p:txBody>
          <a:bodyPr/>
          <a:lstStyle/>
          <a:p>
            <a:fld id="{23B11CED-09C6-42C7-8920-696478186C6B}" type="datetimeFigureOut">
              <a:rPr lang="en-US" smtClean="0"/>
              <a:t>9/11/2022</a:t>
            </a:fld>
            <a:endParaRPr lang="en-US"/>
          </a:p>
        </p:txBody>
      </p:sp>
      <p:sp>
        <p:nvSpPr>
          <p:cNvPr id="6" name="Footer Placeholder 5">
            <a:extLst>
              <a:ext uri="{FF2B5EF4-FFF2-40B4-BE49-F238E27FC236}">
                <a16:creationId xmlns:a16="http://schemas.microsoft.com/office/drawing/2014/main" id="{27A9B3CA-EAE3-E70D-149A-6BAF2D6DB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E300A5-02FD-FF8E-9A82-6444931BC524}"/>
              </a:ext>
            </a:extLst>
          </p:cNvPr>
          <p:cNvSpPr>
            <a:spLocks noGrp="1"/>
          </p:cNvSpPr>
          <p:nvPr>
            <p:ph type="sldNum" sz="quarter" idx="12"/>
          </p:nvPr>
        </p:nvSpPr>
        <p:spPr/>
        <p:txBody>
          <a:bodyPr/>
          <a:lstStyle/>
          <a:p>
            <a:fld id="{30E677FF-D435-4579-A6CB-D70D41A806C4}" type="slidenum">
              <a:rPr lang="en-US" smtClean="0"/>
              <a:t>‹#›</a:t>
            </a:fld>
            <a:endParaRPr lang="en-US"/>
          </a:p>
        </p:txBody>
      </p:sp>
    </p:spTree>
    <p:extLst>
      <p:ext uri="{BB962C8B-B14F-4D97-AF65-F5344CB8AC3E}">
        <p14:creationId xmlns:p14="http://schemas.microsoft.com/office/powerpoint/2010/main" val="388588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A8E1-C236-8539-2A02-10B312E048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19BC94-494A-7EB1-1010-57D031A43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A96FEB-6365-134D-6664-88FF547E4B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69D17C-33F4-21F6-898C-F6E230EF46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2A86B8-886C-E71B-6FFB-7EE636B39C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38390D-7E30-9F0B-1522-9A475D5063A3}"/>
              </a:ext>
            </a:extLst>
          </p:cNvPr>
          <p:cNvSpPr>
            <a:spLocks noGrp="1"/>
          </p:cNvSpPr>
          <p:nvPr>
            <p:ph type="dt" sz="half" idx="10"/>
          </p:nvPr>
        </p:nvSpPr>
        <p:spPr/>
        <p:txBody>
          <a:bodyPr/>
          <a:lstStyle/>
          <a:p>
            <a:fld id="{23B11CED-09C6-42C7-8920-696478186C6B}" type="datetimeFigureOut">
              <a:rPr lang="en-US" smtClean="0"/>
              <a:t>9/11/2022</a:t>
            </a:fld>
            <a:endParaRPr lang="en-US"/>
          </a:p>
        </p:txBody>
      </p:sp>
      <p:sp>
        <p:nvSpPr>
          <p:cNvPr id="8" name="Footer Placeholder 7">
            <a:extLst>
              <a:ext uri="{FF2B5EF4-FFF2-40B4-BE49-F238E27FC236}">
                <a16:creationId xmlns:a16="http://schemas.microsoft.com/office/drawing/2014/main" id="{02331A5F-1507-D79A-B214-63BAACE879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91417D-F50D-7773-56A2-5EBE7022F73A}"/>
              </a:ext>
            </a:extLst>
          </p:cNvPr>
          <p:cNvSpPr>
            <a:spLocks noGrp="1"/>
          </p:cNvSpPr>
          <p:nvPr>
            <p:ph type="sldNum" sz="quarter" idx="12"/>
          </p:nvPr>
        </p:nvSpPr>
        <p:spPr/>
        <p:txBody>
          <a:bodyPr/>
          <a:lstStyle/>
          <a:p>
            <a:fld id="{30E677FF-D435-4579-A6CB-D70D41A806C4}" type="slidenum">
              <a:rPr lang="en-US" smtClean="0"/>
              <a:t>‹#›</a:t>
            </a:fld>
            <a:endParaRPr lang="en-US"/>
          </a:p>
        </p:txBody>
      </p:sp>
    </p:spTree>
    <p:extLst>
      <p:ext uri="{BB962C8B-B14F-4D97-AF65-F5344CB8AC3E}">
        <p14:creationId xmlns:p14="http://schemas.microsoft.com/office/powerpoint/2010/main" val="420409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7BDB-6063-F729-D9A2-29C7EE0D3D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31E69A-7AB4-E2F3-43B4-055D1EE511F8}"/>
              </a:ext>
            </a:extLst>
          </p:cNvPr>
          <p:cNvSpPr>
            <a:spLocks noGrp="1"/>
          </p:cNvSpPr>
          <p:nvPr>
            <p:ph type="dt" sz="half" idx="10"/>
          </p:nvPr>
        </p:nvSpPr>
        <p:spPr/>
        <p:txBody>
          <a:bodyPr/>
          <a:lstStyle/>
          <a:p>
            <a:fld id="{23B11CED-09C6-42C7-8920-696478186C6B}" type="datetimeFigureOut">
              <a:rPr lang="en-US" smtClean="0"/>
              <a:t>9/11/2022</a:t>
            </a:fld>
            <a:endParaRPr lang="en-US"/>
          </a:p>
        </p:txBody>
      </p:sp>
      <p:sp>
        <p:nvSpPr>
          <p:cNvPr id="4" name="Footer Placeholder 3">
            <a:extLst>
              <a:ext uri="{FF2B5EF4-FFF2-40B4-BE49-F238E27FC236}">
                <a16:creationId xmlns:a16="http://schemas.microsoft.com/office/drawing/2014/main" id="{CEC2BB74-9318-556A-CF7D-FA7253F992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542B7A-643F-D004-7872-374E020C1821}"/>
              </a:ext>
            </a:extLst>
          </p:cNvPr>
          <p:cNvSpPr>
            <a:spLocks noGrp="1"/>
          </p:cNvSpPr>
          <p:nvPr>
            <p:ph type="sldNum" sz="quarter" idx="12"/>
          </p:nvPr>
        </p:nvSpPr>
        <p:spPr/>
        <p:txBody>
          <a:bodyPr/>
          <a:lstStyle/>
          <a:p>
            <a:fld id="{30E677FF-D435-4579-A6CB-D70D41A806C4}" type="slidenum">
              <a:rPr lang="en-US" smtClean="0"/>
              <a:t>‹#›</a:t>
            </a:fld>
            <a:endParaRPr lang="en-US"/>
          </a:p>
        </p:txBody>
      </p:sp>
    </p:spTree>
    <p:extLst>
      <p:ext uri="{BB962C8B-B14F-4D97-AF65-F5344CB8AC3E}">
        <p14:creationId xmlns:p14="http://schemas.microsoft.com/office/powerpoint/2010/main" val="233290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50FAEF-B9C6-EABB-AA12-5A0346A9004A}"/>
              </a:ext>
            </a:extLst>
          </p:cNvPr>
          <p:cNvSpPr>
            <a:spLocks noGrp="1"/>
          </p:cNvSpPr>
          <p:nvPr>
            <p:ph type="dt" sz="half" idx="10"/>
          </p:nvPr>
        </p:nvSpPr>
        <p:spPr/>
        <p:txBody>
          <a:bodyPr/>
          <a:lstStyle/>
          <a:p>
            <a:fld id="{23B11CED-09C6-42C7-8920-696478186C6B}" type="datetimeFigureOut">
              <a:rPr lang="en-US" smtClean="0"/>
              <a:t>9/11/2022</a:t>
            </a:fld>
            <a:endParaRPr lang="en-US"/>
          </a:p>
        </p:txBody>
      </p:sp>
      <p:sp>
        <p:nvSpPr>
          <p:cNvPr id="3" name="Footer Placeholder 2">
            <a:extLst>
              <a:ext uri="{FF2B5EF4-FFF2-40B4-BE49-F238E27FC236}">
                <a16:creationId xmlns:a16="http://schemas.microsoft.com/office/drawing/2014/main" id="{1EA7BBCE-403A-1DD6-1671-70C7E4B7BC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841117-CA48-274E-1417-A35EA9943718}"/>
              </a:ext>
            </a:extLst>
          </p:cNvPr>
          <p:cNvSpPr>
            <a:spLocks noGrp="1"/>
          </p:cNvSpPr>
          <p:nvPr>
            <p:ph type="sldNum" sz="quarter" idx="12"/>
          </p:nvPr>
        </p:nvSpPr>
        <p:spPr/>
        <p:txBody>
          <a:bodyPr/>
          <a:lstStyle/>
          <a:p>
            <a:fld id="{30E677FF-D435-4579-A6CB-D70D41A806C4}" type="slidenum">
              <a:rPr lang="en-US" smtClean="0"/>
              <a:t>‹#›</a:t>
            </a:fld>
            <a:endParaRPr lang="en-US"/>
          </a:p>
        </p:txBody>
      </p:sp>
    </p:spTree>
    <p:extLst>
      <p:ext uri="{BB962C8B-B14F-4D97-AF65-F5344CB8AC3E}">
        <p14:creationId xmlns:p14="http://schemas.microsoft.com/office/powerpoint/2010/main" val="365662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5750-3070-1082-3B4A-2E7F0BBE7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B60509-B5E2-2D82-319C-8ADED8B1D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CF93E8-6632-CF36-470B-C3AA50614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81959B-DABF-BC05-76F8-C541836BBC78}"/>
              </a:ext>
            </a:extLst>
          </p:cNvPr>
          <p:cNvSpPr>
            <a:spLocks noGrp="1"/>
          </p:cNvSpPr>
          <p:nvPr>
            <p:ph type="dt" sz="half" idx="10"/>
          </p:nvPr>
        </p:nvSpPr>
        <p:spPr/>
        <p:txBody>
          <a:bodyPr/>
          <a:lstStyle/>
          <a:p>
            <a:fld id="{23B11CED-09C6-42C7-8920-696478186C6B}" type="datetimeFigureOut">
              <a:rPr lang="en-US" smtClean="0"/>
              <a:t>9/11/2022</a:t>
            </a:fld>
            <a:endParaRPr lang="en-US"/>
          </a:p>
        </p:txBody>
      </p:sp>
      <p:sp>
        <p:nvSpPr>
          <p:cNvPr id="6" name="Footer Placeholder 5">
            <a:extLst>
              <a:ext uri="{FF2B5EF4-FFF2-40B4-BE49-F238E27FC236}">
                <a16:creationId xmlns:a16="http://schemas.microsoft.com/office/drawing/2014/main" id="{60520687-098C-ACCA-2F6B-41C44026D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92D57-4E9B-C354-1718-836376CA713C}"/>
              </a:ext>
            </a:extLst>
          </p:cNvPr>
          <p:cNvSpPr>
            <a:spLocks noGrp="1"/>
          </p:cNvSpPr>
          <p:nvPr>
            <p:ph type="sldNum" sz="quarter" idx="12"/>
          </p:nvPr>
        </p:nvSpPr>
        <p:spPr/>
        <p:txBody>
          <a:bodyPr/>
          <a:lstStyle/>
          <a:p>
            <a:fld id="{30E677FF-D435-4579-A6CB-D70D41A806C4}" type="slidenum">
              <a:rPr lang="en-US" smtClean="0"/>
              <a:t>‹#›</a:t>
            </a:fld>
            <a:endParaRPr lang="en-US"/>
          </a:p>
        </p:txBody>
      </p:sp>
    </p:spTree>
    <p:extLst>
      <p:ext uri="{BB962C8B-B14F-4D97-AF65-F5344CB8AC3E}">
        <p14:creationId xmlns:p14="http://schemas.microsoft.com/office/powerpoint/2010/main" val="291920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9880-DD6F-F7BF-C430-3B7A5326F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EECB68-F834-0830-E48D-1B4F0FD8FD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E844DE-1B7D-1020-82DD-37B352167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8B523-7E4F-56FE-7D2B-C6BC890DD3FC}"/>
              </a:ext>
            </a:extLst>
          </p:cNvPr>
          <p:cNvSpPr>
            <a:spLocks noGrp="1"/>
          </p:cNvSpPr>
          <p:nvPr>
            <p:ph type="dt" sz="half" idx="10"/>
          </p:nvPr>
        </p:nvSpPr>
        <p:spPr/>
        <p:txBody>
          <a:bodyPr/>
          <a:lstStyle/>
          <a:p>
            <a:fld id="{23B11CED-09C6-42C7-8920-696478186C6B}" type="datetimeFigureOut">
              <a:rPr lang="en-US" smtClean="0"/>
              <a:t>9/11/2022</a:t>
            </a:fld>
            <a:endParaRPr lang="en-US"/>
          </a:p>
        </p:txBody>
      </p:sp>
      <p:sp>
        <p:nvSpPr>
          <p:cNvPr id="6" name="Footer Placeholder 5">
            <a:extLst>
              <a:ext uri="{FF2B5EF4-FFF2-40B4-BE49-F238E27FC236}">
                <a16:creationId xmlns:a16="http://schemas.microsoft.com/office/drawing/2014/main" id="{1E1569A6-67E5-2906-37B4-94E7776DF8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38BEF-498A-10DA-966A-D7798B179005}"/>
              </a:ext>
            </a:extLst>
          </p:cNvPr>
          <p:cNvSpPr>
            <a:spLocks noGrp="1"/>
          </p:cNvSpPr>
          <p:nvPr>
            <p:ph type="sldNum" sz="quarter" idx="12"/>
          </p:nvPr>
        </p:nvSpPr>
        <p:spPr/>
        <p:txBody>
          <a:bodyPr/>
          <a:lstStyle/>
          <a:p>
            <a:fld id="{30E677FF-D435-4579-A6CB-D70D41A806C4}" type="slidenum">
              <a:rPr lang="en-US" smtClean="0"/>
              <a:t>‹#›</a:t>
            </a:fld>
            <a:endParaRPr lang="en-US"/>
          </a:p>
        </p:txBody>
      </p:sp>
    </p:spTree>
    <p:extLst>
      <p:ext uri="{BB962C8B-B14F-4D97-AF65-F5344CB8AC3E}">
        <p14:creationId xmlns:p14="http://schemas.microsoft.com/office/powerpoint/2010/main" val="141460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1E482-D98D-2CE5-3476-23437AC8DA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478FA7-2BD0-1A7B-3CCD-FD71692E8E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7534E-34ED-BABC-41EA-282551C362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11CED-09C6-42C7-8920-696478186C6B}" type="datetimeFigureOut">
              <a:rPr lang="en-US" smtClean="0"/>
              <a:t>9/11/2022</a:t>
            </a:fld>
            <a:endParaRPr lang="en-US"/>
          </a:p>
        </p:txBody>
      </p:sp>
      <p:sp>
        <p:nvSpPr>
          <p:cNvPr id="5" name="Footer Placeholder 4">
            <a:extLst>
              <a:ext uri="{FF2B5EF4-FFF2-40B4-BE49-F238E27FC236}">
                <a16:creationId xmlns:a16="http://schemas.microsoft.com/office/drawing/2014/main" id="{63ED4463-1667-070E-845A-4961375EBE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844438-5EC8-1E7C-0BA3-AB2C8F653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677FF-D435-4579-A6CB-D70D41A806C4}" type="slidenum">
              <a:rPr lang="en-US" smtClean="0"/>
              <a:t>‹#›</a:t>
            </a:fld>
            <a:endParaRPr lang="en-US"/>
          </a:p>
        </p:txBody>
      </p:sp>
    </p:spTree>
    <p:extLst>
      <p:ext uri="{BB962C8B-B14F-4D97-AF65-F5344CB8AC3E}">
        <p14:creationId xmlns:p14="http://schemas.microsoft.com/office/powerpoint/2010/main" val="230558732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image" Target="../media/image5.png"/><Relationship Id="rId7" Type="http://schemas.openxmlformats.org/officeDocument/2006/relationships/chart" Target="../charts/chart5.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chart" Target="../charts/char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chart" Target="../charts/chart8.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chart" Target="../charts/chart9.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hart" Target="../charts/chart11.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chart" Target="../charts/chart10.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image" Target="../media/image5.png"/><Relationship Id="rId7" Type="http://schemas.openxmlformats.org/officeDocument/2006/relationships/chart" Target="../charts/chart13.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chart" Target="../charts/chart1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chart" Target="../charts/char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microsoft.com/office/2014/relationships/chartEx" Target="../charts/chartEx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chart" Target="../charts/chart3.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8F8416-D41F-2596-21EE-37CF313FC417}"/>
              </a:ext>
            </a:extLst>
          </p:cNvPr>
          <p:cNvSpPr txBox="1"/>
          <p:nvPr/>
        </p:nvSpPr>
        <p:spPr>
          <a:xfrm>
            <a:off x="689113" y="1525944"/>
            <a:ext cx="11158329" cy="830997"/>
          </a:xfrm>
          <a:prstGeom prst="rect">
            <a:avLst/>
          </a:prstGeom>
          <a:noFill/>
        </p:spPr>
        <p:txBody>
          <a:bodyPr wrap="square" rtlCol="0">
            <a:spAutoFit/>
          </a:bodyPr>
          <a:lstStyle/>
          <a:p>
            <a:r>
              <a:rPr lang="en-US" sz="4800" b="1" dirty="0"/>
              <a:t>SQL Project on Multi-Brand Car Dataset</a:t>
            </a:r>
          </a:p>
        </p:txBody>
      </p:sp>
      <p:sp>
        <p:nvSpPr>
          <p:cNvPr id="3" name="TextBox 2">
            <a:extLst>
              <a:ext uri="{FF2B5EF4-FFF2-40B4-BE49-F238E27FC236}">
                <a16:creationId xmlns:a16="http://schemas.microsoft.com/office/drawing/2014/main" id="{11346669-4E5A-8710-F2B3-8DDF1F9D31EA}"/>
              </a:ext>
            </a:extLst>
          </p:cNvPr>
          <p:cNvSpPr txBox="1"/>
          <p:nvPr/>
        </p:nvSpPr>
        <p:spPr>
          <a:xfrm>
            <a:off x="5658677" y="4916557"/>
            <a:ext cx="6188765" cy="830997"/>
          </a:xfrm>
          <a:prstGeom prst="rect">
            <a:avLst/>
          </a:prstGeom>
          <a:noFill/>
        </p:spPr>
        <p:txBody>
          <a:bodyPr wrap="square" rtlCol="0">
            <a:spAutoFit/>
          </a:bodyPr>
          <a:lstStyle/>
          <a:p>
            <a:r>
              <a:rPr lang="en-US" sz="2400" b="1" dirty="0"/>
              <a:t>By-</a:t>
            </a:r>
          </a:p>
          <a:p>
            <a:r>
              <a:rPr lang="en-US" sz="2400" b="1" dirty="0"/>
              <a:t>Phanindra Bhushan Chaturvedi &amp; Ankit Yadav</a:t>
            </a:r>
          </a:p>
        </p:txBody>
      </p:sp>
      <p:pic>
        <p:nvPicPr>
          <p:cNvPr id="5" name="Picture 4">
            <a:extLst>
              <a:ext uri="{FF2B5EF4-FFF2-40B4-BE49-F238E27FC236}">
                <a16:creationId xmlns:a16="http://schemas.microsoft.com/office/drawing/2014/main" id="{A0235E4F-A7E1-D171-72AE-59F53A4AC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540" y="2511831"/>
            <a:ext cx="4797287" cy="4117859"/>
          </a:xfrm>
          <a:prstGeom prst="rect">
            <a:avLst/>
          </a:prstGeom>
        </p:spPr>
      </p:pic>
      <p:pic>
        <p:nvPicPr>
          <p:cNvPr id="7" name="Picture 6">
            <a:extLst>
              <a:ext uri="{FF2B5EF4-FFF2-40B4-BE49-F238E27FC236}">
                <a16:creationId xmlns:a16="http://schemas.microsoft.com/office/drawing/2014/main" id="{B4CB36A9-9402-C1A4-F354-6BA362829B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5843" y="125769"/>
            <a:ext cx="4956314" cy="1400175"/>
          </a:xfrm>
          <a:prstGeom prst="rect">
            <a:avLst/>
          </a:prstGeom>
          <a:blipFill dpi="0" rotWithShape="1">
            <a:blip r:embed="rId2"/>
            <a:srcRect/>
            <a:tile tx="0" ty="0" sx="100000" sy="100000" flip="none" algn="tl"/>
          </a:blipFill>
          <a:effectLst>
            <a:outerShdw blurRad="50800" dist="50800" dir="5400000" algn="ctr" rotWithShape="0">
              <a:schemeClr val="bg1"/>
            </a:outerShdw>
          </a:effectLst>
        </p:spPr>
      </p:pic>
    </p:spTree>
    <p:extLst>
      <p:ext uri="{BB962C8B-B14F-4D97-AF65-F5344CB8AC3E}">
        <p14:creationId xmlns:p14="http://schemas.microsoft.com/office/powerpoint/2010/main" val="1340185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7FF152-7826-549B-E79B-39B494B000A9}"/>
              </a:ext>
            </a:extLst>
          </p:cNvPr>
          <p:cNvSpPr txBox="1"/>
          <p:nvPr/>
        </p:nvSpPr>
        <p:spPr>
          <a:xfrm>
            <a:off x="5641144" y="2968283"/>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190E1F3C-ECC3-6BC8-C0BF-6903F2D82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8119" y="-119578"/>
            <a:ext cx="1134794" cy="731521"/>
          </a:xfrm>
          <a:prstGeom prst="rect">
            <a:avLst/>
          </a:prstGeom>
        </p:spPr>
      </p:pic>
      <p:pic>
        <p:nvPicPr>
          <p:cNvPr id="4" name="Picture 3">
            <a:extLst>
              <a:ext uri="{FF2B5EF4-FFF2-40B4-BE49-F238E27FC236}">
                <a16:creationId xmlns:a16="http://schemas.microsoft.com/office/drawing/2014/main" id="{21D5F394-C30F-B3EE-E0EC-F9B1E77A9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2913" y="36929"/>
            <a:ext cx="787790" cy="492367"/>
          </a:xfrm>
          <a:prstGeom prst="rect">
            <a:avLst/>
          </a:prstGeom>
        </p:spPr>
      </p:pic>
      <p:pic>
        <p:nvPicPr>
          <p:cNvPr id="5" name="Picture 4">
            <a:extLst>
              <a:ext uri="{FF2B5EF4-FFF2-40B4-BE49-F238E27FC236}">
                <a16:creationId xmlns:a16="http://schemas.microsoft.com/office/drawing/2014/main" id="{D04E7530-1278-25DA-5A36-0D78A4F5B1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8562" y="-56256"/>
            <a:ext cx="787790" cy="731521"/>
          </a:xfrm>
          <a:prstGeom prst="rect">
            <a:avLst/>
          </a:prstGeom>
        </p:spPr>
      </p:pic>
      <p:pic>
        <p:nvPicPr>
          <p:cNvPr id="6" name="Picture 5">
            <a:extLst>
              <a:ext uri="{FF2B5EF4-FFF2-40B4-BE49-F238E27FC236}">
                <a16:creationId xmlns:a16="http://schemas.microsoft.com/office/drawing/2014/main" id="{E41ED91B-4CA9-0D56-8F92-E160C54F3B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4210" y="57150"/>
            <a:ext cx="787790" cy="443132"/>
          </a:xfrm>
          <a:prstGeom prst="rect">
            <a:avLst/>
          </a:prstGeom>
        </p:spPr>
      </p:pic>
      <p:sp>
        <p:nvSpPr>
          <p:cNvPr id="7" name="TextBox 6">
            <a:extLst>
              <a:ext uri="{FF2B5EF4-FFF2-40B4-BE49-F238E27FC236}">
                <a16:creationId xmlns:a16="http://schemas.microsoft.com/office/drawing/2014/main" id="{F578F49D-8FD9-80ED-62A3-DC14C7EA79CA}"/>
              </a:ext>
            </a:extLst>
          </p:cNvPr>
          <p:cNvSpPr txBox="1"/>
          <p:nvPr/>
        </p:nvSpPr>
        <p:spPr>
          <a:xfrm>
            <a:off x="397565" y="914400"/>
            <a:ext cx="11516139" cy="461665"/>
          </a:xfrm>
          <a:prstGeom prst="rect">
            <a:avLst/>
          </a:prstGeom>
          <a:noFill/>
        </p:spPr>
        <p:txBody>
          <a:bodyPr wrap="square" rtlCol="0">
            <a:spAutoFit/>
          </a:bodyPr>
          <a:lstStyle/>
          <a:p>
            <a:r>
              <a:rPr lang="en-US" sz="2400" b="1" dirty="0"/>
              <a:t>3.Find relationship between fuel efficiency &amp; price of car/sales of car/fuel type/, etc.</a:t>
            </a:r>
          </a:p>
        </p:txBody>
      </p:sp>
      <p:graphicFrame>
        <p:nvGraphicFramePr>
          <p:cNvPr id="8" name="Chart 7">
            <a:extLst>
              <a:ext uri="{FF2B5EF4-FFF2-40B4-BE49-F238E27FC236}">
                <a16:creationId xmlns:a16="http://schemas.microsoft.com/office/drawing/2014/main" id="{9BCFFCC2-00E7-9073-8266-B35B4B0B3D39}"/>
              </a:ext>
            </a:extLst>
          </p:cNvPr>
          <p:cNvGraphicFramePr>
            <a:graphicFrameLocks/>
          </p:cNvGraphicFramePr>
          <p:nvPr>
            <p:extLst>
              <p:ext uri="{D42A27DB-BD31-4B8C-83A1-F6EECF244321}">
                <p14:modId xmlns:p14="http://schemas.microsoft.com/office/powerpoint/2010/main" val="3975127398"/>
              </p:ext>
            </p:extLst>
          </p:nvPr>
        </p:nvGraphicFramePr>
        <p:xfrm>
          <a:off x="132523" y="1678523"/>
          <a:ext cx="3856381" cy="329104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a:extLst>
              <a:ext uri="{FF2B5EF4-FFF2-40B4-BE49-F238E27FC236}">
                <a16:creationId xmlns:a16="http://schemas.microsoft.com/office/drawing/2014/main" id="{EED2E873-B154-71D2-3595-8C66775BCA9C}"/>
              </a:ext>
            </a:extLst>
          </p:cNvPr>
          <p:cNvGraphicFramePr>
            <a:graphicFrameLocks/>
          </p:cNvGraphicFramePr>
          <p:nvPr>
            <p:extLst>
              <p:ext uri="{D42A27DB-BD31-4B8C-83A1-F6EECF244321}">
                <p14:modId xmlns:p14="http://schemas.microsoft.com/office/powerpoint/2010/main" val="4162532440"/>
              </p:ext>
            </p:extLst>
          </p:nvPr>
        </p:nvGraphicFramePr>
        <p:xfrm>
          <a:off x="3823252" y="1678522"/>
          <a:ext cx="3856381" cy="329104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0" name="Chart 9">
            <a:extLst>
              <a:ext uri="{FF2B5EF4-FFF2-40B4-BE49-F238E27FC236}">
                <a16:creationId xmlns:a16="http://schemas.microsoft.com/office/drawing/2014/main" id="{543CCEEE-3DC6-2402-A138-2AC9B1255575}"/>
              </a:ext>
            </a:extLst>
          </p:cNvPr>
          <p:cNvGraphicFramePr>
            <a:graphicFrameLocks/>
          </p:cNvGraphicFramePr>
          <p:nvPr>
            <p:extLst>
              <p:ext uri="{D42A27DB-BD31-4B8C-83A1-F6EECF244321}">
                <p14:modId xmlns:p14="http://schemas.microsoft.com/office/powerpoint/2010/main" val="3341712466"/>
              </p:ext>
            </p:extLst>
          </p:nvPr>
        </p:nvGraphicFramePr>
        <p:xfrm>
          <a:off x="7406308" y="1703138"/>
          <a:ext cx="4229101" cy="3266425"/>
        </p:xfrm>
        <a:graphic>
          <a:graphicData uri="http://schemas.openxmlformats.org/drawingml/2006/chart">
            <c:chart xmlns:c="http://schemas.openxmlformats.org/drawingml/2006/chart" xmlns:r="http://schemas.openxmlformats.org/officeDocument/2006/relationships" r:id="rId8"/>
          </a:graphicData>
        </a:graphic>
      </p:graphicFrame>
      <p:sp>
        <p:nvSpPr>
          <p:cNvPr id="13" name="Arrow: Down 12">
            <a:extLst>
              <a:ext uri="{FF2B5EF4-FFF2-40B4-BE49-F238E27FC236}">
                <a16:creationId xmlns:a16="http://schemas.microsoft.com/office/drawing/2014/main" id="{8A9C2DBA-7888-5B4A-684F-CB473D8BC6CC}"/>
              </a:ext>
            </a:extLst>
          </p:cNvPr>
          <p:cNvSpPr/>
          <p:nvPr/>
        </p:nvSpPr>
        <p:spPr>
          <a:xfrm>
            <a:off x="1974574" y="5000572"/>
            <a:ext cx="596347" cy="35780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FF54B0-2CE7-DC45-88A7-28081BFCE3BB}"/>
              </a:ext>
            </a:extLst>
          </p:cNvPr>
          <p:cNvSpPr/>
          <p:nvPr/>
        </p:nvSpPr>
        <p:spPr>
          <a:xfrm>
            <a:off x="682487" y="5389388"/>
            <a:ext cx="3543733" cy="140659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Efficiency Of Electric Car is Maximum</a:t>
            </a:r>
          </a:p>
        </p:txBody>
      </p:sp>
      <p:sp>
        <p:nvSpPr>
          <p:cNvPr id="15" name="Arrow: Down 14">
            <a:extLst>
              <a:ext uri="{FF2B5EF4-FFF2-40B4-BE49-F238E27FC236}">
                <a16:creationId xmlns:a16="http://schemas.microsoft.com/office/drawing/2014/main" id="{47D057E1-FF63-9BBB-20E1-10ED1BEAB4A1}"/>
              </a:ext>
            </a:extLst>
          </p:cNvPr>
          <p:cNvSpPr/>
          <p:nvPr/>
        </p:nvSpPr>
        <p:spPr>
          <a:xfrm>
            <a:off x="5652051" y="5031579"/>
            <a:ext cx="596347" cy="35780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8BE95849-E840-CCCD-1510-FDA84F83D7CD}"/>
              </a:ext>
            </a:extLst>
          </p:cNvPr>
          <p:cNvSpPr/>
          <p:nvPr/>
        </p:nvSpPr>
        <p:spPr>
          <a:xfrm>
            <a:off x="9774294" y="5031578"/>
            <a:ext cx="596347" cy="35780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54D7979-ED06-E0E3-BEA6-97E38E0DA00E}"/>
              </a:ext>
            </a:extLst>
          </p:cNvPr>
          <p:cNvSpPr/>
          <p:nvPr/>
        </p:nvSpPr>
        <p:spPr>
          <a:xfrm>
            <a:off x="4418857" y="5451403"/>
            <a:ext cx="3543733" cy="134458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Car With Manual Transmission have Highest Efficiency</a:t>
            </a:r>
          </a:p>
        </p:txBody>
      </p:sp>
      <p:sp>
        <p:nvSpPr>
          <p:cNvPr id="18" name="Oval 17">
            <a:extLst>
              <a:ext uri="{FF2B5EF4-FFF2-40B4-BE49-F238E27FC236}">
                <a16:creationId xmlns:a16="http://schemas.microsoft.com/office/drawing/2014/main" id="{ED70DA26-A03E-8925-E85A-0BDAC077C323}"/>
              </a:ext>
            </a:extLst>
          </p:cNvPr>
          <p:cNvSpPr/>
          <p:nvPr/>
        </p:nvSpPr>
        <p:spPr>
          <a:xfrm>
            <a:off x="8369970" y="5447832"/>
            <a:ext cx="3543733" cy="13481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Smaller the Engine lesser will be fuel consumption and larger will be the Efficiency</a:t>
            </a:r>
          </a:p>
        </p:txBody>
      </p:sp>
    </p:spTree>
    <p:extLst>
      <p:ext uri="{BB962C8B-B14F-4D97-AF65-F5344CB8AC3E}">
        <p14:creationId xmlns:p14="http://schemas.microsoft.com/office/powerpoint/2010/main" val="51603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E151D5-13E0-B40F-CBF8-3DA1E87B2C6D}"/>
              </a:ext>
            </a:extLst>
          </p:cNvPr>
          <p:cNvSpPr txBox="1"/>
          <p:nvPr/>
        </p:nvSpPr>
        <p:spPr>
          <a:xfrm>
            <a:off x="5641144" y="2968283"/>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BED4A789-BFA9-1B37-AD6D-B641F1B8A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4172" y="-119578"/>
            <a:ext cx="1134794" cy="731521"/>
          </a:xfrm>
          <a:prstGeom prst="rect">
            <a:avLst/>
          </a:prstGeom>
        </p:spPr>
      </p:pic>
      <p:pic>
        <p:nvPicPr>
          <p:cNvPr id="4" name="Picture 3">
            <a:extLst>
              <a:ext uri="{FF2B5EF4-FFF2-40B4-BE49-F238E27FC236}">
                <a16:creationId xmlns:a16="http://schemas.microsoft.com/office/drawing/2014/main" id="{DA6BA082-E65B-D140-359B-B93F19063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1190" y="28670"/>
            <a:ext cx="787790" cy="492367"/>
          </a:xfrm>
          <a:prstGeom prst="rect">
            <a:avLst/>
          </a:prstGeom>
        </p:spPr>
      </p:pic>
      <p:pic>
        <p:nvPicPr>
          <p:cNvPr id="5" name="Picture 4">
            <a:extLst>
              <a:ext uri="{FF2B5EF4-FFF2-40B4-BE49-F238E27FC236}">
                <a16:creationId xmlns:a16="http://schemas.microsoft.com/office/drawing/2014/main" id="{9F10E719-A37B-3118-9228-D96699D83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2700" y="-75579"/>
            <a:ext cx="787790" cy="731521"/>
          </a:xfrm>
          <a:prstGeom prst="rect">
            <a:avLst/>
          </a:prstGeom>
        </p:spPr>
      </p:pic>
      <p:pic>
        <p:nvPicPr>
          <p:cNvPr id="6" name="Picture 5">
            <a:extLst>
              <a:ext uri="{FF2B5EF4-FFF2-40B4-BE49-F238E27FC236}">
                <a16:creationId xmlns:a16="http://schemas.microsoft.com/office/drawing/2014/main" id="{6D638724-383B-8921-9FCB-86C2292355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4210" y="53287"/>
            <a:ext cx="787790" cy="443132"/>
          </a:xfrm>
          <a:prstGeom prst="rect">
            <a:avLst/>
          </a:prstGeom>
        </p:spPr>
      </p:pic>
      <p:graphicFrame>
        <p:nvGraphicFramePr>
          <p:cNvPr id="7" name="Chart 6">
            <a:extLst>
              <a:ext uri="{FF2B5EF4-FFF2-40B4-BE49-F238E27FC236}">
                <a16:creationId xmlns:a16="http://schemas.microsoft.com/office/drawing/2014/main" id="{C5D6D8B4-ECA6-E1F7-2101-A053EB98E26D}"/>
              </a:ext>
            </a:extLst>
          </p:cNvPr>
          <p:cNvGraphicFramePr>
            <a:graphicFrameLocks/>
          </p:cNvGraphicFramePr>
          <p:nvPr>
            <p:extLst>
              <p:ext uri="{D42A27DB-BD31-4B8C-83A1-F6EECF244321}">
                <p14:modId xmlns:p14="http://schemas.microsoft.com/office/powerpoint/2010/main" val="79251045"/>
              </p:ext>
            </p:extLst>
          </p:nvPr>
        </p:nvGraphicFramePr>
        <p:xfrm>
          <a:off x="384517" y="868752"/>
          <a:ext cx="11432345" cy="3857993"/>
        </p:xfrm>
        <a:graphic>
          <a:graphicData uri="http://schemas.openxmlformats.org/drawingml/2006/chart">
            <c:chart xmlns:c="http://schemas.openxmlformats.org/drawingml/2006/chart" xmlns:r="http://schemas.openxmlformats.org/officeDocument/2006/relationships" r:id="rId6"/>
          </a:graphicData>
        </a:graphic>
      </p:graphicFrame>
      <p:sp>
        <p:nvSpPr>
          <p:cNvPr id="8" name="Rectangle 7">
            <a:extLst>
              <a:ext uri="{FF2B5EF4-FFF2-40B4-BE49-F238E27FC236}">
                <a16:creationId xmlns:a16="http://schemas.microsoft.com/office/drawing/2014/main" id="{E51B4E84-4338-092D-807D-23C896771474}"/>
              </a:ext>
            </a:extLst>
          </p:cNvPr>
          <p:cNvSpPr/>
          <p:nvPr/>
        </p:nvSpPr>
        <p:spPr>
          <a:xfrm>
            <a:off x="384517" y="4916557"/>
            <a:ext cx="11432345" cy="17625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u="sng" dirty="0"/>
              <a:t>Key Findings-</a:t>
            </a:r>
          </a:p>
          <a:p>
            <a:pPr marL="285750" indent="-285750">
              <a:buFont typeface="Arial" panose="020B0604020202020204" pitchFamily="34" charset="0"/>
              <a:buChar char="•"/>
            </a:pPr>
            <a:r>
              <a:rPr lang="en-US" dirty="0">
                <a:solidFill>
                  <a:schemeClr val="tx1"/>
                </a:solidFill>
              </a:rPr>
              <a:t>We know that the Cost of Car increase with size and number of engine</a:t>
            </a:r>
          </a:p>
          <a:p>
            <a:pPr marL="285750" indent="-285750">
              <a:buFont typeface="Arial" panose="020B0604020202020204" pitchFamily="34" charset="0"/>
              <a:buChar char="•"/>
            </a:pPr>
            <a:r>
              <a:rPr lang="en-US" dirty="0">
                <a:solidFill>
                  <a:schemeClr val="tx1"/>
                </a:solidFill>
              </a:rPr>
              <a:t>As engine size increase Fuel consumption also increase and hence efficiency on the basis of fuel consumption decreases</a:t>
            </a:r>
          </a:p>
          <a:p>
            <a:pPr marL="285750" indent="-285750">
              <a:buFont typeface="Arial" panose="020B0604020202020204" pitchFamily="34" charset="0"/>
              <a:buChar char="•"/>
            </a:pPr>
            <a:r>
              <a:rPr lang="en-US" dirty="0">
                <a:solidFill>
                  <a:schemeClr val="tx1"/>
                </a:solidFill>
              </a:rPr>
              <a:t>So we can say as the Price decreases efficiency increases</a:t>
            </a:r>
          </a:p>
        </p:txBody>
      </p:sp>
    </p:spTree>
    <p:extLst>
      <p:ext uri="{BB962C8B-B14F-4D97-AF65-F5344CB8AC3E}">
        <p14:creationId xmlns:p14="http://schemas.microsoft.com/office/powerpoint/2010/main" val="410623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528A2E-99DE-92F7-FB98-465B17CE7A64}"/>
              </a:ext>
            </a:extLst>
          </p:cNvPr>
          <p:cNvSpPr txBox="1"/>
          <p:nvPr/>
        </p:nvSpPr>
        <p:spPr>
          <a:xfrm>
            <a:off x="5641144" y="2968283"/>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F8AAA555-C4A2-E0AB-46C0-9449DF0A4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1600" y="-30017"/>
            <a:ext cx="1134794" cy="731521"/>
          </a:xfrm>
          <a:prstGeom prst="rect">
            <a:avLst/>
          </a:prstGeom>
        </p:spPr>
      </p:pic>
      <p:pic>
        <p:nvPicPr>
          <p:cNvPr id="4" name="Picture 3">
            <a:extLst>
              <a:ext uri="{FF2B5EF4-FFF2-40B4-BE49-F238E27FC236}">
                <a16:creationId xmlns:a16="http://schemas.microsoft.com/office/drawing/2014/main" id="{04F787C2-DD21-8503-6C53-090B929EA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6394" y="89559"/>
            <a:ext cx="787790" cy="492367"/>
          </a:xfrm>
          <a:prstGeom prst="rect">
            <a:avLst/>
          </a:prstGeom>
        </p:spPr>
      </p:pic>
      <p:pic>
        <p:nvPicPr>
          <p:cNvPr id="5" name="Picture 4">
            <a:extLst>
              <a:ext uri="{FF2B5EF4-FFF2-40B4-BE49-F238E27FC236}">
                <a16:creationId xmlns:a16="http://schemas.microsoft.com/office/drawing/2014/main" id="{AC5EA46C-01EC-F57F-0BAE-2ACE76AF4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7293" y="-30017"/>
            <a:ext cx="787790" cy="731521"/>
          </a:xfrm>
          <a:prstGeom prst="rect">
            <a:avLst/>
          </a:prstGeom>
        </p:spPr>
      </p:pic>
      <p:pic>
        <p:nvPicPr>
          <p:cNvPr id="6" name="Picture 5">
            <a:extLst>
              <a:ext uri="{FF2B5EF4-FFF2-40B4-BE49-F238E27FC236}">
                <a16:creationId xmlns:a16="http://schemas.microsoft.com/office/drawing/2014/main" id="{1F11535A-066A-668A-A0A1-4C62FAE685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98192" y="89559"/>
            <a:ext cx="787790" cy="443132"/>
          </a:xfrm>
          <a:prstGeom prst="rect">
            <a:avLst/>
          </a:prstGeom>
        </p:spPr>
      </p:pic>
      <p:graphicFrame>
        <p:nvGraphicFramePr>
          <p:cNvPr id="7" name="Chart 6">
            <a:extLst>
              <a:ext uri="{FF2B5EF4-FFF2-40B4-BE49-F238E27FC236}">
                <a16:creationId xmlns:a16="http://schemas.microsoft.com/office/drawing/2014/main" id="{208D657C-BD99-02F8-375C-634BE955F74A}"/>
              </a:ext>
            </a:extLst>
          </p:cNvPr>
          <p:cNvGraphicFramePr>
            <a:graphicFrameLocks/>
          </p:cNvGraphicFramePr>
          <p:nvPr>
            <p:extLst>
              <p:ext uri="{D42A27DB-BD31-4B8C-83A1-F6EECF244321}">
                <p14:modId xmlns:p14="http://schemas.microsoft.com/office/powerpoint/2010/main" val="328748390"/>
              </p:ext>
            </p:extLst>
          </p:nvPr>
        </p:nvGraphicFramePr>
        <p:xfrm>
          <a:off x="195316" y="713478"/>
          <a:ext cx="11996684" cy="4977363"/>
        </p:xfrm>
        <a:graphic>
          <a:graphicData uri="http://schemas.openxmlformats.org/drawingml/2006/chart">
            <c:chart xmlns:c="http://schemas.openxmlformats.org/drawingml/2006/chart" xmlns:r="http://schemas.openxmlformats.org/officeDocument/2006/relationships" r:id="rId6"/>
          </a:graphicData>
        </a:graphic>
      </p:graphicFrame>
      <p:sp>
        <p:nvSpPr>
          <p:cNvPr id="8" name="TextBox 7">
            <a:extLst>
              <a:ext uri="{FF2B5EF4-FFF2-40B4-BE49-F238E27FC236}">
                <a16:creationId xmlns:a16="http://schemas.microsoft.com/office/drawing/2014/main" id="{6ED28A64-F5E9-A4F8-2631-BFD94B012771}"/>
              </a:ext>
            </a:extLst>
          </p:cNvPr>
          <p:cNvSpPr txBox="1"/>
          <p:nvPr/>
        </p:nvSpPr>
        <p:spPr>
          <a:xfrm>
            <a:off x="195316" y="207295"/>
            <a:ext cx="9621078" cy="369332"/>
          </a:xfrm>
          <a:prstGeom prst="rect">
            <a:avLst/>
          </a:prstGeom>
          <a:noFill/>
        </p:spPr>
        <p:txBody>
          <a:bodyPr wrap="square" rtlCol="0">
            <a:spAutoFit/>
          </a:bodyPr>
          <a:lstStyle/>
          <a:p>
            <a:r>
              <a:rPr lang="en-US" b="1" dirty="0"/>
              <a:t>Total Sales Vs Miles per Gallon</a:t>
            </a:r>
          </a:p>
        </p:txBody>
      </p:sp>
      <p:sp>
        <p:nvSpPr>
          <p:cNvPr id="11" name="Rectangle: Rounded Corners 10">
            <a:extLst>
              <a:ext uri="{FF2B5EF4-FFF2-40B4-BE49-F238E27FC236}">
                <a16:creationId xmlns:a16="http://schemas.microsoft.com/office/drawing/2014/main" id="{BC7DF6E9-E1E2-C610-6B1A-B607F524B53B}"/>
              </a:ext>
            </a:extLst>
          </p:cNvPr>
          <p:cNvSpPr/>
          <p:nvPr/>
        </p:nvSpPr>
        <p:spPr>
          <a:xfrm>
            <a:off x="318052" y="5897217"/>
            <a:ext cx="5323092" cy="75348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Sale is Maximum for efficiency around 50 mpg</a:t>
            </a:r>
          </a:p>
        </p:txBody>
      </p:sp>
      <p:sp>
        <p:nvSpPr>
          <p:cNvPr id="12" name="Rectangle: Rounded Corners 11">
            <a:extLst>
              <a:ext uri="{FF2B5EF4-FFF2-40B4-BE49-F238E27FC236}">
                <a16:creationId xmlns:a16="http://schemas.microsoft.com/office/drawing/2014/main" id="{1223CABC-ED2D-5E0B-1B7C-63368316A242}"/>
              </a:ext>
            </a:extLst>
          </p:cNvPr>
          <p:cNvSpPr/>
          <p:nvPr/>
        </p:nvSpPr>
        <p:spPr>
          <a:xfrm>
            <a:off x="5936566" y="5897217"/>
            <a:ext cx="6149416" cy="7315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On an Average We can say Sale Maximum in Range of 56 to 66 mpg</a:t>
            </a:r>
          </a:p>
        </p:txBody>
      </p:sp>
    </p:spTree>
    <p:extLst>
      <p:ext uri="{BB962C8B-B14F-4D97-AF65-F5344CB8AC3E}">
        <p14:creationId xmlns:p14="http://schemas.microsoft.com/office/powerpoint/2010/main" val="709250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42593-4B29-3A3F-4DB8-235B39B8E4ED}"/>
              </a:ext>
            </a:extLst>
          </p:cNvPr>
          <p:cNvSpPr txBox="1"/>
          <p:nvPr/>
        </p:nvSpPr>
        <p:spPr>
          <a:xfrm>
            <a:off x="5641144" y="2968283"/>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163A0E89-BF34-1BF9-54AE-A71C83931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5755" y="-101135"/>
            <a:ext cx="1134794" cy="731521"/>
          </a:xfrm>
          <a:prstGeom prst="rect">
            <a:avLst/>
          </a:prstGeom>
        </p:spPr>
      </p:pic>
      <p:pic>
        <p:nvPicPr>
          <p:cNvPr id="4" name="Picture 3">
            <a:extLst>
              <a:ext uri="{FF2B5EF4-FFF2-40B4-BE49-F238E27FC236}">
                <a16:creationId xmlns:a16="http://schemas.microsoft.com/office/drawing/2014/main" id="{57333D09-BB6B-BCDE-3F4B-8972CA325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0549" y="18443"/>
            <a:ext cx="787790" cy="492367"/>
          </a:xfrm>
          <a:prstGeom prst="rect">
            <a:avLst/>
          </a:prstGeom>
        </p:spPr>
      </p:pic>
      <p:pic>
        <p:nvPicPr>
          <p:cNvPr id="5" name="Picture 4">
            <a:extLst>
              <a:ext uri="{FF2B5EF4-FFF2-40B4-BE49-F238E27FC236}">
                <a16:creationId xmlns:a16="http://schemas.microsoft.com/office/drawing/2014/main" id="{B27A9C5A-8469-DEA0-8218-A5128F4CD5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1040" y="-62117"/>
            <a:ext cx="787790" cy="731521"/>
          </a:xfrm>
          <a:prstGeom prst="rect">
            <a:avLst/>
          </a:prstGeom>
        </p:spPr>
      </p:pic>
      <p:pic>
        <p:nvPicPr>
          <p:cNvPr id="6" name="Picture 5">
            <a:extLst>
              <a:ext uri="{FF2B5EF4-FFF2-40B4-BE49-F238E27FC236}">
                <a16:creationId xmlns:a16="http://schemas.microsoft.com/office/drawing/2014/main" id="{34EACD92-B986-C582-CF3A-A384BA0CB0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4210" y="82078"/>
            <a:ext cx="787790" cy="443132"/>
          </a:xfrm>
          <a:prstGeom prst="rect">
            <a:avLst/>
          </a:prstGeom>
        </p:spPr>
      </p:pic>
      <p:graphicFrame>
        <p:nvGraphicFramePr>
          <p:cNvPr id="7" name="Chart 6">
            <a:extLst>
              <a:ext uri="{FF2B5EF4-FFF2-40B4-BE49-F238E27FC236}">
                <a16:creationId xmlns:a16="http://schemas.microsoft.com/office/drawing/2014/main" id="{3181DA62-33AE-4B4C-811A-FF13B3ADA86D}"/>
              </a:ext>
            </a:extLst>
          </p:cNvPr>
          <p:cNvGraphicFramePr>
            <a:graphicFrameLocks/>
          </p:cNvGraphicFramePr>
          <p:nvPr>
            <p:extLst>
              <p:ext uri="{D42A27DB-BD31-4B8C-83A1-F6EECF244321}">
                <p14:modId xmlns:p14="http://schemas.microsoft.com/office/powerpoint/2010/main" val="2289693541"/>
              </p:ext>
            </p:extLst>
          </p:nvPr>
        </p:nvGraphicFramePr>
        <p:xfrm>
          <a:off x="1078082" y="1439520"/>
          <a:ext cx="9782176" cy="4886325"/>
        </p:xfrm>
        <a:graphic>
          <a:graphicData uri="http://schemas.openxmlformats.org/drawingml/2006/chart">
            <c:chart xmlns:c="http://schemas.openxmlformats.org/drawingml/2006/chart" xmlns:r="http://schemas.openxmlformats.org/officeDocument/2006/relationships" r:id="rId6"/>
          </a:graphicData>
        </a:graphic>
      </p:graphicFrame>
      <p:sp>
        <p:nvSpPr>
          <p:cNvPr id="8" name="TextBox 7">
            <a:extLst>
              <a:ext uri="{FF2B5EF4-FFF2-40B4-BE49-F238E27FC236}">
                <a16:creationId xmlns:a16="http://schemas.microsoft.com/office/drawing/2014/main" id="{5B853816-9826-53AF-F358-C0EDCF53D120}"/>
              </a:ext>
            </a:extLst>
          </p:cNvPr>
          <p:cNvSpPr txBox="1"/>
          <p:nvPr/>
        </p:nvSpPr>
        <p:spPr>
          <a:xfrm>
            <a:off x="365760" y="611942"/>
            <a:ext cx="11549575" cy="400110"/>
          </a:xfrm>
          <a:prstGeom prst="rect">
            <a:avLst/>
          </a:prstGeom>
          <a:noFill/>
        </p:spPr>
        <p:txBody>
          <a:bodyPr wrap="square" rtlCol="0">
            <a:spAutoFit/>
          </a:bodyPr>
          <a:lstStyle/>
          <a:p>
            <a:r>
              <a:rPr lang="en-US" sz="2000" b="1" dirty="0"/>
              <a:t>4.Create an analysis to show the effect of fuel expenditure on the sales of car over the years</a:t>
            </a:r>
          </a:p>
        </p:txBody>
      </p:sp>
      <p:sp>
        <p:nvSpPr>
          <p:cNvPr id="9" name="Rectangle 8">
            <a:extLst>
              <a:ext uri="{FF2B5EF4-FFF2-40B4-BE49-F238E27FC236}">
                <a16:creationId xmlns:a16="http://schemas.microsoft.com/office/drawing/2014/main" id="{383C93E8-3B8C-E464-BD79-E8C7B51C999A}"/>
              </a:ext>
            </a:extLst>
          </p:cNvPr>
          <p:cNvSpPr/>
          <p:nvPr/>
        </p:nvSpPr>
        <p:spPr>
          <a:xfrm>
            <a:off x="1350498" y="6203852"/>
            <a:ext cx="9387841" cy="6541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We can Say that as price per Gallon Decreased there was increase in sales(ignoring outliers)</a:t>
            </a:r>
          </a:p>
        </p:txBody>
      </p:sp>
    </p:spTree>
    <p:extLst>
      <p:ext uri="{BB962C8B-B14F-4D97-AF65-F5344CB8AC3E}">
        <p14:creationId xmlns:p14="http://schemas.microsoft.com/office/powerpoint/2010/main" val="1877107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4510B1-E302-7E6A-7757-C7F07CADB3FD}"/>
              </a:ext>
            </a:extLst>
          </p:cNvPr>
          <p:cNvSpPr txBox="1"/>
          <p:nvPr/>
        </p:nvSpPr>
        <p:spPr>
          <a:xfrm>
            <a:off x="5641144" y="2968283"/>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F776B5E8-0EAF-C55A-1A55-4A0215F76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7674" y="-119578"/>
            <a:ext cx="1134794" cy="731521"/>
          </a:xfrm>
          <a:prstGeom prst="rect">
            <a:avLst/>
          </a:prstGeom>
        </p:spPr>
      </p:pic>
      <p:pic>
        <p:nvPicPr>
          <p:cNvPr id="4" name="Picture 3">
            <a:extLst>
              <a:ext uri="{FF2B5EF4-FFF2-40B4-BE49-F238E27FC236}">
                <a16:creationId xmlns:a16="http://schemas.microsoft.com/office/drawing/2014/main" id="{6CC44EED-34B9-C978-F018-6CFE909BD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2468" y="0"/>
            <a:ext cx="787790" cy="492367"/>
          </a:xfrm>
          <a:prstGeom prst="rect">
            <a:avLst/>
          </a:prstGeom>
        </p:spPr>
      </p:pic>
      <p:pic>
        <p:nvPicPr>
          <p:cNvPr id="5" name="Picture 4">
            <a:extLst>
              <a:ext uri="{FF2B5EF4-FFF2-40B4-BE49-F238E27FC236}">
                <a16:creationId xmlns:a16="http://schemas.microsoft.com/office/drawing/2014/main" id="{A1F61BAC-9910-6252-EEEF-7885D3513E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8339" y="-144195"/>
            <a:ext cx="787790" cy="731521"/>
          </a:xfrm>
          <a:prstGeom prst="rect">
            <a:avLst/>
          </a:prstGeom>
        </p:spPr>
      </p:pic>
      <p:pic>
        <p:nvPicPr>
          <p:cNvPr id="6" name="Picture 5">
            <a:extLst>
              <a:ext uri="{FF2B5EF4-FFF2-40B4-BE49-F238E27FC236}">
                <a16:creationId xmlns:a16="http://schemas.microsoft.com/office/drawing/2014/main" id="{901B01C8-16D0-B07C-393E-41186620D9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4210" y="0"/>
            <a:ext cx="787790" cy="443132"/>
          </a:xfrm>
          <a:prstGeom prst="rect">
            <a:avLst/>
          </a:prstGeom>
        </p:spPr>
      </p:pic>
      <p:sp>
        <p:nvSpPr>
          <p:cNvPr id="7" name="TextBox 6">
            <a:extLst>
              <a:ext uri="{FF2B5EF4-FFF2-40B4-BE49-F238E27FC236}">
                <a16:creationId xmlns:a16="http://schemas.microsoft.com/office/drawing/2014/main" id="{55E3CF9F-C69A-49CF-A8CB-3F94C00253B5}"/>
              </a:ext>
            </a:extLst>
          </p:cNvPr>
          <p:cNvSpPr txBox="1"/>
          <p:nvPr/>
        </p:nvSpPr>
        <p:spPr>
          <a:xfrm>
            <a:off x="665871" y="815926"/>
            <a:ext cx="11235397" cy="369332"/>
          </a:xfrm>
          <a:prstGeom prst="rect">
            <a:avLst/>
          </a:prstGeom>
          <a:noFill/>
        </p:spPr>
        <p:txBody>
          <a:bodyPr wrap="square" rtlCol="0">
            <a:spAutoFit/>
          </a:bodyPr>
          <a:lstStyle/>
          <a:p>
            <a:r>
              <a:rPr lang="en-US" b="1" dirty="0"/>
              <a:t>5.Rank across all the models based on their total sales, average price, average mileage, average engine size, etc.</a:t>
            </a:r>
          </a:p>
        </p:txBody>
      </p:sp>
      <p:graphicFrame>
        <p:nvGraphicFramePr>
          <p:cNvPr id="9" name="Chart 8">
            <a:extLst>
              <a:ext uri="{FF2B5EF4-FFF2-40B4-BE49-F238E27FC236}">
                <a16:creationId xmlns:a16="http://schemas.microsoft.com/office/drawing/2014/main" id="{3B721AE7-EC97-8AA6-92F7-C6E7DBA6F4BE}"/>
              </a:ext>
            </a:extLst>
          </p:cNvPr>
          <p:cNvGraphicFramePr>
            <a:graphicFrameLocks/>
          </p:cNvGraphicFramePr>
          <p:nvPr>
            <p:extLst>
              <p:ext uri="{D42A27DB-BD31-4B8C-83A1-F6EECF244321}">
                <p14:modId xmlns:p14="http://schemas.microsoft.com/office/powerpoint/2010/main" val="4260995945"/>
              </p:ext>
            </p:extLst>
          </p:nvPr>
        </p:nvGraphicFramePr>
        <p:xfrm>
          <a:off x="665870" y="1185258"/>
          <a:ext cx="5359792" cy="3214468"/>
        </p:xfrm>
        <a:graphic>
          <a:graphicData uri="http://schemas.openxmlformats.org/drawingml/2006/chart">
            <c:chart xmlns:c="http://schemas.openxmlformats.org/drawingml/2006/chart" xmlns:r="http://schemas.openxmlformats.org/officeDocument/2006/relationships" r:id="rId6"/>
          </a:graphicData>
        </a:graphic>
      </p:graphicFrame>
      <p:sp>
        <p:nvSpPr>
          <p:cNvPr id="13" name="Rectangle 12">
            <a:extLst>
              <a:ext uri="{FF2B5EF4-FFF2-40B4-BE49-F238E27FC236}">
                <a16:creationId xmlns:a16="http://schemas.microsoft.com/office/drawing/2014/main" id="{96431FC1-9815-8FB7-CE8A-730083E6C4F8}"/>
              </a:ext>
            </a:extLst>
          </p:cNvPr>
          <p:cNvSpPr/>
          <p:nvPr/>
        </p:nvSpPr>
        <p:spPr>
          <a:xfrm>
            <a:off x="665870" y="4768948"/>
            <a:ext cx="5430130" cy="18147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Total Sales is Maximum For CCLASS Brand with Model C CLASS</a:t>
            </a:r>
          </a:p>
          <a:p>
            <a:pPr algn="ctr"/>
            <a:endParaRPr lang="en-US" dirty="0"/>
          </a:p>
        </p:txBody>
      </p:sp>
      <p:sp>
        <p:nvSpPr>
          <p:cNvPr id="15" name="Rectangle 14">
            <a:extLst>
              <a:ext uri="{FF2B5EF4-FFF2-40B4-BE49-F238E27FC236}">
                <a16:creationId xmlns:a16="http://schemas.microsoft.com/office/drawing/2014/main" id="{E609F0A3-5238-61B5-341B-244B5CADEE86}"/>
              </a:ext>
            </a:extLst>
          </p:cNvPr>
          <p:cNvSpPr/>
          <p:nvPr/>
        </p:nvSpPr>
        <p:spPr>
          <a:xfrm>
            <a:off x="6555544" y="4768948"/>
            <a:ext cx="5345724" cy="18147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Our output is almost same while filtering for the Price Range of 10000 to 30000</a:t>
            </a:r>
          </a:p>
          <a:p>
            <a:pPr algn="ctr"/>
            <a:r>
              <a:rPr lang="en-US" dirty="0"/>
              <a:t>Since Majority of customers are from this range</a:t>
            </a:r>
          </a:p>
        </p:txBody>
      </p:sp>
      <p:graphicFrame>
        <p:nvGraphicFramePr>
          <p:cNvPr id="17" name="Chart 16">
            <a:extLst>
              <a:ext uri="{FF2B5EF4-FFF2-40B4-BE49-F238E27FC236}">
                <a16:creationId xmlns:a16="http://schemas.microsoft.com/office/drawing/2014/main" id="{8BFFE01C-3411-4FBE-39B8-BD5949503770}"/>
              </a:ext>
            </a:extLst>
          </p:cNvPr>
          <p:cNvGraphicFramePr>
            <a:graphicFrameLocks/>
          </p:cNvGraphicFramePr>
          <p:nvPr>
            <p:extLst>
              <p:ext uri="{D42A27DB-BD31-4B8C-83A1-F6EECF244321}">
                <p14:modId xmlns:p14="http://schemas.microsoft.com/office/powerpoint/2010/main" val="1642334737"/>
              </p:ext>
            </p:extLst>
          </p:nvPr>
        </p:nvGraphicFramePr>
        <p:xfrm>
          <a:off x="6096000" y="1185257"/>
          <a:ext cx="5805268" cy="3214467"/>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8550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B6727-E5BD-7D92-55E9-3AD103AE9A01}"/>
              </a:ext>
            </a:extLst>
          </p:cNvPr>
          <p:cNvSpPr txBox="1"/>
          <p:nvPr/>
        </p:nvSpPr>
        <p:spPr>
          <a:xfrm>
            <a:off x="5641144" y="2968283"/>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7F2A5946-8584-66AF-3271-8B0D781E9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7674" y="-119578"/>
            <a:ext cx="1134794" cy="731521"/>
          </a:xfrm>
          <a:prstGeom prst="rect">
            <a:avLst/>
          </a:prstGeom>
        </p:spPr>
      </p:pic>
      <p:pic>
        <p:nvPicPr>
          <p:cNvPr id="4" name="Picture 3">
            <a:extLst>
              <a:ext uri="{FF2B5EF4-FFF2-40B4-BE49-F238E27FC236}">
                <a16:creationId xmlns:a16="http://schemas.microsoft.com/office/drawing/2014/main" id="{43060EA6-A460-22A3-CC8A-1D3BD9521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2468" y="0"/>
            <a:ext cx="787790" cy="492367"/>
          </a:xfrm>
          <a:prstGeom prst="rect">
            <a:avLst/>
          </a:prstGeom>
        </p:spPr>
      </p:pic>
      <p:pic>
        <p:nvPicPr>
          <p:cNvPr id="5" name="Picture 4">
            <a:extLst>
              <a:ext uri="{FF2B5EF4-FFF2-40B4-BE49-F238E27FC236}">
                <a16:creationId xmlns:a16="http://schemas.microsoft.com/office/drawing/2014/main" id="{06390A92-4DDF-5734-90C1-E3BCD306B2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8339" y="-84408"/>
            <a:ext cx="787790" cy="731521"/>
          </a:xfrm>
          <a:prstGeom prst="rect">
            <a:avLst/>
          </a:prstGeom>
        </p:spPr>
      </p:pic>
      <p:pic>
        <p:nvPicPr>
          <p:cNvPr id="6" name="Picture 5">
            <a:extLst>
              <a:ext uri="{FF2B5EF4-FFF2-40B4-BE49-F238E27FC236}">
                <a16:creationId xmlns:a16="http://schemas.microsoft.com/office/drawing/2014/main" id="{BE458FB8-19A0-111C-B0F3-35BDC76D86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4210" y="0"/>
            <a:ext cx="787790" cy="443132"/>
          </a:xfrm>
          <a:prstGeom prst="rect">
            <a:avLst/>
          </a:prstGeom>
        </p:spPr>
      </p:pic>
      <p:graphicFrame>
        <p:nvGraphicFramePr>
          <p:cNvPr id="7" name="Chart 6">
            <a:extLst>
              <a:ext uri="{FF2B5EF4-FFF2-40B4-BE49-F238E27FC236}">
                <a16:creationId xmlns:a16="http://schemas.microsoft.com/office/drawing/2014/main" id="{7B1EC8C5-56EE-1628-EDB7-3B3DB8C4FD5C}"/>
              </a:ext>
            </a:extLst>
          </p:cNvPr>
          <p:cNvGraphicFramePr>
            <a:graphicFrameLocks/>
          </p:cNvGraphicFramePr>
          <p:nvPr>
            <p:extLst>
              <p:ext uri="{D42A27DB-BD31-4B8C-83A1-F6EECF244321}">
                <p14:modId xmlns:p14="http://schemas.microsoft.com/office/powerpoint/2010/main" val="2123610738"/>
              </p:ext>
            </p:extLst>
          </p:nvPr>
        </p:nvGraphicFramePr>
        <p:xfrm>
          <a:off x="117233" y="731520"/>
          <a:ext cx="5144084" cy="302455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a:extLst>
              <a:ext uri="{FF2B5EF4-FFF2-40B4-BE49-F238E27FC236}">
                <a16:creationId xmlns:a16="http://schemas.microsoft.com/office/drawing/2014/main" id="{79604DD2-AAD9-3EA7-89DF-9FC38393A957}"/>
              </a:ext>
            </a:extLst>
          </p:cNvPr>
          <p:cNvGraphicFramePr>
            <a:graphicFrameLocks/>
          </p:cNvGraphicFramePr>
          <p:nvPr>
            <p:extLst>
              <p:ext uri="{D42A27DB-BD31-4B8C-83A1-F6EECF244321}">
                <p14:modId xmlns:p14="http://schemas.microsoft.com/office/powerpoint/2010/main" val="3146055427"/>
              </p:ext>
            </p:extLst>
          </p:nvPr>
        </p:nvGraphicFramePr>
        <p:xfrm>
          <a:off x="5425439" y="731520"/>
          <a:ext cx="6649328" cy="302455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hart 8">
            <a:extLst>
              <a:ext uri="{FF2B5EF4-FFF2-40B4-BE49-F238E27FC236}">
                <a16:creationId xmlns:a16="http://schemas.microsoft.com/office/drawing/2014/main" id="{DF5D59A8-531F-E4AC-1E23-E2D639E6F980}"/>
              </a:ext>
            </a:extLst>
          </p:cNvPr>
          <p:cNvGraphicFramePr>
            <a:graphicFrameLocks/>
          </p:cNvGraphicFramePr>
          <p:nvPr>
            <p:extLst>
              <p:ext uri="{D42A27DB-BD31-4B8C-83A1-F6EECF244321}">
                <p14:modId xmlns:p14="http://schemas.microsoft.com/office/powerpoint/2010/main" val="3785564995"/>
              </p:ext>
            </p:extLst>
          </p:nvPr>
        </p:nvGraphicFramePr>
        <p:xfrm>
          <a:off x="117233" y="3756074"/>
          <a:ext cx="5144085" cy="2855744"/>
        </p:xfrm>
        <a:graphic>
          <a:graphicData uri="http://schemas.openxmlformats.org/drawingml/2006/chart">
            <c:chart xmlns:c="http://schemas.openxmlformats.org/drawingml/2006/chart" xmlns:r="http://schemas.openxmlformats.org/officeDocument/2006/relationships" r:id="rId8"/>
          </a:graphicData>
        </a:graphic>
      </p:graphicFrame>
      <p:sp>
        <p:nvSpPr>
          <p:cNvPr id="10" name="Oval 9">
            <a:extLst>
              <a:ext uri="{FF2B5EF4-FFF2-40B4-BE49-F238E27FC236}">
                <a16:creationId xmlns:a16="http://schemas.microsoft.com/office/drawing/2014/main" id="{E19650E9-E2A0-1C05-2785-85640DE6068F}"/>
              </a:ext>
            </a:extLst>
          </p:cNvPr>
          <p:cNvSpPr/>
          <p:nvPr/>
        </p:nvSpPr>
        <p:spPr>
          <a:xfrm>
            <a:off x="6095999" y="4079630"/>
            <a:ext cx="5978767" cy="25321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These are the few Observations on the basis of Avg Mileage, Avg Engine Size, Avg Price</a:t>
            </a:r>
          </a:p>
        </p:txBody>
      </p:sp>
    </p:spTree>
    <p:extLst>
      <p:ext uri="{BB962C8B-B14F-4D97-AF65-F5344CB8AC3E}">
        <p14:creationId xmlns:p14="http://schemas.microsoft.com/office/powerpoint/2010/main" val="1121662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54732F-CE75-DE4F-9AC6-582736D9918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90883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B5292-F3C1-B2AE-EE23-B41C8BF7868C}"/>
              </a:ext>
            </a:extLst>
          </p:cNvPr>
          <p:cNvSpPr txBox="1"/>
          <p:nvPr/>
        </p:nvSpPr>
        <p:spPr>
          <a:xfrm>
            <a:off x="5641144" y="2968283"/>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44D02C3C-E1C3-5A31-8AAD-216A7C159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0" y="0"/>
            <a:ext cx="1134794" cy="731521"/>
          </a:xfrm>
          <a:prstGeom prst="rect">
            <a:avLst/>
          </a:prstGeom>
        </p:spPr>
      </p:pic>
      <p:pic>
        <p:nvPicPr>
          <p:cNvPr id="4" name="Picture 3">
            <a:extLst>
              <a:ext uri="{FF2B5EF4-FFF2-40B4-BE49-F238E27FC236}">
                <a16:creationId xmlns:a16="http://schemas.microsoft.com/office/drawing/2014/main" id="{CC76F190-B638-153E-E117-F7B988B98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8154" y="119576"/>
            <a:ext cx="787790" cy="492367"/>
          </a:xfrm>
          <a:prstGeom prst="rect">
            <a:avLst/>
          </a:prstGeom>
        </p:spPr>
      </p:pic>
      <p:pic>
        <p:nvPicPr>
          <p:cNvPr id="5" name="Picture 4">
            <a:extLst>
              <a:ext uri="{FF2B5EF4-FFF2-40B4-BE49-F238E27FC236}">
                <a16:creationId xmlns:a16="http://schemas.microsoft.com/office/drawing/2014/main" id="{698C90BB-FE7F-7025-3CAD-68D2050E7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9053" y="0"/>
            <a:ext cx="787790" cy="731521"/>
          </a:xfrm>
          <a:prstGeom prst="rect">
            <a:avLst/>
          </a:prstGeom>
        </p:spPr>
      </p:pic>
      <p:pic>
        <p:nvPicPr>
          <p:cNvPr id="6" name="Picture 5">
            <a:extLst>
              <a:ext uri="{FF2B5EF4-FFF2-40B4-BE49-F238E27FC236}">
                <a16:creationId xmlns:a16="http://schemas.microsoft.com/office/drawing/2014/main" id="{AB638A86-F99F-E695-773D-28E1D9117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9952" y="119576"/>
            <a:ext cx="787790" cy="443132"/>
          </a:xfrm>
          <a:prstGeom prst="rect">
            <a:avLst/>
          </a:prstGeom>
        </p:spPr>
      </p:pic>
      <p:sp>
        <p:nvSpPr>
          <p:cNvPr id="8" name="TextBox 7">
            <a:extLst>
              <a:ext uri="{FF2B5EF4-FFF2-40B4-BE49-F238E27FC236}">
                <a16:creationId xmlns:a16="http://schemas.microsoft.com/office/drawing/2014/main" id="{A5578513-336E-3884-D034-7BD2E11C3BE1}"/>
              </a:ext>
            </a:extLst>
          </p:cNvPr>
          <p:cNvSpPr txBox="1"/>
          <p:nvPr/>
        </p:nvSpPr>
        <p:spPr>
          <a:xfrm>
            <a:off x="901148" y="1636403"/>
            <a:ext cx="10389704" cy="4832092"/>
          </a:xfrm>
          <a:prstGeom prst="rect">
            <a:avLst/>
          </a:prstGeom>
          <a:noFill/>
        </p:spPr>
        <p:txBody>
          <a:bodyPr wrap="square">
            <a:spAutoFit/>
          </a:bodyPr>
          <a:lstStyle/>
          <a:p>
            <a:pPr marL="342900" indent="-342900">
              <a:buFont typeface="Arial" panose="020B0604020202020204" pitchFamily="34" charset="0"/>
              <a:buChar char="•"/>
            </a:pPr>
            <a:r>
              <a:rPr lang="en-US" sz="2800" dirty="0">
                <a:solidFill>
                  <a:srgbClr val="222222"/>
                </a:solidFill>
                <a:latin typeface="Calibri" panose="020F0502020204030204" pitchFamily="34" charset="0"/>
                <a:cs typeface="Calibri" panose="020F0502020204030204" pitchFamily="34" charset="0"/>
              </a:rPr>
              <a:t>Efficiency of Transmission type Manual is more</a:t>
            </a:r>
          </a:p>
          <a:p>
            <a:pPr marL="342900" indent="-342900">
              <a:buFont typeface="Arial" panose="020B0604020202020204" pitchFamily="34" charset="0"/>
              <a:buChar char="•"/>
            </a:pPr>
            <a:r>
              <a:rPr lang="en-US" sz="2800" dirty="0">
                <a:solidFill>
                  <a:srgbClr val="222222"/>
                </a:solidFill>
                <a:latin typeface="Calibri" panose="020F0502020204030204" pitchFamily="34" charset="0"/>
                <a:cs typeface="Calibri" panose="020F0502020204030204" pitchFamily="34" charset="0"/>
              </a:rPr>
              <a:t>Efficiency of Electric Vehicle is more</a:t>
            </a:r>
          </a:p>
          <a:p>
            <a:pPr marL="342900" indent="-342900">
              <a:buFont typeface="Arial" panose="020B0604020202020204" pitchFamily="34" charset="0"/>
              <a:buChar char="•"/>
            </a:pPr>
            <a:r>
              <a:rPr lang="en-US" sz="2800" dirty="0">
                <a:solidFill>
                  <a:srgbClr val="222222"/>
                </a:solidFill>
                <a:latin typeface="Calibri" panose="020F0502020204030204" pitchFamily="34" charset="0"/>
                <a:cs typeface="Calibri" panose="020F0502020204030204" pitchFamily="34" charset="0"/>
              </a:rPr>
              <a:t>Demand of Small Engine size Car is more as fuel consumption by them is less hence more economical and efficient</a:t>
            </a:r>
          </a:p>
          <a:p>
            <a:pPr marL="342900" indent="-342900">
              <a:buFont typeface="Arial" panose="020B0604020202020204" pitchFamily="34" charset="0"/>
              <a:buChar char="•"/>
            </a:pPr>
            <a:r>
              <a:rPr lang="en-US" sz="2800" dirty="0">
                <a:solidFill>
                  <a:srgbClr val="222222"/>
                </a:solidFill>
                <a:latin typeface="Calibri" panose="020F0502020204030204" pitchFamily="34" charset="0"/>
                <a:cs typeface="Calibri" panose="020F0502020204030204" pitchFamily="34" charset="0"/>
              </a:rPr>
              <a:t>Demand is rising for car in Price Range of 20000 to 30000(UK POUND)</a:t>
            </a:r>
          </a:p>
          <a:p>
            <a:pPr marL="342900" indent="-342900">
              <a:buFont typeface="Arial" panose="020B0604020202020204" pitchFamily="34" charset="0"/>
              <a:buChar char="•"/>
            </a:pPr>
            <a:r>
              <a:rPr lang="en-US" sz="2800" b="0" i="0" u="none" strike="noStrike" dirty="0">
                <a:solidFill>
                  <a:srgbClr val="222222"/>
                </a:solidFill>
                <a:effectLst/>
                <a:latin typeface="Calibri" panose="020F0502020204030204" pitchFamily="34" charset="0"/>
                <a:cs typeface="Calibri" panose="020F0502020204030204" pitchFamily="34" charset="0"/>
              </a:rPr>
              <a:t>If we have to launch a car model, then by analyzing the above data it has been found that there is more demand </a:t>
            </a:r>
            <a:r>
              <a:rPr lang="en-US" sz="2800" dirty="0">
                <a:solidFill>
                  <a:srgbClr val="222222"/>
                </a:solidFill>
                <a:latin typeface="Calibri" panose="020F0502020204030204" pitchFamily="34" charset="0"/>
                <a:cs typeface="Calibri" panose="020F0502020204030204" pitchFamily="34" charset="0"/>
              </a:rPr>
              <a:t>of</a:t>
            </a:r>
            <a:r>
              <a:rPr lang="en-US" sz="2800" b="0" i="0" u="none" strike="noStrike" dirty="0">
                <a:solidFill>
                  <a:srgbClr val="222222"/>
                </a:solidFill>
                <a:effectLst/>
                <a:latin typeface="Calibri" panose="020F0502020204030204" pitchFamily="34" charset="0"/>
                <a:cs typeface="Calibri" panose="020F0502020204030204" pitchFamily="34" charset="0"/>
              </a:rPr>
              <a:t> </a:t>
            </a:r>
            <a:r>
              <a:rPr lang="en-US" sz="2800" b="0" i="0" u="none" strike="noStrike" dirty="0">
                <a:solidFill>
                  <a:srgbClr val="FF0000"/>
                </a:solidFill>
                <a:effectLst/>
                <a:latin typeface="Calibri" panose="020F0502020204030204" pitchFamily="34" charset="0"/>
                <a:cs typeface="Calibri" panose="020F0502020204030204" pitchFamily="34" charset="0"/>
              </a:rPr>
              <a:t>C class </a:t>
            </a:r>
            <a:r>
              <a:rPr lang="en-US" sz="2800" b="0" i="0" u="none" strike="noStrike" dirty="0">
                <a:solidFill>
                  <a:srgbClr val="222222"/>
                </a:solidFill>
                <a:effectLst/>
                <a:latin typeface="Calibri" panose="020F0502020204030204" pitchFamily="34" charset="0"/>
                <a:cs typeface="Calibri" panose="020F0502020204030204" pitchFamily="34" charset="0"/>
              </a:rPr>
              <a:t>then </a:t>
            </a:r>
            <a:r>
              <a:rPr lang="en-US" sz="2800" b="0" i="0" u="none" strike="noStrike" dirty="0">
                <a:solidFill>
                  <a:srgbClr val="FF0000"/>
                </a:solidFill>
                <a:effectLst/>
                <a:latin typeface="Calibri" panose="020F0502020204030204" pitchFamily="34" charset="0"/>
                <a:cs typeface="Calibri" panose="020F0502020204030204" pitchFamily="34" charset="0"/>
              </a:rPr>
              <a:t>A class </a:t>
            </a:r>
            <a:r>
              <a:rPr lang="en-US" sz="2800" b="0" i="0" u="none" strike="noStrike" dirty="0">
                <a:solidFill>
                  <a:srgbClr val="222222"/>
                </a:solidFill>
                <a:effectLst/>
                <a:latin typeface="Calibri" panose="020F0502020204030204" pitchFamily="34" charset="0"/>
                <a:cs typeface="Calibri" panose="020F0502020204030204" pitchFamily="34" charset="0"/>
              </a:rPr>
              <a:t>and </a:t>
            </a:r>
            <a:r>
              <a:rPr lang="en-US" sz="2800" b="0" i="0" u="none" strike="noStrike" dirty="0">
                <a:solidFill>
                  <a:srgbClr val="FF0000"/>
                </a:solidFill>
                <a:effectLst/>
                <a:latin typeface="Calibri" panose="020F0502020204030204" pitchFamily="34" charset="0"/>
                <a:cs typeface="Calibri" panose="020F0502020204030204" pitchFamily="34" charset="0"/>
              </a:rPr>
              <a:t>3 series </a:t>
            </a:r>
            <a:r>
              <a:rPr lang="en-US" sz="2800" b="0" i="0" u="none" strike="noStrike" dirty="0">
                <a:solidFill>
                  <a:srgbClr val="222222"/>
                </a:solidFill>
                <a:effectLst/>
                <a:latin typeface="Calibri" panose="020F0502020204030204" pitchFamily="34" charset="0"/>
                <a:cs typeface="Calibri" panose="020F0502020204030204" pitchFamily="34" charset="0"/>
              </a:rPr>
              <a:t>type car models, then this type of car model can be launched and Its consumption is also very high.</a:t>
            </a:r>
          </a:p>
          <a:p>
            <a:endParaRPr lang="en-US" sz="2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3551E7C1-1803-14AB-E575-98C135F09A25}"/>
              </a:ext>
            </a:extLst>
          </p:cNvPr>
          <p:cNvSpPr txBox="1"/>
          <p:nvPr/>
        </p:nvSpPr>
        <p:spPr>
          <a:xfrm>
            <a:off x="901148" y="1113183"/>
            <a:ext cx="5912305" cy="523220"/>
          </a:xfrm>
          <a:prstGeom prst="rect">
            <a:avLst/>
          </a:prstGeom>
          <a:noFill/>
        </p:spPr>
        <p:txBody>
          <a:bodyPr wrap="square" rtlCol="0">
            <a:spAutoFit/>
          </a:bodyPr>
          <a:lstStyle/>
          <a:p>
            <a:r>
              <a:rPr lang="en-US" sz="2800" b="1" dirty="0">
                <a:solidFill>
                  <a:srgbClr val="C00000"/>
                </a:solidFill>
              </a:rPr>
              <a:t>Conclusion</a:t>
            </a:r>
          </a:p>
        </p:txBody>
      </p:sp>
    </p:spTree>
    <p:extLst>
      <p:ext uri="{BB962C8B-B14F-4D97-AF65-F5344CB8AC3E}">
        <p14:creationId xmlns:p14="http://schemas.microsoft.com/office/powerpoint/2010/main" val="401012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1F121-0E22-3731-4DE6-BE8EEC9F803B}"/>
              </a:ext>
            </a:extLst>
          </p:cNvPr>
          <p:cNvSpPr txBox="1"/>
          <p:nvPr/>
        </p:nvSpPr>
        <p:spPr>
          <a:xfrm>
            <a:off x="1020417" y="781877"/>
            <a:ext cx="5844209" cy="584775"/>
          </a:xfrm>
          <a:prstGeom prst="rect">
            <a:avLst/>
          </a:prstGeom>
          <a:noFill/>
        </p:spPr>
        <p:txBody>
          <a:bodyPr wrap="square" rtlCol="0">
            <a:spAutoFit/>
          </a:bodyPr>
          <a:lstStyle/>
          <a:p>
            <a:r>
              <a:rPr lang="en-US" sz="3200" b="1" dirty="0"/>
              <a:t>Challenges Faced :-</a:t>
            </a:r>
          </a:p>
        </p:txBody>
      </p:sp>
      <p:sp>
        <p:nvSpPr>
          <p:cNvPr id="3" name="TextBox 2">
            <a:extLst>
              <a:ext uri="{FF2B5EF4-FFF2-40B4-BE49-F238E27FC236}">
                <a16:creationId xmlns:a16="http://schemas.microsoft.com/office/drawing/2014/main" id="{6C2D5EE8-E05E-3BBE-8DC2-17688801B26F}"/>
              </a:ext>
            </a:extLst>
          </p:cNvPr>
          <p:cNvSpPr txBox="1"/>
          <p:nvPr/>
        </p:nvSpPr>
        <p:spPr>
          <a:xfrm>
            <a:off x="1020417" y="2027582"/>
            <a:ext cx="10654748" cy="3108543"/>
          </a:xfrm>
          <a:prstGeom prst="rect">
            <a:avLst/>
          </a:prstGeom>
          <a:noFill/>
        </p:spPr>
        <p:txBody>
          <a:bodyPr wrap="square" rtlCol="0">
            <a:spAutoFit/>
          </a:bodyPr>
          <a:lstStyle/>
          <a:p>
            <a:pPr marL="342900" indent="-342900">
              <a:buFont typeface="+mj-lt"/>
              <a:buAutoNum type="arabicPeriod"/>
            </a:pPr>
            <a:r>
              <a:rPr lang="en-US" sz="2800" dirty="0"/>
              <a:t>Two columns(Tax column and mpg column) were missing from C Class dataset ,so we added two blank column with same column name.</a:t>
            </a:r>
          </a:p>
          <a:p>
            <a:pPr marL="342900" indent="-342900">
              <a:buFont typeface="+mj-lt"/>
              <a:buAutoNum type="arabicPeriod"/>
            </a:pPr>
            <a:r>
              <a:rPr lang="en-US" sz="2800" dirty="0"/>
              <a:t>We tried to make our visualization part on Tableau public by linking SQL server with it but then we came to know we can’t link Tableau public with SQL server ,so we did our visualization in Excel.</a:t>
            </a:r>
          </a:p>
          <a:p>
            <a:pPr marL="342900" indent="-342900">
              <a:buFont typeface="+mj-lt"/>
              <a:buAutoNum type="arabicPeriod"/>
            </a:pPr>
            <a:r>
              <a:rPr lang="en-US" sz="2800" dirty="0"/>
              <a:t>We were unable to fetch previous year fuel price of Diesel fuel so we took Petrol price as average fuel price and did our visualization</a:t>
            </a:r>
          </a:p>
        </p:txBody>
      </p:sp>
    </p:spTree>
    <p:extLst>
      <p:ext uri="{BB962C8B-B14F-4D97-AF65-F5344CB8AC3E}">
        <p14:creationId xmlns:p14="http://schemas.microsoft.com/office/powerpoint/2010/main" val="4009467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C81D03-0770-E36D-0BFA-84F3F4D71A89}"/>
              </a:ext>
            </a:extLst>
          </p:cNvPr>
          <p:cNvSpPr txBox="1"/>
          <p:nvPr/>
        </p:nvSpPr>
        <p:spPr>
          <a:xfrm>
            <a:off x="5641144" y="2968283"/>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B6504F3A-BBEC-942C-E6C1-192752D5D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20" y="-71189"/>
            <a:ext cx="2989336" cy="1927012"/>
          </a:xfrm>
          <a:prstGeom prst="rect">
            <a:avLst/>
          </a:prstGeom>
        </p:spPr>
      </p:pic>
      <p:pic>
        <p:nvPicPr>
          <p:cNvPr id="4" name="Picture 3">
            <a:extLst>
              <a:ext uri="{FF2B5EF4-FFF2-40B4-BE49-F238E27FC236}">
                <a16:creationId xmlns:a16="http://schemas.microsoft.com/office/drawing/2014/main" id="{C9093B66-4E75-6E89-32D0-4D0ECC00B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2081" y="57563"/>
            <a:ext cx="2511463" cy="1569660"/>
          </a:xfrm>
          <a:prstGeom prst="rect">
            <a:avLst/>
          </a:prstGeom>
        </p:spPr>
      </p:pic>
      <p:pic>
        <p:nvPicPr>
          <p:cNvPr id="5" name="Picture 4">
            <a:extLst>
              <a:ext uri="{FF2B5EF4-FFF2-40B4-BE49-F238E27FC236}">
                <a16:creationId xmlns:a16="http://schemas.microsoft.com/office/drawing/2014/main" id="{5AA89491-EA82-D605-8EE6-90013EB26C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7869" y="-354784"/>
            <a:ext cx="2762721" cy="2565391"/>
          </a:xfrm>
          <a:prstGeom prst="rect">
            <a:avLst/>
          </a:prstGeom>
        </p:spPr>
      </p:pic>
      <p:pic>
        <p:nvPicPr>
          <p:cNvPr id="6" name="Picture 5">
            <a:extLst>
              <a:ext uri="{FF2B5EF4-FFF2-40B4-BE49-F238E27FC236}">
                <a16:creationId xmlns:a16="http://schemas.microsoft.com/office/drawing/2014/main" id="{A14D0969-E219-DC28-987B-588D501A7C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8677" y="0"/>
            <a:ext cx="3299240" cy="1855823"/>
          </a:xfrm>
          <a:prstGeom prst="rect">
            <a:avLst/>
          </a:prstGeom>
        </p:spPr>
      </p:pic>
      <p:sp>
        <p:nvSpPr>
          <p:cNvPr id="7" name="TextBox 6">
            <a:extLst>
              <a:ext uri="{FF2B5EF4-FFF2-40B4-BE49-F238E27FC236}">
                <a16:creationId xmlns:a16="http://schemas.microsoft.com/office/drawing/2014/main" id="{F4C43738-BFFE-D486-62D8-EC8DA5EE9B9E}"/>
              </a:ext>
            </a:extLst>
          </p:cNvPr>
          <p:cNvSpPr txBox="1"/>
          <p:nvPr/>
        </p:nvSpPr>
        <p:spPr>
          <a:xfrm>
            <a:off x="2757269" y="3201681"/>
            <a:ext cx="6217920" cy="1569660"/>
          </a:xfrm>
          <a:prstGeom prst="rect">
            <a:avLst/>
          </a:prstGeom>
          <a:blipFill>
            <a:blip r:embed="rId6"/>
            <a:tile tx="0" ty="0" sx="100000" sy="100000" flip="none" algn="tl"/>
          </a:blipFill>
          <a:effectLst>
            <a:glow rad="139700">
              <a:schemeClr val="accent2">
                <a:satMod val="175000"/>
                <a:alpha val="40000"/>
              </a:schemeClr>
            </a:glow>
          </a:effectLst>
        </p:spPr>
        <p:txBody>
          <a:bodyPr wrap="square" rtlCol="0" anchor="ctr">
            <a:spAutoFit/>
          </a:bodyPr>
          <a:lstStyle/>
          <a:p>
            <a:r>
              <a:rPr lang="en-US" sz="9600" i="1" dirty="0">
                <a:solidFill>
                  <a:srgbClr val="FF0000"/>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943269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87FB88-A0EF-147D-1DEC-C2F4FF8A488A}"/>
              </a:ext>
            </a:extLst>
          </p:cNvPr>
          <p:cNvSpPr txBox="1"/>
          <p:nvPr/>
        </p:nvSpPr>
        <p:spPr>
          <a:xfrm>
            <a:off x="5641144" y="2968283"/>
            <a:ext cx="914400" cy="914400"/>
          </a:xfrm>
          <a:prstGeom prst="rect">
            <a:avLst/>
          </a:prstGeom>
          <a:noFill/>
        </p:spPr>
        <p:txBody>
          <a:bodyPr wrap="square" rtlCol="0">
            <a:spAutoFit/>
          </a:bodyPr>
          <a:lstStyle/>
          <a:p>
            <a:endParaRPr lang="en-US" dirty="0"/>
          </a:p>
        </p:txBody>
      </p:sp>
      <p:pic>
        <p:nvPicPr>
          <p:cNvPr id="12" name="Picture 11">
            <a:extLst>
              <a:ext uri="{FF2B5EF4-FFF2-40B4-BE49-F238E27FC236}">
                <a16:creationId xmlns:a16="http://schemas.microsoft.com/office/drawing/2014/main" id="{BD53D0B9-07EA-C9D3-2E98-9E36C233C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59" y="-24619"/>
            <a:ext cx="1134794" cy="731521"/>
          </a:xfrm>
          <a:prstGeom prst="rect">
            <a:avLst/>
          </a:prstGeom>
        </p:spPr>
      </p:pic>
      <p:pic>
        <p:nvPicPr>
          <p:cNvPr id="14" name="Picture 13">
            <a:extLst>
              <a:ext uri="{FF2B5EF4-FFF2-40B4-BE49-F238E27FC236}">
                <a16:creationId xmlns:a16="http://schemas.microsoft.com/office/drawing/2014/main" id="{C793A10F-9686-0919-7452-27AB22783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319" y="119576"/>
            <a:ext cx="787790" cy="492367"/>
          </a:xfrm>
          <a:prstGeom prst="rect">
            <a:avLst/>
          </a:prstGeom>
        </p:spPr>
      </p:pic>
      <p:pic>
        <p:nvPicPr>
          <p:cNvPr id="16" name="Picture 15">
            <a:extLst>
              <a:ext uri="{FF2B5EF4-FFF2-40B4-BE49-F238E27FC236}">
                <a16:creationId xmlns:a16="http://schemas.microsoft.com/office/drawing/2014/main" id="{57AFEC24-CE7C-B002-B4DB-615234A63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940" y="0"/>
            <a:ext cx="787790" cy="731521"/>
          </a:xfrm>
          <a:prstGeom prst="rect">
            <a:avLst/>
          </a:prstGeom>
        </p:spPr>
      </p:pic>
      <p:pic>
        <p:nvPicPr>
          <p:cNvPr id="20" name="Picture 19">
            <a:extLst>
              <a:ext uri="{FF2B5EF4-FFF2-40B4-BE49-F238E27FC236}">
                <a16:creationId xmlns:a16="http://schemas.microsoft.com/office/drawing/2014/main" id="{8FC8C629-6CFD-32ED-9A55-FAFA5B0987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6561" y="119576"/>
            <a:ext cx="787790" cy="443132"/>
          </a:xfrm>
          <a:prstGeom prst="rect">
            <a:avLst/>
          </a:prstGeom>
        </p:spPr>
      </p:pic>
      <p:pic>
        <p:nvPicPr>
          <p:cNvPr id="23" name="Picture 22">
            <a:extLst>
              <a:ext uri="{FF2B5EF4-FFF2-40B4-BE49-F238E27FC236}">
                <a16:creationId xmlns:a16="http://schemas.microsoft.com/office/drawing/2014/main" id="{59EEF25F-8367-EF16-DB82-FFC2127008A1}"/>
              </a:ext>
            </a:extLst>
          </p:cNvPr>
          <p:cNvPicPr>
            <a:picLocks noChangeAspect="1"/>
          </p:cNvPicPr>
          <p:nvPr/>
        </p:nvPicPr>
        <p:blipFill>
          <a:blip r:embed="rId6"/>
          <a:stretch>
            <a:fillRect/>
          </a:stretch>
        </p:blipFill>
        <p:spPr>
          <a:xfrm>
            <a:off x="1170030" y="1418333"/>
            <a:ext cx="10136930" cy="5320091"/>
          </a:xfrm>
          <a:prstGeom prst="rect">
            <a:avLst/>
          </a:prstGeom>
        </p:spPr>
      </p:pic>
      <p:sp>
        <p:nvSpPr>
          <p:cNvPr id="24" name="TextBox 23">
            <a:extLst>
              <a:ext uri="{FF2B5EF4-FFF2-40B4-BE49-F238E27FC236}">
                <a16:creationId xmlns:a16="http://schemas.microsoft.com/office/drawing/2014/main" id="{9C05F8B7-65D7-E293-38D1-00DBFD33465E}"/>
              </a:ext>
            </a:extLst>
          </p:cNvPr>
          <p:cNvSpPr txBox="1"/>
          <p:nvPr/>
        </p:nvSpPr>
        <p:spPr>
          <a:xfrm>
            <a:off x="464234" y="900331"/>
            <a:ext cx="11268221" cy="584775"/>
          </a:xfrm>
          <a:prstGeom prst="rect">
            <a:avLst/>
          </a:prstGeom>
          <a:noFill/>
        </p:spPr>
        <p:txBody>
          <a:bodyPr wrap="square" rtlCol="0">
            <a:spAutoFit/>
          </a:bodyPr>
          <a:lstStyle/>
          <a:p>
            <a:r>
              <a:rPr lang="en-US" sz="3200" b="1" dirty="0"/>
              <a:t>Schema Of Dataset - (An Overview)</a:t>
            </a:r>
          </a:p>
        </p:txBody>
      </p:sp>
    </p:spTree>
    <p:extLst>
      <p:ext uri="{BB962C8B-B14F-4D97-AF65-F5344CB8AC3E}">
        <p14:creationId xmlns:p14="http://schemas.microsoft.com/office/powerpoint/2010/main" val="3978442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5B0BBB-3A6E-0476-83C5-ECF1070313B3}"/>
              </a:ext>
            </a:extLst>
          </p:cNvPr>
          <p:cNvSpPr txBox="1"/>
          <p:nvPr/>
        </p:nvSpPr>
        <p:spPr>
          <a:xfrm>
            <a:off x="5641144" y="2968283"/>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9ABF95B1-2EF9-4699-7456-92BB07971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777" y="-119580"/>
            <a:ext cx="1134794" cy="731521"/>
          </a:xfrm>
          <a:prstGeom prst="rect">
            <a:avLst/>
          </a:prstGeom>
        </p:spPr>
      </p:pic>
      <p:pic>
        <p:nvPicPr>
          <p:cNvPr id="4" name="Picture 3">
            <a:extLst>
              <a:ext uri="{FF2B5EF4-FFF2-40B4-BE49-F238E27FC236}">
                <a16:creationId xmlns:a16="http://schemas.microsoft.com/office/drawing/2014/main" id="{7D7323AB-A4AC-DE93-4C0F-BFDB354FD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7297" y="-2"/>
            <a:ext cx="787790" cy="492367"/>
          </a:xfrm>
          <a:prstGeom prst="rect">
            <a:avLst/>
          </a:prstGeom>
        </p:spPr>
      </p:pic>
      <p:pic>
        <p:nvPicPr>
          <p:cNvPr id="5" name="Picture 4">
            <a:extLst>
              <a:ext uri="{FF2B5EF4-FFF2-40B4-BE49-F238E27FC236}">
                <a16:creationId xmlns:a16="http://schemas.microsoft.com/office/drawing/2014/main" id="{E32CD039-B923-89A4-1AB4-D322B9C481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4892" y="-119578"/>
            <a:ext cx="787790" cy="731521"/>
          </a:xfrm>
          <a:prstGeom prst="rect">
            <a:avLst/>
          </a:prstGeom>
        </p:spPr>
      </p:pic>
      <p:pic>
        <p:nvPicPr>
          <p:cNvPr id="6" name="Picture 5">
            <a:extLst>
              <a:ext uri="{FF2B5EF4-FFF2-40B4-BE49-F238E27FC236}">
                <a16:creationId xmlns:a16="http://schemas.microsoft.com/office/drawing/2014/main" id="{30ACEBA9-4429-3E4A-8C5A-333877845D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4210" y="-17586"/>
            <a:ext cx="787790" cy="443132"/>
          </a:xfrm>
          <a:prstGeom prst="rect">
            <a:avLst/>
          </a:prstGeom>
        </p:spPr>
      </p:pic>
      <p:sp>
        <p:nvSpPr>
          <p:cNvPr id="8" name="TextBox 7">
            <a:extLst>
              <a:ext uri="{FF2B5EF4-FFF2-40B4-BE49-F238E27FC236}">
                <a16:creationId xmlns:a16="http://schemas.microsoft.com/office/drawing/2014/main" id="{78FA63A9-1E88-2E3A-91BA-DF256AB85D97}"/>
              </a:ext>
            </a:extLst>
          </p:cNvPr>
          <p:cNvSpPr txBox="1"/>
          <p:nvPr/>
        </p:nvSpPr>
        <p:spPr>
          <a:xfrm>
            <a:off x="225083" y="900332"/>
            <a:ext cx="7033846" cy="646331"/>
          </a:xfrm>
          <a:prstGeom prst="rect">
            <a:avLst/>
          </a:prstGeom>
          <a:noFill/>
        </p:spPr>
        <p:txBody>
          <a:bodyPr wrap="square" rtlCol="0">
            <a:spAutoFit/>
          </a:bodyPr>
          <a:lstStyle/>
          <a:p>
            <a:r>
              <a:rPr lang="en-US" sz="3600" b="1" dirty="0"/>
              <a:t>ABOUT THE PROJECT</a:t>
            </a:r>
          </a:p>
        </p:txBody>
      </p:sp>
      <p:sp>
        <p:nvSpPr>
          <p:cNvPr id="9" name="TextBox 8">
            <a:extLst>
              <a:ext uri="{FF2B5EF4-FFF2-40B4-BE49-F238E27FC236}">
                <a16:creationId xmlns:a16="http://schemas.microsoft.com/office/drawing/2014/main" id="{CDAAC3EB-17E9-3FAF-1555-2FC30B36DFA0}"/>
              </a:ext>
            </a:extLst>
          </p:cNvPr>
          <p:cNvSpPr txBox="1"/>
          <p:nvPr/>
        </p:nvSpPr>
        <p:spPr>
          <a:xfrm>
            <a:off x="225083" y="1842868"/>
            <a:ext cx="11746523" cy="3785652"/>
          </a:xfrm>
          <a:prstGeom prst="rect">
            <a:avLst/>
          </a:prstGeom>
          <a:noFill/>
        </p:spPr>
        <p:txBody>
          <a:bodyPr wrap="square" rtlCol="0">
            <a:spAutoFit/>
          </a:bodyPr>
          <a:lstStyle/>
          <a:p>
            <a:pPr algn="just"/>
            <a:r>
              <a:rPr lang="en-US" sz="2000" dirty="0"/>
              <a:t>You are working as an analyst for a Car brand. The brand wants to launch one(or multiple types) car. You are given the post-purchase data for various Car brands and their models and have been asked to create a detailed analysis using the given data:</a:t>
            </a:r>
          </a:p>
          <a:p>
            <a:pPr algn="just"/>
            <a:r>
              <a:rPr lang="en-US" sz="2000" b="1" dirty="0"/>
              <a:t>Note:</a:t>
            </a:r>
            <a:r>
              <a:rPr lang="en-US" sz="2000" dirty="0"/>
              <a:t> Use your creativity to get interesting insights from the data. Use Excel only for reporting and presentation. Rest all the points to analysis using SQL only.</a:t>
            </a:r>
          </a:p>
          <a:p>
            <a:pPr algn="just">
              <a:buFont typeface="+mj-lt"/>
              <a:buAutoNum type="arabicPeriod"/>
            </a:pPr>
            <a:r>
              <a:rPr lang="en-US" sz="2000" dirty="0"/>
              <a:t>Create an analysis to find the income class of UK citizens based on the price of Cars(You can use per-capita income in the UK from internet sources)</a:t>
            </a:r>
          </a:p>
          <a:p>
            <a:pPr algn="just">
              <a:buFont typeface="+mj-lt"/>
              <a:buAutoNum type="arabicPeriod"/>
            </a:pPr>
            <a:r>
              <a:rPr lang="en-US" sz="2000" dirty="0"/>
              <a:t>Categorize the cars on the basis of their price(Create as many buckets as you want as per your understanding of data) and analyze the:</a:t>
            </a:r>
          </a:p>
          <a:p>
            <a:pPr algn="just"/>
            <a:r>
              <a:rPr lang="en-US" sz="2000" dirty="0"/>
              <a:t>(a.)price changes across the years and identifies the categories which have seen a significant jump in their price</a:t>
            </a:r>
          </a:p>
          <a:p>
            <a:pPr algn="just"/>
            <a:r>
              <a:rPr lang="en-US" sz="2000" dirty="0"/>
              <a:t>(b.) changes in the number of cars sold across the years and identify the categories which have seen a significant jump in their sales</a:t>
            </a:r>
          </a:p>
        </p:txBody>
      </p:sp>
    </p:spTree>
    <p:extLst>
      <p:ext uri="{BB962C8B-B14F-4D97-AF65-F5344CB8AC3E}">
        <p14:creationId xmlns:p14="http://schemas.microsoft.com/office/powerpoint/2010/main" val="127417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414E08-0439-6DE7-D5C8-E6DC09B9EA27}"/>
              </a:ext>
            </a:extLst>
          </p:cNvPr>
          <p:cNvSpPr txBox="1"/>
          <p:nvPr/>
        </p:nvSpPr>
        <p:spPr>
          <a:xfrm>
            <a:off x="5641144" y="2968283"/>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2F4E641D-5AC8-9208-C7FB-95E5B51E5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8580" y="-119578"/>
            <a:ext cx="1134794" cy="731521"/>
          </a:xfrm>
          <a:prstGeom prst="rect">
            <a:avLst/>
          </a:prstGeom>
        </p:spPr>
      </p:pic>
      <p:pic>
        <p:nvPicPr>
          <p:cNvPr id="4" name="Picture 3">
            <a:extLst>
              <a:ext uri="{FF2B5EF4-FFF2-40B4-BE49-F238E27FC236}">
                <a16:creationId xmlns:a16="http://schemas.microsoft.com/office/drawing/2014/main" id="{0B9C85E1-2A06-3C46-0858-9D51EBCCD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3374" y="-2"/>
            <a:ext cx="787790" cy="492367"/>
          </a:xfrm>
          <a:prstGeom prst="rect">
            <a:avLst/>
          </a:prstGeom>
        </p:spPr>
      </p:pic>
      <p:pic>
        <p:nvPicPr>
          <p:cNvPr id="5" name="Picture 4">
            <a:extLst>
              <a:ext uri="{FF2B5EF4-FFF2-40B4-BE49-F238E27FC236}">
                <a16:creationId xmlns:a16="http://schemas.microsoft.com/office/drawing/2014/main" id="{F770D3A7-745E-92F3-3E63-1F15D5F77A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7380" y="-119578"/>
            <a:ext cx="787790" cy="731521"/>
          </a:xfrm>
          <a:prstGeom prst="rect">
            <a:avLst/>
          </a:prstGeom>
        </p:spPr>
      </p:pic>
      <p:pic>
        <p:nvPicPr>
          <p:cNvPr id="6" name="Picture 5">
            <a:extLst>
              <a:ext uri="{FF2B5EF4-FFF2-40B4-BE49-F238E27FC236}">
                <a16:creationId xmlns:a16="http://schemas.microsoft.com/office/drawing/2014/main" id="{66286D25-AD11-391B-8BA5-070E3D22EE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4210" y="0"/>
            <a:ext cx="787790" cy="443132"/>
          </a:xfrm>
          <a:prstGeom prst="rect">
            <a:avLst/>
          </a:prstGeom>
        </p:spPr>
      </p:pic>
      <p:sp>
        <p:nvSpPr>
          <p:cNvPr id="7" name="TextBox 6">
            <a:extLst>
              <a:ext uri="{FF2B5EF4-FFF2-40B4-BE49-F238E27FC236}">
                <a16:creationId xmlns:a16="http://schemas.microsoft.com/office/drawing/2014/main" id="{06BD15BE-9612-7C58-C682-5DC2DC27EEAA}"/>
              </a:ext>
            </a:extLst>
          </p:cNvPr>
          <p:cNvSpPr txBox="1"/>
          <p:nvPr/>
        </p:nvSpPr>
        <p:spPr>
          <a:xfrm>
            <a:off x="726830" y="1069145"/>
            <a:ext cx="6081933" cy="523220"/>
          </a:xfrm>
          <a:prstGeom prst="rect">
            <a:avLst/>
          </a:prstGeom>
          <a:noFill/>
        </p:spPr>
        <p:txBody>
          <a:bodyPr wrap="square" rtlCol="0">
            <a:spAutoFit/>
          </a:bodyPr>
          <a:lstStyle/>
          <a:p>
            <a:r>
              <a:rPr lang="en-US" sz="2800" b="1" dirty="0"/>
              <a:t>About project-(part-2)</a:t>
            </a:r>
          </a:p>
        </p:txBody>
      </p:sp>
      <p:sp>
        <p:nvSpPr>
          <p:cNvPr id="8" name="TextBox 7">
            <a:extLst>
              <a:ext uri="{FF2B5EF4-FFF2-40B4-BE49-F238E27FC236}">
                <a16:creationId xmlns:a16="http://schemas.microsoft.com/office/drawing/2014/main" id="{969E3307-88D3-D39E-B5C2-FF83E15DDE33}"/>
              </a:ext>
            </a:extLst>
          </p:cNvPr>
          <p:cNvSpPr txBox="1"/>
          <p:nvPr/>
        </p:nvSpPr>
        <p:spPr>
          <a:xfrm>
            <a:off x="726830" y="1575582"/>
            <a:ext cx="11155680" cy="4370427"/>
          </a:xfrm>
          <a:prstGeom prst="rect">
            <a:avLst/>
          </a:prstGeom>
          <a:noFill/>
        </p:spPr>
        <p:txBody>
          <a:bodyPr wrap="square" rtlCol="0">
            <a:spAutoFit/>
          </a:bodyPr>
          <a:lstStyle/>
          <a:p>
            <a:r>
              <a:rPr lang="en-US" sz="2000" dirty="0"/>
              <a:t>Using the above-identified categories for both points (a) &amp; (b), do a root cause analysis to identify the probable reason for their increase.</a:t>
            </a:r>
          </a:p>
          <a:p>
            <a:r>
              <a:rPr lang="en-US" sz="2000" dirty="0"/>
              <a:t>For, e.g., Its fuel efficiency as compared to other types of cars could be a reason.</a:t>
            </a:r>
          </a:p>
          <a:p>
            <a:r>
              <a:rPr lang="en-US" sz="2000" dirty="0"/>
              <a:t>3.Find relationship between fuel efficiency &amp; price of car/sales of car/fuel type/, etc.</a:t>
            </a:r>
          </a:p>
          <a:p>
            <a:r>
              <a:rPr lang="en-US" sz="2000" dirty="0"/>
              <a:t>4.Create an analysis to show the effect of fuel expenditure on the sales of car over the years(Get the fuel prices in the UK through the years through internet sources)</a:t>
            </a:r>
          </a:p>
          <a:p>
            <a:r>
              <a:rPr lang="en-US" sz="2000" dirty="0"/>
              <a:t>Using all of the above analysis, suggest cost and usage effective car types for the brand to launch(We can launch multiple types of car as well)</a:t>
            </a:r>
          </a:p>
          <a:p>
            <a:r>
              <a:rPr lang="en-US" sz="2000" dirty="0"/>
              <a:t>You are also asked to rank across all the models based on their total sales, average price, average mileage, average engine size, etc. and now filter the top 5 basis their sales. Observe the identified models and provide your inference.</a:t>
            </a:r>
          </a:p>
          <a:p>
            <a:r>
              <a:rPr lang="en-US" sz="2000" dirty="0"/>
              <a:t>Make a Dynamic Excel Dashboard from your findings, plot graphs &amp; create multiple tabs as needed, be as creative as you can.</a:t>
            </a:r>
          </a:p>
          <a:p>
            <a:endParaRPr lang="en-US" dirty="0"/>
          </a:p>
        </p:txBody>
      </p:sp>
    </p:spTree>
    <p:extLst>
      <p:ext uri="{BB962C8B-B14F-4D97-AF65-F5344CB8AC3E}">
        <p14:creationId xmlns:p14="http://schemas.microsoft.com/office/powerpoint/2010/main" val="333994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D269F5-3924-AB51-271E-199614D6E38C}"/>
              </a:ext>
            </a:extLst>
          </p:cNvPr>
          <p:cNvSpPr txBox="1"/>
          <p:nvPr/>
        </p:nvSpPr>
        <p:spPr>
          <a:xfrm>
            <a:off x="5641144" y="2968283"/>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91A20E10-944E-1559-580B-E586B3856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6660" y="-126613"/>
            <a:ext cx="1134794" cy="731521"/>
          </a:xfrm>
          <a:prstGeom prst="rect">
            <a:avLst/>
          </a:prstGeom>
        </p:spPr>
      </p:pic>
      <p:pic>
        <p:nvPicPr>
          <p:cNvPr id="4" name="Picture 3">
            <a:extLst>
              <a:ext uri="{FF2B5EF4-FFF2-40B4-BE49-F238E27FC236}">
                <a16:creationId xmlns:a16="http://schemas.microsoft.com/office/drawing/2014/main" id="{BDD0EB9A-34FB-74E7-84FE-7275B464B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9590" y="14067"/>
            <a:ext cx="787790" cy="492367"/>
          </a:xfrm>
          <a:prstGeom prst="rect">
            <a:avLst/>
          </a:prstGeom>
        </p:spPr>
      </p:pic>
      <p:pic>
        <p:nvPicPr>
          <p:cNvPr id="5" name="Picture 4">
            <a:extLst>
              <a:ext uri="{FF2B5EF4-FFF2-40B4-BE49-F238E27FC236}">
                <a16:creationId xmlns:a16="http://schemas.microsoft.com/office/drawing/2014/main" id="{8575FC14-3F31-4F0D-3930-A2D262714B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7380" y="-105511"/>
            <a:ext cx="787790" cy="731521"/>
          </a:xfrm>
          <a:prstGeom prst="rect">
            <a:avLst/>
          </a:prstGeom>
        </p:spPr>
      </p:pic>
      <p:pic>
        <p:nvPicPr>
          <p:cNvPr id="6" name="Picture 5">
            <a:extLst>
              <a:ext uri="{FF2B5EF4-FFF2-40B4-BE49-F238E27FC236}">
                <a16:creationId xmlns:a16="http://schemas.microsoft.com/office/drawing/2014/main" id="{4ACB8CBB-7587-5F92-E487-C235989945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4210" y="0"/>
            <a:ext cx="787790" cy="443132"/>
          </a:xfrm>
          <a:prstGeom prst="rect">
            <a:avLst/>
          </a:prstGeom>
        </p:spPr>
      </p:pic>
      <p:sp>
        <p:nvSpPr>
          <p:cNvPr id="7" name="TextBox 6">
            <a:extLst>
              <a:ext uri="{FF2B5EF4-FFF2-40B4-BE49-F238E27FC236}">
                <a16:creationId xmlns:a16="http://schemas.microsoft.com/office/drawing/2014/main" id="{525B87C5-1F1E-E2E6-5E5A-5180D74C44F4}"/>
              </a:ext>
            </a:extLst>
          </p:cNvPr>
          <p:cNvSpPr txBox="1"/>
          <p:nvPr/>
        </p:nvSpPr>
        <p:spPr>
          <a:xfrm>
            <a:off x="300110" y="327042"/>
            <a:ext cx="6499274" cy="461665"/>
          </a:xfrm>
          <a:prstGeom prst="rect">
            <a:avLst/>
          </a:prstGeom>
          <a:noFill/>
        </p:spPr>
        <p:txBody>
          <a:bodyPr wrap="square" rtlCol="0">
            <a:spAutoFit/>
          </a:bodyPr>
          <a:lstStyle/>
          <a:p>
            <a:r>
              <a:rPr lang="en-US" sz="2400" b="1" dirty="0"/>
              <a:t>About Dataset -</a:t>
            </a:r>
          </a:p>
        </p:txBody>
      </p:sp>
      <p:sp>
        <p:nvSpPr>
          <p:cNvPr id="8" name="TextBox 7">
            <a:extLst>
              <a:ext uri="{FF2B5EF4-FFF2-40B4-BE49-F238E27FC236}">
                <a16:creationId xmlns:a16="http://schemas.microsoft.com/office/drawing/2014/main" id="{CFA9BDA4-4E90-8AAC-E203-6C89BF0D56CF}"/>
              </a:ext>
            </a:extLst>
          </p:cNvPr>
          <p:cNvSpPr txBox="1"/>
          <p:nvPr/>
        </p:nvSpPr>
        <p:spPr>
          <a:xfrm>
            <a:off x="300110" y="697623"/>
            <a:ext cx="3385013" cy="646331"/>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We are having total 8 Dataset-</a:t>
            </a:r>
          </a:p>
          <a:p>
            <a:r>
              <a:rPr lang="en-US" dirty="0"/>
              <a:t>    </a:t>
            </a:r>
          </a:p>
        </p:txBody>
      </p:sp>
      <p:sp>
        <p:nvSpPr>
          <p:cNvPr id="9" name="TextBox 8">
            <a:extLst>
              <a:ext uri="{FF2B5EF4-FFF2-40B4-BE49-F238E27FC236}">
                <a16:creationId xmlns:a16="http://schemas.microsoft.com/office/drawing/2014/main" id="{FDFDFAFD-E004-8A03-9C16-759F54AA8744}"/>
              </a:ext>
            </a:extLst>
          </p:cNvPr>
          <p:cNvSpPr txBox="1"/>
          <p:nvPr/>
        </p:nvSpPr>
        <p:spPr>
          <a:xfrm>
            <a:off x="374996" y="4397037"/>
            <a:ext cx="11516893" cy="1754326"/>
          </a:xfrm>
          <a:prstGeom prst="rect">
            <a:avLst/>
          </a:prstGeom>
          <a:noFill/>
        </p:spPr>
        <p:txBody>
          <a:bodyPr wrap="square" rtlCol="0">
            <a:spAutoFit/>
          </a:bodyPr>
          <a:lstStyle/>
          <a:p>
            <a:r>
              <a:rPr lang="en-US" b="1" dirty="0">
                <a:solidFill>
                  <a:schemeClr val="accent1"/>
                </a:solidFill>
                <a:latin typeface="Calibri" panose="020F0502020204030204" pitchFamily="34" charset="0"/>
                <a:cs typeface="Calibri" panose="020F0502020204030204" pitchFamily="34" charset="0"/>
              </a:rPr>
              <a:t>Our approach with the Dataset-</a:t>
            </a:r>
          </a:p>
          <a:p>
            <a:r>
              <a:rPr lang="en-US" b="1" dirty="0">
                <a:solidFill>
                  <a:schemeClr val="accent1"/>
                </a:solidFill>
                <a:latin typeface="Calibri" panose="020F0502020204030204" pitchFamily="34" charset="0"/>
                <a:cs typeface="Calibri" panose="020F0502020204030204" pitchFamily="34" charset="0"/>
              </a:rPr>
              <a:t>1.Created a VIEW in SQL to create union of all 5 Brand dataset</a:t>
            </a:r>
          </a:p>
          <a:p>
            <a:r>
              <a:rPr lang="en-US" b="1" dirty="0">
                <a:solidFill>
                  <a:schemeClr val="accent1"/>
                </a:solidFill>
                <a:latin typeface="Calibri" panose="020F0502020204030204" pitchFamily="34" charset="0"/>
                <a:cs typeface="Calibri" panose="020F0502020204030204" pitchFamily="34" charset="0"/>
              </a:rPr>
              <a:t>2.Two column in c class were missing (tax &amp; mpg column) so we created two empty Column with same name so as to do Union of dataset</a:t>
            </a:r>
          </a:p>
          <a:p>
            <a:r>
              <a:rPr lang="en-US" b="1" dirty="0">
                <a:solidFill>
                  <a:schemeClr val="accent1"/>
                </a:solidFill>
                <a:latin typeface="Calibri" panose="020F0502020204030204" pitchFamily="34" charset="0"/>
                <a:cs typeface="Calibri" panose="020F0502020204030204" pitchFamily="34" charset="0"/>
              </a:rPr>
              <a:t>3.Used join operation for joining Rest of the Tables with our View as per requirement</a:t>
            </a:r>
          </a:p>
          <a:p>
            <a:endParaRPr lang="en-US" dirty="0"/>
          </a:p>
        </p:txBody>
      </p:sp>
      <p:sp>
        <p:nvSpPr>
          <p:cNvPr id="12" name="Rectangle 11">
            <a:extLst>
              <a:ext uri="{FF2B5EF4-FFF2-40B4-BE49-F238E27FC236}">
                <a16:creationId xmlns:a16="http://schemas.microsoft.com/office/drawing/2014/main" id="{21F9017E-CF90-6778-11D7-91411E10F4A8}"/>
              </a:ext>
            </a:extLst>
          </p:cNvPr>
          <p:cNvSpPr/>
          <p:nvPr/>
        </p:nvSpPr>
        <p:spPr>
          <a:xfrm>
            <a:off x="374996" y="1020788"/>
            <a:ext cx="4534629" cy="286189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sz="2400" b="1" dirty="0">
                <a:latin typeface="Calibri" panose="020F0502020204030204" pitchFamily="34" charset="0"/>
                <a:cs typeface="Calibri" panose="020F0502020204030204" pitchFamily="34" charset="0"/>
              </a:rPr>
              <a:t>1.For car Brand-(5 dataset)</a:t>
            </a:r>
          </a:p>
          <a:p>
            <a:r>
              <a:rPr lang="en-US" sz="2400" b="1" dirty="0">
                <a:latin typeface="Calibri" panose="020F0502020204030204" pitchFamily="34" charset="0"/>
                <a:cs typeface="Calibri" panose="020F0502020204030204" pitchFamily="34" charset="0"/>
              </a:rPr>
              <a:t>   a.)Audi</a:t>
            </a:r>
          </a:p>
          <a:p>
            <a:r>
              <a:rPr lang="en-US" sz="2400" b="1" dirty="0">
                <a:latin typeface="Calibri" panose="020F0502020204030204" pitchFamily="34" charset="0"/>
                <a:cs typeface="Calibri" panose="020F0502020204030204" pitchFamily="34" charset="0"/>
              </a:rPr>
              <a:t>   b.)BMW</a:t>
            </a:r>
          </a:p>
          <a:p>
            <a:r>
              <a:rPr lang="en-US" sz="2400" b="1" dirty="0">
                <a:latin typeface="Calibri" panose="020F0502020204030204" pitchFamily="34" charset="0"/>
                <a:cs typeface="Calibri" panose="020F0502020204030204" pitchFamily="34" charset="0"/>
              </a:rPr>
              <a:t>   c.)Mercedes</a:t>
            </a:r>
          </a:p>
          <a:p>
            <a:r>
              <a:rPr lang="en-US" sz="2400" b="1" dirty="0">
                <a:latin typeface="Calibri" panose="020F0502020204030204" pitchFamily="34" charset="0"/>
                <a:cs typeface="Calibri" panose="020F0502020204030204" pitchFamily="34" charset="0"/>
              </a:rPr>
              <a:t>   d.)Hyundai</a:t>
            </a:r>
          </a:p>
          <a:p>
            <a:r>
              <a:rPr lang="en-US" sz="2400" b="1" dirty="0">
                <a:latin typeface="Calibri" panose="020F0502020204030204" pitchFamily="34" charset="0"/>
                <a:cs typeface="Calibri" panose="020F0502020204030204" pitchFamily="34" charset="0"/>
              </a:rPr>
              <a:t>   e.)C CLASS</a:t>
            </a:r>
          </a:p>
          <a:p>
            <a:pPr algn="ctr"/>
            <a:endParaRPr lang="en-US" dirty="0"/>
          </a:p>
        </p:txBody>
      </p:sp>
      <p:sp>
        <p:nvSpPr>
          <p:cNvPr id="13" name="Rectangle 12">
            <a:extLst>
              <a:ext uri="{FF2B5EF4-FFF2-40B4-BE49-F238E27FC236}">
                <a16:creationId xmlns:a16="http://schemas.microsoft.com/office/drawing/2014/main" id="{6A2D2C16-D2CC-21EB-4C58-A11BD0A67871}"/>
              </a:ext>
            </a:extLst>
          </p:cNvPr>
          <p:cNvSpPr/>
          <p:nvPr/>
        </p:nvSpPr>
        <p:spPr>
          <a:xfrm>
            <a:off x="5348025" y="1020788"/>
            <a:ext cx="5329355" cy="28366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sz="2400" b="1" dirty="0">
                <a:latin typeface="Calibri" panose="020F0502020204030204" pitchFamily="34" charset="0"/>
                <a:cs typeface="Calibri" panose="020F0502020204030204" pitchFamily="34" charset="0"/>
              </a:rPr>
              <a:t>2.Car related Dataset-(3 Dataset)</a:t>
            </a:r>
          </a:p>
          <a:p>
            <a:r>
              <a:rPr lang="en-US" sz="2400" b="1" dirty="0">
                <a:latin typeface="Calibri" panose="020F0502020204030204" pitchFamily="34" charset="0"/>
                <a:cs typeface="Calibri" panose="020F0502020204030204" pitchFamily="34" charset="0"/>
              </a:rPr>
              <a:t>   a.)Model</a:t>
            </a:r>
          </a:p>
          <a:p>
            <a:r>
              <a:rPr lang="en-US" sz="2400" b="1" dirty="0">
                <a:latin typeface="Calibri" panose="020F0502020204030204" pitchFamily="34" charset="0"/>
                <a:cs typeface="Calibri" panose="020F0502020204030204" pitchFamily="34" charset="0"/>
              </a:rPr>
              <a:t>   b.)Transmission Type</a:t>
            </a:r>
          </a:p>
          <a:p>
            <a:r>
              <a:rPr lang="en-US" sz="2400" b="1" dirty="0">
                <a:latin typeface="Calibri" panose="020F0502020204030204" pitchFamily="34" charset="0"/>
                <a:cs typeface="Calibri" panose="020F0502020204030204" pitchFamily="34" charset="0"/>
              </a:rPr>
              <a:t>   c.)Fuel Type</a:t>
            </a:r>
          </a:p>
          <a:p>
            <a:pPr algn="ctr"/>
            <a:endParaRPr lang="en-US" dirty="0"/>
          </a:p>
        </p:txBody>
      </p:sp>
    </p:spTree>
    <p:extLst>
      <p:ext uri="{BB962C8B-B14F-4D97-AF65-F5344CB8AC3E}">
        <p14:creationId xmlns:p14="http://schemas.microsoft.com/office/powerpoint/2010/main" val="371434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751A3-A273-172A-C9EC-73C2598D72A5}"/>
              </a:ext>
            </a:extLst>
          </p:cNvPr>
          <p:cNvSpPr txBox="1"/>
          <p:nvPr/>
        </p:nvSpPr>
        <p:spPr>
          <a:xfrm>
            <a:off x="5641144" y="2968283"/>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D1EF63A0-9F14-58E7-AD2D-5DB631A2F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2168" y="-49241"/>
            <a:ext cx="1134794" cy="731521"/>
          </a:xfrm>
          <a:prstGeom prst="rect">
            <a:avLst/>
          </a:prstGeom>
        </p:spPr>
      </p:pic>
      <p:pic>
        <p:nvPicPr>
          <p:cNvPr id="4" name="Picture 3">
            <a:extLst>
              <a:ext uri="{FF2B5EF4-FFF2-40B4-BE49-F238E27FC236}">
                <a16:creationId xmlns:a16="http://schemas.microsoft.com/office/drawing/2014/main" id="{A867F995-3EA3-B2CE-A691-423FA603D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6962" y="70335"/>
            <a:ext cx="787790" cy="492367"/>
          </a:xfrm>
          <a:prstGeom prst="rect">
            <a:avLst/>
          </a:prstGeom>
        </p:spPr>
      </p:pic>
      <p:pic>
        <p:nvPicPr>
          <p:cNvPr id="5" name="Picture 4">
            <a:extLst>
              <a:ext uri="{FF2B5EF4-FFF2-40B4-BE49-F238E27FC236}">
                <a16:creationId xmlns:a16="http://schemas.microsoft.com/office/drawing/2014/main" id="{7FE1B4F8-F1E9-1C24-D88A-B98E8E666B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5516" y="-49241"/>
            <a:ext cx="787790" cy="731521"/>
          </a:xfrm>
          <a:prstGeom prst="rect">
            <a:avLst/>
          </a:prstGeom>
        </p:spPr>
      </p:pic>
      <p:pic>
        <p:nvPicPr>
          <p:cNvPr id="6" name="Picture 5">
            <a:extLst>
              <a:ext uri="{FF2B5EF4-FFF2-40B4-BE49-F238E27FC236}">
                <a16:creationId xmlns:a16="http://schemas.microsoft.com/office/drawing/2014/main" id="{E02F1E3F-547A-01D7-52B1-F7224577B8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4210" y="91431"/>
            <a:ext cx="787790" cy="443132"/>
          </a:xfrm>
          <a:prstGeom prst="rect">
            <a:avLst/>
          </a:prstGeom>
        </p:spPr>
      </p:pic>
      <p:graphicFrame>
        <p:nvGraphicFramePr>
          <p:cNvPr id="7" name="Chart 6">
            <a:extLst>
              <a:ext uri="{FF2B5EF4-FFF2-40B4-BE49-F238E27FC236}">
                <a16:creationId xmlns:a16="http://schemas.microsoft.com/office/drawing/2014/main" id="{358768AA-2626-BF9E-FD3D-4527D84A324D}"/>
              </a:ext>
            </a:extLst>
          </p:cNvPr>
          <p:cNvGraphicFramePr>
            <a:graphicFrameLocks/>
          </p:cNvGraphicFramePr>
          <p:nvPr>
            <p:extLst>
              <p:ext uri="{D42A27DB-BD31-4B8C-83A1-F6EECF244321}">
                <p14:modId xmlns:p14="http://schemas.microsoft.com/office/powerpoint/2010/main" val="152964844"/>
              </p:ext>
            </p:extLst>
          </p:nvPr>
        </p:nvGraphicFramePr>
        <p:xfrm>
          <a:off x="281354" y="1513155"/>
          <a:ext cx="6782056" cy="4662566"/>
        </p:xfrm>
        <a:graphic>
          <a:graphicData uri="http://schemas.openxmlformats.org/drawingml/2006/chart">
            <c:chart xmlns:c="http://schemas.openxmlformats.org/drawingml/2006/chart" xmlns:r="http://schemas.openxmlformats.org/officeDocument/2006/relationships" r:id="rId6"/>
          </a:graphicData>
        </a:graphic>
      </p:graphicFrame>
      <p:sp>
        <p:nvSpPr>
          <p:cNvPr id="8" name="TextBox 7">
            <a:extLst>
              <a:ext uri="{FF2B5EF4-FFF2-40B4-BE49-F238E27FC236}">
                <a16:creationId xmlns:a16="http://schemas.microsoft.com/office/drawing/2014/main" id="{4777E09E-DD39-7128-D21B-87AD7CD7F587}"/>
              </a:ext>
            </a:extLst>
          </p:cNvPr>
          <p:cNvSpPr txBox="1"/>
          <p:nvPr/>
        </p:nvSpPr>
        <p:spPr>
          <a:xfrm>
            <a:off x="281353" y="682279"/>
            <a:ext cx="11577711" cy="461665"/>
          </a:xfrm>
          <a:prstGeom prst="rect">
            <a:avLst/>
          </a:prstGeom>
          <a:noFill/>
        </p:spPr>
        <p:txBody>
          <a:bodyPr wrap="square" rtlCol="0">
            <a:spAutoFit/>
          </a:bodyPr>
          <a:lstStyle/>
          <a:p>
            <a:r>
              <a:rPr lang="en-US" sz="2400" b="1" dirty="0"/>
              <a:t>1.Create an analysis to find the income class of UK citizens based on the price of Cars</a:t>
            </a:r>
          </a:p>
        </p:txBody>
      </p:sp>
      <p:graphicFrame>
        <p:nvGraphicFramePr>
          <p:cNvPr id="9" name="Table 8">
            <a:extLst>
              <a:ext uri="{FF2B5EF4-FFF2-40B4-BE49-F238E27FC236}">
                <a16:creationId xmlns:a16="http://schemas.microsoft.com/office/drawing/2014/main" id="{02588DE5-B0D0-32F4-690D-5E8B53381788}"/>
              </a:ext>
            </a:extLst>
          </p:cNvPr>
          <p:cNvGraphicFramePr>
            <a:graphicFrameLocks noGrp="1"/>
          </p:cNvGraphicFramePr>
          <p:nvPr>
            <p:extLst>
              <p:ext uri="{D42A27DB-BD31-4B8C-83A1-F6EECF244321}">
                <p14:modId xmlns:p14="http://schemas.microsoft.com/office/powerpoint/2010/main" val="3153682705"/>
              </p:ext>
            </p:extLst>
          </p:nvPr>
        </p:nvGraphicFramePr>
        <p:xfrm>
          <a:off x="7454316" y="1513153"/>
          <a:ext cx="4404748" cy="2184204"/>
        </p:xfrm>
        <a:graphic>
          <a:graphicData uri="http://schemas.openxmlformats.org/drawingml/2006/table">
            <a:tbl>
              <a:tblPr/>
              <a:tblGrid>
                <a:gridCol w="1795484">
                  <a:extLst>
                    <a:ext uri="{9D8B030D-6E8A-4147-A177-3AD203B41FA5}">
                      <a16:colId xmlns:a16="http://schemas.microsoft.com/office/drawing/2014/main" val="1498466899"/>
                    </a:ext>
                  </a:extLst>
                </a:gridCol>
                <a:gridCol w="2609264">
                  <a:extLst>
                    <a:ext uri="{9D8B030D-6E8A-4147-A177-3AD203B41FA5}">
                      <a16:colId xmlns:a16="http://schemas.microsoft.com/office/drawing/2014/main" val="4269056674"/>
                    </a:ext>
                  </a:extLst>
                </a:gridCol>
              </a:tblGrid>
              <a:tr h="364034">
                <a:tc gridSpan="2">
                  <a:txBody>
                    <a:bodyPr/>
                    <a:lstStyle/>
                    <a:p>
                      <a:pPr algn="ctr" fontAlgn="b"/>
                      <a:r>
                        <a:rPr lang="en-US" sz="1600" b="1" i="0" u="none" strike="noStrike">
                          <a:solidFill>
                            <a:srgbClr val="000000"/>
                          </a:solidFill>
                          <a:effectLst/>
                          <a:latin typeface="Calibri" panose="020F0502020204030204" pitchFamily="34" charset="0"/>
                        </a:rPr>
                        <a:t>On Basis of Purchasing Power</a:t>
                      </a:r>
                    </a:p>
                  </a:txBody>
                  <a:tcPr marL="9525" marR="9525" marT="9525" marB="0" anchor="b">
                    <a:lnL>
                      <a:noFill/>
                    </a:lnL>
                    <a:lnR>
                      <a:noFill/>
                    </a:lnR>
                    <a:lnT>
                      <a:noFill/>
                    </a:lnT>
                    <a:lnB>
                      <a:noFill/>
                    </a:lnB>
                    <a:solidFill>
                      <a:srgbClr val="70AD47"/>
                    </a:solidFill>
                  </a:tcPr>
                </a:tc>
                <a:tc hMerge="1">
                  <a:txBody>
                    <a:bodyPr/>
                    <a:lstStyle/>
                    <a:p>
                      <a:endParaRPr lang="en-US"/>
                    </a:p>
                  </a:txBody>
                  <a:tcPr/>
                </a:tc>
                <a:extLst>
                  <a:ext uri="{0D108BD9-81ED-4DB2-BD59-A6C34878D82A}">
                    <a16:rowId xmlns:a16="http://schemas.microsoft.com/office/drawing/2014/main" val="4216391753"/>
                  </a:ext>
                </a:extLst>
              </a:tr>
              <a:tr h="364034">
                <a:tc>
                  <a:txBody>
                    <a:bodyPr/>
                    <a:lstStyle/>
                    <a:p>
                      <a:pPr algn="l" fontAlgn="b"/>
                      <a:r>
                        <a:rPr lang="en-US" sz="1600" b="1" i="0" u="none" strike="noStrike">
                          <a:solidFill>
                            <a:srgbClr val="000000"/>
                          </a:solidFill>
                          <a:effectLst/>
                          <a:latin typeface="Calibri" panose="020F0502020204030204" pitchFamily="34" charset="0"/>
                        </a:rPr>
                        <a:t>Price Range</a:t>
                      </a:r>
                    </a:p>
                  </a:txBody>
                  <a:tcPr marL="9525" marR="9525" marT="9525" marB="0" anchor="b">
                    <a:lnL>
                      <a:noFill/>
                    </a:lnL>
                    <a:lnR>
                      <a:noFill/>
                    </a:lnR>
                    <a:lnT>
                      <a:noFill/>
                    </a:lnT>
                    <a:lnB>
                      <a:noFill/>
                    </a:lnB>
                    <a:solidFill>
                      <a:srgbClr val="FFD966"/>
                    </a:solidFill>
                  </a:tcPr>
                </a:tc>
                <a:tc>
                  <a:txBody>
                    <a:bodyPr/>
                    <a:lstStyle/>
                    <a:p>
                      <a:pPr algn="ctr" fontAlgn="b"/>
                      <a:r>
                        <a:rPr lang="en-US" sz="1600" b="1" i="0" u="none" strike="noStrike" dirty="0">
                          <a:solidFill>
                            <a:srgbClr val="000000"/>
                          </a:solidFill>
                          <a:effectLst/>
                          <a:latin typeface="Calibri" panose="020F0502020204030204" pitchFamily="34" charset="0"/>
                        </a:rPr>
                        <a:t>Income Group</a:t>
                      </a:r>
                    </a:p>
                  </a:txBody>
                  <a:tcPr marL="9525" marR="9525" marT="9525" marB="0" anchor="b">
                    <a:lnL>
                      <a:noFill/>
                    </a:lnL>
                    <a:lnR>
                      <a:noFill/>
                    </a:lnR>
                    <a:lnT>
                      <a:noFill/>
                    </a:lnT>
                    <a:lnB>
                      <a:noFill/>
                    </a:lnB>
                    <a:solidFill>
                      <a:srgbClr val="FFD966"/>
                    </a:solidFill>
                  </a:tcPr>
                </a:tc>
                <a:extLst>
                  <a:ext uri="{0D108BD9-81ED-4DB2-BD59-A6C34878D82A}">
                    <a16:rowId xmlns:a16="http://schemas.microsoft.com/office/drawing/2014/main" val="422695461"/>
                  </a:ext>
                </a:extLst>
              </a:tr>
              <a:tr h="364034">
                <a:tc>
                  <a:txBody>
                    <a:bodyPr/>
                    <a:lstStyle/>
                    <a:p>
                      <a:pPr algn="l" fontAlgn="b"/>
                      <a:r>
                        <a:rPr lang="en-US" sz="1600" b="1" i="0" u="none" strike="noStrike">
                          <a:solidFill>
                            <a:srgbClr val="000000"/>
                          </a:solidFill>
                          <a:effectLst/>
                          <a:latin typeface="Calibri" panose="020F0502020204030204" pitchFamily="34" charset="0"/>
                        </a:rPr>
                        <a:t>Below 10000</a:t>
                      </a:r>
                    </a:p>
                  </a:txBody>
                  <a:tcPr marL="9525" marR="9525" marT="9525" marB="0" anchor="b">
                    <a:lnL>
                      <a:noFill/>
                    </a:lnL>
                    <a:lnR>
                      <a:noFill/>
                    </a:lnR>
                    <a:lnT>
                      <a:noFill/>
                    </a:lnT>
                    <a:lnB>
                      <a:noFill/>
                    </a:lnB>
                    <a:solidFill>
                      <a:srgbClr val="ED7D31"/>
                    </a:solidFill>
                  </a:tcPr>
                </a:tc>
                <a:tc>
                  <a:txBody>
                    <a:bodyPr/>
                    <a:lstStyle/>
                    <a:p>
                      <a:pPr algn="ctr" fontAlgn="b"/>
                      <a:r>
                        <a:rPr lang="en-US" sz="1600" b="1" i="0" u="none" strike="noStrike" dirty="0">
                          <a:solidFill>
                            <a:srgbClr val="000000"/>
                          </a:solidFill>
                          <a:effectLst/>
                          <a:latin typeface="Calibri" panose="020F0502020204030204" pitchFamily="34" charset="0"/>
                        </a:rPr>
                        <a:t>Lower Income</a:t>
                      </a:r>
                    </a:p>
                  </a:txBody>
                  <a:tcPr marL="9525" marR="9525" marT="9525" marB="0" anchor="b">
                    <a:lnL>
                      <a:noFill/>
                    </a:lnL>
                    <a:lnR>
                      <a:noFill/>
                    </a:lnR>
                    <a:lnT>
                      <a:noFill/>
                    </a:lnT>
                    <a:lnB>
                      <a:noFill/>
                    </a:lnB>
                    <a:solidFill>
                      <a:srgbClr val="8EA9DB"/>
                    </a:solidFill>
                  </a:tcPr>
                </a:tc>
                <a:extLst>
                  <a:ext uri="{0D108BD9-81ED-4DB2-BD59-A6C34878D82A}">
                    <a16:rowId xmlns:a16="http://schemas.microsoft.com/office/drawing/2014/main" val="1156178006"/>
                  </a:ext>
                </a:extLst>
              </a:tr>
              <a:tr h="364034">
                <a:tc>
                  <a:txBody>
                    <a:bodyPr/>
                    <a:lstStyle/>
                    <a:p>
                      <a:pPr algn="l" fontAlgn="b"/>
                      <a:r>
                        <a:rPr lang="en-US" sz="1600" b="1" i="0" u="none" strike="noStrike">
                          <a:solidFill>
                            <a:srgbClr val="000000"/>
                          </a:solidFill>
                          <a:effectLst/>
                          <a:latin typeface="Calibri" panose="020F0502020204030204" pitchFamily="34" charset="0"/>
                        </a:rPr>
                        <a:t>10000-20000</a:t>
                      </a:r>
                    </a:p>
                  </a:txBody>
                  <a:tcPr marL="9525" marR="9525" marT="9525" marB="0" anchor="b">
                    <a:lnL>
                      <a:noFill/>
                    </a:lnL>
                    <a:lnR>
                      <a:noFill/>
                    </a:lnR>
                    <a:lnT>
                      <a:noFill/>
                    </a:lnT>
                    <a:lnB>
                      <a:noFill/>
                    </a:lnB>
                    <a:solidFill>
                      <a:srgbClr val="ED7D31"/>
                    </a:solidFill>
                  </a:tcPr>
                </a:tc>
                <a:tc>
                  <a:txBody>
                    <a:bodyPr/>
                    <a:lstStyle/>
                    <a:p>
                      <a:pPr algn="ctr" fontAlgn="b"/>
                      <a:r>
                        <a:rPr lang="en-US" sz="1600" b="1" i="0" u="none" strike="noStrike" dirty="0">
                          <a:solidFill>
                            <a:srgbClr val="000000"/>
                          </a:solidFill>
                          <a:effectLst/>
                          <a:latin typeface="Calibri" panose="020F0502020204030204" pitchFamily="34" charset="0"/>
                        </a:rPr>
                        <a:t>Lower Middle Income</a:t>
                      </a:r>
                    </a:p>
                  </a:txBody>
                  <a:tcPr marL="9525" marR="9525" marT="9525" marB="0" anchor="b">
                    <a:lnL>
                      <a:noFill/>
                    </a:lnL>
                    <a:lnR>
                      <a:noFill/>
                    </a:lnR>
                    <a:lnT>
                      <a:noFill/>
                    </a:lnT>
                    <a:lnB>
                      <a:noFill/>
                    </a:lnB>
                    <a:solidFill>
                      <a:srgbClr val="8EA9DB"/>
                    </a:solidFill>
                  </a:tcPr>
                </a:tc>
                <a:extLst>
                  <a:ext uri="{0D108BD9-81ED-4DB2-BD59-A6C34878D82A}">
                    <a16:rowId xmlns:a16="http://schemas.microsoft.com/office/drawing/2014/main" val="24167969"/>
                  </a:ext>
                </a:extLst>
              </a:tr>
              <a:tr h="364034">
                <a:tc>
                  <a:txBody>
                    <a:bodyPr/>
                    <a:lstStyle/>
                    <a:p>
                      <a:pPr algn="l" fontAlgn="b"/>
                      <a:r>
                        <a:rPr lang="en-US" sz="1600" b="1" i="0" u="none" strike="noStrike">
                          <a:solidFill>
                            <a:srgbClr val="000000"/>
                          </a:solidFill>
                          <a:effectLst/>
                          <a:latin typeface="Calibri" panose="020F0502020204030204" pitchFamily="34" charset="0"/>
                        </a:rPr>
                        <a:t>20000-30000</a:t>
                      </a:r>
                    </a:p>
                  </a:txBody>
                  <a:tcPr marL="9525" marR="9525" marT="9525" marB="0" anchor="b">
                    <a:lnL>
                      <a:noFill/>
                    </a:lnL>
                    <a:lnR>
                      <a:noFill/>
                    </a:lnR>
                    <a:lnT>
                      <a:noFill/>
                    </a:lnT>
                    <a:lnB>
                      <a:noFill/>
                    </a:lnB>
                    <a:solidFill>
                      <a:srgbClr val="ED7D31"/>
                    </a:solidFill>
                  </a:tcPr>
                </a:tc>
                <a:tc>
                  <a:txBody>
                    <a:bodyPr/>
                    <a:lstStyle/>
                    <a:p>
                      <a:pPr algn="ctr" fontAlgn="b"/>
                      <a:r>
                        <a:rPr lang="en-US" sz="1600" b="1" i="0" u="none" strike="noStrike" dirty="0">
                          <a:solidFill>
                            <a:srgbClr val="000000"/>
                          </a:solidFill>
                          <a:effectLst/>
                          <a:latin typeface="Calibri" panose="020F0502020204030204" pitchFamily="34" charset="0"/>
                        </a:rPr>
                        <a:t>Upper Middle Income</a:t>
                      </a:r>
                    </a:p>
                  </a:txBody>
                  <a:tcPr marL="9525" marR="9525" marT="9525" marB="0" anchor="b">
                    <a:lnL>
                      <a:noFill/>
                    </a:lnL>
                    <a:lnR>
                      <a:noFill/>
                    </a:lnR>
                    <a:lnT>
                      <a:noFill/>
                    </a:lnT>
                    <a:lnB>
                      <a:noFill/>
                    </a:lnB>
                    <a:solidFill>
                      <a:srgbClr val="8EA9DB"/>
                    </a:solidFill>
                  </a:tcPr>
                </a:tc>
                <a:extLst>
                  <a:ext uri="{0D108BD9-81ED-4DB2-BD59-A6C34878D82A}">
                    <a16:rowId xmlns:a16="http://schemas.microsoft.com/office/drawing/2014/main" val="3535652154"/>
                  </a:ext>
                </a:extLst>
              </a:tr>
              <a:tr h="364034">
                <a:tc>
                  <a:txBody>
                    <a:bodyPr/>
                    <a:lstStyle/>
                    <a:p>
                      <a:pPr algn="l" fontAlgn="b"/>
                      <a:r>
                        <a:rPr lang="en-US" sz="1600" b="1" i="0" u="none" strike="noStrike">
                          <a:solidFill>
                            <a:srgbClr val="000000"/>
                          </a:solidFill>
                          <a:effectLst/>
                          <a:latin typeface="Calibri" panose="020F0502020204030204" pitchFamily="34" charset="0"/>
                        </a:rPr>
                        <a:t>Above 30000</a:t>
                      </a:r>
                    </a:p>
                  </a:txBody>
                  <a:tcPr marL="9525" marR="9525" marT="9525" marB="0" anchor="b">
                    <a:lnL>
                      <a:noFill/>
                    </a:lnL>
                    <a:lnR>
                      <a:noFill/>
                    </a:lnR>
                    <a:lnT>
                      <a:noFill/>
                    </a:lnT>
                    <a:lnB>
                      <a:noFill/>
                    </a:lnB>
                    <a:solidFill>
                      <a:srgbClr val="ED7D31"/>
                    </a:solidFill>
                  </a:tcPr>
                </a:tc>
                <a:tc>
                  <a:txBody>
                    <a:bodyPr/>
                    <a:lstStyle/>
                    <a:p>
                      <a:pPr algn="ctr" fontAlgn="b"/>
                      <a:r>
                        <a:rPr lang="en-US" sz="1600" b="1" i="0" u="none" strike="noStrike" dirty="0">
                          <a:solidFill>
                            <a:srgbClr val="000000"/>
                          </a:solidFill>
                          <a:effectLst/>
                          <a:latin typeface="Calibri" panose="020F0502020204030204" pitchFamily="34" charset="0"/>
                        </a:rPr>
                        <a:t>High Income</a:t>
                      </a:r>
                    </a:p>
                  </a:txBody>
                  <a:tcPr marL="9525" marR="9525" marT="9525" marB="0" anchor="b">
                    <a:lnL>
                      <a:noFill/>
                    </a:lnL>
                    <a:lnR>
                      <a:noFill/>
                    </a:lnR>
                    <a:lnT>
                      <a:noFill/>
                    </a:lnT>
                    <a:lnB>
                      <a:noFill/>
                    </a:lnB>
                    <a:solidFill>
                      <a:srgbClr val="8EA9DB"/>
                    </a:solidFill>
                  </a:tcPr>
                </a:tc>
                <a:extLst>
                  <a:ext uri="{0D108BD9-81ED-4DB2-BD59-A6C34878D82A}">
                    <a16:rowId xmlns:a16="http://schemas.microsoft.com/office/drawing/2014/main" val="3828355127"/>
                  </a:ext>
                </a:extLst>
              </a:tr>
            </a:tbl>
          </a:graphicData>
        </a:graphic>
      </p:graphicFrame>
      <p:graphicFrame>
        <p:nvGraphicFramePr>
          <p:cNvPr id="10" name="Table 9">
            <a:extLst>
              <a:ext uri="{FF2B5EF4-FFF2-40B4-BE49-F238E27FC236}">
                <a16:creationId xmlns:a16="http://schemas.microsoft.com/office/drawing/2014/main" id="{3C8F7122-482A-60B9-E5D9-97D4680E9F12}"/>
              </a:ext>
            </a:extLst>
          </p:cNvPr>
          <p:cNvGraphicFramePr>
            <a:graphicFrameLocks noGrp="1"/>
          </p:cNvGraphicFramePr>
          <p:nvPr>
            <p:extLst>
              <p:ext uri="{D42A27DB-BD31-4B8C-83A1-F6EECF244321}">
                <p14:modId xmlns:p14="http://schemas.microsoft.com/office/powerpoint/2010/main" val="398712545"/>
              </p:ext>
            </p:extLst>
          </p:nvPr>
        </p:nvGraphicFramePr>
        <p:xfrm>
          <a:off x="7452556" y="3882682"/>
          <a:ext cx="4404748" cy="2293040"/>
        </p:xfrm>
        <a:graphic>
          <a:graphicData uri="http://schemas.openxmlformats.org/drawingml/2006/table">
            <a:tbl>
              <a:tblPr/>
              <a:tblGrid>
                <a:gridCol w="2862846">
                  <a:extLst>
                    <a:ext uri="{9D8B030D-6E8A-4147-A177-3AD203B41FA5}">
                      <a16:colId xmlns:a16="http://schemas.microsoft.com/office/drawing/2014/main" val="4015608213"/>
                    </a:ext>
                  </a:extLst>
                </a:gridCol>
                <a:gridCol w="1541902">
                  <a:extLst>
                    <a:ext uri="{9D8B030D-6E8A-4147-A177-3AD203B41FA5}">
                      <a16:colId xmlns:a16="http://schemas.microsoft.com/office/drawing/2014/main" val="3806750892"/>
                    </a:ext>
                  </a:extLst>
                </a:gridCol>
              </a:tblGrid>
              <a:tr h="458608">
                <a:tc>
                  <a:txBody>
                    <a:bodyPr/>
                    <a:lstStyle/>
                    <a:p>
                      <a:pPr algn="l" fontAlgn="b"/>
                      <a:r>
                        <a:rPr lang="en-US" sz="1600" b="1" i="0" u="none" strike="noStrike">
                          <a:solidFill>
                            <a:srgbClr val="000000"/>
                          </a:solidFill>
                          <a:effectLst/>
                          <a:latin typeface="Calibri" panose="020F0502020204030204" pitchFamily="34" charset="0"/>
                        </a:rPr>
                        <a:t>Income_Group</a:t>
                      </a:r>
                    </a:p>
                  </a:txBody>
                  <a:tcPr marL="9525" marR="9525" marT="9525" marB="0" anchor="b">
                    <a:lnL>
                      <a:noFill/>
                    </a:lnL>
                    <a:lnR>
                      <a:noFill/>
                    </a:lnR>
                    <a:lnT>
                      <a:noFill/>
                    </a:lnT>
                    <a:lnB>
                      <a:noFill/>
                    </a:lnB>
                    <a:solidFill>
                      <a:srgbClr val="70AD47"/>
                    </a:solidFill>
                  </a:tcPr>
                </a:tc>
                <a:tc>
                  <a:txBody>
                    <a:bodyPr/>
                    <a:lstStyle/>
                    <a:p>
                      <a:pPr algn="ctr" fontAlgn="b"/>
                      <a:r>
                        <a:rPr lang="en-US" sz="1600" b="1" i="0" u="none" strike="noStrike" dirty="0">
                          <a:solidFill>
                            <a:srgbClr val="000000"/>
                          </a:solidFill>
                          <a:effectLst/>
                          <a:latin typeface="Calibri" panose="020F0502020204030204" pitchFamily="34" charset="0"/>
                        </a:rPr>
                        <a:t>Total count</a:t>
                      </a:r>
                    </a:p>
                  </a:txBody>
                  <a:tcPr marL="9525" marR="9525" marT="9525" marB="0" anchor="b">
                    <a:lnL>
                      <a:noFill/>
                    </a:lnL>
                    <a:lnR>
                      <a:noFill/>
                    </a:lnR>
                    <a:lnT>
                      <a:noFill/>
                    </a:lnT>
                    <a:lnB>
                      <a:noFill/>
                    </a:lnB>
                    <a:solidFill>
                      <a:srgbClr val="70AD47"/>
                    </a:solidFill>
                  </a:tcPr>
                </a:tc>
                <a:extLst>
                  <a:ext uri="{0D108BD9-81ED-4DB2-BD59-A6C34878D82A}">
                    <a16:rowId xmlns:a16="http://schemas.microsoft.com/office/drawing/2014/main" val="3111896525"/>
                  </a:ext>
                </a:extLst>
              </a:tr>
              <a:tr h="458608">
                <a:tc>
                  <a:txBody>
                    <a:bodyPr/>
                    <a:lstStyle/>
                    <a:p>
                      <a:pPr algn="l" fontAlgn="b"/>
                      <a:r>
                        <a:rPr lang="en-US" sz="1600" b="1" i="0" u="none" strike="noStrike">
                          <a:solidFill>
                            <a:srgbClr val="000000"/>
                          </a:solidFill>
                          <a:effectLst/>
                          <a:latin typeface="Calibri" panose="020F0502020204030204" pitchFamily="34" charset="0"/>
                        </a:rPr>
                        <a:t>Lower Middle Income</a:t>
                      </a:r>
                    </a:p>
                  </a:txBody>
                  <a:tcPr marL="9525" marR="9525" marT="9525" marB="0" anchor="b">
                    <a:lnL>
                      <a:noFill/>
                    </a:lnL>
                    <a:lnR>
                      <a:noFill/>
                    </a:lnR>
                    <a:lnT>
                      <a:noFill/>
                    </a:lnT>
                    <a:lnB>
                      <a:noFill/>
                    </a:lnB>
                    <a:solidFill>
                      <a:srgbClr val="ED7D31"/>
                    </a:solidFill>
                  </a:tcPr>
                </a:tc>
                <a:tc>
                  <a:txBody>
                    <a:bodyPr/>
                    <a:lstStyle/>
                    <a:p>
                      <a:pPr algn="ctr" fontAlgn="b"/>
                      <a:r>
                        <a:rPr lang="en-US" sz="1600" b="1" i="0" u="none" strike="noStrike" dirty="0">
                          <a:solidFill>
                            <a:srgbClr val="000000"/>
                          </a:solidFill>
                          <a:effectLst/>
                          <a:latin typeface="Calibri" panose="020F0502020204030204" pitchFamily="34" charset="0"/>
                        </a:rPr>
                        <a:t>17976</a:t>
                      </a:r>
                    </a:p>
                  </a:txBody>
                  <a:tcPr marL="9525" marR="9525" marT="9525" marB="0" anchor="b">
                    <a:lnL>
                      <a:noFill/>
                    </a:lnL>
                    <a:lnR>
                      <a:noFill/>
                    </a:lnR>
                    <a:lnT>
                      <a:noFill/>
                    </a:lnT>
                    <a:lnB>
                      <a:noFill/>
                    </a:lnB>
                    <a:solidFill>
                      <a:srgbClr val="9BC2E6"/>
                    </a:solidFill>
                  </a:tcPr>
                </a:tc>
                <a:extLst>
                  <a:ext uri="{0D108BD9-81ED-4DB2-BD59-A6C34878D82A}">
                    <a16:rowId xmlns:a16="http://schemas.microsoft.com/office/drawing/2014/main" val="1838971221"/>
                  </a:ext>
                </a:extLst>
              </a:tr>
              <a:tr h="458608">
                <a:tc>
                  <a:txBody>
                    <a:bodyPr/>
                    <a:lstStyle/>
                    <a:p>
                      <a:pPr algn="l" fontAlgn="b"/>
                      <a:r>
                        <a:rPr lang="en-US" sz="1600" b="1" i="0" u="none" strike="noStrike" dirty="0">
                          <a:solidFill>
                            <a:srgbClr val="000000"/>
                          </a:solidFill>
                          <a:effectLst/>
                          <a:latin typeface="Calibri" panose="020F0502020204030204" pitchFamily="34" charset="0"/>
                        </a:rPr>
                        <a:t>Upper Middle Income</a:t>
                      </a:r>
                    </a:p>
                  </a:txBody>
                  <a:tcPr marL="9525" marR="9525" marT="9525" marB="0" anchor="b">
                    <a:lnL>
                      <a:noFill/>
                    </a:lnL>
                    <a:lnR>
                      <a:noFill/>
                    </a:lnR>
                    <a:lnT>
                      <a:noFill/>
                    </a:lnT>
                    <a:lnB>
                      <a:noFill/>
                    </a:lnB>
                    <a:solidFill>
                      <a:srgbClr val="ED7D31"/>
                    </a:solidFill>
                  </a:tcPr>
                </a:tc>
                <a:tc>
                  <a:txBody>
                    <a:bodyPr/>
                    <a:lstStyle/>
                    <a:p>
                      <a:pPr algn="ctr" fontAlgn="b"/>
                      <a:r>
                        <a:rPr lang="en-US" sz="1600" b="1" i="0" u="none" strike="noStrike" dirty="0">
                          <a:solidFill>
                            <a:srgbClr val="000000"/>
                          </a:solidFill>
                          <a:effectLst/>
                          <a:latin typeface="Calibri" panose="020F0502020204030204" pitchFamily="34" charset="0"/>
                        </a:rPr>
                        <a:t>13832</a:t>
                      </a:r>
                    </a:p>
                  </a:txBody>
                  <a:tcPr marL="9525" marR="9525" marT="9525" marB="0" anchor="b">
                    <a:lnL>
                      <a:noFill/>
                    </a:lnL>
                    <a:lnR>
                      <a:noFill/>
                    </a:lnR>
                    <a:lnT>
                      <a:noFill/>
                    </a:lnT>
                    <a:lnB>
                      <a:noFill/>
                    </a:lnB>
                    <a:solidFill>
                      <a:srgbClr val="9BC2E6"/>
                    </a:solidFill>
                  </a:tcPr>
                </a:tc>
                <a:extLst>
                  <a:ext uri="{0D108BD9-81ED-4DB2-BD59-A6C34878D82A}">
                    <a16:rowId xmlns:a16="http://schemas.microsoft.com/office/drawing/2014/main" val="987702991"/>
                  </a:ext>
                </a:extLst>
              </a:tr>
              <a:tr h="458608">
                <a:tc>
                  <a:txBody>
                    <a:bodyPr/>
                    <a:lstStyle/>
                    <a:p>
                      <a:pPr algn="l" fontAlgn="b"/>
                      <a:r>
                        <a:rPr lang="en-US" sz="1600" b="1" i="0" u="none" strike="noStrike">
                          <a:solidFill>
                            <a:srgbClr val="000000"/>
                          </a:solidFill>
                          <a:effectLst/>
                          <a:latin typeface="Calibri" panose="020F0502020204030204" pitchFamily="34" charset="0"/>
                        </a:rPr>
                        <a:t>Lower Income</a:t>
                      </a:r>
                    </a:p>
                  </a:txBody>
                  <a:tcPr marL="9525" marR="9525" marT="9525" marB="0" anchor="b">
                    <a:lnL>
                      <a:noFill/>
                    </a:lnL>
                    <a:lnR>
                      <a:noFill/>
                    </a:lnR>
                    <a:lnT>
                      <a:noFill/>
                    </a:lnT>
                    <a:lnB>
                      <a:noFill/>
                    </a:lnB>
                    <a:solidFill>
                      <a:srgbClr val="ED7D31"/>
                    </a:solidFill>
                  </a:tcPr>
                </a:tc>
                <a:tc>
                  <a:txBody>
                    <a:bodyPr/>
                    <a:lstStyle/>
                    <a:p>
                      <a:pPr algn="ctr" fontAlgn="b"/>
                      <a:r>
                        <a:rPr lang="en-US" sz="1600" b="1" i="0" u="none" strike="noStrike" dirty="0">
                          <a:solidFill>
                            <a:srgbClr val="000000"/>
                          </a:solidFill>
                          <a:effectLst/>
                          <a:latin typeface="Calibri" panose="020F0502020204030204" pitchFamily="34" charset="0"/>
                        </a:rPr>
                        <a:t>3811</a:t>
                      </a:r>
                    </a:p>
                  </a:txBody>
                  <a:tcPr marL="9525" marR="9525" marT="9525" marB="0" anchor="b">
                    <a:lnL>
                      <a:noFill/>
                    </a:lnL>
                    <a:lnR>
                      <a:noFill/>
                    </a:lnR>
                    <a:lnT>
                      <a:noFill/>
                    </a:lnT>
                    <a:lnB>
                      <a:noFill/>
                    </a:lnB>
                    <a:solidFill>
                      <a:srgbClr val="9BC2E6"/>
                    </a:solidFill>
                  </a:tcPr>
                </a:tc>
                <a:extLst>
                  <a:ext uri="{0D108BD9-81ED-4DB2-BD59-A6C34878D82A}">
                    <a16:rowId xmlns:a16="http://schemas.microsoft.com/office/drawing/2014/main" val="1758955260"/>
                  </a:ext>
                </a:extLst>
              </a:tr>
              <a:tr h="458608">
                <a:tc>
                  <a:txBody>
                    <a:bodyPr/>
                    <a:lstStyle/>
                    <a:p>
                      <a:pPr algn="l" fontAlgn="b"/>
                      <a:r>
                        <a:rPr lang="en-US" sz="1600" b="1" i="0" u="none" strike="noStrike">
                          <a:solidFill>
                            <a:srgbClr val="000000"/>
                          </a:solidFill>
                          <a:effectLst/>
                          <a:latin typeface="Calibri" panose="020F0502020204030204" pitchFamily="34" charset="0"/>
                        </a:rPr>
                        <a:t>High Income</a:t>
                      </a:r>
                    </a:p>
                  </a:txBody>
                  <a:tcPr marL="9525" marR="9525" marT="9525" marB="0" anchor="b">
                    <a:lnL>
                      <a:noFill/>
                    </a:lnL>
                    <a:lnR>
                      <a:noFill/>
                    </a:lnR>
                    <a:lnT>
                      <a:noFill/>
                    </a:lnT>
                    <a:lnB>
                      <a:noFill/>
                    </a:lnB>
                    <a:solidFill>
                      <a:srgbClr val="ED7D31"/>
                    </a:solidFill>
                  </a:tcPr>
                </a:tc>
                <a:tc>
                  <a:txBody>
                    <a:bodyPr/>
                    <a:lstStyle/>
                    <a:p>
                      <a:pPr algn="ctr" fontAlgn="b"/>
                      <a:r>
                        <a:rPr lang="en-US" sz="1600" b="1" i="0" u="none" strike="noStrike" dirty="0">
                          <a:solidFill>
                            <a:srgbClr val="000000"/>
                          </a:solidFill>
                          <a:effectLst/>
                          <a:latin typeface="Calibri" panose="020F0502020204030204" pitchFamily="34" charset="0"/>
                        </a:rPr>
                        <a:t>7708</a:t>
                      </a:r>
                    </a:p>
                  </a:txBody>
                  <a:tcPr marL="9525" marR="9525" marT="9525" marB="0" anchor="b">
                    <a:lnL>
                      <a:noFill/>
                    </a:lnL>
                    <a:lnR>
                      <a:noFill/>
                    </a:lnR>
                    <a:lnT>
                      <a:noFill/>
                    </a:lnT>
                    <a:lnB>
                      <a:noFill/>
                    </a:lnB>
                    <a:solidFill>
                      <a:srgbClr val="9BC2E6"/>
                    </a:solidFill>
                  </a:tcPr>
                </a:tc>
                <a:extLst>
                  <a:ext uri="{0D108BD9-81ED-4DB2-BD59-A6C34878D82A}">
                    <a16:rowId xmlns:a16="http://schemas.microsoft.com/office/drawing/2014/main" val="1235364527"/>
                  </a:ext>
                </a:extLst>
              </a:tr>
            </a:tbl>
          </a:graphicData>
        </a:graphic>
      </p:graphicFrame>
    </p:spTree>
    <p:extLst>
      <p:ext uri="{BB962C8B-B14F-4D97-AF65-F5344CB8AC3E}">
        <p14:creationId xmlns:p14="http://schemas.microsoft.com/office/powerpoint/2010/main" val="371987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7C5614-7E17-73D6-9353-A7FAFAB664D9}"/>
              </a:ext>
            </a:extLst>
          </p:cNvPr>
          <p:cNvSpPr txBox="1"/>
          <p:nvPr/>
        </p:nvSpPr>
        <p:spPr>
          <a:xfrm>
            <a:off x="5641144" y="2968283"/>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97AC626A-FB50-A500-27B1-F63187111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9827" y="-144195"/>
            <a:ext cx="1134794" cy="731521"/>
          </a:xfrm>
          <a:prstGeom prst="rect">
            <a:avLst/>
          </a:prstGeom>
        </p:spPr>
      </p:pic>
      <p:pic>
        <p:nvPicPr>
          <p:cNvPr id="4" name="Picture 3">
            <a:extLst>
              <a:ext uri="{FF2B5EF4-FFF2-40B4-BE49-F238E27FC236}">
                <a16:creationId xmlns:a16="http://schemas.microsoft.com/office/drawing/2014/main" id="{59110029-E57D-8F4C-A85C-E600B2920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6822" y="22781"/>
            <a:ext cx="787790" cy="492367"/>
          </a:xfrm>
          <a:prstGeom prst="rect">
            <a:avLst/>
          </a:prstGeom>
        </p:spPr>
      </p:pic>
      <p:pic>
        <p:nvPicPr>
          <p:cNvPr id="5" name="Picture 4">
            <a:extLst>
              <a:ext uri="{FF2B5EF4-FFF2-40B4-BE49-F238E27FC236}">
                <a16:creationId xmlns:a16="http://schemas.microsoft.com/office/drawing/2014/main" id="{8F489E41-2854-75DE-E239-D709B8C6E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5516" y="-86166"/>
            <a:ext cx="787790" cy="731521"/>
          </a:xfrm>
          <a:prstGeom prst="rect">
            <a:avLst/>
          </a:prstGeom>
        </p:spPr>
      </p:pic>
      <p:pic>
        <p:nvPicPr>
          <p:cNvPr id="6" name="Picture 5">
            <a:extLst>
              <a:ext uri="{FF2B5EF4-FFF2-40B4-BE49-F238E27FC236}">
                <a16:creationId xmlns:a16="http://schemas.microsoft.com/office/drawing/2014/main" id="{668DFDA3-70D8-2223-C946-1B03D4FEBB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4210" y="25798"/>
            <a:ext cx="787790" cy="443132"/>
          </a:xfrm>
          <a:prstGeom prst="rect">
            <a:avLst/>
          </a:prstGeom>
        </p:spPr>
      </p:pic>
      <mc:AlternateContent xmlns:mc="http://schemas.openxmlformats.org/markup-compatibility/2006">
        <mc:Choice xmlns:cx1="http://schemas.microsoft.com/office/drawing/2015/9/8/chartex" Requires="cx1">
          <p:graphicFrame>
            <p:nvGraphicFramePr>
              <p:cNvPr id="7" name="Chart 6">
                <a:extLst>
                  <a:ext uri="{FF2B5EF4-FFF2-40B4-BE49-F238E27FC236}">
                    <a16:creationId xmlns:a16="http://schemas.microsoft.com/office/drawing/2014/main" id="{9FDC3684-076B-BF7F-238E-779D32F62208}"/>
                  </a:ext>
                </a:extLst>
              </p:cNvPr>
              <p:cNvGraphicFramePr/>
              <p:nvPr>
                <p:extLst>
                  <p:ext uri="{D42A27DB-BD31-4B8C-83A1-F6EECF244321}">
                    <p14:modId xmlns:p14="http://schemas.microsoft.com/office/powerpoint/2010/main" val="1985718546"/>
                  </p:ext>
                </p:extLst>
              </p:nvPr>
            </p:nvGraphicFramePr>
            <p:xfrm>
              <a:off x="279008" y="1548411"/>
              <a:ext cx="6923649" cy="5119675"/>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7" name="Chart 6">
                <a:extLst>
                  <a:ext uri="{FF2B5EF4-FFF2-40B4-BE49-F238E27FC236}">
                    <a16:creationId xmlns:a16="http://schemas.microsoft.com/office/drawing/2014/main" id="{9FDC3684-076B-BF7F-238E-779D32F62208}"/>
                  </a:ext>
                </a:extLst>
              </p:cNvPr>
              <p:cNvPicPr>
                <a:picLocks noGrp="1" noRot="1" noChangeAspect="1" noMove="1" noResize="1" noEditPoints="1" noAdjustHandles="1" noChangeArrowheads="1" noChangeShapeType="1"/>
              </p:cNvPicPr>
              <p:nvPr/>
            </p:nvPicPr>
            <p:blipFill>
              <a:blip r:embed="rId7"/>
              <a:stretch>
                <a:fillRect/>
              </a:stretch>
            </p:blipFill>
            <p:spPr>
              <a:xfrm>
                <a:off x="279008" y="1548411"/>
                <a:ext cx="6923649" cy="5119675"/>
              </a:xfrm>
              <a:prstGeom prst="rect">
                <a:avLst/>
              </a:prstGeom>
            </p:spPr>
          </p:pic>
        </mc:Fallback>
      </mc:AlternateContent>
      <p:sp>
        <p:nvSpPr>
          <p:cNvPr id="8" name="TextBox 7">
            <a:extLst>
              <a:ext uri="{FF2B5EF4-FFF2-40B4-BE49-F238E27FC236}">
                <a16:creationId xmlns:a16="http://schemas.microsoft.com/office/drawing/2014/main" id="{5719DB19-D37B-B3C0-AA6C-6722661886B6}"/>
              </a:ext>
            </a:extLst>
          </p:cNvPr>
          <p:cNvSpPr txBox="1"/>
          <p:nvPr/>
        </p:nvSpPr>
        <p:spPr>
          <a:xfrm>
            <a:off x="279008" y="703384"/>
            <a:ext cx="11664463" cy="584775"/>
          </a:xfrm>
          <a:prstGeom prst="rect">
            <a:avLst/>
          </a:prstGeom>
          <a:noFill/>
        </p:spPr>
        <p:txBody>
          <a:bodyPr wrap="square" rtlCol="0">
            <a:spAutoFit/>
          </a:bodyPr>
          <a:lstStyle/>
          <a:p>
            <a:r>
              <a:rPr lang="en-US" sz="3200" b="1" dirty="0"/>
              <a:t>2. Categorize the cars on the basis of their price</a:t>
            </a:r>
          </a:p>
        </p:txBody>
      </p:sp>
      <p:graphicFrame>
        <p:nvGraphicFramePr>
          <p:cNvPr id="10" name="Table 9">
            <a:extLst>
              <a:ext uri="{FF2B5EF4-FFF2-40B4-BE49-F238E27FC236}">
                <a16:creationId xmlns:a16="http://schemas.microsoft.com/office/drawing/2014/main" id="{CE588084-DBB3-1028-ECDF-047AFD3A5A6C}"/>
              </a:ext>
            </a:extLst>
          </p:cNvPr>
          <p:cNvGraphicFramePr>
            <a:graphicFrameLocks noGrp="1"/>
          </p:cNvGraphicFramePr>
          <p:nvPr>
            <p:extLst>
              <p:ext uri="{D42A27DB-BD31-4B8C-83A1-F6EECF244321}">
                <p14:modId xmlns:p14="http://schemas.microsoft.com/office/powerpoint/2010/main" val="2866554085"/>
              </p:ext>
            </p:extLst>
          </p:nvPr>
        </p:nvGraphicFramePr>
        <p:xfrm>
          <a:off x="7659861" y="1637474"/>
          <a:ext cx="4002256" cy="2048260"/>
        </p:xfrm>
        <a:graphic>
          <a:graphicData uri="http://schemas.openxmlformats.org/drawingml/2006/table">
            <a:tbl>
              <a:tblPr>
                <a:tableStyleId>{5C22544A-7EE6-4342-B048-85BDC9FD1C3A}</a:tableStyleId>
              </a:tblPr>
              <a:tblGrid>
                <a:gridCol w="1937397">
                  <a:extLst>
                    <a:ext uri="{9D8B030D-6E8A-4147-A177-3AD203B41FA5}">
                      <a16:colId xmlns:a16="http://schemas.microsoft.com/office/drawing/2014/main" val="2835246953"/>
                    </a:ext>
                  </a:extLst>
                </a:gridCol>
                <a:gridCol w="2064859">
                  <a:extLst>
                    <a:ext uri="{9D8B030D-6E8A-4147-A177-3AD203B41FA5}">
                      <a16:colId xmlns:a16="http://schemas.microsoft.com/office/drawing/2014/main" val="1462576692"/>
                    </a:ext>
                  </a:extLst>
                </a:gridCol>
              </a:tblGrid>
              <a:tr h="409652">
                <a:tc>
                  <a:txBody>
                    <a:bodyPr/>
                    <a:lstStyle/>
                    <a:p>
                      <a:pPr algn="l" fontAlgn="b"/>
                      <a:r>
                        <a:rPr lang="en-US" sz="1800" b="1" u="none" strike="noStrike" dirty="0">
                          <a:effectLst/>
                        </a:rPr>
                        <a:t>Price Range</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1" u="none" strike="noStrike" dirty="0">
                          <a:effectLst/>
                        </a:rPr>
                        <a:t>Type of Car</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0507829"/>
                  </a:ext>
                </a:extLst>
              </a:tr>
              <a:tr h="409652">
                <a:tc>
                  <a:txBody>
                    <a:bodyPr/>
                    <a:lstStyle/>
                    <a:p>
                      <a:pPr algn="l" fontAlgn="b"/>
                      <a:r>
                        <a:rPr lang="en-US" sz="1800" u="none" strike="noStrike">
                          <a:effectLst/>
                        </a:rPr>
                        <a:t>Below 10000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Mini Compact</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9842572"/>
                  </a:ext>
                </a:extLst>
              </a:tr>
              <a:tr h="409652">
                <a:tc>
                  <a:txBody>
                    <a:bodyPr/>
                    <a:lstStyle/>
                    <a:p>
                      <a:pPr algn="l" fontAlgn="b"/>
                      <a:r>
                        <a:rPr lang="en-US" sz="1800" u="none" strike="noStrike">
                          <a:effectLst/>
                        </a:rPr>
                        <a:t>10000-20000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Sub Compact</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2587807"/>
                  </a:ext>
                </a:extLst>
              </a:tr>
              <a:tr h="409652">
                <a:tc>
                  <a:txBody>
                    <a:bodyPr/>
                    <a:lstStyle/>
                    <a:p>
                      <a:pPr algn="l" fontAlgn="b"/>
                      <a:r>
                        <a:rPr lang="en-US" sz="1800" u="none" strike="noStrike">
                          <a:effectLst/>
                        </a:rPr>
                        <a:t>20000-30000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Compact</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4472690"/>
                  </a:ext>
                </a:extLst>
              </a:tr>
              <a:tr h="409652">
                <a:tc>
                  <a:txBody>
                    <a:bodyPr/>
                    <a:lstStyle/>
                    <a:p>
                      <a:pPr algn="l" fontAlgn="b"/>
                      <a:r>
                        <a:rPr lang="en-US" sz="1800" u="none" strike="noStrike">
                          <a:effectLst/>
                        </a:rPr>
                        <a:t>Above 30000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Luxury</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9890970"/>
                  </a:ext>
                </a:extLst>
              </a:tr>
            </a:tbl>
          </a:graphicData>
        </a:graphic>
      </p:graphicFrame>
      <p:sp>
        <p:nvSpPr>
          <p:cNvPr id="11" name="TextBox 10">
            <a:extLst>
              <a:ext uri="{FF2B5EF4-FFF2-40B4-BE49-F238E27FC236}">
                <a16:creationId xmlns:a16="http://schemas.microsoft.com/office/drawing/2014/main" id="{DC8B2149-2F0C-8244-A3BD-BB943BCB72E0}"/>
              </a:ext>
            </a:extLst>
          </p:cNvPr>
          <p:cNvSpPr txBox="1"/>
          <p:nvPr/>
        </p:nvSpPr>
        <p:spPr>
          <a:xfrm>
            <a:off x="7584122" y="4597775"/>
            <a:ext cx="3833445" cy="1477328"/>
          </a:xfrm>
          <a:prstGeom prst="rect">
            <a:avLst/>
          </a:prstGeom>
          <a:noFill/>
        </p:spPr>
        <p:txBody>
          <a:bodyPr wrap="square" rtlCol="0">
            <a:spAutoFit/>
          </a:bodyPr>
          <a:lstStyle/>
          <a:p>
            <a:r>
              <a:rPr lang="en-US" b="1" u="sng" dirty="0"/>
              <a:t>Key Findings-</a:t>
            </a:r>
          </a:p>
          <a:p>
            <a:r>
              <a:rPr lang="en-US" dirty="0"/>
              <a:t>The sale of sub compact car( i.e. the car in the range of 10000 to 20000) is maximum</a:t>
            </a:r>
          </a:p>
          <a:p>
            <a:endParaRPr lang="en-US" dirty="0"/>
          </a:p>
        </p:txBody>
      </p:sp>
    </p:spTree>
    <p:extLst>
      <p:ext uri="{BB962C8B-B14F-4D97-AF65-F5344CB8AC3E}">
        <p14:creationId xmlns:p14="http://schemas.microsoft.com/office/powerpoint/2010/main" val="1531627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D96594-0826-CB00-8EFD-979D7A9E24E7}"/>
              </a:ext>
            </a:extLst>
          </p:cNvPr>
          <p:cNvSpPr txBox="1"/>
          <p:nvPr/>
        </p:nvSpPr>
        <p:spPr>
          <a:xfrm>
            <a:off x="5641144" y="2968283"/>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A7841E63-79C7-8263-89D6-CCA1D1499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7674" y="-119578"/>
            <a:ext cx="1134794" cy="731521"/>
          </a:xfrm>
          <a:prstGeom prst="rect">
            <a:avLst/>
          </a:prstGeom>
        </p:spPr>
      </p:pic>
      <p:pic>
        <p:nvPicPr>
          <p:cNvPr id="4" name="Picture 3">
            <a:extLst>
              <a:ext uri="{FF2B5EF4-FFF2-40B4-BE49-F238E27FC236}">
                <a16:creationId xmlns:a16="http://schemas.microsoft.com/office/drawing/2014/main" id="{9CFF8F9A-A788-38A0-9849-B014619F7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2468" y="0"/>
            <a:ext cx="787790" cy="492367"/>
          </a:xfrm>
          <a:prstGeom prst="rect">
            <a:avLst/>
          </a:prstGeom>
        </p:spPr>
      </p:pic>
      <p:pic>
        <p:nvPicPr>
          <p:cNvPr id="5" name="Picture 4">
            <a:extLst>
              <a:ext uri="{FF2B5EF4-FFF2-40B4-BE49-F238E27FC236}">
                <a16:creationId xmlns:a16="http://schemas.microsoft.com/office/drawing/2014/main" id="{3626C556-AF75-AE8C-81FD-55F9FACDE6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8339" y="-94413"/>
            <a:ext cx="787790" cy="731521"/>
          </a:xfrm>
          <a:prstGeom prst="rect">
            <a:avLst/>
          </a:prstGeom>
        </p:spPr>
      </p:pic>
      <p:pic>
        <p:nvPicPr>
          <p:cNvPr id="6" name="Picture 5">
            <a:extLst>
              <a:ext uri="{FF2B5EF4-FFF2-40B4-BE49-F238E27FC236}">
                <a16:creationId xmlns:a16="http://schemas.microsoft.com/office/drawing/2014/main" id="{62E4E089-A373-7101-9556-4BB6EFBCF2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4210" y="49781"/>
            <a:ext cx="787790" cy="443132"/>
          </a:xfrm>
          <a:prstGeom prst="rect">
            <a:avLst/>
          </a:prstGeom>
        </p:spPr>
      </p:pic>
      <p:graphicFrame>
        <p:nvGraphicFramePr>
          <p:cNvPr id="7" name="Chart 6">
            <a:extLst>
              <a:ext uri="{FF2B5EF4-FFF2-40B4-BE49-F238E27FC236}">
                <a16:creationId xmlns:a16="http://schemas.microsoft.com/office/drawing/2014/main" id="{F2C035F8-0647-6BC1-FC48-BED0F5E04072}"/>
              </a:ext>
            </a:extLst>
          </p:cNvPr>
          <p:cNvGraphicFramePr>
            <a:graphicFrameLocks/>
          </p:cNvGraphicFramePr>
          <p:nvPr>
            <p:extLst>
              <p:ext uri="{D42A27DB-BD31-4B8C-83A1-F6EECF244321}">
                <p14:modId xmlns:p14="http://schemas.microsoft.com/office/powerpoint/2010/main" val="2129474774"/>
              </p:ext>
            </p:extLst>
          </p:nvPr>
        </p:nvGraphicFramePr>
        <p:xfrm>
          <a:off x="145366" y="781849"/>
          <a:ext cx="11901267" cy="4990514"/>
        </p:xfrm>
        <a:graphic>
          <a:graphicData uri="http://schemas.openxmlformats.org/drawingml/2006/chart">
            <c:chart xmlns:c="http://schemas.openxmlformats.org/drawingml/2006/chart" xmlns:r="http://schemas.openxmlformats.org/officeDocument/2006/relationships" r:id="rId6"/>
          </a:graphicData>
        </a:graphic>
      </p:graphicFrame>
      <p:sp>
        <p:nvSpPr>
          <p:cNvPr id="8" name="TextBox 7">
            <a:extLst>
              <a:ext uri="{FF2B5EF4-FFF2-40B4-BE49-F238E27FC236}">
                <a16:creationId xmlns:a16="http://schemas.microsoft.com/office/drawing/2014/main" id="{BA413DA7-EFF2-067E-953B-7CF975134C09}"/>
              </a:ext>
            </a:extLst>
          </p:cNvPr>
          <p:cNvSpPr txBox="1"/>
          <p:nvPr/>
        </p:nvSpPr>
        <p:spPr>
          <a:xfrm>
            <a:off x="112542" y="492367"/>
            <a:ext cx="11718387" cy="383346"/>
          </a:xfrm>
          <a:prstGeom prst="rect">
            <a:avLst/>
          </a:prstGeom>
          <a:noFill/>
        </p:spPr>
        <p:txBody>
          <a:bodyPr wrap="square" rtlCol="0">
            <a:spAutoFit/>
          </a:bodyPr>
          <a:lstStyle/>
          <a:p>
            <a:r>
              <a:rPr lang="en-US" b="1" dirty="0"/>
              <a:t>2.a) Price changes across the years and identifies the categories which have seen a significant jump in their price</a:t>
            </a:r>
          </a:p>
        </p:txBody>
      </p:sp>
      <p:sp>
        <p:nvSpPr>
          <p:cNvPr id="9" name="Rectangle 8">
            <a:extLst>
              <a:ext uri="{FF2B5EF4-FFF2-40B4-BE49-F238E27FC236}">
                <a16:creationId xmlns:a16="http://schemas.microsoft.com/office/drawing/2014/main" id="{D104D66A-A67C-1453-4A90-D33F6C84B507}"/>
              </a:ext>
            </a:extLst>
          </p:cNvPr>
          <p:cNvSpPr/>
          <p:nvPr/>
        </p:nvSpPr>
        <p:spPr>
          <a:xfrm>
            <a:off x="145366" y="5772363"/>
            <a:ext cx="11901266" cy="108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 Findings-</a:t>
            </a:r>
          </a:p>
          <a:p>
            <a:pPr algn="ctr"/>
            <a:r>
              <a:rPr lang="en-US" dirty="0"/>
              <a:t>1.We can see there is huge change in the price of car from 2012 to 2020</a:t>
            </a:r>
          </a:p>
          <a:p>
            <a:pPr algn="ctr"/>
            <a:r>
              <a:rPr lang="en-US" dirty="0"/>
              <a:t>2.It is highest for the price Range of 20000 to 300000 ,it could be due to change in Economic and other policy change by the government  </a:t>
            </a:r>
          </a:p>
        </p:txBody>
      </p:sp>
    </p:spTree>
    <p:extLst>
      <p:ext uri="{BB962C8B-B14F-4D97-AF65-F5344CB8AC3E}">
        <p14:creationId xmlns:p14="http://schemas.microsoft.com/office/powerpoint/2010/main" val="738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D4F32E-8DD7-F404-0856-F224F0E5AEA0}"/>
              </a:ext>
            </a:extLst>
          </p:cNvPr>
          <p:cNvSpPr txBox="1"/>
          <p:nvPr/>
        </p:nvSpPr>
        <p:spPr>
          <a:xfrm>
            <a:off x="5641144" y="2982351"/>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E5BD9566-7C6A-122A-D7A0-5A2DFFB3C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1811" y="-106834"/>
            <a:ext cx="1134794" cy="731521"/>
          </a:xfrm>
          <a:prstGeom prst="rect">
            <a:avLst/>
          </a:prstGeom>
        </p:spPr>
      </p:pic>
      <p:pic>
        <p:nvPicPr>
          <p:cNvPr id="4" name="Picture 3">
            <a:extLst>
              <a:ext uri="{FF2B5EF4-FFF2-40B4-BE49-F238E27FC236}">
                <a16:creationId xmlns:a16="http://schemas.microsoft.com/office/drawing/2014/main" id="{F871F9E6-BCD9-3059-C202-4C9330405F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6605" y="30786"/>
            <a:ext cx="787790" cy="492367"/>
          </a:xfrm>
          <a:prstGeom prst="rect">
            <a:avLst/>
          </a:prstGeom>
        </p:spPr>
      </p:pic>
      <p:pic>
        <p:nvPicPr>
          <p:cNvPr id="5" name="Picture 4">
            <a:extLst>
              <a:ext uri="{FF2B5EF4-FFF2-40B4-BE49-F238E27FC236}">
                <a16:creationId xmlns:a16="http://schemas.microsoft.com/office/drawing/2014/main" id="{AD075B07-6767-5F21-48E0-B3028DBD42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8339" y="-88790"/>
            <a:ext cx="787790" cy="731521"/>
          </a:xfrm>
          <a:prstGeom prst="rect">
            <a:avLst/>
          </a:prstGeom>
        </p:spPr>
      </p:pic>
      <p:pic>
        <p:nvPicPr>
          <p:cNvPr id="6" name="Picture 5">
            <a:extLst>
              <a:ext uri="{FF2B5EF4-FFF2-40B4-BE49-F238E27FC236}">
                <a16:creationId xmlns:a16="http://schemas.microsoft.com/office/drawing/2014/main" id="{37C1C6E6-E5AD-5A3C-79B9-AB03BCF26E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4210" y="14068"/>
            <a:ext cx="787790" cy="443132"/>
          </a:xfrm>
          <a:prstGeom prst="rect">
            <a:avLst/>
          </a:prstGeom>
        </p:spPr>
      </p:pic>
      <p:sp>
        <p:nvSpPr>
          <p:cNvPr id="7" name="TextBox 6">
            <a:extLst>
              <a:ext uri="{FF2B5EF4-FFF2-40B4-BE49-F238E27FC236}">
                <a16:creationId xmlns:a16="http://schemas.microsoft.com/office/drawing/2014/main" id="{43E525CD-D2A3-71A6-D52B-48E5230801BE}"/>
              </a:ext>
            </a:extLst>
          </p:cNvPr>
          <p:cNvSpPr txBox="1"/>
          <p:nvPr/>
        </p:nvSpPr>
        <p:spPr>
          <a:xfrm>
            <a:off x="291548" y="694159"/>
            <a:ext cx="11357113" cy="369332"/>
          </a:xfrm>
          <a:prstGeom prst="rect">
            <a:avLst/>
          </a:prstGeom>
          <a:noFill/>
        </p:spPr>
        <p:txBody>
          <a:bodyPr wrap="square" rtlCol="0">
            <a:spAutoFit/>
          </a:bodyPr>
          <a:lstStyle/>
          <a:p>
            <a:r>
              <a:rPr lang="en-US" b="1" dirty="0"/>
              <a:t>2.b.Changes in the number of cars sold across the years</a:t>
            </a:r>
          </a:p>
        </p:txBody>
      </p:sp>
      <p:graphicFrame>
        <p:nvGraphicFramePr>
          <p:cNvPr id="8" name="Chart 7">
            <a:extLst>
              <a:ext uri="{FF2B5EF4-FFF2-40B4-BE49-F238E27FC236}">
                <a16:creationId xmlns:a16="http://schemas.microsoft.com/office/drawing/2014/main" id="{A6660F6A-6019-2799-AB23-132FB4F4739F}"/>
              </a:ext>
            </a:extLst>
          </p:cNvPr>
          <p:cNvGraphicFramePr>
            <a:graphicFrameLocks/>
          </p:cNvGraphicFramePr>
          <p:nvPr>
            <p:extLst>
              <p:ext uri="{D42A27DB-BD31-4B8C-83A1-F6EECF244321}">
                <p14:modId xmlns:p14="http://schemas.microsoft.com/office/powerpoint/2010/main" val="430602268"/>
              </p:ext>
            </p:extLst>
          </p:nvPr>
        </p:nvGraphicFramePr>
        <p:xfrm>
          <a:off x="410816" y="1114919"/>
          <a:ext cx="10993393" cy="3801638"/>
        </p:xfrm>
        <a:graphic>
          <a:graphicData uri="http://schemas.openxmlformats.org/drawingml/2006/chart">
            <c:chart xmlns:c="http://schemas.openxmlformats.org/drawingml/2006/chart" xmlns:r="http://schemas.openxmlformats.org/officeDocument/2006/relationships" r:id="rId6"/>
          </a:graphicData>
        </a:graphic>
      </p:graphicFrame>
      <p:sp>
        <p:nvSpPr>
          <p:cNvPr id="9" name="Rectangle 8">
            <a:extLst>
              <a:ext uri="{FF2B5EF4-FFF2-40B4-BE49-F238E27FC236}">
                <a16:creationId xmlns:a16="http://schemas.microsoft.com/office/drawing/2014/main" id="{8E2739C4-91F3-3D2B-CB71-2D234C316355}"/>
              </a:ext>
            </a:extLst>
          </p:cNvPr>
          <p:cNvSpPr/>
          <p:nvPr/>
        </p:nvSpPr>
        <p:spPr>
          <a:xfrm>
            <a:off x="410816" y="5009322"/>
            <a:ext cx="10993393" cy="17746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b="1" dirty="0">
                <a:solidFill>
                  <a:schemeClr val="tx1">
                    <a:lumMod val="95000"/>
                    <a:lumOff val="5000"/>
                  </a:schemeClr>
                </a:solidFill>
              </a:rPr>
              <a:t>Key Findings and Analysis-</a:t>
            </a:r>
          </a:p>
          <a:p>
            <a:r>
              <a:rPr lang="en-US" b="1" dirty="0">
                <a:solidFill>
                  <a:schemeClr val="tx1">
                    <a:lumMod val="95000"/>
                    <a:lumOff val="5000"/>
                  </a:schemeClr>
                </a:solidFill>
              </a:rPr>
              <a:t>1.Russia and China were the major Car importer of UK , after second quarter of 2015 economy of these countries suffered thus demand for car also decreased</a:t>
            </a:r>
          </a:p>
          <a:p>
            <a:r>
              <a:rPr lang="en-US" b="1" dirty="0">
                <a:solidFill>
                  <a:schemeClr val="tx1">
                    <a:lumMod val="95000"/>
                    <a:lumOff val="5000"/>
                  </a:schemeClr>
                </a:solidFill>
              </a:rPr>
              <a:t>2.Due to wanning Global Economy the Production and Construction sector of UK suffered </a:t>
            </a:r>
          </a:p>
          <a:p>
            <a:r>
              <a:rPr lang="en-US" b="1" dirty="0">
                <a:solidFill>
                  <a:schemeClr val="tx1">
                    <a:lumMod val="95000"/>
                    <a:lumOff val="5000"/>
                  </a:schemeClr>
                </a:solidFill>
              </a:rPr>
              <a:t>3.Some Political and Economic changes lead to the downfall of car manufacturing sector after 2015</a:t>
            </a:r>
          </a:p>
        </p:txBody>
      </p:sp>
    </p:spTree>
    <p:extLst>
      <p:ext uri="{BB962C8B-B14F-4D97-AF65-F5344CB8AC3E}">
        <p14:creationId xmlns:p14="http://schemas.microsoft.com/office/powerpoint/2010/main" val="2607567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2710</TotalTime>
  <Words>1374</Words>
  <Application>Microsoft Office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phanindra bhushan</dc:creator>
  <cp:lastModifiedBy>phanindra bhushan</cp:lastModifiedBy>
  <cp:revision>4</cp:revision>
  <dcterms:created xsi:type="dcterms:W3CDTF">2022-09-11T09:45:53Z</dcterms:created>
  <dcterms:modified xsi:type="dcterms:W3CDTF">2022-09-13T06:56:39Z</dcterms:modified>
</cp:coreProperties>
</file>