
<file path=[Content_Types].xml><?xml version="1.0" encoding="utf-8"?>
<Types xmlns="http://schemas.openxmlformats.org/package/2006/content-types">
  <Default Extension="png" ContentType="image/png"/>
  <Default Extension="svg" ContentType="image/svg+xml"/>
  <Default Extension="mp3" ContentType="audio/m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85" r:id="rId2"/>
    <p:sldId id="257" r:id="rId3"/>
    <p:sldId id="258" r:id="rId4"/>
    <p:sldId id="268" r:id="rId5"/>
    <p:sldId id="270" r:id="rId6"/>
    <p:sldId id="280" r:id="rId7"/>
    <p:sldId id="269" r:id="rId8"/>
    <p:sldId id="271" r:id="rId9"/>
    <p:sldId id="275" r:id="rId10"/>
    <p:sldId id="276" r:id="rId11"/>
    <p:sldId id="277" r:id="rId12"/>
    <p:sldId id="279" r:id="rId13"/>
    <p:sldId id="278" r:id="rId14"/>
    <p:sldId id="272" r:id="rId15"/>
    <p:sldId id="263" r:id="rId16"/>
    <p:sldId id="264" r:id="rId17"/>
    <p:sldId id="265" r:id="rId18"/>
    <p:sldId id="266" r:id="rId19"/>
    <p:sldId id="259" r:id="rId20"/>
    <p:sldId id="281" r:id="rId21"/>
    <p:sldId id="274" r:id="rId22"/>
    <p:sldId id="267" r:id="rId23"/>
    <p:sldId id="262" r:id="rId24"/>
    <p:sldId id="282" r:id="rId25"/>
    <p:sldId id="273" r:id="rId26"/>
    <p:sldId id="260" r:id="rId27"/>
    <p:sldId id="283"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EA0E-1AA5-47CB-8815-F5055A703C9F}"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1944-76B7-4FF9-9480-8E317B2F4E71}" type="slidenum">
              <a:rPr lang="en-US" smtClean="0"/>
              <a:t>‹#›</a:t>
            </a:fld>
            <a:endParaRPr lang="en-US"/>
          </a:p>
        </p:txBody>
      </p:sp>
    </p:spTree>
    <p:extLst>
      <p:ext uri="{BB962C8B-B14F-4D97-AF65-F5344CB8AC3E}">
        <p14:creationId xmlns:p14="http://schemas.microsoft.com/office/powerpoint/2010/main" val="228245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11944-76B7-4FF9-9480-8E317B2F4E71}" type="slidenum">
              <a:rPr lang="en-US" smtClean="0"/>
              <a:t>17</a:t>
            </a:fld>
            <a:endParaRPr lang="en-US"/>
          </a:p>
        </p:txBody>
      </p:sp>
    </p:spTree>
    <p:extLst>
      <p:ext uri="{BB962C8B-B14F-4D97-AF65-F5344CB8AC3E}">
        <p14:creationId xmlns:p14="http://schemas.microsoft.com/office/powerpoint/2010/main" val="117889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https://www.r-bloggers.com/variable-importance-plot-and-variable-selection/ </a:t>
            </a:r>
          </a:p>
        </p:txBody>
      </p:sp>
      <p:sp>
        <p:nvSpPr>
          <p:cNvPr id="4" name="Slide Number Placeholder 3"/>
          <p:cNvSpPr>
            <a:spLocks noGrp="1"/>
          </p:cNvSpPr>
          <p:nvPr>
            <p:ph type="sldNum" sz="quarter" idx="10"/>
          </p:nvPr>
        </p:nvSpPr>
        <p:spPr/>
        <p:txBody>
          <a:bodyPr/>
          <a:lstStyle/>
          <a:p>
            <a:fld id="{F4C11944-76B7-4FF9-9480-8E317B2F4E71}" type="slidenum">
              <a:rPr lang="en-US" smtClean="0"/>
              <a:t>24</a:t>
            </a:fld>
            <a:endParaRPr lang="en-US"/>
          </a:p>
        </p:txBody>
      </p:sp>
    </p:spTree>
    <p:extLst>
      <p:ext uri="{BB962C8B-B14F-4D97-AF65-F5344CB8AC3E}">
        <p14:creationId xmlns:p14="http://schemas.microsoft.com/office/powerpoint/2010/main" val="114021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B51B-B01D-471B-9EE2-995AC3D10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B1A65-0C74-43B2-A6EA-714788328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D990C-846F-48BB-8407-BCD1503A5391}"/>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C9D146E1-CFF4-46E8-AE8A-8FDC76BDC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B68CB-A84E-47E8-A97B-2BC25FE3BB7F}"/>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31379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C5C8-C4F7-45D5-A3B0-964F4EAA8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7172D2-1E6D-4772-BE5F-05726C26BA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8E312-553F-445A-91E4-49D85AF0FC0B}"/>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38A2424C-A268-46A5-84BA-5CEFFC823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E665A-FE0B-497E-B6A4-DD2C77B26196}"/>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166595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94038D-EBC1-40AF-B28C-0E8E9E1C8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49451-6EB7-4602-9A19-036A448AC9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C7BFF-40ED-46E5-8DF8-D285E9D137E7}"/>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AE7C8919-AD19-4145-8F42-EFC7C4CAA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91D5D-94CE-406E-9094-9F6D5F514E3A}"/>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264500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85F2-B2F5-41C8-B69A-08BAC74F6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C5D6C-368F-40A7-A21B-8E79C771DE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68559-D3E1-4797-80D0-21AC7C98E974}"/>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B93CA2E2-9B1A-47FA-93A0-9FCD1B638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65FAE-9E05-42D3-A54F-382120F0DD3D}"/>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39027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D44A-3A0F-4293-8E20-1DA5E97CE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1F22A-301A-46F7-A899-988F019C54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31F467-C71A-4077-B0AD-0FEDC163980F}"/>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902E8EF0-7AB6-466A-A957-85D88B268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CCF4-0C1C-44EF-A94A-0C2E4A4E5234}"/>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122408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6B62-B91F-4A1A-8827-C39185720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58B7D-2719-4BE4-9903-B5170464D7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621C8-2077-4FBC-A736-F93A4BCF2E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35C54-D6D7-4651-8D2E-035B7B8221DC}"/>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6" name="Footer Placeholder 5">
            <a:extLst>
              <a:ext uri="{FF2B5EF4-FFF2-40B4-BE49-F238E27FC236}">
                <a16:creationId xmlns:a16="http://schemas.microsoft.com/office/drawing/2014/main" id="{72EA1323-6759-458D-9177-544B98E57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6B4C8-8C92-4CD3-B765-419C0F5600CD}"/>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183642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B1DF-FD3F-44CA-AA1A-C96782603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93A92-EA4E-4484-B9E6-B75EDB761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E209DD-F916-451D-9983-E17BDC10D6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BE4F1-B4DC-4B26-86AE-0FDD05B30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07639-C106-48E0-9611-ED6AB1B791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F891AC-97E6-4364-AC91-D779B7F5F106}"/>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8" name="Footer Placeholder 7">
            <a:extLst>
              <a:ext uri="{FF2B5EF4-FFF2-40B4-BE49-F238E27FC236}">
                <a16:creationId xmlns:a16="http://schemas.microsoft.com/office/drawing/2014/main" id="{D9AE117D-4B22-464F-9EB1-E6E07C764E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1F561A-BA63-46A6-A617-BAD2752AEE30}"/>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387154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0680-F808-4F44-B633-C45DC8516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B5404-228A-4F8F-A72B-95BEE57FFDF2}"/>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4" name="Footer Placeholder 3">
            <a:extLst>
              <a:ext uri="{FF2B5EF4-FFF2-40B4-BE49-F238E27FC236}">
                <a16:creationId xmlns:a16="http://schemas.microsoft.com/office/drawing/2014/main" id="{5084E53C-876D-4463-AFA5-C3A25BACD5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EB5B7-DA43-422D-B584-BCD84FDBAC7D}"/>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79573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B2A3E-8814-4ECB-A09F-8DD497936E8F}"/>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3" name="Footer Placeholder 2">
            <a:extLst>
              <a:ext uri="{FF2B5EF4-FFF2-40B4-BE49-F238E27FC236}">
                <a16:creationId xmlns:a16="http://schemas.microsoft.com/office/drawing/2014/main" id="{E111CE8C-CDA5-492F-87EF-D5B5A32A0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112E6-2B3D-4307-A5E1-02F2867C77F9}"/>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48243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2028-5F53-4918-ACE5-942328A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04D5C-D078-4AF9-A2B5-A23298601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2B99-2866-40C3-8188-5DFBA7461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75262C-4DAC-425E-AF0E-C86839BCCE67}"/>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6" name="Footer Placeholder 5">
            <a:extLst>
              <a:ext uri="{FF2B5EF4-FFF2-40B4-BE49-F238E27FC236}">
                <a16:creationId xmlns:a16="http://schemas.microsoft.com/office/drawing/2014/main" id="{24F7F78F-FCF1-4148-81F9-7F6CA754A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D339C-421F-4C97-B6FB-4A69F2E0AF8C}"/>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346653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5B99-6365-4E60-B3DD-AA7228ACC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7AA1B-E18B-4D10-864F-BE39D2746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2D9C4D-DE6D-4C41-9FDA-1BDCE08FF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4C4682-7F01-462F-B511-F56321DB2C4C}"/>
              </a:ext>
            </a:extLst>
          </p:cNvPr>
          <p:cNvSpPr>
            <a:spLocks noGrp="1"/>
          </p:cNvSpPr>
          <p:nvPr>
            <p:ph type="dt" sz="half" idx="10"/>
          </p:nvPr>
        </p:nvSpPr>
        <p:spPr/>
        <p:txBody>
          <a:bodyPr/>
          <a:lstStyle/>
          <a:p>
            <a:fld id="{FAE1155F-2EB2-4530-9711-8E0070F78360}" type="datetimeFigureOut">
              <a:rPr lang="en-US" smtClean="0"/>
              <a:t>12/9/2018</a:t>
            </a:fld>
            <a:endParaRPr lang="en-US"/>
          </a:p>
        </p:txBody>
      </p:sp>
      <p:sp>
        <p:nvSpPr>
          <p:cNvPr id="6" name="Footer Placeholder 5">
            <a:extLst>
              <a:ext uri="{FF2B5EF4-FFF2-40B4-BE49-F238E27FC236}">
                <a16:creationId xmlns:a16="http://schemas.microsoft.com/office/drawing/2014/main" id="{FE35CF0E-2CCA-4928-8F2C-D3244D03B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996A1-56E9-420F-B866-282B66A8A7F6}"/>
              </a:ext>
            </a:extLst>
          </p:cNvPr>
          <p:cNvSpPr>
            <a:spLocks noGrp="1"/>
          </p:cNvSpPr>
          <p:nvPr>
            <p:ph type="sldNum" sz="quarter" idx="12"/>
          </p:nvPr>
        </p:nvSpPr>
        <p:spPr/>
        <p:txBody>
          <a:bodyPr/>
          <a:lstStyle/>
          <a:p>
            <a:fld id="{0CD21A9F-5E8D-4354-BDCC-54ECBFC9A50F}" type="slidenum">
              <a:rPr lang="en-US" smtClean="0"/>
              <a:t>‹#›</a:t>
            </a:fld>
            <a:endParaRPr lang="en-US"/>
          </a:p>
        </p:txBody>
      </p:sp>
    </p:spTree>
    <p:extLst>
      <p:ext uri="{BB962C8B-B14F-4D97-AF65-F5344CB8AC3E}">
        <p14:creationId xmlns:p14="http://schemas.microsoft.com/office/powerpoint/2010/main" val="354935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7F566-7713-40EF-8B31-9DBC6F52A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5956E-0E9E-40DC-B3CA-23C7F9E60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023D0A7-BFE9-4C3A-8F77-8B170D1DA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1155F-2EB2-4530-9711-8E0070F78360}" type="datetimeFigureOut">
              <a:rPr lang="en-US" smtClean="0"/>
              <a:t>12/9/2018</a:t>
            </a:fld>
            <a:endParaRPr lang="en-US"/>
          </a:p>
        </p:txBody>
      </p:sp>
      <p:sp>
        <p:nvSpPr>
          <p:cNvPr id="5" name="Footer Placeholder 4">
            <a:extLst>
              <a:ext uri="{FF2B5EF4-FFF2-40B4-BE49-F238E27FC236}">
                <a16:creationId xmlns:a16="http://schemas.microsoft.com/office/drawing/2014/main" id="{4E8D0D9B-4245-4DE8-99E0-596AA0B77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EDCF0F-6364-4B3E-A256-814822F7E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21A9F-5E8D-4354-BDCC-54ECBFC9A50F}" type="slidenum">
              <a:rPr lang="en-US" smtClean="0"/>
              <a:t>‹#›</a:t>
            </a:fld>
            <a:endParaRPr lang="en-US"/>
          </a:p>
        </p:txBody>
      </p:sp>
      <p:grpSp>
        <p:nvGrpSpPr>
          <p:cNvPr id="7" name="Group 6">
            <a:extLst>
              <a:ext uri="{FF2B5EF4-FFF2-40B4-BE49-F238E27FC236}">
                <a16:creationId xmlns:a16="http://schemas.microsoft.com/office/drawing/2014/main" id="{849C28CF-34B0-422A-A108-0DFEBCE6AD41}"/>
              </a:ext>
            </a:extLst>
          </p:cNvPr>
          <p:cNvGrpSpPr/>
          <p:nvPr userDrawn="1"/>
        </p:nvGrpSpPr>
        <p:grpSpPr>
          <a:xfrm>
            <a:off x="9982200" y="-45244"/>
            <a:ext cx="3338742" cy="1735932"/>
            <a:chOff x="2897044" y="544777"/>
            <a:chExt cx="4733123" cy="2686710"/>
          </a:xfrm>
        </p:grpSpPr>
        <p:sp>
          <p:nvSpPr>
            <p:cNvPr id="8" name="TextBox 7">
              <a:extLst>
                <a:ext uri="{FF2B5EF4-FFF2-40B4-BE49-F238E27FC236}">
                  <a16:creationId xmlns:a16="http://schemas.microsoft.com/office/drawing/2014/main" id="{F92D67D4-C8C3-43C1-887F-F8735A9AD1AE}"/>
                </a:ext>
              </a:extLst>
            </p:cNvPr>
            <p:cNvSpPr txBox="1"/>
            <p:nvPr/>
          </p:nvSpPr>
          <p:spPr>
            <a:xfrm>
              <a:off x="2897044" y="544777"/>
              <a:ext cx="4524973" cy="2076333"/>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5400" dirty="0">
                  <a:solidFill>
                    <a:schemeClr val="bg1">
                      <a:lumMod val="65000"/>
                    </a:schemeClr>
                  </a:solidFill>
                  <a:latin typeface="+mj-lt"/>
                  <a:ea typeface="+mj-ea"/>
                  <a:cs typeface="+mj-cs"/>
                </a:rPr>
                <a:t>A</a:t>
              </a:r>
              <a:endParaRPr lang="en-US" sz="4000" dirty="0">
                <a:solidFill>
                  <a:schemeClr val="bg1">
                    <a:lumMod val="65000"/>
                  </a:schemeClr>
                </a:solidFill>
                <a:latin typeface="+mj-lt"/>
                <a:ea typeface="+mj-ea"/>
                <a:cs typeface="+mj-cs"/>
              </a:endParaRPr>
            </a:p>
          </p:txBody>
        </p:sp>
        <p:sp>
          <p:nvSpPr>
            <p:cNvPr id="9" name="TextBox 8">
              <a:extLst>
                <a:ext uri="{FF2B5EF4-FFF2-40B4-BE49-F238E27FC236}">
                  <a16:creationId xmlns:a16="http://schemas.microsoft.com/office/drawing/2014/main" id="{F9428A6E-11DA-4822-9744-7247EE4C67D3}"/>
                </a:ext>
              </a:extLst>
            </p:cNvPr>
            <p:cNvSpPr txBox="1"/>
            <p:nvPr/>
          </p:nvSpPr>
          <p:spPr>
            <a:xfrm>
              <a:off x="3105194" y="1155155"/>
              <a:ext cx="4524973" cy="207633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5400" dirty="0">
                  <a:solidFill>
                    <a:schemeClr val="bg1">
                      <a:lumMod val="65000"/>
                    </a:schemeClr>
                  </a:solidFill>
                  <a:latin typeface="+mj-lt"/>
                  <a:ea typeface="+mj-ea"/>
                  <a:cs typeface="+mj-cs"/>
                </a:rPr>
                <a:t>A</a:t>
              </a:r>
              <a:endParaRPr lang="en-US" sz="4000" dirty="0">
                <a:solidFill>
                  <a:schemeClr val="bg1">
                    <a:lumMod val="65000"/>
                  </a:schemeClr>
                </a:solidFill>
                <a:latin typeface="+mj-lt"/>
                <a:ea typeface="+mj-ea"/>
                <a:cs typeface="+mj-cs"/>
              </a:endParaRPr>
            </a:p>
          </p:txBody>
        </p:sp>
      </p:grpSp>
    </p:spTree>
    <p:extLst>
      <p:ext uri="{BB962C8B-B14F-4D97-AF65-F5344CB8AC3E}">
        <p14:creationId xmlns:p14="http://schemas.microsoft.com/office/powerpoint/2010/main" val="17781293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0.PNG"/><Relationship Id="rId7" Type="http://schemas.openxmlformats.org/officeDocument/2006/relationships/image" Target="../media/image34.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91DE-4BC1-448B-8C0A-AC9B16AA1CC2}"/>
              </a:ext>
            </a:extLst>
          </p:cNvPr>
          <p:cNvSpPr>
            <a:spLocks noGrp="1"/>
          </p:cNvSpPr>
          <p:nvPr>
            <p:ph type="ctrTitle"/>
          </p:nvPr>
        </p:nvSpPr>
        <p:spPr>
          <a:xfrm>
            <a:off x="276583" y="1713168"/>
            <a:ext cx="4805996" cy="1297115"/>
          </a:xfrm>
        </p:spPr>
        <p:txBody>
          <a:bodyPr anchor="t">
            <a:normAutofit/>
          </a:bodyPr>
          <a:lstStyle/>
          <a:p>
            <a:pPr algn="l"/>
            <a:r>
              <a:rPr lang="en-US" sz="4400" dirty="0">
                <a:solidFill>
                  <a:srgbClr val="000000"/>
                </a:solidFill>
              </a:rPr>
              <a:t>Predicting Loan Risk</a:t>
            </a:r>
          </a:p>
        </p:txBody>
      </p:sp>
      <p:pic>
        <p:nvPicPr>
          <p:cNvPr id="6" name="Graphic 5" descr="House">
            <a:extLst>
              <a:ext uri="{FF2B5EF4-FFF2-40B4-BE49-F238E27FC236}">
                <a16:creationId xmlns:a16="http://schemas.microsoft.com/office/drawing/2014/main" id="{A512460A-884C-4BB9-8C2C-6F01AEB4DF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9770" y="1815320"/>
            <a:ext cx="4141760" cy="4141760"/>
          </a:xfrm>
          <a:prstGeom prst="rect">
            <a:avLst/>
          </a:prstGeom>
        </p:spPr>
      </p:pic>
      <p:sp>
        <p:nvSpPr>
          <p:cNvPr id="8" name="Subtitle 2">
            <a:extLst>
              <a:ext uri="{FF2B5EF4-FFF2-40B4-BE49-F238E27FC236}">
                <a16:creationId xmlns:a16="http://schemas.microsoft.com/office/drawing/2014/main" id="{C8C46E89-07FB-48C6-8104-3039F6A3C259}"/>
              </a:ext>
            </a:extLst>
          </p:cNvPr>
          <p:cNvSpPr>
            <a:spLocks noGrp="1"/>
          </p:cNvSpPr>
          <p:nvPr>
            <p:ph type="subTitle" idx="1"/>
          </p:nvPr>
        </p:nvSpPr>
        <p:spPr>
          <a:xfrm>
            <a:off x="152547" y="2754895"/>
            <a:ext cx="5464879" cy="2297872"/>
          </a:xfrm>
        </p:spPr>
        <p:txBody>
          <a:bodyPr>
            <a:normAutofit fontScale="92500" lnSpcReduction="20000"/>
          </a:bodyPr>
          <a:lstStyle/>
          <a:p>
            <a:pPr algn="l"/>
            <a:r>
              <a:rPr lang="en-US" dirty="0"/>
              <a:t>Group8:</a:t>
            </a:r>
          </a:p>
          <a:p>
            <a:pPr algn="l"/>
            <a:r>
              <a:rPr lang="en-US" dirty="0"/>
              <a:t>Phanindra Panthagani</a:t>
            </a:r>
          </a:p>
          <a:p>
            <a:pPr algn="l"/>
            <a:r>
              <a:rPr lang="en-US" dirty="0"/>
              <a:t>Prithvi Gude</a:t>
            </a:r>
          </a:p>
          <a:p>
            <a:pPr algn="l"/>
            <a:r>
              <a:rPr lang="en-US" dirty="0"/>
              <a:t>Medichelmala Shiva Teja</a:t>
            </a:r>
          </a:p>
          <a:p>
            <a:pPr algn="l"/>
            <a:r>
              <a:rPr lang="en-US" dirty="0"/>
              <a:t>Monisha Prakash</a:t>
            </a:r>
          </a:p>
          <a:p>
            <a:pPr algn="l"/>
            <a:r>
              <a:rPr lang="en-US" dirty="0" err="1"/>
              <a:t>Shuba</a:t>
            </a:r>
            <a:r>
              <a:rPr lang="en-US" dirty="0"/>
              <a:t> Hanuman</a:t>
            </a:r>
          </a:p>
        </p:txBody>
      </p:sp>
    </p:spTree>
    <p:extLst>
      <p:ext uri="{BB962C8B-B14F-4D97-AF65-F5344CB8AC3E}">
        <p14:creationId xmlns:p14="http://schemas.microsoft.com/office/powerpoint/2010/main" val="30546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14093F-9260-4629-92CC-81F016D60286}"/>
              </a:ext>
            </a:extLst>
          </p:cNvPr>
          <p:cNvSpPr txBox="1"/>
          <p:nvPr/>
        </p:nvSpPr>
        <p:spPr>
          <a:xfrm>
            <a:off x="655320" y="2671011"/>
            <a:ext cx="5257803" cy="2427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dirty="0">
                <a:latin typeface="+mj-lt"/>
                <a:ea typeface="+mj-ea"/>
                <a:cs typeface="+mj-cs"/>
              </a:rPr>
              <a:t>What do we do?</a:t>
            </a:r>
          </a:p>
        </p:txBody>
      </p:sp>
      <p:cxnSp>
        <p:nvCxnSpPr>
          <p:cNvPr id="73" name="Straight Arrow Connector 72">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242" name="Picture 2" descr="Related image">
            <a:extLst>
              <a:ext uri="{FF2B5EF4-FFF2-40B4-BE49-F238E27FC236}">
                <a16:creationId xmlns:a16="http://schemas.microsoft.com/office/drawing/2014/main" id="{69115BA6-96EE-4D41-8328-F6A312244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59" r="10057" b="-2"/>
          <a:stretch/>
        </p:blipFill>
        <p:spPr bwMode="auto">
          <a:xfrm>
            <a:off x="5913124"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68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622EBB-6AA8-4BD9-967D-7825AF097DE7}"/>
              </a:ext>
            </a:extLst>
          </p:cNvPr>
          <p:cNvSpPr txBox="1"/>
          <p:nvPr/>
        </p:nvSpPr>
        <p:spPr>
          <a:xfrm>
            <a:off x="1158240" y="1122363"/>
            <a:ext cx="633984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a:latin typeface="+mj-lt"/>
                <a:ea typeface="+mj-ea"/>
                <a:cs typeface="+mj-cs"/>
              </a:rPr>
              <a:t>Need a month time </a:t>
            </a:r>
          </a:p>
        </p:txBody>
      </p:sp>
      <p:cxnSp>
        <p:nvCxnSpPr>
          <p:cNvPr id="83" name="Straight Connector 82">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266" name="Picture 2" descr="Image result for 30 days countdown">
            <a:extLst>
              <a:ext uri="{FF2B5EF4-FFF2-40B4-BE49-F238E27FC236}">
                <a16:creationId xmlns:a16="http://schemas.microsoft.com/office/drawing/2014/main" id="{5A1DC8D4-CCAF-421A-A596-EF8C93D37B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03" r="11033" b="1"/>
          <a:stretch/>
        </p:blipFill>
        <p:spPr bwMode="auto">
          <a:xfrm>
            <a:off x="8134348" y="1005839"/>
            <a:ext cx="3444236" cy="3444236"/>
          </a:xfrm>
          <a:custGeom>
            <a:avLst/>
            <a:gdLst>
              <a:gd name="connsiteX0" fmla="*/ 1722118 w 3444236"/>
              <a:gd name="connsiteY0" fmla="*/ 0 h 3444236"/>
              <a:gd name="connsiteX1" fmla="*/ 3444236 w 3444236"/>
              <a:gd name="connsiteY1" fmla="*/ 1722118 h 3444236"/>
              <a:gd name="connsiteX2" fmla="*/ 1722118 w 3444236"/>
              <a:gd name="connsiteY2" fmla="*/ 3444236 h 3444236"/>
              <a:gd name="connsiteX3" fmla="*/ 0 w 3444236"/>
              <a:gd name="connsiteY3" fmla="*/ 1722118 h 3444236"/>
              <a:gd name="connsiteX4" fmla="*/ 1722118 w 3444236"/>
              <a:gd name="connsiteY4" fmla="*/ 0 h 344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236" h="3444236">
                <a:moveTo>
                  <a:pt x="1722118" y="0"/>
                </a:moveTo>
                <a:cubicBezTo>
                  <a:pt x="2673218" y="0"/>
                  <a:pt x="3444236" y="771018"/>
                  <a:pt x="3444236" y="1722118"/>
                </a:cubicBezTo>
                <a:cubicBezTo>
                  <a:pt x="3444236" y="2673218"/>
                  <a:pt x="2673218" y="3444236"/>
                  <a:pt x="1722118" y="3444236"/>
                </a:cubicBezTo>
                <a:cubicBezTo>
                  <a:pt x="771018" y="3444236"/>
                  <a:pt x="0" y="2673218"/>
                  <a:pt x="0" y="1722118"/>
                </a:cubicBezTo>
                <a:cubicBezTo>
                  <a:pt x="0" y="771018"/>
                  <a:pt x="771018" y="0"/>
                  <a:pt x="172211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05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6" name="Picture 4" descr="Related image">
            <a:extLst>
              <a:ext uri="{FF2B5EF4-FFF2-40B4-BE49-F238E27FC236}">
                <a16:creationId xmlns:a16="http://schemas.microsoft.com/office/drawing/2014/main" id="{ED5AA7D0-22A9-4A74-9E12-54DC7D63032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2044" b="2"/>
          <a:stretch/>
        </p:blipFill>
        <p:spPr bwMode="auto">
          <a:xfrm>
            <a:off x="6488817" y="1696889"/>
            <a:ext cx="6166422" cy="4422210"/>
          </a:xfrm>
          <a:custGeom>
            <a:avLst/>
            <a:gdLst>
              <a:gd name="connsiteX0" fmla="*/ 253815 w 5061985"/>
              <a:gd name="connsiteY0" fmla="*/ 0 h 3630170"/>
              <a:gd name="connsiteX1" fmla="*/ 4808170 w 5061985"/>
              <a:gd name="connsiteY1" fmla="*/ 0 h 3630170"/>
              <a:gd name="connsiteX2" fmla="*/ 4863087 w 5061985"/>
              <a:gd name="connsiteY2" fmla="*/ 114001 h 3630170"/>
              <a:gd name="connsiteX3" fmla="*/ 5061985 w 5061985"/>
              <a:gd name="connsiteY3" fmla="*/ 1099178 h 3630170"/>
              <a:gd name="connsiteX4" fmla="*/ 2530993 w 5061985"/>
              <a:gd name="connsiteY4" fmla="*/ 3630170 h 3630170"/>
              <a:gd name="connsiteX5" fmla="*/ 0 w 5061985"/>
              <a:gd name="connsiteY5" fmla="*/ 1099178 h 3630170"/>
              <a:gd name="connsiteX6" fmla="*/ 198898 w 5061985"/>
              <a:gd name="connsiteY6" fmla="*/ 114001 h 363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1985" h="3630170">
                <a:moveTo>
                  <a:pt x="253815" y="0"/>
                </a:moveTo>
                <a:lnTo>
                  <a:pt x="4808170" y="0"/>
                </a:lnTo>
                <a:lnTo>
                  <a:pt x="4863087" y="114001"/>
                </a:lnTo>
                <a:cubicBezTo>
                  <a:pt x="4991162" y="416805"/>
                  <a:pt x="5061985" y="749721"/>
                  <a:pt x="5061985" y="1099178"/>
                </a:cubicBezTo>
                <a:cubicBezTo>
                  <a:pt x="5061985" y="2497007"/>
                  <a:pt x="3928821" y="3630170"/>
                  <a:pt x="2530993" y="3630170"/>
                </a:cubicBezTo>
                <a:cubicBezTo>
                  <a:pt x="1133164" y="3630170"/>
                  <a:pt x="0" y="2497007"/>
                  <a:pt x="0" y="1099178"/>
                </a:cubicBezTo>
                <a:cubicBezTo>
                  <a:pt x="0" y="749721"/>
                  <a:pt x="70823" y="416805"/>
                  <a:pt x="198898" y="114001"/>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320" name="Picture 8" descr="Image result for avocado cartoon png">
            <a:extLst>
              <a:ext uri="{FF2B5EF4-FFF2-40B4-BE49-F238E27FC236}">
                <a16:creationId xmlns:a16="http://schemas.microsoft.com/office/drawing/2014/main" id="{6CFB4F4B-FB43-41D0-BCCA-1364EC11347D}"/>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9761" r="8602" b="1"/>
          <a:stretch/>
        </p:blipFill>
        <p:spPr bwMode="auto">
          <a:xfrm>
            <a:off x="3937026" y="5394"/>
            <a:ext cx="2914840" cy="3382990"/>
          </a:xfrm>
          <a:custGeom>
            <a:avLst/>
            <a:gdLst>
              <a:gd name="connsiteX0" fmla="*/ 3479124 w 5294678"/>
              <a:gd name="connsiteY0" fmla="*/ 0 h 6145051"/>
              <a:gd name="connsiteX1" fmla="*/ 5137482 w 5294678"/>
              <a:gd name="connsiteY1" fmla="*/ 419912 h 6145051"/>
              <a:gd name="connsiteX2" fmla="*/ 5294678 w 5294678"/>
              <a:gd name="connsiteY2" fmla="*/ 515411 h 6145051"/>
              <a:gd name="connsiteX3" fmla="*/ 5294678 w 5294678"/>
              <a:gd name="connsiteY3" fmla="*/ 6145051 h 6145051"/>
              <a:gd name="connsiteX4" fmla="*/ 1245466 w 5294678"/>
              <a:gd name="connsiteY4" fmla="*/ 6145051 h 6145051"/>
              <a:gd name="connsiteX5" fmla="*/ 1019012 w 5294678"/>
              <a:gd name="connsiteY5" fmla="*/ 5939236 h 6145051"/>
              <a:gd name="connsiteX6" fmla="*/ 0 w 5294678"/>
              <a:gd name="connsiteY6" fmla="*/ 3479124 h 6145051"/>
              <a:gd name="connsiteX7" fmla="*/ 3479124 w 5294678"/>
              <a:gd name="connsiteY7" fmla="*/ 0 h 614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94678" h="6145051">
                <a:moveTo>
                  <a:pt x="3479124" y="0"/>
                </a:moveTo>
                <a:cubicBezTo>
                  <a:pt x="4079583" y="0"/>
                  <a:pt x="4644513" y="152115"/>
                  <a:pt x="5137482" y="419912"/>
                </a:cubicBezTo>
                <a:lnTo>
                  <a:pt x="5294678" y="515411"/>
                </a:lnTo>
                <a:lnTo>
                  <a:pt x="5294678" y="6145051"/>
                </a:lnTo>
                <a:lnTo>
                  <a:pt x="1245466" y="6145051"/>
                </a:lnTo>
                <a:lnTo>
                  <a:pt x="1019012" y="5939236"/>
                </a:lnTo>
                <a:cubicBezTo>
                  <a:pt x="389414" y="5309639"/>
                  <a:pt x="0" y="4439858"/>
                  <a:pt x="0" y="3479124"/>
                </a:cubicBezTo>
                <a:cubicBezTo>
                  <a:pt x="0" y="1557657"/>
                  <a:pt x="1557657" y="0"/>
                  <a:pt x="3479124"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322" name="Picture 140">
            <a:extLst>
              <a:ext uri="{FF2B5EF4-FFF2-40B4-BE49-F238E27FC236}">
                <a16:creationId xmlns:a16="http://schemas.microsoft.com/office/drawing/2014/main" id="{6D104383-AD7E-45AE-BEBC-A74A7E3364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extBox 3">
            <a:extLst>
              <a:ext uri="{FF2B5EF4-FFF2-40B4-BE49-F238E27FC236}">
                <a16:creationId xmlns:a16="http://schemas.microsoft.com/office/drawing/2014/main" id="{8CE6D186-3ECB-4694-B73C-BD5528293D20}"/>
              </a:ext>
            </a:extLst>
          </p:cNvPr>
          <p:cNvSpPr txBox="1"/>
          <p:nvPr/>
        </p:nvSpPr>
        <p:spPr>
          <a:xfrm>
            <a:off x="804620" y="4592325"/>
            <a:ext cx="5946579" cy="1452875"/>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3400" kern="1200">
                <a:solidFill>
                  <a:srgbClr val="000000"/>
                </a:solidFill>
                <a:latin typeface="+mj-lt"/>
                <a:ea typeface="+mj-ea"/>
                <a:cs typeface="+mj-cs"/>
              </a:rPr>
              <a:t>Avocado Analysts at work</a:t>
            </a:r>
          </a:p>
        </p:txBody>
      </p:sp>
    </p:spTree>
    <p:extLst>
      <p:ext uri="{BB962C8B-B14F-4D97-AF65-F5344CB8AC3E}">
        <p14:creationId xmlns:p14="http://schemas.microsoft.com/office/powerpoint/2010/main" val="159612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p:cTn id="7" dur="1000" fill="hold"/>
                                        <p:tgtEl>
                                          <p:spTgt spid="13320"/>
                                        </p:tgtEl>
                                        <p:attrNameLst>
                                          <p:attrName>ppt_w</p:attrName>
                                        </p:attrNameLst>
                                      </p:cBhvr>
                                      <p:tavLst>
                                        <p:tav tm="0">
                                          <p:val>
                                            <p:fltVal val="0"/>
                                          </p:val>
                                        </p:tav>
                                        <p:tav tm="100000">
                                          <p:val>
                                            <p:strVal val="#ppt_w"/>
                                          </p:val>
                                        </p:tav>
                                      </p:tavLst>
                                    </p:anim>
                                    <p:anim calcmode="lin" valueType="num">
                                      <p:cBhvr>
                                        <p:cTn id="8" dur="1000" fill="hold"/>
                                        <p:tgtEl>
                                          <p:spTgt spid="13320"/>
                                        </p:tgtEl>
                                        <p:attrNameLst>
                                          <p:attrName>ppt_h</p:attrName>
                                        </p:attrNameLst>
                                      </p:cBhvr>
                                      <p:tavLst>
                                        <p:tav tm="0">
                                          <p:val>
                                            <p:fltVal val="0"/>
                                          </p:val>
                                        </p:tav>
                                        <p:tav tm="100000">
                                          <p:val>
                                            <p:strVal val="#ppt_h"/>
                                          </p:val>
                                        </p:tav>
                                      </p:tavLst>
                                    </p:anim>
                                    <p:anim calcmode="lin" valueType="num">
                                      <p:cBhvr>
                                        <p:cTn id="9" dur="1000" fill="hold"/>
                                        <p:tgtEl>
                                          <p:spTgt spid="13320"/>
                                        </p:tgtEl>
                                        <p:attrNameLst>
                                          <p:attrName>style.rotation</p:attrName>
                                        </p:attrNameLst>
                                      </p:cBhvr>
                                      <p:tavLst>
                                        <p:tav tm="0">
                                          <p:val>
                                            <p:fltVal val="90"/>
                                          </p:val>
                                        </p:tav>
                                        <p:tav tm="100000">
                                          <p:val>
                                            <p:fltVal val="0"/>
                                          </p:val>
                                        </p:tav>
                                      </p:tavLst>
                                    </p:anim>
                                    <p:animEffect transition="in" filter="fade">
                                      <p:cBhvr>
                                        <p:cTn id="10" dur="10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DBE25E-61A1-4B6A-8AAB-D2563D892B34}"/>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chemeClr val="bg1"/>
                </a:solidFill>
                <a:latin typeface="+mj-lt"/>
                <a:ea typeface="+mj-ea"/>
                <a:cs typeface="+mj-cs"/>
              </a:rPr>
              <a:t>Meet no.2</a:t>
            </a:r>
          </a:p>
        </p:txBody>
      </p:sp>
      <p:pic>
        <p:nvPicPr>
          <p:cNvPr id="12290" name="Picture 2" descr="Related image">
            <a:extLst>
              <a:ext uri="{FF2B5EF4-FFF2-40B4-BE49-F238E27FC236}">
                <a16:creationId xmlns:a16="http://schemas.microsoft.com/office/drawing/2014/main" id="{10E031F8-B823-482F-A977-DC8D04152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952" y="961812"/>
            <a:ext cx="666349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5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result for peeling avocado">
            <a:extLst>
              <a:ext uri="{FF2B5EF4-FFF2-40B4-BE49-F238E27FC236}">
                <a16:creationId xmlns:a16="http://schemas.microsoft.com/office/drawing/2014/main" id="{D0AC3A34-FD72-4BC9-80D1-8FBC6F0FF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82" r="12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46E6F991-9827-43E0-87BF-744901F02359}"/>
              </a:ext>
            </a:extLst>
          </p:cNvPr>
          <p:cNvSpPr txBox="1"/>
          <p:nvPr/>
        </p:nvSpPr>
        <p:spPr>
          <a:xfrm>
            <a:off x="8022021" y="3231931"/>
            <a:ext cx="3852041" cy="1834056"/>
          </a:xfrm>
          <a:prstGeom prst="ellipse">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5400" b="1" dirty="0">
                <a:latin typeface="+mj-lt"/>
                <a:ea typeface="+mj-ea"/>
                <a:cs typeface="+mj-cs"/>
              </a:rPr>
              <a:t>Peel the data</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4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2A151-CCBF-4129-949D-2F503B01AC1C}"/>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EXPLORATORY DATA ANALYSIS</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9D6C6D8-4D38-483D-A1DA-AB7C7E0E0C06}"/>
              </a:ext>
            </a:extLst>
          </p:cNvPr>
          <p:cNvPicPr>
            <a:picLocks noChangeAspect="1"/>
          </p:cNvPicPr>
          <p:nvPr/>
        </p:nvPicPr>
        <p:blipFill>
          <a:blip r:embed="rId2"/>
          <a:stretch>
            <a:fillRect/>
          </a:stretch>
        </p:blipFill>
        <p:spPr>
          <a:xfrm>
            <a:off x="5153822" y="1647130"/>
            <a:ext cx="6553545" cy="3571682"/>
          </a:xfrm>
          <a:prstGeom prst="rect">
            <a:avLst/>
          </a:prstGeom>
        </p:spPr>
      </p:pic>
      <p:sp>
        <p:nvSpPr>
          <p:cNvPr id="4" name="TextBox 3">
            <a:extLst>
              <a:ext uri="{FF2B5EF4-FFF2-40B4-BE49-F238E27FC236}">
                <a16:creationId xmlns:a16="http://schemas.microsoft.com/office/drawing/2014/main" id="{44E6DB3F-25CC-473C-8B9C-C73AC2E77032}"/>
              </a:ext>
            </a:extLst>
          </p:cNvPr>
          <p:cNvSpPr txBox="1"/>
          <p:nvPr/>
        </p:nvSpPr>
        <p:spPr>
          <a:xfrm>
            <a:off x="5891753" y="5335571"/>
            <a:ext cx="4496585" cy="646331"/>
          </a:xfrm>
          <a:prstGeom prst="rect">
            <a:avLst/>
          </a:prstGeom>
          <a:noFill/>
        </p:spPr>
        <p:txBody>
          <a:bodyPr wrap="square" rtlCol="0">
            <a:spAutoFit/>
          </a:bodyPr>
          <a:lstStyle/>
          <a:p>
            <a:r>
              <a:rPr lang="en-US" dirty="0"/>
              <a:t>0- Full paid</a:t>
            </a:r>
          </a:p>
          <a:p>
            <a:r>
              <a:rPr lang="en-US" dirty="0"/>
              <a:t>1- Default</a:t>
            </a:r>
          </a:p>
        </p:txBody>
      </p:sp>
    </p:spTree>
    <p:extLst>
      <p:ext uri="{BB962C8B-B14F-4D97-AF65-F5344CB8AC3E}">
        <p14:creationId xmlns:p14="http://schemas.microsoft.com/office/powerpoint/2010/main" val="288202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4BE715-A72D-4146-9A82-059E2EFDA8F8}"/>
              </a:ext>
            </a:extLst>
          </p:cNvPr>
          <p:cNvSpPr txBox="1"/>
          <p:nvPr/>
        </p:nvSpPr>
        <p:spPr>
          <a:xfrm>
            <a:off x="603938" y="640081"/>
            <a:ext cx="2608655" cy="5257799"/>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2500">
                <a:solidFill>
                  <a:srgbClr val="2C2C2C"/>
                </a:solidFill>
                <a:latin typeface="+mj-lt"/>
                <a:ea typeface="+mj-ea"/>
                <a:cs typeface="+mj-cs"/>
              </a:rPr>
              <a:t>Exploring the relationship between the numeric variable Interest Rate and the factor Grade</a:t>
            </a:r>
          </a:p>
        </p:txBody>
      </p:sp>
      <p:sp>
        <p:nvSpPr>
          <p:cNvPr id="2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white wall&#10;&#10;Description generated with high confidence">
            <a:extLst>
              <a:ext uri="{FF2B5EF4-FFF2-40B4-BE49-F238E27FC236}">
                <a16:creationId xmlns:a16="http://schemas.microsoft.com/office/drawing/2014/main" id="{AE3D1BE3-7C2F-411F-9D97-E24469127AC6}"/>
              </a:ext>
            </a:extLst>
          </p:cNvPr>
          <p:cNvPicPr>
            <a:picLocks noChangeAspect="1"/>
          </p:cNvPicPr>
          <p:nvPr/>
        </p:nvPicPr>
        <p:blipFill rotWithShape="1">
          <a:blip r:embed="rId2"/>
          <a:srcRect r="7265" b="2"/>
          <a:stretch/>
        </p:blipFill>
        <p:spPr>
          <a:xfrm>
            <a:off x="4062964" y="942538"/>
            <a:ext cx="7163222" cy="4808332"/>
          </a:xfrm>
          <a:prstGeom prst="rect">
            <a:avLst/>
          </a:prstGeom>
          <a:effectLst/>
        </p:spPr>
      </p:pic>
    </p:spTree>
    <p:extLst>
      <p:ext uri="{BB962C8B-B14F-4D97-AF65-F5344CB8AC3E}">
        <p14:creationId xmlns:p14="http://schemas.microsoft.com/office/powerpoint/2010/main" val="26387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351E11-ABE5-4A52-B5D0-0C46A397CBEA}"/>
              </a:ext>
            </a:extLst>
          </p:cNvPr>
          <p:cNvSpPr txBox="1"/>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kern="1200">
                <a:solidFill>
                  <a:srgbClr val="FFFFFF"/>
                </a:solidFill>
                <a:latin typeface="+mj-lt"/>
                <a:ea typeface="+mj-ea"/>
                <a:cs typeface="+mj-cs"/>
              </a:rPr>
              <a:t>Grouping based on term and interpreting the results for the output variable loan_outcome</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031D714-C3BB-4619-9782-532610157C37}"/>
              </a:ext>
            </a:extLst>
          </p:cNvPr>
          <p:cNvPicPr>
            <a:picLocks noChangeAspect="1"/>
          </p:cNvPicPr>
          <p:nvPr/>
        </p:nvPicPr>
        <p:blipFill rotWithShape="1">
          <a:blip r:embed="rId3"/>
          <a:srcRect l="1977" t="2462" r="1865" b="2334"/>
          <a:stretch/>
        </p:blipFill>
        <p:spPr>
          <a:xfrm>
            <a:off x="5006544" y="819730"/>
            <a:ext cx="6301818" cy="3837112"/>
          </a:xfrm>
          <a:prstGeom prst="rect">
            <a:avLst/>
          </a:prstGeom>
        </p:spPr>
      </p:pic>
      <p:graphicFrame>
        <p:nvGraphicFramePr>
          <p:cNvPr id="5" name="Table 4">
            <a:extLst>
              <a:ext uri="{FF2B5EF4-FFF2-40B4-BE49-F238E27FC236}">
                <a16:creationId xmlns:a16="http://schemas.microsoft.com/office/drawing/2014/main" id="{E192D520-0549-48C0-87BA-83E372B49439}"/>
              </a:ext>
            </a:extLst>
          </p:cNvPr>
          <p:cNvGraphicFramePr>
            <a:graphicFrameLocks noGrp="1"/>
          </p:cNvGraphicFramePr>
          <p:nvPr>
            <p:extLst>
              <p:ext uri="{D42A27DB-BD31-4B8C-83A1-F6EECF244321}">
                <p14:modId xmlns:p14="http://schemas.microsoft.com/office/powerpoint/2010/main" val="4205873248"/>
              </p:ext>
            </p:extLst>
          </p:nvPr>
        </p:nvGraphicFramePr>
        <p:xfrm>
          <a:off x="4757898" y="4656842"/>
          <a:ext cx="7397966" cy="1645920"/>
        </p:xfrm>
        <a:graphic>
          <a:graphicData uri="http://schemas.openxmlformats.org/drawingml/2006/table">
            <a:tbl>
              <a:tblPr firstRow="1" bandRow="1">
                <a:tableStyleId>{C083E6E3-FA7D-4D7B-A595-EF9225AFEA82}</a:tableStyleId>
              </a:tblPr>
              <a:tblGrid>
                <a:gridCol w="2421215">
                  <a:extLst>
                    <a:ext uri="{9D8B030D-6E8A-4147-A177-3AD203B41FA5}">
                      <a16:colId xmlns:a16="http://schemas.microsoft.com/office/drawing/2014/main" val="1480904563"/>
                    </a:ext>
                  </a:extLst>
                </a:gridCol>
                <a:gridCol w="2510762">
                  <a:extLst>
                    <a:ext uri="{9D8B030D-6E8A-4147-A177-3AD203B41FA5}">
                      <a16:colId xmlns:a16="http://schemas.microsoft.com/office/drawing/2014/main" val="3299554369"/>
                    </a:ext>
                  </a:extLst>
                </a:gridCol>
                <a:gridCol w="2465989">
                  <a:extLst>
                    <a:ext uri="{9D8B030D-6E8A-4147-A177-3AD203B41FA5}">
                      <a16:colId xmlns:a16="http://schemas.microsoft.com/office/drawing/2014/main" val="370292973"/>
                    </a:ext>
                  </a:extLst>
                </a:gridCol>
              </a:tblGrid>
              <a:tr h="328198">
                <a:tc>
                  <a:txBody>
                    <a:bodyPr/>
                    <a:lstStyle/>
                    <a:p>
                      <a:endParaRPr lang="en-US" dirty="0">
                        <a:solidFill>
                          <a:schemeClr val="accent1"/>
                        </a:solidFill>
                        <a:highlight>
                          <a:srgbClr val="0000FF"/>
                        </a:highlight>
                      </a:endParaRPr>
                    </a:p>
                  </a:txBody>
                  <a:tcPr/>
                </a:tc>
                <a:tc>
                  <a:txBody>
                    <a:bodyPr/>
                    <a:lstStyle/>
                    <a:p>
                      <a:r>
                        <a:rPr lang="en-US" dirty="0"/>
                        <a:t>36months</a:t>
                      </a:r>
                    </a:p>
                  </a:txBody>
                  <a:tcPr/>
                </a:tc>
                <a:tc>
                  <a:txBody>
                    <a:bodyPr/>
                    <a:lstStyle/>
                    <a:p>
                      <a:r>
                        <a:rPr lang="en-US" dirty="0"/>
                        <a:t>60months</a:t>
                      </a:r>
                    </a:p>
                  </a:txBody>
                  <a:tcPr/>
                </a:tc>
                <a:extLst>
                  <a:ext uri="{0D108BD9-81ED-4DB2-BD59-A6C34878D82A}">
                    <a16:rowId xmlns:a16="http://schemas.microsoft.com/office/drawing/2014/main" val="2496011821"/>
                  </a:ext>
                </a:extLst>
              </a:tr>
              <a:tr h="566478">
                <a:tc>
                  <a:txBody>
                    <a:bodyPr/>
                    <a:lstStyle/>
                    <a:p>
                      <a:r>
                        <a:rPr lang="en-US" dirty="0"/>
                        <a:t>Loan outcome=0(Fully paid)</a:t>
                      </a:r>
                      <a:endParaRPr lang="en-US" dirty="0">
                        <a:solidFill>
                          <a:schemeClr val="bg1"/>
                        </a:solidFill>
                      </a:endParaRPr>
                    </a:p>
                  </a:txBody>
                  <a:tcPr/>
                </a:tc>
                <a:tc>
                  <a:txBody>
                    <a:bodyPr/>
                    <a:lstStyle/>
                    <a:p>
                      <a:r>
                        <a:rPr lang="en-US" dirty="0"/>
                        <a:t>66000/78000=84.6%</a:t>
                      </a:r>
                    </a:p>
                  </a:txBody>
                  <a:tcPr/>
                </a:tc>
                <a:tc>
                  <a:txBody>
                    <a:bodyPr/>
                    <a:lstStyle/>
                    <a:p>
                      <a:r>
                        <a:rPr lang="en-US" dirty="0"/>
                        <a:t>16000/22000=72.7%</a:t>
                      </a:r>
                    </a:p>
                  </a:txBody>
                  <a:tcPr/>
                </a:tc>
                <a:extLst>
                  <a:ext uri="{0D108BD9-81ED-4DB2-BD59-A6C34878D82A}">
                    <a16:rowId xmlns:a16="http://schemas.microsoft.com/office/drawing/2014/main" val="2477286697"/>
                  </a:ext>
                </a:extLst>
              </a:tr>
              <a:tr h="566478">
                <a:tc>
                  <a:txBody>
                    <a:bodyPr/>
                    <a:lstStyle/>
                    <a:p>
                      <a:r>
                        <a:rPr lang="en-US" dirty="0"/>
                        <a:t>Loan outcome=1(Default)</a:t>
                      </a:r>
                      <a:endParaRPr lang="en-US" dirty="0">
                        <a:solidFill>
                          <a:schemeClr val="bg1"/>
                        </a:solidFill>
                      </a:endParaRPr>
                    </a:p>
                  </a:txBody>
                  <a:tcPr/>
                </a:tc>
                <a:tc>
                  <a:txBody>
                    <a:bodyPr/>
                    <a:lstStyle/>
                    <a:p>
                      <a:r>
                        <a:rPr lang="en-US" dirty="0"/>
                        <a:t>12000/78000 = 15.4%</a:t>
                      </a:r>
                    </a:p>
                  </a:txBody>
                  <a:tcPr/>
                </a:tc>
                <a:tc>
                  <a:txBody>
                    <a:bodyPr/>
                    <a:lstStyle/>
                    <a:p>
                      <a:r>
                        <a:rPr lang="en-US" dirty="0"/>
                        <a:t>6000/22000=27.3%</a:t>
                      </a:r>
                    </a:p>
                  </a:txBody>
                  <a:tcPr/>
                </a:tc>
                <a:extLst>
                  <a:ext uri="{0D108BD9-81ED-4DB2-BD59-A6C34878D82A}">
                    <a16:rowId xmlns:a16="http://schemas.microsoft.com/office/drawing/2014/main" val="2738211821"/>
                  </a:ext>
                </a:extLst>
              </a:tr>
            </a:tbl>
          </a:graphicData>
        </a:graphic>
      </p:graphicFrame>
    </p:spTree>
    <p:extLst>
      <p:ext uri="{BB962C8B-B14F-4D97-AF65-F5344CB8AC3E}">
        <p14:creationId xmlns:p14="http://schemas.microsoft.com/office/powerpoint/2010/main" val="22976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A5256D-B5C2-431F-AEDC-6FE97E18B65F}"/>
              </a:ext>
            </a:extLst>
          </p:cNvPr>
          <p:cNvSpPr txBox="1"/>
          <p:nvPr/>
        </p:nvSpPr>
        <p:spPr>
          <a:xfrm>
            <a:off x="603938" y="640081"/>
            <a:ext cx="2690730"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2C2C2C"/>
                </a:solidFill>
                <a:latin typeface="+mj-lt"/>
                <a:ea typeface="+mj-ea"/>
                <a:cs typeface="+mj-cs"/>
              </a:rPr>
              <a:t>Exploring the impact of annual income on </a:t>
            </a:r>
            <a:r>
              <a:rPr lang="en-US" sz="3600" dirty="0" err="1">
                <a:solidFill>
                  <a:srgbClr val="2C2C2C"/>
                </a:solidFill>
                <a:latin typeface="+mj-lt"/>
                <a:ea typeface="+mj-ea"/>
                <a:cs typeface="+mj-cs"/>
              </a:rPr>
              <a:t>loan_amount</a:t>
            </a:r>
            <a:r>
              <a:rPr lang="en-US" sz="3600" dirty="0">
                <a:solidFill>
                  <a:srgbClr val="2C2C2C"/>
                </a:solidFill>
                <a:latin typeface="+mj-lt"/>
                <a:ea typeface="+mj-ea"/>
                <a:cs typeface="+mj-cs"/>
              </a:rPr>
              <a:t> and </a:t>
            </a:r>
            <a:r>
              <a:rPr lang="en-US" sz="3600" dirty="0" err="1">
                <a:solidFill>
                  <a:srgbClr val="2C2C2C"/>
                </a:solidFill>
                <a:latin typeface="+mj-lt"/>
                <a:ea typeface="+mj-ea"/>
                <a:cs typeface="+mj-cs"/>
              </a:rPr>
              <a:t>int_rate</a:t>
            </a:r>
            <a:endParaRPr lang="en-US" sz="3600" dirty="0">
              <a:solidFill>
                <a:srgbClr val="2C2C2C"/>
              </a:solidFill>
              <a:latin typeface="+mj-lt"/>
              <a:ea typeface="+mj-ea"/>
              <a:cs typeface="+mj-cs"/>
            </a:endParaRPr>
          </a:p>
        </p:txBody>
      </p:sp>
      <p:sp>
        <p:nvSpPr>
          <p:cNvPr id="1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656DCFB-F8DE-4526-80FA-103EE5992AAA}"/>
              </a:ext>
            </a:extLst>
          </p:cNvPr>
          <p:cNvPicPr>
            <a:picLocks noChangeAspect="1"/>
          </p:cNvPicPr>
          <p:nvPr/>
        </p:nvPicPr>
        <p:blipFill rotWithShape="1">
          <a:blip r:embed="rId2"/>
          <a:srcRect r="9496" b="-2"/>
          <a:stretch/>
        </p:blipFill>
        <p:spPr>
          <a:xfrm>
            <a:off x="4062964" y="942538"/>
            <a:ext cx="7163222" cy="4808332"/>
          </a:xfrm>
          <a:prstGeom prst="rect">
            <a:avLst/>
          </a:prstGeom>
          <a:effectLst/>
        </p:spPr>
      </p:pic>
    </p:spTree>
    <p:extLst>
      <p:ext uri="{BB962C8B-B14F-4D97-AF65-F5344CB8AC3E}">
        <p14:creationId xmlns:p14="http://schemas.microsoft.com/office/powerpoint/2010/main" val="265895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29F3D6-08D9-49B0-A62B-C530FE13420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u="sng" kern="1200">
                <a:solidFill>
                  <a:srgbClr val="FFFFFF"/>
                </a:solidFill>
                <a:latin typeface="+mj-lt"/>
                <a:ea typeface="+mj-ea"/>
                <a:cs typeface="+mj-cs"/>
              </a:rPr>
              <a:t>Feature Selection</a:t>
            </a:r>
          </a:p>
        </p:txBody>
      </p:sp>
      <p:pic>
        <p:nvPicPr>
          <p:cNvPr id="3" name="Content Placeholder 4">
            <a:extLst>
              <a:ext uri="{FF2B5EF4-FFF2-40B4-BE49-F238E27FC236}">
                <a16:creationId xmlns:a16="http://schemas.microsoft.com/office/drawing/2014/main" id="{8C6BEF4A-DC7D-468D-A6C8-0EB4E4423EC6}"/>
              </a:ext>
            </a:extLst>
          </p:cNvPr>
          <p:cNvPicPr>
            <a:picLocks noChangeAspect="1"/>
          </p:cNvPicPr>
          <p:nvPr/>
        </p:nvPicPr>
        <p:blipFill>
          <a:blip r:embed="rId2"/>
          <a:stretch>
            <a:fillRect/>
          </a:stretch>
        </p:blipFill>
        <p:spPr>
          <a:xfrm>
            <a:off x="3566861" y="310883"/>
            <a:ext cx="8151090" cy="4075544"/>
          </a:xfrm>
          <a:prstGeom prst="rect">
            <a:avLst/>
          </a:prstGeom>
        </p:spPr>
      </p:pic>
    </p:spTree>
    <p:extLst>
      <p:ext uri="{BB962C8B-B14F-4D97-AF65-F5344CB8AC3E}">
        <p14:creationId xmlns:p14="http://schemas.microsoft.com/office/powerpoint/2010/main" val="91621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24909-2211-486F-9278-7CD94F32A364}"/>
              </a:ext>
            </a:extLst>
          </p:cNvPr>
          <p:cNvSpPr txBox="1"/>
          <p:nvPr/>
        </p:nvSpPr>
        <p:spPr>
          <a:xfrm>
            <a:off x="742062" y="2390833"/>
            <a:ext cx="4524973" cy="2076333"/>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9600" dirty="0">
                <a:latin typeface="+mj-lt"/>
                <a:ea typeface="+mj-ea"/>
                <a:cs typeface="+mj-cs"/>
              </a:rPr>
              <a:t>A</a:t>
            </a:r>
            <a:r>
              <a:rPr lang="en-US" sz="7200" dirty="0">
                <a:latin typeface="+mj-lt"/>
                <a:ea typeface="+mj-ea"/>
                <a:cs typeface="+mj-cs"/>
              </a:rPr>
              <a:t>vocado</a:t>
            </a:r>
          </a:p>
        </p:txBody>
      </p:sp>
      <p:sp>
        <p:nvSpPr>
          <p:cNvPr id="20" name="Freeform: Shape 7">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Related image">
            <a:extLst>
              <a:ext uri="{FF2B5EF4-FFF2-40B4-BE49-F238E27FC236}">
                <a16:creationId xmlns:a16="http://schemas.microsoft.com/office/drawing/2014/main" id="{C4BB866E-3E5D-440D-B668-2E0082002B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57" b="3"/>
          <a:stretch/>
        </p:blipFill>
        <p:spPr bwMode="auto">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A15E96-E2F5-4027-8AF1-CF6FF9CB3A2A}"/>
              </a:ext>
            </a:extLst>
          </p:cNvPr>
          <p:cNvSpPr txBox="1"/>
          <p:nvPr/>
        </p:nvSpPr>
        <p:spPr>
          <a:xfrm>
            <a:off x="1070194" y="3115039"/>
            <a:ext cx="4524973" cy="2076333"/>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9600" dirty="0">
                <a:latin typeface="+mj-lt"/>
                <a:ea typeface="+mj-ea"/>
                <a:cs typeface="+mj-cs"/>
              </a:rPr>
              <a:t>A</a:t>
            </a:r>
            <a:r>
              <a:rPr lang="en-US" sz="7200" dirty="0">
                <a:latin typeface="+mj-lt"/>
                <a:ea typeface="+mj-ea"/>
                <a:cs typeface="+mj-cs"/>
              </a:rPr>
              <a:t>nalytics</a:t>
            </a:r>
          </a:p>
        </p:txBody>
      </p:sp>
      <p:sp>
        <p:nvSpPr>
          <p:cNvPr id="4" name="TextBox 3">
            <a:extLst>
              <a:ext uri="{FF2B5EF4-FFF2-40B4-BE49-F238E27FC236}">
                <a16:creationId xmlns:a16="http://schemas.microsoft.com/office/drawing/2014/main" id="{703A9569-92EC-4711-8207-80A5D1EEF8F1}"/>
              </a:ext>
            </a:extLst>
          </p:cNvPr>
          <p:cNvSpPr txBox="1"/>
          <p:nvPr/>
        </p:nvSpPr>
        <p:spPr>
          <a:xfrm>
            <a:off x="2356701" y="6128557"/>
            <a:ext cx="4118050" cy="369332"/>
          </a:xfrm>
          <a:prstGeom prst="rect">
            <a:avLst/>
          </a:prstGeom>
          <a:noFill/>
        </p:spPr>
        <p:txBody>
          <a:bodyPr wrap="none" rtlCol="0">
            <a:spAutoFit/>
          </a:bodyPr>
          <a:lstStyle/>
          <a:p>
            <a:r>
              <a:rPr lang="en-US" dirty="0"/>
              <a:t>Peel the data. Heal the data. Feel the data</a:t>
            </a:r>
          </a:p>
        </p:txBody>
      </p:sp>
      <p:sp>
        <p:nvSpPr>
          <p:cNvPr id="6" name="Rectangle 5">
            <a:extLst>
              <a:ext uri="{FF2B5EF4-FFF2-40B4-BE49-F238E27FC236}">
                <a16:creationId xmlns:a16="http://schemas.microsoft.com/office/drawing/2014/main" id="{10878B28-F788-4550-8240-9CBCFD6190A6}"/>
              </a:ext>
            </a:extLst>
          </p:cNvPr>
          <p:cNvSpPr/>
          <p:nvPr/>
        </p:nvSpPr>
        <p:spPr>
          <a:xfrm>
            <a:off x="1997650" y="6539562"/>
            <a:ext cx="4708916" cy="5378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7388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9F3D6-08D9-49B0-A62B-C530FE134203}"/>
              </a:ext>
            </a:extLst>
          </p:cNvPr>
          <p:cNvSpPr txBox="1"/>
          <p:nvPr/>
        </p:nvSpPr>
        <p:spPr>
          <a:xfrm>
            <a:off x="674237" y="1853249"/>
            <a:ext cx="3657600" cy="1948730"/>
          </a:xfrm>
          <a:prstGeom prst="ellipse">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3400" u="sng" kern="1200">
                <a:solidFill>
                  <a:srgbClr val="FFFFFF"/>
                </a:solidFill>
                <a:latin typeface="+mj-lt"/>
                <a:ea typeface="+mj-ea"/>
                <a:cs typeface="+mj-cs"/>
              </a:rPr>
              <a:t>Choosing important numerical factors</a:t>
            </a:r>
          </a:p>
        </p:txBody>
      </p:sp>
      <p:pic>
        <p:nvPicPr>
          <p:cNvPr id="5" name="Picture 4" descr="A close up of text on a white background&#10;&#10;Description generated with very high confidence">
            <a:extLst>
              <a:ext uri="{FF2B5EF4-FFF2-40B4-BE49-F238E27FC236}">
                <a16:creationId xmlns:a16="http://schemas.microsoft.com/office/drawing/2014/main" id="{668A51F5-85A6-46FE-B913-BCC70C873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844" y="682213"/>
            <a:ext cx="6553545" cy="4358108"/>
          </a:xfrm>
          <a:prstGeom prst="rect">
            <a:avLst/>
          </a:prstGeom>
        </p:spPr>
      </p:pic>
      <p:sp>
        <p:nvSpPr>
          <p:cNvPr id="8" name="TextBox 7">
            <a:extLst>
              <a:ext uri="{FF2B5EF4-FFF2-40B4-BE49-F238E27FC236}">
                <a16:creationId xmlns:a16="http://schemas.microsoft.com/office/drawing/2014/main" id="{3B2CBAEF-4ADD-4059-81EA-39DEB317FCF7}"/>
              </a:ext>
            </a:extLst>
          </p:cNvPr>
          <p:cNvSpPr txBox="1"/>
          <p:nvPr/>
        </p:nvSpPr>
        <p:spPr>
          <a:xfrm>
            <a:off x="837190" y="80476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800" u="sng" dirty="0">
                <a:solidFill>
                  <a:schemeClr val="bg1"/>
                </a:solidFill>
              </a:rPr>
              <a:t>Choosing important numerical factors</a:t>
            </a:r>
          </a:p>
        </p:txBody>
      </p:sp>
      <p:sp>
        <p:nvSpPr>
          <p:cNvPr id="3" name="Rectangle 2">
            <a:extLst>
              <a:ext uri="{FF2B5EF4-FFF2-40B4-BE49-F238E27FC236}">
                <a16:creationId xmlns:a16="http://schemas.microsoft.com/office/drawing/2014/main" id="{F8F87844-F288-4F15-A63F-3C5E6C763805}"/>
              </a:ext>
            </a:extLst>
          </p:cNvPr>
          <p:cNvSpPr/>
          <p:nvPr/>
        </p:nvSpPr>
        <p:spPr>
          <a:xfrm>
            <a:off x="4707117" y="5209104"/>
            <a:ext cx="6096000" cy="1200329"/>
          </a:xfrm>
          <a:prstGeom prst="rect">
            <a:avLst/>
          </a:prstGeom>
        </p:spPr>
        <p:txBody>
          <a:bodyPr>
            <a:spAutoFit/>
          </a:bodyPr>
          <a:lstStyle/>
          <a:p>
            <a:r>
              <a:rPr lang="en-US" dirty="0"/>
              <a:t>loan2master : </a:t>
            </a:r>
            <a:r>
              <a:rPr lang="en-US" dirty="0" err="1"/>
              <a:t>int_rate,installment,annual_inc</a:t>
            </a:r>
            <a:r>
              <a:rPr lang="en-US" dirty="0"/>
              <a:t> ,</a:t>
            </a:r>
            <a:r>
              <a:rPr lang="en-US" dirty="0" err="1"/>
              <a:t>open_acc,pub_rec,revol_util,total_acc,out_prncp_inv</a:t>
            </a:r>
            <a:r>
              <a:rPr lang="en-US" dirty="0"/>
              <a:t>, </a:t>
            </a:r>
            <a:r>
              <a:rPr lang="en-US" dirty="0" err="1"/>
              <a:t>loan_amnt</a:t>
            </a:r>
            <a:r>
              <a:rPr lang="en-US" dirty="0"/>
              <a:t> , grade , </a:t>
            </a:r>
            <a:r>
              <a:rPr lang="en-US" dirty="0" err="1"/>
              <a:t>emp_length</a:t>
            </a:r>
            <a:r>
              <a:rPr lang="en-US" dirty="0"/>
              <a:t> , </a:t>
            </a:r>
            <a:r>
              <a:rPr lang="en-US" dirty="0" err="1"/>
              <a:t>home_ownership</a:t>
            </a:r>
            <a:r>
              <a:rPr lang="en-US" dirty="0"/>
              <a:t> ,</a:t>
            </a:r>
            <a:r>
              <a:rPr lang="en-US" dirty="0" err="1"/>
              <a:t>term,loan_outcome</a:t>
            </a:r>
            <a:endParaRPr lang="en-US" dirty="0"/>
          </a:p>
        </p:txBody>
      </p:sp>
      <p:sp>
        <p:nvSpPr>
          <p:cNvPr id="6" name="Rectangle 5">
            <a:extLst>
              <a:ext uri="{FF2B5EF4-FFF2-40B4-BE49-F238E27FC236}">
                <a16:creationId xmlns:a16="http://schemas.microsoft.com/office/drawing/2014/main" id="{EABE9F23-DE43-433B-BF97-B004515E1B18}"/>
              </a:ext>
            </a:extLst>
          </p:cNvPr>
          <p:cNvSpPr/>
          <p:nvPr/>
        </p:nvSpPr>
        <p:spPr>
          <a:xfrm>
            <a:off x="766713" y="5105427"/>
            <a:ext cx="6096000" cy="1477328"/>
          </a:xfrm>
          <a:prstGeom prst="rect">
            <a:avLst/>
          </a:prstGeom>
        </p:spPr>
        <p:txBody>
          <a:bodyPr>
            <a:spAutoFit/>
          </a:bodyPr>
          <a:lstStyle/>
          <a:p>
            <a:r>
              <a:rPr lang="en-US" dirty="0"/>
              <a:t>Initial data set - 8,87,000 * 74</a:t>
            </a:r>
          </a:p>
          <a:p>
            <a:endParaRPr lang="en-US" dirty="0"/>
          </a:p>
          <a:p>
            <a:r>
              <a:rPr lang="en-US" dirty="0"/>
              <a:t>Peeled (cleaned) data set – 2,50,000*14</a:t>
            </a:r>
          </a:p>
          <a:p>
            <a:endParaRPr lang="en-US" dirty="0"/>
          </a:p>
          <a:p>
            <a:r>
              <a:rPr lang="en-US" dirty="0"/>
              <a:t>Training set :75% ; Test set : 25%</a:t>
            </a:r>
          </a:p>
        </p:txBody>
      </p:sp>
    </p:spTree>
    <p:extLst>
      <p:ext uri="{BB962C8B-B14F-4D97-AF65-F5344CB8AC3E}">
        <p14:creationId xmlns:p14="http://schemas.microsoft.com/office/powerpoint/2010/main" val="2796225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Related image">
            <a:extLst>
              <a:ext uri="{FF2B5EF4-FFF2-40B4-BE49-F238E27FC236}">
                <a16:creationId xmlns:a16="http://schemas.microsoft.com/office/drawing/2014/main" id="{5C19F0E8-F54F-4414-879E-4F5061E251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9" b="1085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4ADF3DA1-0A61-46E8-8A5C-3FBA6BE4C6C8}"/>
              </a:ext>
            </a:extLst>
          </p:cNvPr>
          <p:cNvSpPr txBox="1"/>
          <p:nvPr/>
        </p:nvSpPr>
        <p:spPr>
          <a:xfrm>
            <a:off x="8022020" y="3495982"/>
            <a:ext cx="3852041" cy="1834056"/>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a:latin typeface="+mj-lt"/>
                <a:ea typeface="+mj-ea"/>
                <a:cs typeface="+mj-cs"/>
              </a:rPr>
              <a:t>Heal the data</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3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F25BA8-F42E-4256-BE15-828A50DC3F22}"/>
              </a:ext>
            </a:extLst>
          </p:cNvPr>
          <p:cNvSpPr txBox="1"/>
          <p:nvPr/>
        </p:nvSpPr>
        <p:spPr>
          <a:xfrm>
            <a:off x="640080" y="2072667"/>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600" u="sng" kern="1200" dirty="0">
                <a:solidFill>
                  <a:schemeClr val="bg1"/>
                </a:solidFill>
                <a:latin typeface="+mj-lt"/>
                <a:ea typeface="+mj-ea"/>
                <a:cs typeface="+mj-cs"/>
              </a:rPr>
              <a:t>KNN</a:t>
            </a:r>
          </a:p>
        </p:txBody>
      </p:sp>
      <p:pic>
        <p:nvPicPr>
          <p:cNvPr id="3" name="Picture 2">
            <a:extLst>
              <a:ext uri="{FF2B5EF4-FFF2-40B4-BE49-F238E27FC236}">
                <a16:creationId xmlns:a16="http://schemas.microsoft.com/office/drawing/2014/main" id="{B7C834DC-E34E-4F85-BF93-5062AFAC3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33742"/>
            <a:ext cx="7188199" cy="4187126"/>
          </a:xfrm>
          <a:prstGeom prst="rect">
            <a:avLst/>
          </a:prstGeom>
        </p:spPr>
      </p:pic>
    </p:spTree>
    <p:extLst>
      <p:ext uri="{BB962C8B-B14F-4D97-AF65-F5344CB8AC3E}">
        <p14:creationId xmlns:p14="http://schemas.microsoft.com/office/powerpoint/2010/main" val="296684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CB2E8-50B6-4CA5-AB90-A461EE591FF2}"/>
              </a:ext>
            </a:extLst>
          </p:cNvPr>
          <p:cNvSpPr txBox="1"/>
          <p:nvPr/>
        </p:nvSpPr>
        <p:spPr>
          <a:xfrm>
            <a:off x="648929" y="629266"/>
            <a:ext cx="3505495" cy="1622321"/>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3700" u="sng" kern="1200" dirty="0">
                <a:solidFill>
                  <a:schemeClr val="tx1"/>
                </a:solidFill>
                <a:latin typeface="+mj-lt"/>
                <a:ea typeface="+mj-ea"/>
                <a:cs typeface="+mj-cs"/>
              </a:rPr>
              <a:t>Logistic Regression</a:t>
            </a:r>
          </a:p>
        </p:txBody>
      </p:sp>
      <p:sp>
        <p:nvSpPr>
          <p:cNvPr id="6" name="Content Placeholder 9">
            <a:extLst>
              <a:ext uri="{FF2B5EF4-FFF2-40B4-BE49-F238E27FC236}">
                <a16:creationId xmlns:a16="http://schemas.microsoft.com/office/drawing/2014/main" id="{4EC216CD-D46E-4230-AA32-2AA7C2150649}"/>
              </a:ext>
            </a:extLst>
          </p:cNvPr>
          <p:cNvSpPr txBox="1">
            <a:spLocks/>
          </p:cNvSpPr>
          <p:nvPr/>
        </p:nvSpPr>
        <p:spPr>
          <a:xfrm>
            <a:off x="648931" y="2438400"/>
            <a:ext cx="3505494"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Probability of default p is the probability that a particular person is not able to repay the loan which can be obtained from logistic regression</a:t>
            </a:r>
          </a:p>
          <a:p>
            <a:r>
              <a:rPr lang="en-US" sz="1600"/>
              <a:t>The optimum threshold for logistic regression came out to be 0.89 which is equal to mean(probability)+3.19*std(probability of default)</a:t>
            </a:r>
          </a:p>
          <a:p>
            <a:r>
              <a:rPr lang="en-US" sz="1600"/>
              <a:t>If a new person’s details are given , this probability can be found out from the logistic model and if the probability comes out to be greater than 0.89 then the person will be a defaulter.</a:t>
            </a:r>
          </a:p>
        </p:txBody>
      </p:sp>
      <p:sp>
        <p:nvSpPr>
          <p:cNvPr id="29" name="Rectangle 2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close up of a map&#10;&#10;Description generated with high confidence">
            <a:extLst>
              <a:ext uri="{FF2B5EF4-FFF2-40B4-BE49-F238E27FC236}">
                <a16:creationId xmlns:a16="http://schemas.microsoft.com/office/drawing/2014/main" id="{DB0F1BC7-6A1E-49E4-A67C-380DF92617AD}"/>
              </a:ext>
            </a:extLst>
          </p:cNvPr>
          <p:cNvPicPr>
            <a:picLocks noChangeAspect="1"/>
          </p:cNvPicPr>
          <p:nvPr/>
        </p:nvPicPr>
        <p:blipFill>
          <a:blip r:embed="rId2"/>
          <a:stretch>
            <a:fillRect/>
          </a:stretch>
        </p:blipFill>
        <p:spPr>
          <a:xfrm>
            <a:off x="5608319" y="2173276"/>
            <a:ext cx="5614835" cy="2358229"/>
          </a:xfrm>
          <a:prstGeom prst="rect">
            <a:avLst/>
          </a:prstGeom>
          <a:effectLst/>
        </p:spPr>
      </p:pic>
    </p:spTree>
    <p:extLst>
      <p:ext uri="{BB962C8B-B14F-4D97-AF65-F5344CB8AC3E}">
        <p14:creationId xmlns:p14="http://schemas.microsoft.com/office/powerpoint/2010/main" val="3522179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CB2E8-50B6-4CA5-AB90-A461EE591FF2}"/>
              </a:ext>
            </a:extLst>
          </p:cNvPr>
          <p:cNvSpPr txBox="1"/>
          <p:nvPr/>
        </p:nvSpPr>
        <p:spPr>
          <a:xfrm>
            <a:off x="385032" y="767670"/>
            <a:ext cx="2587554" cy="1781175"/>
          </a:xfrm>
          <a:prstGeom prst="ellipse">
            <a:avLst/>
          </a:prstGeom>
        </p:spPr>
        <p:txBody>
          <a:bodyPr vert="horz" lIns="91440" tIns="45720" rIns="91440" bIns="45720" rtlCol="0" anchor="ctr">
            <a:normAutofit/>
          </a:bodyPr>
          <a:lstStyle/>
          <a:p>
            <a:pPr>
              <a:lnSpc>
                <a:spcPct val="90000"/>
              </a:lnSpc>
              <a:spcBef>
                <a:spcPct val="0"/>
              </a:spcBef>
              <a:spcAft>
                <a:spcPts val="600"/>
              </a:spcAft>
            </a:pPr>
            <a:endParaRPr lang="en-US" sz="3200" u="sng" kern="1200" dirty="0">
              <a:solidFill>
                <a:srgbClr val="FFFFFF"/>
              </a:solidFill>
              <a:latin typeface="+mj-lt"/>
              <a:ea typeface="+mj-ea"/>
              <a:cs typeface="+mj-cs"/>
            </a:endParaRPr>
          </a:p>
        </p:txBody>
      </p:sp>
      <p:pic>
        <p:nvPicPr>
          <p:cNvPr id="5" name="Picture 4" descr="A picture containing screenshot&#10;&#10;Description generated with high confidence">
            <a:extLst>
              <a:ext uri="{FF2B5EF4-FFF2-40B4-BE49-F238E27FC236}">
                <a16:creationId xmlns:a16="http://schemas.microsoft.com/office/drawing/2014/main" id="{A36BF5AE-A17C-402F-BE75-7E7923C73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102" y="702297"/>
            <a:ext cx="7258092" cy="5693790"/>
          </a:xfrm>
          <a:prstGeom prst="rect">
            <a:avLst/>
          </a:prstGeom>
        </p:spPr>
      </p:pic>
      <p:pic>
        <p:nvPicPr>
          <p:cNvPr id="1069" name="Picture 45" descr="http://latex.codecogs.com/gif.latex?X_k">
            <a:extLst>
              <a:ext uri="{FF2B5EF4-FFF2-40B4-BE49-F238E27FC236}">
                <a16:creationId xmlns:a16="http://schemas.microsoft.com/office/drawing/2014/main" id="{F95A6DB3-12E5-435E-AC18-82881BA71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2" y="4444143"/>
            <a:ext cx="2095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http://latex.codecogs.com/gif.latex?i(%5Ccdot)">
            <a:extLst>
              <a:ext uri="{FF2B5EF4-FFF2-40B4-BE49-F238E27FC236}">
                <a16:creationId xmlns:a16="http://schemas.microsoft.com/office/drawing/2014/main" id="{B3945E1D-45DE-44D3-B536-FF9F24EC2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7201" y="4444143"/>
            <a:ext cx="2286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http://latex.codecogs.com/gif.latex?I(%5Ccdot)">
            <a:extLst>
              <a:ext uri="{FF2B5EF4-FFF2-40B4-BE49-F238E27FC236}">
                <a16:creationId xmlns:a16="http://schemas.microsoft.com/office/drawing/2014/main" id="{65963BE9-BF2C-43C4-9BF6-1AF5B334B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123" y="4451213"/>
            <a:ext cx="2667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5" descr="http://latex.codecogs.com/gif.latex?X_k">
            <a:extLst>
              <a:ext uri="{FF2B5EF4-FFF2-40B4-BE49-F238E27FC236}">
                <a16:creationId xmlns:a16="http://schemas.microsoft.com/office/drawing/2014/main" id="{4D87561F-3AD2-44E6-BEEF-8FCF53E70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272" y="4622663"/>
            <a:ext cx="2095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7" descr="http://latex.codecogs.com/gif.latex?i(%5Ccdot)">
            <a:extLst>
              <a:ext uri="{FF2B5EF4-FFF2-40B4-BE49-F238E27FC236}">
                <a16:creationId xmlns:a16="http://schemas.microsoft.com/office/drawing/2014/main" id="{F1CFC198-44AF-46D3-9860-18A1C3E6D3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7523" y="4857260"/>
            <a:ext cx="2286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latex.codecogs.com/gif.latex?%5CDelta%20i%28t%29%3Di%28t%29%20-%20%5Cfrac%7BN_L%7D%7BN%7Di%28t_L%29-%5Cfrac%7BN_R%7D%7BN%7Di%28t_R%29">
            <a:extLst>
              <a:ext uri="{FF2B5EF4-FFF2-40B4-BE49-F238E27FC236}">
                <a16:creationId xmlns:a16="http://schemas.microsoft.com/office/drawing/2014/main" id="{033C2C14-8C96-4D73-B34B-04D5C5E502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6614" y="5371815"/>
            <a:ext cx="2524125" cy="35242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86B41A1-256D-49EB-A5CD-2C69E673A079}"/>
              </a:ext>
            </a:extLst>
          </p:cNvPr>
          <p:cNvSpPr/>
          <p:nvPr/>
        </p:nvSpPr>
        <p:spPr>
          <a:xfrm>
            <a:off x="578142" y="685790"/>
            <a:ext cx="3560225" cy="2503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3C0F3E-C4B2-4280-BFFE-2A5A9ECA1714}"/>
              </a:ext>
            </a:extLst>
          </p:cNvPr>
          <p:cNvSpPr/>
          <p:nvPr/>
        </p:nvSpPr>
        <p:spPr>
          <a:xfrm>
            <a:off x="717423" y="674486"/>
            <a:ext cx="3420944" cy="998772"/>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a:solidFill>
                  <a:srgbClr val="FFFFFF"/>
                </a:solidFill>
              </a:rPr>
              <a:t>Random Forests</a:t>
            </a:r>
          </a:p>
          <a:p>
            <a:pPr algn="ctr"/>
            <a:endParaRPr lang="en-US" dirty="0"/>
          </a:p>
        </p:txBody>
      </p:sp>
      <p:sp>
        <p:nvSpPr>
          <p:cNvPr id="6" name="Content Placeholder 9">
            <a:extLst>
              <a:ext uri="{FF2B5EF4-FFF2-40B4-BE49-F238E27FC236}">
                <a16:creationId xmlns:a16="http://schemas.microsoft.com/office/drawing/2014/main" id="{4EC216CD-D46E-4230-AA32-2AA7C2150649}"/>
              </a:ext>
            </a:extLst>
          </p:cNvPr>
          <p:cNvSpPr txBox="1">
            <a:spLocks/>
          </p:cNvSpPr>
          <p:nvPr/>
        </p:nvSpPr>
        <p:spPr>
          <a:xfrm>
            <a:off x="722431" y="1794437"/>
            <a:ext cx="3560225" cy="4223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graph represents the mean decrease in node impurity (and not the mean decrease in accuracy). We can also visualize Partial Response Plots, as suggested in Friedman (2001), in the context of boosting.</a:t>
            </a:r>
          </a:p>
          <a:p>
            <a:r>
              <a:rPr lang="en-US" sz="1200" dirty="0"/>
              <a:t>It is possible to evaluate the importance of each variable when predicting  by adding up the weighted impurity decreases for all nodes  where is used (averaged over all trees in the forest, but actually, we can use it on a single tree)</a:t>
            </a:r>
          </a:p>
          <a:p>
            <a:pPr marL="0" indent="0">
              <a:buNone/>
            </a:pPr>
            <a:endParaRPr lang="en-US" sz="1200" dirty="0"/>
          </a:p>
          <a:p>
            <a:pPr marL="0" indent="0">
              <a:buNone/>
            </a:pPr>
            <a:endParaRPr lang="en-US" sz="1100" dirty="0"/>
          </a:p>
          <a:p>
            <a:pPr marL="0" indent="0">
              <a:buNone/>
            </a:pPr>
            <a:r>
              <a:rPr lang="en-US" sz="1100" dirty="0"/>
              <a:t>where the second sum is only on nodes </a:t>
            </a:r>
            <a:r>
              <a:rPr lang="en-US" sz="1100" b="1" dirty="0"/>
              <a:t>t </a:t>
            </a:r>
            <a:r>
              <a:rPr lang="en-US" sz="1100" dirty="0"/>
              <a:t>based on variable .    . If         is Gini index, then          is called </a:t>
            </a:r>
            <a:r>
              <a:rPr lang="en-US" sz="1100" b="1" dirty="0"/>
              <a:t>Mean Decrease Gini </a:t>
            </a:r>
            <a:r>
              <a:rPr lang="en-US" sz="1100" dirty="0"/>
              <a:t>function. Here         is each feature.</a:t>
            </a:r>
          </a:p>
          <a:p>
            <a:r>
              <a:rPr lang="en-US" sz="1100" dirty="0"/>
              <a:t>Given an impurity function          such as Gini index we split at some node  if the change in the index</a:t>
            </a:r>
          </a:p>
          <a:p>
            <a:endParaRPr lang="en-US" sz="1100" dirty="0"/>
          </a:p>
          <a:p>
            <a:pPr marL="0" indent="0">
              <a:buNone/>
            </a:pPr>
            <a:endParaRPr lang="en-US" sz="1100" dirty="0"/>
          </a:p>
        </p:txBody>
      </p:sp>
      <p:pic>
        <p:nvPicPr>
          <p:cNvPr id="1089" name="Picture 65" descr="http://latex.codecogs.com/gif.latex?I(X_k)=%5Cfrac%7B1%7D%7BM%7D%5Csum_m%20%5Csum_%7Bt%7D%5Cfrac%7BN_t%7D%7BN%7D%5CDelta%20i(t)">
            <a:extLst>
              <a:ext uri="{FF2B5EF4-FFF2-40B4-BE49-F238E27FC236}">
                <a16:creationId xmlns:a16="http://schemas.microsoft.com/office/drawing/2014/main" id="{4986A8CB-4FC4-48D5-BFB8-DE91159767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3359" y="3723576"/>
            <a:ext cx="207645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4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mage result for avocado cooking">
            <a:extLst>
              <a:ext uri="{FF2B5EF4-FFF2-40B4-BE49-F238E27FC236}">
                <a16:creationId xmlns:a16="http://schemas.microsoft.com/office/drawing/2014/main" id="{42A30C71-D04E-4B58-B544-7395A44F9F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36" b="727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extBox 3">
            <a:extLst>
              <a:ext uri="{FF2B5EF4-FFF2-40B4-BE49-F238E27FC236}">
                <a16:creationId xmlns:a16="http://schemas.microsoft.com/office/drawing/2014/main" id="{C4A0584B-0973-4EBD-A55F-812A95C4CD38}"/>
              </a:ext>
            </a:extLst>
          </p:cNvPr>
          <p:cNvSpPr txBox="1"/>
          <p:nvPr/>
        </p:nvSpPr>
        <p:spPr>
          <a:xfrm>
            <a:off x="8022021" y="3231931"/>
            <a:ext cx="3852041" cy="1834056"/>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a:latin typeface="+mj-lt"/>
                <a:ea typeface="+mj-ea"/>
                <a:cs typeface="+mj-cs"/>
              </a:rPr>
              <a:t>Feel the data</a:t>
            </a:r>
          </a:p>
        </p:txBody>
      </p:sp>
      <p:cxnSp>
        <p:nvCxnSpPr>
          <p:cNvPr id="137" name="Straight Connector 13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38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29F3D6-08D9-49B0-A62B-C530FE13420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u="sng" kern="1200">
                <a:solidFill>
                  <a:srgbClr val="FFFFFF"/>
                </a:solidFill>
                <a:latin typeface="+mj-lt"/>
                <a:ea typeface="+mj-ea"/>
                <a:cs typeface="+mj-cs"/>
              </a:rPr>
              <a:t>Model Evaluation</a:t>
            </a:r>
          </a:p>
        </p:txBody>
      </p:sp>
      <p:graphicFrame>
        <p:nvGraphicFramePr>
          <p:cNvPr id="3" name="Content Placeholder 3">
            <a:extLst>
              <a:ext uri="{FF2B5EF4-FFF2-40B4-BE49-F238E27FC236}">
                <a16:creationId xmlns:a16="http://schemas.microsoft.com/office/drawing/2014/main" id="{BA1BB339-5B43-4A6A-8A8F-4E149A4F0F5A}"/>
              </a:ext>
            </a:extLst>
          </p:cNvPr>
          <p:cNvGraphicFramePr>
            <a:graphicFrameLocks/>
          </p:cNvGraphicFramePr>
          <p:nvPr>
            <p:extLst>
              <p:ext uri="{D42A27DB-BD31-4B8C-83A1-F6EECF244321}">
                <p14:modId xmlns:p14="http://schemas.microsoft.com/office/powerpoint/2010/main" val="3714154401"/>
              </p:ext>
            </p:extLst>
          </p:nvPr>
        </p:nvGraphicFramePr>
        <p:xfrm>
          <a:off x="3769936" y="353025"/>
          <a:ext cx="7188201" cy="3075975"/>
        </p:xfrm>
        <a:graphic>
          <a:graphicData uri="http://schemas.openxmlformats.org/drawingml/2006/table">
            <a:tbl>
              <a:tblPr firstRow="1" bandRow="1">
                <a:tableStyleId>{3B4B98B0-60AC-42C2-AFA5-B58CD77FA1E5}</a:tableStyleId>
              </a:tblPr>
              <a:tblGrid>
                <a:gridCol w="1150510">
                  <a:extLst>
                    <a:ext uri="{9D8B030D-6E8A-4147-A177-3AD203B41FA5}">
                      <a16:colId xmlns:a16="http://schemas.microsoft.com/office/drawing/2014/main" val="2086464078"/>
                    </a:ext>
                  </a:extLst>
                </a:gridCol>
                <a:gridCol w="1647275">
                  <a:extLst>
                    <a:ext uri="{9D8B030D-6E8A-4147-A177-3AD203B41FA5}">
                      <a16:colId xmlns:a16="http://schemas.microsoft.com/office/drawing/2014/main" val="3629760285"/>
                    </a:ext>
                  </a:extLst>
                </a:gridCol>
                <a:gridCol w="981609">
                  <a:extLst>
                    <a:ext uri="{9D8B030D-6E8A-4147-A177-3AD203B41FA5}">
                      <a16:colId xmlns:a16="http://schemas.microsoft.com/office/drawing/2014/main" val="1127566466"/>
                    </a:ext>
                  </a:extLst>
                </a:gridCol>
                <a:gridCol w="1756564">
                  <a:extLst>
                    <a:ext uri="{9D8B030D-6E8A-4147-A177-3AD203B41FA5}">
                      <a16:colId xmlns:a16="http://schemas.microsoft.com/office/drawing/2014/main" val="2032916207"/>
                    </a:ext>
                  </a:extLst>
                </a:gridCol>
                <a:gridCol w="1652243">
                  <a:extLst>
                    <a:ext uri="{9D8B030D-6E8A-4147-A177-3AD203B41FA5}">
                      <a16:colId xmlns:a16="http://schemas.microsoft.com/office/drawing/2014/main" val="3983934496"/>
                    </a:ext>
                  </a:extLst>
                </a:gridCol>
              </a:tblGrid>
              <a:tr h="529354">
                <a:tc>
                  <a:txBody>
                    <a:bodyPr/>
                    <a:lstStyle/>
                    <a:p>
                      <a:r>
                        <a:rPr lang="en-US" sz="1400"/>
                        <a:t>Classifier</a:t>
                      </a:r>
                    </a:p>
                  </a:txBody>
                  <a:tcPr marL="71534" marR="71534" marT="35767" marB="35767"/>
                </a:tc>
                <a:tc>
                  <a:txBody>
                    <a:bodyPr/>
                    <a:lstStyle/>
                    <a:p>
                      <a:r>
                        <a:rPr lang="en-US" sz="1400"/>
                        <a:t>Trainset variables</a:t>
                      </a:r>
                    </a:p>
                  </a:txBody>
                  <a:tcPr marL="71534" marR="71534" marT="35767" marB="35767"/>
                </a:tc>
                <a:tc>
                  <a:txBody>
                    <a:bodyPr/>
                    <a:lstStyle/>
                    <a:p>
                      <a:r>
                        <a:rPr lang="en-US" sz="1400"/>
                        <a:t>Accuracy</a:t>
                      </a:r>
                    </a:p>
                  </a:txBody>
                  <a:tcPr marL="71534" marR="71534" marT="35767" marB="35767"/>
                </a:tc>
                <a:tc>
                  <a:txBody>
                    <a:bodyPr/>
                    <a:lstStyle/>
                    <a:p>
                      <a:r>
                        <a:rPr lang="en-US" sz="1400"/>
                        <a:t>Loop and optimum values if any</a:t>
                      </a:r>
                    </a:p>
                  </a:txBody>
                  <a:tcPr marL="71534" marR="71534" marT="35767" marB="35767"/>
                </a:tc>
                <a:tc>
                  <a:txBody>
                    <a:bodyPr/>
                    <a:lstStyle/>
                    <a:p>
                      <a:r>
                        <a:rPr lang="en-US" sz="1400"/>
                        <a:t>Threshold if any</a:t>
                      </a:r>
                    </a:p>
                  </a:txBody>
                  <a:tcPr marL="71534" marR="71534" marT="35767" marB="35767"/>
                </a:tc>
                <a:extLst>
                  <a:ext uri="{0D108BD9-81ED-4DB2-BD59-A6C34878D82A}">
                    <a16:rowId xmlns:a16="http://schemas.microsoft.com/office/drawing/2014/main" val="2182775434"/>
                  </a:ext>
                </a:extLst>
              </a:tr>
              <a:tr h="1173162">
                <a:tc>
                  <a:txBody>
                    <a:bodyPr/>
                    <a:lstStyle/>
                    <a:p>
                      <a:r>
                        <a:rPr lang="en-US" sz="1400"/>
                        <a:t>Logistic Regression</a:t>
                      </a:r>
                    </a:p>
                  </a:txBody>
                  <a:tcPr marL="71534" marR="71534" marT="35767" marB="35767"/>
                </a:tc>
                <a:tc>
                  <a:txBody>
                    <a:bodyPr/>
                    <a:lstStyle/>
                    <a:p>
                      <a:r>
                        <a:rPr lang="en-US" sz="1400"/>
                        <a:t>loan2master</a:t>
                      </a:r>
                    </a:p>
                  </a:txBody>
                  <a:tcPr marL="71534" marR="71534" marT="35767" marB="35767"/>
                </a:tc>
                <a:tc>
                  <a:txBody>
                    <a:bodyPr/>
                    <a:lstStyle/>
                    <a:p>
                      <a:r>
                        <a:rPr lang="en-US" sz="1400" dirty="0"/>
                        <a:t>82.29%</a:t>
                      </a:r>
                    </a:p>
                  </a:txBody>
                  <a:tcPr marL="71534" marR="71534" marT="35767" marB="35767"/>
                </a:tc>
                <a:tc>
                  <a:txBody>
                    <a:bodyPr/>
                    <a:lstStyle/>
                    <a:p>
                      <a:r>
                        <a:rPr lang="en-US" sz="1400" dirty="0"/>
                        <a:t>Optimum value of threshold is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Mean+3.19*</a:t>
                      </a:r>
                      <a:r>
                        <a:rPr lang="en-US" sz="1400" dirty="0" err="1"/>
                        <a:t>std</a:t>
                      </a: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Optimum threshold value =0.89</a:t>
                      </a:r>
                    </a:p>
                  </a:txBody>
                  <a:tcPr marL="71534" marR="71534" marT="35767" marB="3576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t>Mean+0.01*std to Mean+4*std</a:t>
                      </a:r>
                    </a:p>
                    <a:p>
                      <a:endParaRPr lang="en-US" sz="1400"/>
                    </a:p>
                  </a:txBody>
                  <a:tcPr marL="71534" marR="71534" marT="35767" marB="35767"/>
                </a:tc>
                <a:extLst>
                  <a:ext uri="{0D108BD9-81ED-4DB2-BD59-A6C34878D82A}">
                    <a16:rowId xmlns:a16="http://schemas.microsoft.com/office/drawing/2014/main" val="2946629530"/>
                  </a:ext>
                </a:extLst>
              </a:tr>
              <a:tr h="529354">
                <a:tc>
                  <a:txBody>
                    <a:bodyPr/>
                    <a:lstStyle/>
                    <a:p>
                      <a:r>
                        <a:rPr lang="en-US" sz="1400"/>
                        <a:t>KNN</a:t>
                      </a:r>
                    </a:p>
                  </a:txBody>
                  <a:tcPr marL="71534" marR="71534" marT="35767" marB="35767"/>
                </a:tc>
                <a:tc>
                  <a:txBody>
                    <a:bodyPr/>
                    <a:lstStyle/>
                    <a:p>
                      <a:r>
                        <a:rPr lang="en-US" sz="1400" dirty="0"/>
                        <a:t>loan2onlynumeric</a:t>
                      </a:r>
                    </a:p>
                  </a:txBody>
                  <a:tcPr marL="71534" marR="71534" marT="35767" marB="35767"/>
                </a:tc>
                <a:tc>
                  <a:txBody>
                    <a:bodyPr/>
                    <a:lstStyle/>
                    <a:p>
                      <a:r>
                        <a:rPr lang="en-US" sz="1400" dirty="0"/>
                        <a:t>82.14%</a:t>
                      </a:r>
                    </a:p>
                  </a:txBody>
                  <a:tcPr marL="71534" marR="71534" marT="35767" marB="35767"/>
                </a:tc>
                <a:tc>
                  <a:txBody>
                    <a:bodyPr/>
                    <a:lstStyle/>
                    <a:p>
                      <a:r>
                        <a:rPr lang="en-US" sz="1400" dirty="0"/>
                        <a:t>Optimal value of K is 36  </a:t>
                      </a:r>
                    </a:p>
                  </a:txBody>
                  <a:tcPr marL="71534" marR="71534" marT="35767" marB="3576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t>K=1 to 360</a:t>
                      </a:r>
                    </a:p>
                    <a:p>
                      <a:endParaRPr lang="en-US" sz="1400"/>
                    </a:p>
                  </a:txBody>
                  <a:tcPr marL="71534" marR="71534" marT="35767" marB="35767"/>
                </a:tc>
                <a:extLst>
                  <a:ext uri="{0D108BD9-81ED-4DB2-BD59-A6C34878D82A}">
                    <a16:rowId xmlns:a16="http://schemas.microsoft.com/office/drawing/2014/main" val="1497143489"/>
                  </a:ext>
                </a:extLst>
              </a:tr>
              <a:tr h="314751">
                <a:tc>
                  <a:txBody>
                    <a:bodyPr/>
                    <a:lstStyle/>
                    <a:p>
                      <a:r>
                        <a:rPr lang="en-US" sz="1400"/>
                        <a:t>LDA</a:t>
                      </a:r>
                    </a:p>
                  </a:txBody>
                  <a:tcPr marL="71534" marR="71534" marT="35767" marB="35767"/>
                </a:tc>
                <a:tc>
                  <a:txBody>
                    <a:bodyPr/>
                    <a:lstStyle/>
                    <a:p>
                      <a:r>
                        <a:rPr lang="en-US" sz="1400"/>
                        <a:t>loan2onlynumeric</a:t>
                      </a:r>
                    </a:p>
                  </a:txBody>
                  <a:tcPr marL="71534" marR="71534" marT="35767" marB="35767"/>
                </a:tc>
                <a:tc>
                  <a:txBody>
                    <a:bodyPr/>
                    <a:lstStyle/>
                    <a:p>
                      <a:r>
                        <a:rPr lang="en-US" sz="1400"/>
                        <a:t>82.03%</a:t>
                      </a:r>
                    </a:p>
                  </a:txBody>
                  <a:tcPr marL="71534" marR="71534" marT="35767" marB="35767"/>
                </a:tc>
                <a:tc>
                  <a:txBody>
                    <a:bodyPr/>
                    <a:lstStyle/>
                    <a:p>
                      <a:endParaRPr lang="en-US" sz="1400" dirty="0"/>
                    </a:p>
                  </a:txBody>
                  <a:tcPr marL="71534" marR="71534" marT="35767" marB="35767"/>
                </a:tc>
                <a:tc>
                  <a:txBody>
                    <a:bodyPr/>
                    <a:lstStyle/>
                    <a:p>
                      <a:endParaRPr lang="en-US" sz="1400"/>
                    </a:p>
                  </a:txBody>
                  <a:tcPr marL="71534" marR="71534" marT="35767" marB="35767"/>
                </a:tc>
                <a:extLst>
                  <a:ext uri="{0D108BD9-81ED-4DB2-BD59-A6C34878D82A}">
                    <a16:rowId xmlns:a16="http://schemas.microsoft.com/office/drawing/2014/main" val="1280967780"/>
                  </a:ext>
                </a:extLst>
              </a:tr>
              <a:tr h="529354">
                <a:tc>
                  <a:txBody>
                    <a:bodyPr/>
                    <a:lstStyle/>
                    <a:p>
                      <a:r>
                        <a:rPr lang="en-US" sz="1400"/>
                        <a:t>Random Forest</a:t>
                      </a:r>
                    </a:p>
                  </a:txBody>
                  <a:tcPr marL="71534" marR="71534" marT="35767" marB="35767"/>
                </a:tc>
                <a:tc>
                  <a:txBody>
                    <a:bodyPr/>
                    <a:lstStyle/>
                    <a:p>
                      <a:r>
                        <a:rPr lang="en-US" sz="1400"/>
                        <a:t>loan2master</a:t>
                      </a:r>
                    </a:p>
                  </a:txBody>
                  <a:tcPr marL="71534" marR="71534" marT="35767" marB="35767"/>
                </a:tc>
                <a:tc>
                  <a:txBody>
                    <a:bodyPr/>
                    <a:lstStyle/>
                    <a:p>
                      <a:r>
                        <a:rPr lang="en-US" sz="1400"/>
                        <a:t>82.17%</a:t>
                      </a:r>
                    </a:p>
                  </a:txBody>
                  <a:tcPr marL="71534" marR="71534" marT="35767" marB="35767"/>
                </a:tc>
                <a:tc>
                  <a:txBody>
                    <a:bodyPr/>
                    <a:lstStyle/>
                    <a:p>
                      <a:r>
                        <a:rPr lang="en-US" sz="1400" dirty="0" err="1"/>
                        <a:t>Ntree</a:t>
                      </a:r>
                      <a:r>
                        <a:rPr lang="en-US" sz="1400"/>
                        <a:t>=900</a:t>
                      </a:r>
                      <a:endParaRPr lang="en-US" sz="1400" dirty="0"/>
                    </a:p>
                  </a:txBody>
                  <a:tcPr marL="71534" marR="71534" marT="35767" marB="35767"/>
                </a:tc>
                <a:tc>
                  <a:txBody>
                    <a:bodyPr/>
                    <a:lstStyle/>
                    <a:p>
                      <a:endParaRPr lang="en-US" sz="1400" dirty="0"/>
                    </a:p>
                  </a:txBody>
                  <a:tcPr marL="71534" marR="71534" marT="35767" marB="35767"/>
                </a:tc>
                <a:extLst>
                  <a:ext uri="{0D108BD9-81ED-4DB2-BD59-A6C34878D82A}">
                    <a16:rowId xmlns:a16="http://schemas.microsoft.com/office/drawing/2014/main" val="2622627484"/>
                  </a:ext>
                </a:extLst>
              </a:tr>
            </a:tbl>
          </a:graphicData>
        </a:graphic>
      </p:graphicFrame>
      <p:sp>
        <p:nvSpPr>
          <p:cNvPr id="4" name="Rectangle 3">
            <a:extLst>
              <a:ext uri="{FF2B5EF4-FFF2-40B4-BE49-F238E27FC236}">
                <a16:creationId xmlns:a16="http://schemas.microsoft.com/office/drawing/2014/main" id="{40E0173C-5A7B-4B3E-979E-A9A3E963F1B5}"/>
              </a:ext>
            </a:extLst>
          </p:cNvPr>
          <p:cNvSpPr/>
          <p:nvPr/>
        </p:nvSpPr>
        <p:spPr>
          <a:xfrm>
            <a:off x="3803715" y="3863255"/>
            <a:ext cx="7239785" cy="2031325"/>
          </a:xfrm>
          <a:prstGeom prst="rect">
            <a:avLst/>
          </a:prstGeom>
        </p:spPr>
        <p:txBody>
          <a:bodyPr wrap="square">
            <a:spAutoFit/>
          </a:bodyPr>
          <a:lstStyle/>
          <a:p>
            <a:r>
              <a:rPr lang="en-US" dirty="0"/>
              <a:t>loan2master : </a:t>
            </a:r>
            <a:r>
              <a:rPr lang="en-US" dirty="0" err="1"/>
              <a:t>int_rate,installment,annual_inc</a:t>
            </a:r>
            <a:r>
              <a:rPr lang="en-US" dirty="0"/>
              <a:t> ,</a:t>
            </a:r>
            <a:r>
              <a:rPr lang="en-US" dirty="0" err="1"/>
              <a:t>open_acc,pub_rec,revol_util,total_acc,out_prncp_inv</a:t>
            </a:r>
            <a:r>
              <a:rPr lang="en-US" dirty="0"/>
              <a:t>, </a:t>
            </a:r>
            <a:r>
              <a:rPr lang="en-US" dirty="0" err="1"/>
              <a:t>loan_amnt</a:t>
            </a:r>
            <a:r>
              <a:rPr lang="en-US" dirty="0"/>
              <a:t> , grade , </a:t>
            </a:r>
            <a:r>
              <a:rPr lang="en-US" dirty="0" err="1"/>
              <a:t>emp_length</a:t>
            </a:r>
            <a:r>
              <a:rPr lang="en-US" dirty="0"/>
              <a:t> , </a:t>
            </a:r>
            <a:r>
              <a:rPr lang="en-US" dirty="0" err="1"/>
              <a:t>home_ownership</a:t>
            </a:r>
            <a:r>
              <a:rPr lang="en-US" dirty="0"/>
              <a:t> ,</a:t>
            </a:r>
            <a:r>
              <a:rPr lang="en-US" dirty="0" err="1"/>
              <a:t>term,loan_outcome</a:t>
            </a:r>
            <a:endParaRPr lang="en-US" dirty="0"/>
          </a:p>
          <a:p>
            <a:endParaRPr lang="en-US" dirty="0"/>
          </a:p>
          <a:p>
            <a:r>
              <a:rPr lang="en-US" dirty="0"/>
              <a:t>loan2onlynumeric : </a:t>
            </a:r>
            <a:r>
              <a:rPr lang="en-US" dirty="0" err="1"/>
              <a:t>funded_amnt,int_rate,installment,annual_inc</a:t>
            </a:r>
            <a:r>
              <a:rPr lang="en-US" dirty="0"/>
              <a:t> ,</a:t>
            </a:r>
            <a:r>
              <a:rPr lang="en-US" dirty="0" err="1"/>
              <a:t>open_acc,pub_rec,revol_util,total_acc,out_prncp_inv</a:t>
            </a:r>
            <a:r>
              <a:rPr lang="en-US" dirty="0"/>
              <a:t>, </a:t>
            </a:r>
            <a:r>
              <a:rPr lang="en-US" dirty="0" err="1"/>
              <a:t>loan_amnt</a:t>
            </a:r>
            <a:r>
              <a:rPr lang="en-US" dirty="0"/>
              <a:t> ,loan_outcome</a:t>
            </a:r>
          </a:p>
        </p:txBody>
      </p:sp>
    </p:spTree>
    <p:extLst>
      <p:ext uri="{BB962C8B-B14F-4D97-AF65-F5344CB8AC3E}">
        <p14:creationId xmlns:p14="http://schemas.microsoft.com/office/powerpoint/2010/main" val="285883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9F3D6-08D9-49B0-A62B-C530FE134203}"/>
              </a:ext>
            </a:extLst>
          </p:cNvPr>
          <p:cNvSpPr txBox="1"/>
          <p:nvPr/>
        </p:nvSpPr>
        <p:spPr>
          <a:xfrm>
            <a:off x="1514292" y="513612"/>
            <a:ext cx="9894133" cy="10312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u="sng">
                <a:latin typeface="+mj-lt"/>
                <a:ea typeface="+mj-ea"/>
                <a:cs typeface="+mj-cs"/>
              </a:rPr>
              <a:t>Conclusion</a:t>
            </a:r>
          </a:p>
        </p:txBody>
      </p:sp>
      <p:pic>
        <p:nvPicPr>
          <p:cNvPr id="4" name="Content Placeholder 4" descr="A close up of a map&#10;&#10;Description generated with high confidence">
            <a:extLst>
              <a:ext uri="{FF2B5EF4-FFF2-40B4-BE49-F238E27FC236}">
                <a16:creationId xmlns:a16="http://schemas.microsoft.com/office/drawing/2014/main" id="{2CC6E5B4-4693-4B67-B897-DDE0C5FCC2C8}"/>
              </a:ext>
            </a:extLst>
          </p:cNvPr>
          <p:cNvPicPr>
            <a:picLocks noChangeAspect="1"/>
          </p:cNvPicPr>
          <p:nvPr/>
        </p:nvPicPr>
        <p:blipFill>
          <a:blip r:embed="rId2"/>
          <a:stretch>
            <a:fillRect/>
          </a:stretch>
        </p:blipFill>
        <p:spPr>
          <a:xfrm>
            <a:off x="1514293" y="2902256"/>
            <a:ext cx="5069382" cy="2129138"/>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D9DC5BE-F194-4F09-9F17-1C12022611C2}"/>
              </a:ext>
            </a:extLst>
          </p:cNvPr>
          <p:cNvSpPr txBox="1"/>
          <p:nvPr/>
        </p:nvSpPr>
        <p:spPr>
          <a:xfrm>
            <a:off x="7781373" y="2279151"/>
            <a:ext cx="3627063" cy="338714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t>The best classifier after healing the data came to be logistic regression with a threshold of 0.89. That is you give us a person’s details and we will put it in our model and give you the probability p. if the probability p is greater than &gt;0.89 that person is a defaulter.</a:t>
            </a:r>
          </a:p>
          <a:p>
            <a:pPr marL="285750" indent="-228600">
              <a:lnSpc>
                <a:spcPct val="90000"/>
              </a:lnSpc>
              <a:spcAft>
                <a:spcPts val="600"/>
              </a:spcAft>
              <a:buFont typeface="Arial" panose="020B0604020202020204" pitchFamily="34" charset="0"/>
              <a:buChar char="•"/>
            </a:pPr>
            <a:r>
              <a:rPr lang="en-US" sz="1700" dirty="0"/>
              <a:t>Logistic Regression came out to be  the king for binary classification! Although, we let the data speak.</a:t>
            </a:r>
          </a:p>
        </p:txBody>
      </p:sp>
    </p:spTree>
    <p:extLst>
      <p:ext uri="{BB962C8B-B14F-4D97-AF65-F5344CB8AC3E}">
        <p14:creationId xmlns:p14="http://schemas.microsoft.com/office/powerpoint/2010/main" val="276573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5" name="Straight Connector 7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106" name="Rectangle 7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426D2AE-C4B3-4926-A1FF-E89358C97177}"/>
              </a:ext>
            </a:extLst>
          </p:cNvPr>
          <p:cNvSpPr txBox="1"/>
          <p:nvPr/>
        </p:nvSpPr>
        <p:spPr>
          <a:xfrm>
            <a:off x="527538" y="4756638"/>
            <a:ext cx="11139854" cy="930447"/>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3800" u="sng" dirty="0" err="1">
                <a:solidFill>
                  <a:srgbClr val="FFFFFF"/>
                </a:solidFill>
                <a:latin typeface="+mj-lt"/>
                <a:ea typeface="+mj-ea"/>
                <a:cs typeface="+mj-cs"/>
              </a:rPr>
              <a:t>Whooooooooosh</a:t>
            </a:r>
            <a:r>
              <a:rPr lang="en-US" sz="3800" u="sng" dirty="0">
                <a:solidFill>
                  <a:srgbClr val="FFFFFF"/>
                </a:solidFill>
                <a:latin typeface="+mj-lt"/>
                <a:ea typeface="+mj-ea"/>
                <a:cs typeface="+mj-cs"/>
              </a:rPr>
              <a:t>!</a:t>
            </a:r>
          </a:p>
        </p:txBody>
      </p:sp>
      <p:pic>
        <p:nvPicPr>
          <p:cNvPr id="5" name="Picture 8" descr="Related image">
            <a:extLst>
              <a:ext uri="{FF2B5EF4-FFF2-40B4-BE49-F238E27FC236}">
                <a16:creationId xmlns:a16="http://schemas.microsoft.com/office/drawing/2014/main" id="{0C9E65D2-250A-4BB9-9274-46DB4A1C8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180" y="307731"/>
            <a:ext cx="3997637" cy="39976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business meeting">
            <a:extLst>
              <a:ext uri="{FF2B5EF4-FFF2-40B4-BE49-F238E27FC236}">
                <a16:creationId xmlns:a16="http://schemas.microsoft.com/office/drawing/2014/main" id="{6A4AB0B8-F7EA-443D-A8BF-41C11EBE20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9794" y="307731"/>
            <a:ext cx="4648415"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t__g_life">
            <a:hlinkClick r:id="" action="ppaction://media"/>
            <a:extLst>
              <a:ext uri="{FF2B5EF4-FFF2-40B4-BE49-F238E27FC236}">
                <a16:creationId xmlns:a16="http://schemas.microsoft.com/office/drawing/2014/main" id="{D996844D-2570-4F69-8CB7-427811688AE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763177" y="5125237"/>
            <a:ext cx="244475" cy="244475"/>
          </a:xfrm>
          <a:prstGeom prst="rect">
            <a:avLst/>
          </a:prstGeom>
        </p:spPr>
      </p:pic>
    </p:spTree>
    <p:extLst>
      <p:ext uri="{BB962C8B-B14F-4D97-AF65-F5344CB8AC3E}">
        <p14:creationId xmlns:p14="http://schemas.microsoft.com/office/powerpoint/2010/main" val="18002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anim calcmode="lin" valueType="num">
                                      <p:cBhvr>
                                        <p:cTn id="12" dur="2000" fill="hold"/>
                                        <p:tgtEl>
                                          <p:spTgt spid="5"/>
                                        </p:tgtEl>
                                        <p:attrNameLst>
                                          <p:attrName>ppt_w</p:attrName>
                                        </p:attrNameLst>
                                      </p:cBhvr>
                                      <p:tavLst>
                                        <p:tav tm="0" fmla="#ppt_w*sin(2.5*pi*$)">
                                          <p:val>
                                            <p:fltVal val="0"/>
                                          </p:val>
                                        </p:tav>
                                        <p:tav tm="100000">
                                          <p:val>
                                            <p:fltVal val="1"/>
                                          </p:val>
                                        </p:tav>
                                      </p:tavLst>
                                    </p:anim>
                                    <p:anim calcmode="lin" valueType="num">
                                      <p:cBhvr>
                                        <p:cTn id="13"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9" repeatCount="indefinite" fill="hold" display="0">
                  <p:stCondLst>
                    <p:cond delay="indefinite"/>
                  </p:stCondLst>
                  <p:endCondLst>
                    <p:cond evt="onStopAudio" delay="0">
                      <p:tgtEl>
                        <p:sldTgt/>
                      </p:tgtEl>
                    </p:cond>
                  </p:endCondLst>
                </p:cTn>
                <p:tgtEl>
                  <p:spTgt spid="2"/>
                </p:tgtEl>
              </p:cMediaNode>
            </p:audio>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9F3D6-08D9-49B0-A62B-C530FE134203}"/>
              </a:ext>
            </a:extLst>
          </p:cNvPr>
          <p:cNvSpPr txBox="1"/>
          <p:nvPr/>
        </p:nvSpPr>
        <p:spPr>
          <a:xfrm>
            <a:off x="636309" y="598602"/>
            <a:ext cx="1738168" cy="461665"/>
          </a:xfrm>
          <a:prstGeom prst="rect">
            <a:avLst/>
          </a:prstGeom>
          <a:noFill/>
        </p:spPr>
        <p:txBody>
          <a:bodyPr wrap="none" rtlCol="0">
            <a:spAutoFit/>
          </a:bodyPr>
          <a:lstStyle/>
          <a:p>
            <a:r>
              <a:rPr lang="en-US" sz="2400" u="sng" dirty="0"/>
              <a:t>Introduction</a:t>
            </a:r>
          </a:p>
        </p:txBody>
      </p:sp>
      <p:sp>
        <p:nvSpPr>
          <p:cNvPr id="3" name="TextBox 2">
            <a:extLst>
              <a:ext uri="{FF2B5EF4-FFF2-40B4-BE49-F238E27FC236}">
                <a16:creationId xmlns:a16="http://schemas.microsoft.com/office/drawing/2014/main" id="{6C12F9E0-9E6B-43C5-8905-FD4CD8065B3B}"/>
              </a:ext>
            </a:extLst>
          </p:cNvPr>
          <p:cNvSpPr txBox="1"/>
          <p:nvPr/>
        </p:nvSpPr>
        <p:spPr>
          <a:xfrm>
            <a:off x="636309" y="1673257"/>
            <a:ext cx="2019592" cy="646331"/>
          </a:xfrm>
          <a:prstGeom prst="rect">
            <a:avLst/>
          </a:prstGeom>
          <a:noFill/>
        </p:spPr>
        <p:txBody>
          <a:bodyPr wrap="none" rtlCol="0">
            <a:spAutoFit/>
          </a:bodyPr>
          <a:lstStyle/>
          <a:p>
            <a:r>
              <a:rPr lang="en-US" dirty="0"/>
              <a:t>Client – Chase bank</a:t>
            </a:r>
          </a:p>
          <a:p>
            <a:endParaRPr lang="en-US" dirty="0"/>
          </a:p>
        </p:txBody>
      </p:sp>
      <p:pic>
        <p:nvPicPr>
          <p:cNvPr id="2050" name="Picture 2" descr="Image result for chase bank">
            <a:extLst>
              <a:ext uri="{FF2B5EF4-FFF2-40B4-BE49-F238E27FC236}">
                <a16:creationId xmlns:a16="http://schemas.microsoft.com/office/drawing/2014/main" id="{1BE4E46E-2BB2-46EA-901E-FC3CC574D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55" y="3859984"/>
            <a:ext cx="2523350" cy="13247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851265D8-925C-4F44-A2A6-35818721D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105" y="2474565"/>
            <a:ext cx="24574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ccept reject png">
            <a:extLst>
              <a:ext uri="{FF2B5EF4-FFF2-40B4-BE49-F238E27FC236}">
                <a16:creationId xmlns:a16="http://schemas.microsoft.com/office/drawing/2014/main" id="{ACB4F8B3-0B1B-4E1E-9D67-3B0A8004A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102" y="2940688"/>
            <a:ext cx="2006753" cy="22440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6CD474-4DF2-4309-9C88-D28243C52618}"/>
              </a:ext>
            </a:extLst>
          </p:cNvPr>
          <p:cNvSpPr txBox="1"/>
          <p:nvPr/>
        </p:nvSpPr>
        <p:spPr>
          <a:xfrm>
            <a:off x="4773715" y="1194061"/>
            <a:ext cx="2644570" cy="923330"/>
          </a:xfrm>
          <a:prstGeom prst="rect">
            <a:avLst/>
          </a:prstGeom>
          <a:noFill/>
        </p:spPr>
        <p:txBody>
          <a:bodyPr wrap="none" rtlCol="0">
            <a:spAutoFit/>
          </a:bodyPr>
          <a:lstStyle/>
          <a:p>
            <a:endParaRPr lang="en-US" dirty="0"/>
          </a:p>
          <a:p>
            <a:r>
              <a:rPr lang="en-US" dirty="0"/>
              <a:t>Problem – Loan defaulters</a:t>
            </a:r>
          </a:p>
          <a:p>
            <a:endParaRPr lang="en-US" dirty="0"/>
          </a:p>
        </p:txBody>
      </p:sp>
      <p:sp>
        <p:nvSpPr>
          <p:cNvPr id="8" name="TextBox 7">
            <a:extLst>
              <a:ext uri="{FF2B5EF4-FFF2-40B4-BE49-F238E27FC236}">
                <a16:creationId xmlns:a16="http://schemas.microsoft.com/office/drawing/2014/main" id="{5291B04B-02DF-460C-A7D8-F893E501C90D}"/>
              </a:ext>
            </a:extLst>
          </p:cNvPr>
          <p:cNvSpPr txBox="1"/>
          <p:nvPr/>
        </p:nvSpPr>
        <p:spPr>
          <a:xfrm>
            <a:off x="9321538" y="1718819"/>
            <a:ext cx="1351652" cy="646331"/>
          </a:xfrm>
          <a:prstGeom prst="rect">
            <a:avLst/>
          </a:prstGeom>
          <a:noFill/>
        </p:spPr>
        <p:txBody>
          <a:bodyPr wrap="none" rtlCol="0">
            <a:spAutoFit/>
          </a:bodyPr>
          <a:lstStyle/>
          <a:p>
            <a:endParaRPr lang="en-US" dirty="0"/>
          </a:p>
          <a:p>
            <a:r>
              <a:rPr lang="en-US" dirty="0"/>
              <a:t>Solution - ??</a:t>
            </a:r>
          </a:p>
        </p:txBody>
      </p:sp>
    </p:spTree>
    <p:extLst>
      <p:ext uri="{BB962C8B-B14F-4D97-AF65-F5344CB8AC3E}">
        <p14:creationId xmlns:p14="http://schemas.microsoft.com/office/powerpoint/2010/main" val="32422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software cubicles">
            <a:extLst>
              <a:ext uri="{FF2B5EF4-FFF2-40B4-BE49-F238E27FC236}">
                <a16:creationId xmlns:a16="http://schemas.microsoft.com/office/drawing/2014/main" id="{40AE4CA7-02BE-467B-8CB2-CA52E66A20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29" b="480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CF04CB3D-6D59-425A-B30A-38037D0D44F1}"/>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Scenes at Avocado Analytics</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3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5F51C4B1-96E8-4929-8C6F-5BD8B86A9B66}"/>
              </a:ext>
            </a:extLst>
          </p:cNvPr>
          <p:cNvSpPr txBox="1"/>
          <p:nvPr/>
        </p:nvSpPr>
        <p:spPr>
          <a:xfrm>
            <a:off x="804484"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a:solidFill>
                  <a:srgbClr val="000000"/>
                </a:solidFill>
                <a:latin typeface="+mj-lt"/>
                <a:ea typeface="+mj-ea"/>
                <a:cs typeface="+mj-cs"/>
              </a:rPr>
              <a:t>Chase bank risk management team meets Avocado Analytics</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Image result for business meeting">
            <a:extLst>
              <a:ext uri="{FF2B5EF4-FFF2-40B4-BE49-F238E27FC236}">
                <a16:creationId xmlns:a16="http://schemas.microsoft.com/office/drawing/2014/main" id="{97BB96CC-1259-4FFB-8F44-ED45BA2CE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318" y="2446285"/>
            <a:ext cx="451485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chase bank">
            <a:extLst>
              <a:ext uri="{FF2B5EF4-FFF2-40B4-BE49-F238E27FC236}">
                <a16:creationId xmlns:a16="http://schemas.microsoft.com/office/drawing/2014/main" id="{26D5A20D-ABE3-4B02-964B-FA55197F2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373" y="2202181"/>
            <a:ext cx="2523350" cy="1324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5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DBE25E-61A1-4B6A-8AAB-D2563D892B34}"/>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chemeClr val="bg1"/>
                </a:solidFill>
                <a:latin typeface="+mj-lt"/>
                <a:ea typeface="+mj-ea"/>
                <a:cs typeface="+mj-cs"/>
              </a:rPr>
              <a:t>Meet no.1</a:t>
            </a:r>
          </a:p>
        </p:txBody>
      </p:sp>
      <p:pic>
        <p:nvPicPr>
          <p:cNvPr id="12290" name="Picture 2" descr="Related image">
            <a:extLst>
              <a:ext uri="{FF2B5EF4-FFF2-40B4-BE49-F238E27FC236}">
                <a16:creationId xmlns:a16="http://schemas.microsoft.com/office/drawing/2014/main" id="{10E031F8-B823-482F-A977-DC8D04152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952" y="961812"/>
            <a:ext cx="666349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1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business meeting">
            <a:extLst>
              <a:ext uri="{FF2B5EF4-FFF2-40B4-BE49-F238E27FC236}">
                <a16:creationId xmlns:a16="http://schemas.microsoft.com/office/drawing/2014/main" id="{819BE54F-E83D-4AB0-A3A2-DE88A7E35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286" y="2214726"/>
            <a:ext cx="6383427" cy="46432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36B3CC-F6A0-4D83-9002-DA451392980A}"/>
              </a:ext>
            </a:extLst>
          </p:cNvPr>
          <p:cNvSpPr txBox="1"/>
          <p:nvPr/>
        </p:nvSpPr>
        <p:spPr>
          <a:xfrm>
            <a:off x="4542212" y="1142846"/>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rgbClr val="000000"/>
                </a:solidFill>
                <a:latin typeface="+mj-lt"/>
                <a:ea typeface="+mj-ea"/>
                <a:cs typeface="+mj-cs"/>
              </a:rPr>
              <a:t>Listen what they talk!</a:t>
            </a:r>
          </a:p>
        </p:txBody>
      </p:sp>
    </p:spTree>
    <p:extLst>
      <p:ext uri="{BB962C8B-B14F-4D97-AF65-F5344CB8AC3E}">
        <p14:creationId xmlns:p14="http://schemas.microsoft.com/office/powerpoint/2010/main" val="300939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Image result for bank cartoon">
            <a:extLst>
              <a:ext uri="{FF2B5EF4-FFF2-40B4-BE49-F238E27FC236}">
                <a16:creationId xmlns:a16="http://schemas.microsoft.com/office/drawing/2014/main" id="{1BB37146-ED02-4344-932E-AF9B3B8EBE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8" r="8552"/>
          <a:stretch/>
        </p:blipFill>
        <p:spPr bwMode="auto">
          <a:xfrm>
            <a:off x="1033448" y="1522553"/>
            <a:ext cx="4944107" cy="4944110"/>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pic>
        <p:nvPicPr>
          <p:cNvPr id="8196" name="Picture 4" descr="Image result for bank loss cartoon">
            <a:extLst>
              <a:ext uri="{FF2B5EF4-FFF2-40B4-BE49-F238E27FC236}">
                <a16:creationId xmlns:a16="http://schemas.microsoft.com/office/drawing/2014/main" id="{1013F21D-0124-4A22-B74B-4788FB111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90" r="8508" b="-2"/>
          <a:stretch/>
        </p:blipFill>
        <p:spPr bwMode="auto">
          <a:xfrm>
            <a:off x="6256866" y="348916"/>
            <a:ext cx="4944107" cy="4944110"/>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ADED8F-2F5C-4179-8AC7-D85D009E237C}"/>
              </a:ext>
            </a:extLst>
          </p:cNvPr>
          <p:cNvSpPr txBox="1"/>
          <p:nvPr/>
        </p:nvSpPr>
        <p:spPr>
          <a:xfrm>
            <a:off x="2670991" y="548957"/>
            <a:ext cx="1278840" cy="5822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rgbClr val="000000"/>
                </a:solidFill>
                <a:latin typeface="+mj-lt"/>
                <a:ea typeface="+mj-ea"/>
                <a:cs typeface="+mj-cs"/>
              </a:rPr>
              <a:t>Before</a:t>
            </a:r>
          </a:p>
        </p:txBody>
      </p:sp>
      <p:sp>
        <p:nvSpPr>
          <p:cNvPr id="5" name="TextBox 4">
            <a:extLst>
              <a:ext uri="{FF2B5EF4-FFF2-40B4-BE49-F238E27FC236}">
                <a16:creationId xmlns:a16="http://schemas.microsoft.com/office/drawing/2014/main" id="{F5EEFE5B-DD2A-45F4-AE91-7E42ABF93F29}"/>
              </a:ext>
            </a:extLst>
          </p:cNvPr>
          <p:cNvSpPr txBox="1"/>
          <p:nvPr/>
        </p:nvSpPr>
        <p:spPr>
          <a:xfrm>
            <a:off x="8394633" y="6088776"/>
            <a:ext cx="1278840" cy="5822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rgbClr val="000000"/>
                </a:solidFill>
                <a:latin typeface="+mj-lt"/>
                <a:ea typeface="+mj-ea"/>
                <a:cs typeface="+mj-cs"/>
              </a:rPr>
              <a:t>After</a:t>
            </a:r>
          </a:p>
        </p:txBody>
      </p:sp>
    </p:spTree>
    <p:extLst>
      <p:ext uri="{BB962C8B-B14F-4D97-AF65-F5344CB8AC3E}">
        <p14:creationId xmlns:p14="http://schemas.microsoft.com/office/powerpoint/2010/main" val="277383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8196"/>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Related image">
            <a:extLst>
              <a:ext uri="{FF2B5EF4-FFF2-40B4-BE49-F238E27FC236}">
                <a16:creationId xmlns:a16="http://schemas.microsoft.com/office/drawing/2014/main" id="{5908DD83-58CD-492E-AC40-7E96A44B5C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2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B079A1-4C98-445F-9439-0B230EF19F77}"/>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tx1">
                    <a:lumMod val="85000"/>
                    <a:lumOff val="15000"/>
                  </a:schemeClr>
                </a:solidFill>
                <a:latin typeface="+mj-lt"/>
                <a:ea typeface="+mj-ea"/>
                <a:cs typeface="+mj-cs"/>
              </a:rPr>
              <a:t>Why you no repay loans?</a:t>
            </a:r>
          </a:p>
        </p:txBody>
      </p:sp>
      <p:cxnSp>
        <p:nvCxnSpPr>
          <p:cNvPr id="78" name="Straight Connector 7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9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1765</TotalTime>
  <Words>756</Words>
  <Application>Microsoft Office PowerPoint</Application>
  <PresentationFormat>Widescreen</PresentationFormat>
  <Paragraphs>100</Paragraphs>
  <Slides>28</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Predicting Loan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 Gude</dc:creator>
  <cp:lastModifiedBy>Panthagani, Phanindra</cp:lastModifiedBy>
  <cp:revision>52</cp:revision>
  <dcterms:created xsi:type="dcterms:W3CDTF">2018-11-26T05:16:45Z</dcterms:created>
  <dcterms:modified xsi:type="dcterms:W3CDTF">2018-12-10T01:29:24Z</dcterms:modified>
</cp:coreProperties>
</file>