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45"/>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337" r:id="rId19"/>
    <p:sldId id="335" r:id="rId20"/>
    <p:sldId id="336" r:id="rId21"/>
    <p:sldId id="295" r:id="rId22"/>
    <p:sldId id="296" r:id="rId23"/>
    <p:sldId id="278" r:id="rId24"/>
    <p:sldId id="279" r:id="rId25"/>
    <p:sldId id="338" r:id="rId26"/>
    <p:sldId id="339" r:id="rId27"/>
    <p:sldId id="281" r:id="rId28"/>
    <p:sldId id="340" r:id="rId29"/>
    <p:sldId id="283" r:id="rId30"/>
    <p:sldId id="298" r:id="rId31"/>
    <p:sldId id="299" r:id="rId32"/>
    <p:sldId id="284" r:id="rId33"/>
    <p:sldId id="300" r:id="rId34"/>
    <p:sldId id="286" r:id="rId35"/>
    <p:sldId id="285" r:id="rId36"/>
    <p:sldId id="287" r:id="rId37"/>
    <p:sldId id="292" r:id="rId38"/>
    <p:sldId id="294" r:id="rId39"/>
    <p:sldId id="329" r:id="rId40"/>
    <p:sldId id="330" r:id="rId41"/>
    <p:sldId id="333" r:id="rId42"/>
    <p:sldId id="331" r:id="rId43"/>
    <p:sldId id="33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147" autoAdjust="0"/>
  </p:normalViewPr>
  <p:slideViewPr>
    <p:cSldViewPr snapToGrid="0">
      <p:cViewPr varScale="1">
        <p:scale>
          <a:sx n="73" d="100"/>
          <a:sy n="73" d="100"/>
        </p:scale>
        <p:origin x="90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Amazon Kindle Sales</a:t>
            </a:r>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v>Website A</c:v>
          </c:tx>
          <c:invertIfNegative val="0"/>
          <c:cat>
            <c:numRef>
              <c:f>Sheet1!$A$2:$A$10</c:f>
              <c:numCache>
                <c:formatCode>[$-409]mmmm\ d\,\ yyyy;@</c:formatCode>
                <c:ptCount val="9"/>
                <c:pt idx="0">
                  <c:v>39744</c:v>
                </c:pt>
                <c:pt idx="1">
                  <c:v>39745</c:v>
                </c:pt>
                <c:pt idx="2">
                  <c:v>39746</c:v>
                </c:pt>
                <c:pt idx="3">
                  <c:v>39747</c:v>
                </c:pt>
                <c:pt idx="4">
                  <c:v>39748</c:v>
                </c:pt>
                <c:pt idx="5">
                  <c:v>39749</c:v>
                </c:pt>
                <c:pt idx="6">
                  <c:v>39750</c:v>
                </c:pt>
                <c:pt idx="7">
                  <c:v>39751</c:v>
                </c:pt>
                <c:pt idx="8">
                  <c:v>39752</c:v>
                </c:pt>
              </c:numCache>
            </c:numRef>
          </c:cat>
          <c:val>
            <c:numRef>
              <c:f>Sheet1!$B$2:$B$10</c:f>
              <c:numCache>
                <c:formatCode>General</c:formatCode>
                <c:ptCount val="9"/>
                <c:pt idx="0">
                  <c:v>5</c:v>
                </c:pt>
                <c:pt idx="1">
                  <c:v>6</c:v>
                </c:pt>
                <c:pt idx="2">
                  <c:v>6</c:v>
                </c:pt>
                <c:pt idx="3">
                  <c:v>5</c:v>
                </c:pt>
              </c:numCache>
            </c:numRef>
          </c:val>
          <c:extLst>
            <c:ext xmlns:c16="http://schemas.microsoft.com/office/drawing/2014/chart" uri="{C3380CC4-5D6E-409C-BE32-E72D297353CC}">
              <c16:uniqueId val="{00000000-D9AD-4DEF-A2D0-E929D0BB91B9}"/>
            </c:ext>
          </c:extLst>
        </c:ser>
        <c:ser>
          <c:idx val="1"/>
          <c:order val="1"/>
          <c:tx>
            <c:v>Website B</c:v>
          </c:tx>
          <c:invertIfNegative val="0"/>
          <c:val>
            <c:numRef>
              <c:f>Sheet1!$C$2:$C$10</c:f>
              <c:numCache>
                <c:formatCode>General</c:formatCode>
                <c:ptCount val="9"/>
                <c:pt idx="4">
                  <c:v>5</c:v>
                </c:pt>
                <c:pt idx="5">
                  <c:v>25</c:v>
                </c:pt>
                <c:pt idx="6">
                  <c:v>28</c:v>
                </c:pt>
                <c:pt idx="7">
                  <c:v>23</c:v>
                </c:pt>
                <c:pt idx="8">
                  <c:v>29</c:v>
                </c:pt>
              </c:numCache>
            </c:numRef>
          </c:val>
          <c:extLst>
            <c:ext xmlns:c16="http://schemas.microsoft.com/office/drawing/2014/chart" uri="{C3380CC4-5D6E-409C-BE32-E72D297353CC}">
              <c16:uniqueId val="{00000001-D9AD-4DEF-A2D0-E929D0BB91B9}"/>
            </c:ext>
          </c:extLst>
        </c:ser>
        <c:dLbls>
          <c:showLegendKey val="0"/>
          <c:showVal val="0"/>
          <c:showCatName val="0"/>
          <c:showSerName val="0"/>
          <c:showPercent val="0"/>
          <c:showBubbleSize val="0"/>
        </c:dLbls>
        <c:gapWidth val="150"/>
        <c:shape val="box"/>
        <c:axId val="633638032"/>
        <c:axId val="633638592"/>
        <c:axId val="0"/>
      </c:bar3DChart>
      <c:dateAx>
        <c:axId val="633638032"/>
        <c:scaling>
          <c:orientation val="minMax"/>
        </c:scaling>
        <c:delete val="0"/>
        <c:axPos val="b"/>
        <c:numFmt formatCode="[$-409]mmmm\ d\,\ yyyy;@" sourceLinked="1"/>
        <c:majorTickMark val="out"/>
        <c:minorTickMark val="none"/>
        <c:tickLblPos val="nextTo"/>
        <c:txPr>
          <a:bodyPr rot="1680000" vert="horz"/>
          <a:lstStyle/>
          <a:p>
            <a:pPr>
              <a:defRPr sz="1200"/>
            </a:pPr>
            <a:endParaRPr lang="en-US"/>
          </a:p>
        </c:txPr>
        <c:crossAx val="633638592"/>
        <c:crosses val="autoZero"/>
        <c:auto val="1"/>
        <c:lblOffset val="100"/>
        <c:baseTimeUnit val="days"/>
      </c:dateAx>
      <c:valAx>
        <c:axId val="633638592"/>
        <c:scaling>
          <c:orientation val="minMax"/>
        </c:scaling>
        <c:delete val="1"/>
        <c:axPos val="l"/>
        <c:majorGridlines/>
        <c:numFmt formatCode="General" sourceLinked="1"/>
        <c:majorTickMark val="out"/>
        <c:minorTickMark val="none"/>
        <c:tickLblPos val="nextTo"/>
        <c:crossAx val="633638032"/>
        <c:crosses val="autoZero"/>
        <c:crossBetween val="between"/>
      </c:valAx>
      <c:spPr>
        <a:solidFill>
          <a:sysClr val="window" lastClr="FFFFFF"/>
        </a:solidFill>
      </c:spPr>
    </c:plotArea>
    <c:legend>
      <c:legendPos val="b"/>
      <c:layout/>
      <c:overlay val="0"/>
      <c:txPr>
        <a:bodyPr/>
        <a:lstStyle/>
        <a:p>
          <a:pPr>
            <a:defRPr sz="1200"/>
          </a:pPr>
          <a:endParaRPr lang="en-US"/>
        </a:p>
      </c:txPr>
    </c:legend>
    <c:plotVisOnly val="1"/>
    <c:dispBlanksAs val="gap"/>
    <c:showDLblsOverMax val="0"/>
  </c:chart>
  <c:spPr>
    <a:solidFill>
      <a:sysClr val="window" lastClr="FFFFFF"/>
    </a:solidFill>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Amazon Kindle Sales</a:t>
            </a:r>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Sheet1!$B$14</c:f>
              <c:strCache>
                <c:ptCount val="1"/>
                <c:pt idx="0">
                  <c:v>Website A</c:v>
                </c:pt>
              </c:strCache>
            </c:strRef>
          </c:tx>
          <c:invertIfNegative val="0"/>
          <c:cat>
            <c:numRef>
              <c:f>Sheet1!$A$2:$A$10</c:f>
              <c:numCache>
                <c:formatCode>[$-409]mmmm\ d\,\ yyyy;@</c:formatCode>
                <c:ptCount val="9"/>
                <c:pt idx="0">
                  <c:v>39744</c:v>
                </c:pt>
                <c:pt idx="1">
                  <c:v>39745</c:v>
                </c:pt>
                <c:pt idx="2">
                  <c:v>39746</c:v>
                </c:pt>
                <c:pt idx="3">
                  <c:v>39747</c:v>
                </c:pt>
                <c:pt idx="4">
                  <c:v>39748</c:v>
                </c:pt>
                <c:pt idx="5">
                  <c:v>39749</c:v>
                </c:pt>
                <c:pt idx="6">
                  <c:v>39750</c:v>
                </c:pt>
                <c:pt idx="7">
                  <c:v>39751</c:v>
                </c:pt>
                <c:pt idx="8">
                  <c:v>39752</c:v>
                </c:pt>
              </c:numCache>
            </c:numRef>
          </c:cat>
          <c:val>
            <c:numRef>
              <c:f>Sheet1!$B$15:$B$23</c:f>
              <c:numCache>
                <c:formatCode>General</c:formatCode>
                <c:ptCount val="9"/>
                <c:pt idx="0">
                  <c:v>5</c:v>
                </c:pt>
                <c:pt idx="1">
                  <c:v>6</c:v>
                </c:pt>
                <c:pt idx="2">
                  <c:v>6</c:v>
                </c:pt>
                <c:pt idx="3">
                  <c:v>5</c:v>
                </c:pt>
                <c:pt idx="4">
                  <c:v>8</c:v>
                </c:pt>
                <c:pt idx="5">
                  <c:v>27</c:v>
                </c:pt>
                <c:pt idx="6">
                  <c:v>32</c:v>
                </c:pt>
                <c:pt idx="7">
                  <c:v>25</c:v>
                </c:pt>
                <c:pt idx="8">
                  <c:v>33</c:v>
                </c:pt>
              </c:numCache>
            </c:numRef>
          </c:val>
          <c:extLst>
            <c:ext xmlns:c16="http://schemas.microsoft.com/office/drawing/2014/chart" uri="{C3380CC4-5D6E-409C-BE32-E72D297353CC}">
              <c16:uniqueId val="{00000000-8003-469D-8121-0A69435EB3E0}"/>
            </c:ext>
          </c:extLst>
        </c:ser>
        <c:ser>
          <c:idx val="1"/>
          <c:order val="1"/>
          <c:tx>
            <c:strRef>
              <c:f>Sheet1!$C$14</c:f>
              <c:strCache>
                <c:ptCount val="1"/>
                <c:pt idx="0">
                  <c:v>Website B</c:v>
                </c:pt>
              </c:strCache>
            </c:strRef>
          </c:tx>
          <c:invertIfNegative val="0"/>
          <c:val>
            <c:numRef>
              <c:f>Sheet1!$C$15:$C$23</c:f>
              <c:numCache>
                <c:formatCode>General</c:formatCode>
                <c:ptCount val="9"/>
                <c:pt idx="0">
                  <c:v>3</c:v>
                </c:pt>
                <c:pt idx="1">
                  <c:v>4</c:v>
                </c:pt>
                <c:pt idx="2">
                  <c:v>4</c:v>
                </c:pt>
                <c:pt idx="3">
                  <c:v>3</c:v>
                </c:pt>
                <c:pt idx="4">
                  <c:v>5</c:v>
                </c:pt>
                <c:pt idx="5">
                  <c:v>25</c:v>
                </c:pt>
                <c:pt idx="6">
                  <c:v>28</c:v>
                </c:pt>
                <c:pt idx="7">
                  <c:v>23</c:v>
                </c:pt>
                <c:pt idx="8">
                  <c:v>29</c:v>
                </c:pt>
              </c:numCache>
            </c:numRef>
          </c:val>
          <c:extLst>
            <c:ext xmlns:c16="http://schemas.microsoft.com/office/drawing/2014/chart" uri="{C3380CC4-5D6E-409C-BE32-E72D297353CC}">
              <c16:uniqueId val="{00000001-8003-469D-8121-0A69435EB3E0}"/>
            </c:ext>
          </c:extLst>
        </c:ser>
        <c:dLbls>
          <c:showLegendKey val="0"/>
          <c:showVal val="0"/>
          <c:showCatName val="0"/>
          <c:showSerName val="0"/>
          <c:showPercent val="0"/>
          <c:showBubbleSize val="0"/>
        </c:dLbls>
        <c:gapWidth val="150"/>
        <c:shape val="box"/>
        <c:axId val="633641392"/>
        <c:axId val="634829792"/>
        <c:axId val="0"/>
      </c:bar3DChart>
      <c:dateAx>
        <c:axId val="633641392"/>
        <c:scaling>
          <c:orientation val="minMax"/>
        </c:scaling>
        <c:delete val="0"/>
        <c:axPos val="b"/>
        <c:numFmt formatCode="[$-409]mmmm\ d\,\ yyyy;@" sourceLinked="1"/>
        <c:majorTickMark val="out"/>
        <c:minorTickMark val="none"/>
        <c:tickLblPos val="nextTo"/>
        <c:txPr>
          <a:bodyPr rot="1680000" vert="horz"/>
          <a:lstStyle/>
          <a:p>
            <a:pPr>
              <a:defRPr sz="1200"/>
            </a:pPr>
            <a:endParaRPr lang="en-US"/>
          </a:p>
        </c:txPr>
        <c:crossAx val="634829792"/>
        <c:crosses val="autoZero"/>
        <c:auto val="1"/>
        <c:lblOffset val="100"/>
        <c:baseTimeUnit val="days"/>
      </c:dateAx>
      <c:valAx>
        <c:axId val="634829792"/>
        <c:scaling>
          <c:orientation val="minMax"/>
        </c:scaling>
        <c:delete val="1"/>
        <c:axPos val="l"/>
        <c:majorGridlines/>
        <c:numFmt formatCode="General" sourceLinked="1"/>
        <c:majorTickMark val="out"/>
        <c:minorTickMark val="none"/>
        <c:tickLblPos val="nextTo"/>
        <c:crossAx val="633641392"/>
        <c:crosses val="autoZero"/>
        <c:crossBetween val="between"/>
      </c:valAx>
    </c:plotArea>
    <c:legend>
      <c:legendPos val="b"/>
      <c:layout/>
      <c:overlay val="0"/>
      <c:txPr>
        <a:bodyPr/>
        <a:lstStyle/>
        <a:p>
          <a:pPr>
            <a:defRPr sz="1200"/>
          </a:pPr>
          <a:endParaRPr lang="en-US"/>
        </a:p>
      </c:txPr>
    </c:legend>
    <c:plotVisOnly val="1"/>
    <c:dispBlanksAs val="gap"/>
    <c:showDLblsOverMax val="0"/>
  </c:chart>
  <c:spPr>
    <a:solidFill>
      <a:sysClr val="window" lastClr="FFFFFF"/>
    </a:solidFill>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EA1D3-A5B6-4861-8EE5-64BD43B4C18A}" type="datetimeFigureOut">
              <a:rPr lang="en-US" smtClean="0"/>
              <a:t>10/21/2018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F6725-A833-4644-9367-88D5F1FBCD58}" type="slidenum">
              <a:rPr lang="en-US" smtClean="0"/>
              <a:t>‹#›</a:t>
            </a:fld>
            <a:endParaRPr lang="en-US"/>
          </a:p>
        </p:txBody>
      </p:sp>
    </p:spTree>
    <p:extLst>
      <p:ext uri="{BB962C8B-B14F-4D97-AF65-F5344CB8AC3E}">
        <p14:creationId xmlns:p14="http://schemas.microsoft.com/office/powerpoint/2010/main" val="119490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1AA3BC-1973-47E4-95E3-E0DCE35F3D3D}" type="slidenum">
              <a:rPr lang="en-US" smtClean="0"/>
              <a:pPr/>
              <a:t>2</a:t>
            </a:fld>
            <a:endParaRPr lang="en-US"/>
          </a:p>
        </p:txBody>
      </p:sp>
    </p:spTree>
    <p:extLst>
      <p:ext uri="{BB962C8B-B14F-4D97-AF65-F5344CB8AC3E}">
        <p14:creationId xmlns:p14="http://schemas.microsoft.com/office/powerpoint/2010/main" val="200442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634CD-A6C6-495F-A744-B1B043295C1B}" type="slidenum">
              <a:rPr lang="en-US" smtClean="0"/>
              <a:t>20</a:t>
            </a:fld>
            <a:endParaRPr lang="en-US"/>
          </a:p>
        </p:txBody>
      </p:sp>
    </p:spTree>
    <p:extLst>
      <p:ext uri="{BB962C8B-B14F-4D97-AF65-F5344CB8AC3E}">
        <p14:creationId xmlns:p14="http://schemas.microsoft.com/office/powerpoint/2010/main" val="297176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4F6725-A833-4644-9367-88D5F1FBCD58}" type="slidenum">
              <a:rPr lang="en-US" smtClean="0"/>
              <a:t>21</a:t>
            </a:fld>
            <a:endParaRPr lang="en-US"/>
          </a:p>
        </p:txBody>
      </p:sp>
    </p:spTree>
    <p:extLst>
      <p:ext uri="{BB962C8B-B14F-4D97-AF65-F5344CB8AC3E}">
        <p14:creationId xmlns:p14="http://schemas.microsoft.com/office/powerpoint/2010/main" val="4221392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4F6725-A833-4644-9367-88D5F1FBCD58}" type="slidenum">
              <a:rPr lang="en-US" smtClean="0"/>
              <a:t>22</a:t>
            </a:fld>
            <a:endParaRPr lang="en-US"/>
          </a:p>
        </p:txBody>
      </p:sp>
    </p:spTree>
    <p:extLst>
      <p:ext uri="{BB962C8B-B14F-4D97-AF65-F5344CB8AC3E}">
        <p14:creationId xmlns:p14="http://schemas.microsoft.com/office/powerpoint/2010/main" val="1586431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7DC18-2C0A-4A37-A2A5-8A604BB3FCAC}" type="slidenum">
              <a:rPr lang="en-IN" smtClean="0"/>
              <a:pPr/>
              <a:t>23</a:t>
            </a:fld>
            <a:endParaRPr lang="en-IN"/>
          </a:p>
        </p:txBody>
      </p:sp>
    </p:spTree>
    <p:extLst>
      <p:ext uri="{BB962C8B-B14F-4D97-AF65-F5344CB8AC3E}">
        <p14:creationId xmlns:p14="http://schemas.microsoft.com/office/powerpoint/2010/main" val="3048208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EDF5AFD-6970-4776-BAD6-8B221DA44DB0}" type="slidenum">
              <a:rPr lang="en-IN" smtClean="0"/>
              <a:pPr/>
              <a:t>24</a:t>
            </a:fld>
            <a:endParaRPr lang="en-IN"/>
          </a:p>
        </p:txBody>
      </p:sp>
    </p:spTree>
    <p:extLst>
      <p:ext uri="{BB962C8B-B14F-4D97-AF65-F5344CB8AC3E}">
        <p14:creationId xmlns:p14="http://schemas.microsoft.com/office/powerpoint/2010/main" val="1722434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AADDE9-D6DD-4FA7-B57C-A48C37DA4292}" type="slidenum">
              <a:rPr lang="en-US" smtClean="0"/>
              <a:pPr/>
              <a:t>25</a:t>
            </a:fld>
            <a:endParaRPr lang="en-US"/>
          </a:p>
        </p:txBody>
      </p:sp>
    </p:spTree>
    <p:extLst>
      <p:ext uri="{BB962C8B-B14F-4D97-AF65-F5344CB8AC3E}">
        <p14:creationId xmlns:p14="http://schemas.microsoft.com/office/powerpoint/2010/main" val="968224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4F6725-A833-4644-9367-88D5F1FBCD58}" type="slidenum">
              <a:rPr lang="en-US" smtClean="0"/>
              <a:t>26</a:t>
            </a:fld>
            <a:endParaRPr lang="en-US"/>
          </a:p>
        </p:txBody>
      </p:sp>
    </p:spTree>
    <p:extLst>
      <p:ext uri="{BB962C8B-B14F-4D97-AF65-F5344CB8AC3E}">
        <p14:creationId xmlns:p14="http://schemas.microsoft.com/office/powerpoint/2010/main" val="2841202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57DC18-2C0A-4A37-A2A5-8A604BB3FCAC}" type="slidenum">
              <a:rPr lang="en-IN" smtClean="0"/>
              <a:pPr/>
              <a:t>27</a:t>
            </a:fld>
            <a:endParaRPr lang="en-IN"/>
          </a:p>
        </p:txBody>
      </p:sp>
    </p:spTree>
    <p:extLst>
      <p:ext uri="{BB962C8B-B14F-4D97-AF65-F5344CB8AC3E}">
        <p14:creationId xmlns:p14="http://schemas.microsoft.com/office/powerpoint/2010/main" val="3070781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F5AFD-6970-4776-BAD6-8B221DA44DB0}" type="slidenum">
              <a:rPr lang="en-IN" smtClean="0"/>
              <a:pPr/>
              <a:t>29</a:t>
            </a:fld>
            <a:endParaRPr lang="en-IN"/>
          </a:p>
        </p:txBody>
      </p:sp>
    </p:spTree>
    <p:extLst>
      <p:ext uri="{BB962C8B-B14F-4D97-AF65-F5344CB8AC3E}">
        <p14:creationId xmlns:p14="http://schemas.microsoft.com/office/powerpoint/2010/main" val="584019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Reading on Power and</a:t>
            </a:r>
            <a:r>
              <a:rPr lang="en-US" baseline="0" dirty="0" smtClean="0"/>
              <a:t> Sample Size</a:t>
            </a:r>
          </a:p>
          <a:p>
            <a:endParaRPr lang="en-US" dirty="0" smtClean="0"/>
          </a:p>
          <a:p>
            <a:r>
              <a:rPr lang="en-US" dirty="0" smtClean="0"/>
              <a:t>http://www.uta.edu/faculty/sawasthi/Statistics/stpowan.html#power_doe3</a:t>
            </a:r>
          </a:p>
          <a:p>
            <a:endParaRPr lang="en-US" dirty="0"/>
          </a:p>
        </p:txBody>
      </p:sp>
      <p:sp>
        <p:nvSpPr>
          <p:cNvPr id="4" name="Slide Number Placeholder 3"/>
          <p:cNvSpPr>
            <a:spLocks noGrp="1"/>
          </p:cNvSpPr>
          <p:nvPr>
            <p:ph type="sldNum" sz="quarter" idx="10"/>
          </p:nvPr>
        </p:nvSpPr>
        <p:spPr/>
        <p:txBody>
          <a:bodyPr/>
          <a:lstStyle/>
          <a:p>
            <a:fld id="{8557DC18-2C0A-4A37-A2A5-8A604BB3FCAC}" type="slidenum">
              <a:rPr lang="en-IN" smtClean="0"/>
              <a:pPr/>
              <a:t>35</a:t>
            </a:fld>
            <a:endParaRPr lang="en-IN"/>
          </a:p>
        </p:txBody>
      </p:sp>
    </p:spTree>
    <p:extLst>
      <p:ext uri="{BB962C8B-B14F-4D97-AF65-F5344CB8AC3E}">
        <p14:creationId xmlns:p14="http://schemas.microsoft.com/office/powerpoint/2010/main" val="131939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F5AFD-6970-4776-BAD6-8B221DA44DB0}" type="slidenum">
              <a:rPr lang="en-IN" smtClean="0"/>
              <a:pPr/>
              <a:t>3</a:t>
            </a:fld>
            <a:endParaRPr lang="en-IN"/>
          </a:p>
        </p:txBody>
      </p:sp>
    </p:spTree>
    <p:extLst>
      <p:ext uri="{BB962C8B-B14F-4D97-AF65-F5344CB8AC3E}">
        <p14:creationId xmlns:p14="http://schemas.microsoft.com/office/powerpoint/2010/main" val="293858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7DC18-2C0A-4A37-A2A5-8A604BB3FCAC}" type="slidenum">
              <a:rPr lang="en-IN" smtClean="0"/>
              <a:pPr/>
              <a:t>37</a:t>
            </a:fld>
            <a:endParaRPr lang="en-IN"/>
          </a:p>
        </p:txBody>
      </p:sp>
    </p:spTree>
    <p:extLst>
      <p:ext uri="{BB962C8B-B14F-4D97-AF65-F5344CB8AC3E}">
        <p14:creationId xmlns:p14="http://schemas.microsoft.com/office/powerpoint/2010/main" val="2154422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4F6725-A833-4644-9367-88D5F1FBCD58}" type="slidenum">
              <a:rPr lang="en-US" smtClean="0"/>
              <a:t>38</a:t>
            </a:fld>
            <a:endParaRPr lang="en-US"/>
          </a:p>
        </p:txBody>
      </p:sp>
    </p:spTree>
    <p:extLst>
      <p:ext uri="{BB962C8B-B14F-4D97-AF65-F5344CB8AC3E}">
        <p14:creationId xmlns:p14="http://schemas.microsoft.com/office/powerpoint/2010/main" val="371311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7" indent="-228567"/>
            <a:endParaRPr lang="en-US" baseline="0" dirty="0" smtClean="0"/>
          </a:p>
        </p:txBody>
      </p:sp>
      <p:sp>
        <p:nvSpPr>
          <p:cNvPr id="4" name="Slide Number Placeholder 3"/>
          <p:cNvSpPr>
            <a:spLocks noGrp="1"/>
          </p:cNvSpPr>
          <p:nvPr>
            <p:ph type="sldNum" sz="quarter" idx="10"/>
          </p:nvPr>
        </p:nvSpPr>
        <p:spPr/>
        <p:txBody>
          <a:bodyPr/>
          <a:lstStyle/>
          <a:p>
            <a:fld id="{8557DC18-2C0A-4A37-A2A5-8A604BB3FCAC}" type="slidenum">
              <a:rPr lang="en-IN" smtClean="0"/>
              <a:pPr/>
              <a:t>39</a:t>
            </a:fld>
            <a:endParaRPr lang="en-IN"/>
          </a:p>
        </p:txBody>
      </p:sp>
    </p:spTree>
    <p:extLst>
      <p:ext uri="{BB962C8B-B14F-4D97-AF65-F5344CB8AC3E}">
        <p14:creationId xmlns:p14="http://schemas.microsoft.com/office/powerpoint/2010/main" val="2404493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7" indent="-228567"/>
            <a:endParaRPr lang="en-US" baseline="0" dirty="0" smtClean="0"/>
          </a:p>
        </p:txBody>
      </p:sp>
      <p:sp>
        <p:nvSpPr>
          <p:cNvPr id="4" name="Slide Number Placeholder 3"/>
          <p:cNvSpPr>
            <a:spLocks noGrp="1"/>
          </p:cNvSpPr>
          <p:nvPr>
            <p:ph type="sldNum" sz="quarter" idx="10"/>
          </p:nvPr>
        </p:nvSpPr>
        <p:spPr/>
        <p:txBody>
          <a:bodyPr/>
          <a:lstStyle/>
          <a:p>
            <a:fld id="{8557DC18-2C0A-4A37-A2A5-8A604BB3FCAC}" type="slidenum">
              <a:rPr lang="en-IN" smtClean="0"/>
              <a:pPr/>
              <a:t>40</a:t>
            </a:fld>
            <a:endParaRPr lang="en-IN"/>
          </a:p>
        </p:txBody>
      </p:sp>
    </p:spTree>
    <p:extLst>
      <p:ext uri="{BB962C8B-B14F-4D97-AF65-F5344CB8AC3E}">
        <p14:creationId xmlns:p14="http://schemas.microsoft.com/office/powerpoint/2010/main" val="930590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4F6725-A833-4644-9367-88D5F1FBCD58}" type="slidenum">
              <a:rPr lang="en-US" smtClean="0"/>
              <a:t>41</a:t>
            </a:fld>
            <a:endParaRPr lang="en-US"/>
          </a:p>
        </p:txBody>
      </p:sp>
    </p:spTree>
    <p:extLst>
      <p:ext uri="{BB962C8B-B14F-4D97-AF65-F5344CB8AC3E}">
        <p14:creationId xmlns:p14="http://schemas.microsoft.com/office/powerpoint/2010/main" val="228488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F5AFD-6970-4776-BAD6-8B221DA44DB0}" type="slidenum">
              <a:rPr lang="en-IN" smtClean="0"/>
              <a:pPr/>
              <a:t>42</a:t>
            </a:fld>
            <a:endParaRPr lang="en-IN"/>
          </a:p>
        </p:txBody>
      </p:sp>
    </p:spTree>
    <p:extLst>
      <p:ext uri="{BB962C8B-B14F-4D97-AF65-F5344CB8AC3E}">
        <p14:creationId xmlns:p14="http://schemas.microsoft.com/office/powerpoint/2010/main" val="1192233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4F6725-A833-4644-9367-88D5F1FBCD58}" type="slidenum">
              <a:rPr lang="en-US" smtClean="0"/>
              <a:t>43</a:t>
            </a:fld>
            <a:endParaRPr lang="en-US"/>
          </a:p>
        </p:txBody>
      </p:sp>
    </p:spTree>
    <p:extLst>
      <p:ext uri="{BB962C8B-B14F-4D97-AF65-F5344CB8AC3E}">
        <p14:creationId xmlns:p14="http://schemas.microsoft.com/office/powerpoint/2010/main" val="1480730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7DC18-2C0A-4A37-A2A5-8A604BB3FCAC}" type="slidenum">
              <a:rPr lang="en-IN" smtClean="0"/>
              <a:pPr/>
              <a:t>8</a:t>
            </a:fld>
            <a:endParaRPr lang="en-IN"/>
          </a:p>
        </p:txBody>
      </p:sp>
    </p:spTree>
    <p:extLst>
      <p:ext uri="{BB962C8B-B14F-4D97-AF65-F5344CB8AC3E}">
        <p14:creationId xmlns:p14="http://schemas.microsoft.com/office/powerpoint/2010/main" val="652532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4F6725-A833-4644-9367-88D5F1FBCD58}" type="slidenum">
              <a:rPr lang="en-US" smtClean="0"/>
              <a:t>10</a:t>
            </a:fld>
            <a:endParaRPr lang="en-US"/>
          </a:p>
        </p:txBody>
      </p:sp>
    </p:spTree>
    <p:extLst>
      <p:ext uri="{BB962C8B-B14F-4D97-AF65-F5344CB8AC3E}">
        <p14:creationId xmlns:p14="http://schemas.microsoft.com/office/powerpoint/2010/main" val="289369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r>
              <a:rPr lang="en-US" smtClean="0">
                <a:latin typeface="Arial" charset="0"/>
              </a:rPr>
              <a:t>Spend time interpreting all the different sections of the regression output.</a:t>
            </a:r>
          </a:p>
        </p:txBody>
      </p:sp>
      <p:sp>
        <p:nvSpPr>
          <p:cNvPr id="25603" name="Slide Number Placeholder 3"/>
          <p:cNvSpPr>
            <a:spLocks noGrp="1"/>
          </p:cNvSpPr>
          <p:nvPr>
            <p:ph type="sldNum" sz="quarter" idx="5"/>
          </p:nvPr>
        </p:nvSpPr>
        <p:spPr/>
        <p:txBody>
          <a:bodyPr/>
          <a:lstStyle/>
          <a:p>
            <a:pPr>
              <a:defRPr/>
            </a:pPr>
            <a:fld id="{291046F7-EF15-48EE-8C94-E4F74A9F4814}" type="slidenum">
              <a:rPr lang="en-US" smtClean="0"/>
              <a:pPr>
                <a:defRPr/>
              </a:pPr>
              <a:t>14</a:t>
            </a:fld>
            <a:endParaRPr lang="en-US" smtClean="0"/>
          </a:p>
        </p:txBody>
      </p:sp>
    </p:spTree>
    <p:extLst>
      <p:ext uri="{BB962C8B-B14F-4D97-AF65-F5344CB8AC3E}">
        <p14:creationId xmlns:p14="http://schemas.microsoft.com/office/powerpoint/2010/main" val="360987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charset="0"/>
            </a:endParaRPr>
          </a:p>
        </p:txBody>
      </p:sp>
      <p:sp>
        <p:nvSpPr>
          <p:cNvPr id="2" name="Slide Number Placeholder 3"/>
          <p:cNvSpPr>
            <a:spLocks noGrp="1"/>
          </p:cNvSpPr>
          <p:nvPr>
            <p:ph type="sldNum" sz="quarter" idx="5"/>
          </p:nvPr>
        </p:nvSpPr>
        <p:spPr/>
        <p:txBody>
          <a:bodyPr/>
          <a:lstStyle/>
          <a:p>
            <a:pPr>
              <a:defRPr/>
            </a:pPr>
            <a:fld id="{5CCE6B18-D39A-49D4-9C1D-13447C1C5F87}" type="slidenum">
              <a:rPr lang="en-US" smtClean="0"/>
              <a:pPr>
                <a:defRPr/>
              </a:pPr>
              <a:t>15</a:t>
            </a:fld>
            <a:endParaRPr lang="en-US" smtClean="0"/>
          </a:p>
        </p:txBody>
      </p:sp>
    </p:spTree>
    <p:extLst>
      <p:ext uri="{BB962C8B-B14F-4D97-AF65-F5344CB8AC3E}">
        <p14:creationId xmlns:p14="http://schemas.microsoft.com/office/powerpoint/2010/main" val="185452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dirty="0" smtClean="0">
                <a:latin typeface="Arial" charset="0"/>
              </a:rPr>
              <a:t>OVB and multi-</a:t>
            </a:r>
            <a:r>
              <a:rPr lang="en-US" dirty="0" err="1" smtClean="0">
                <a:latin typeface="Arial" charset="0"/>
              </a:rPr>
              <a:t>colinearity</a:t>
            </a:r>
            <a:r>
              <a:rPr lang="en-US" dirty="0" smtClean="0">
                <a:latin typeface="Arial" charset="0"/>
              </a:rPr>
              <a:t> are two sides of the same coin.</a:t>
            </a:r>
          </a:p>
        </p:txBody>
      </p:sp>
      <p:sp>
        <p:nvSpPr>
          <p:cNvPr id="43011" name="Slide Number Placeholder 3"/>
          <p:cNvSpPr>
            <a:spLocks noGrp="1"/>
          </p:cNvSpPr>
          <p:nvPr>
            <p:ph type="sldNum" sz="quarter" idx="5"/>
          </p:nvPr>
        </p:nvSpPr>
        <p:spPr/>
        <p:txBody>
          <a:bodyPr/>
          <a:lstStyle/>
          <a:p>
            <a:pPr>
              <a:defRPr/>
            </a:pPr>
            <a:fld id="{A1F1AB47-9B73-41D8-B60B-111CB98E1B02}" type="slidenum">
              <a:rPr lang="en-US" smtClean="0"/>
              <a:pPr>
                <a:defRPr/>
              </a:pPr>
              <a:t>16</a:t>
            </a:fld>
            <a:endParaRPr lang="en-US" smtClean="0"/>
          </a:p>
        </p:txBody>
      </p:sp>
    </p:spTree>
    <p:extLst>
      <p:ext uri="{BB962C8B-B14F-4D97-AF65-F5344CB8AC3E}">
        <p14:creationId xmlns:p14="http://schemas.microsoft.com/office/powerpoint/2010/main" val="3971296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7DC18-2C0A-4A37-A2A5-8A604BB3FCAC}" type="slidenum">
              <a:rPr lang="en-IN" smtClean="0"/>
              <a:pPr/>
              <a:t>17</a:t>
            </a:fld>
            <a:endParaRPr lang="en-IN"/>
          </a:p>
        </p:txBody>
      </p:sp>
    </p:spTree>
    <p:extLst>
      <p:ext uri="{BB962C8B-B14F-4D97-AF65-F5344CB8AC3E}">
        <p14:creationId xmlns:p14="http://schemas.microsoft.com/office/powerpoint/2010/main" val="1438092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7634CD-A6C6-495F-A744-B1B043295C1B}" type="slidenum">
              <a:rPr lang="en-US" smtClean="0"/>
              <a:t>19</a:t>
            </a:fld>
            <a:endParaRPr lang="en-US"/>
          </a:p>
        </p:txBody>
      </p:sp>
    </p:spTree>
    <p:extLst>
      <p:ext uri="{BB962C8B-B14F-4D97-AF65-F5344CB8AC3E}">
        <p14:creationId xmlns:p14="http://schemas.microsoft.com/office/powerpoint/2010/main" val="118172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B38688-1174-4015-ACCE-2C6A3FCEC361}"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228430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38688-1174-4015-ACCE-2C6A3FCEC361}"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 name="Slide Number Placeholder 5"/>
          <p:cNvSpPr>
            <a:spLocks noGrp="1"/>
          </p:cNvSpPr>
          <p:nvPr>
            <p:ph type="sldNum" sz="quarter" idx="12"/>
          </p:nvPr>
        </p:nvSpPr>
        <p:spPr>
          <a:xfrm>
            <a:off x="227012" y="32492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79899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38688-1174-4015-ACCE-2C6A3FCEC361}"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Slide Number Placeholder 5"/>
          <p:cNvSpPr>
            <a:spLocks noGrp="1"/>
          </p:cNvSpPr>
          <p:nvPr>
            <p:ph type="sldNum" sz="quarter" idx="12"/>
          </p:nvPr>
        </p:nvSpPr>
        <p:spPr>
          <a:xfrm>
            <a:off x="240264" y="32492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564983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0B38688-1174-4015-ACCE-2C6A3FCEC361}"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 name="Slide Number Placeholder 5"/>
          <p:cNvSpPr>
            <a:spLocks noGrp="1"/>
          </p:cNvSpPr>
          <p:nvPr>
            <p:ph type="sldNum" sz="quarter" idx="12"/>
          </p:nvPr>
        </p:nvSpPr>
        <p:spPr>
          <a:xfrm>
            <a:off x="400190" y="4999037"/>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399609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0B38688-1174-4015-ACCE-2C6A3FCEC361}"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3" name="Slide Number Placeholder 5"/>
          <p:cNvSpPr>
            <a:spLocks noGrp="1"/>
          </p:cNvSpPr>
          <p:nvPr>
            <p:ph type="sldNum" sz="quarter" idx="12"/>
          </p:nvPr>
        </p:nvSpPr>
        <p:spPr>
          <a:xfrm>
            <a:off x="240264" y="498281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3526631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0B38688-1174-4015-ACCE-2C6A3FCEC361}"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5"/>
          <p:cNvSpPr>
            <a:spLocks noGrp="1"/>
          </p:cNvSpPr>
          <p:nvPr>
            <p:ph type="sldNum" sz="quarter" idx="12"/>
          </p:nvPr>
        </p:nvSpPr>
        <p:spPr>
          <a:xfrm>
            <a:off x="400190" y="4999037"/>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3505009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B38688-1174-4015-ACCE-2C6A3FCEC361}"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a:xfrm>
            <a:off x="293272" y="785460"/>
            <a:ext cx="779767" cy="365125"/>
          </a:xfrm>
        </p:spPr>
        <p:txBody>
          <a:bodyPr/>
          <a:lstStyle/>
          <a:p>
            <a:fld id="{C4B6F273-63A9-4415-AA50-0AEE7989CB08}" type="slidenum">
              <a:rPr lang="en-US" smtClean="0"/>
              <a:t>‹#›</a:t>
            </a:fld>
            <a:endParaRPr lang="en-US" dirty="0"/>
          </a:p>
        </p:txBody>
      </p:sp>
    </p:spTree>
    <p:extLst>
      <p:ext uri="{BB962C8B-B14F-4D97-AF65-F5344CB8AC3E}">
        <p14:creationId xmlns:p14="http://schemas.microsoft.com/office/powerpoint/2010/main" val="117678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B38688-1174-4015-ACCE-2C6A3FCEC361}"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a:xfrm>
            <a:off x="266769" y="7854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749486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blank background">
    <p:spTree>
      <p:nvGrpSpPr>
        <p:cNvPr id="1" name=""/>
        <p:cNvGrpSpPr/>
        <p:nvPr/>
      </p:nvGrpSpPr>
      <p:grpSpPr>
        <a:xfrm>
          <a:off x="0" y="0"/>
          <a:ext cx="0" cy="0"/>
          <a:chOff x="0" y="0"/>
          <a:chExt cx="0" cy="0"/>
        </a:xfrm>
      </p:grpSpPr>
      <p:sp>
        <p:nvSpPr>
          <p:cNvPr id="4" name="Freeform 11"/>
          <p:cNvSpPr/>
          <p:nvPr userDrawn="1"/>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5"/>
          <p:cNvSpPr>
            <a:spLocks noGrp="1"/>
          </p:cNvSpPr>
          <p:nvPr>
            <p:ph type="sldNum" sz="quarter" idx="12"/>
          </p:nvPr>
        </p:nvSpPr>
        <p:spPr>
          <a:xfrm>
            <a:off x="266769" y="7854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13694622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B38688-1174-4015-ACCE-2C6A3FCEC361}"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a:xfrm>
            <a:off x="293272" y="7854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417932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38688-1174-4015-ACCE-2C6A3FCEC361}"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 name="Slide Number Placeholder 5"/>
          <p:cNvSpPr>
            <a:spLocks noGrp="1"/>
          </p:cNvSpPr>
          <p:nvPr>
            <p:ph type="sldNum" sz="quarter" idx="12"/>
          </p:nvPr>
        </p:nvSpPr>
        <p:spPr>
          <a:xfrm>
            <a:off x="293273" y="32492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93815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B38688-1174-4015-ACCE-2C6A3FCEC361}"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userDrawn="1"/>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a:xfrm>
            <a:off x="266768" y="7854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36618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B38688-1174-4015-ACCE-2C6A3FCEC361}" type="datetimeFigureOut">
              <a:rPr lang="en-US" smtClean="0"/>
              <a:t>10/21/2018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27012" y="7854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218785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B38688-1174-4015-ACCE-2C6A3FCEC361}"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userDrawn="1"/>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 name="Slide Number Placeholder 5"/>
          <p:cNvSpPr>
            <a:spLocks noGrp="1"/>
          </p:cNvSpPr>
          <p:nvPr>
            <p:ph type="sldNum" sz="quarter" idx="12"/>
          </p:nvPr>
        </p:nvSpPr>
        <p:spPr>
          <a:xfrm>
            <a:off x="187256" y="7854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340900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38688-1174-4015-ACCE-2C6A3FCEC361}" type="datetimeFigureOut">
              <a:rPr lang="en-US" smtClean="0"/>
              <a:t>10/21/2018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0" y="78778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5"/>
          <p:cNvSpPr>
            <a:spLocks noGrp="1"/>
          </p:cNvSpPr>
          <p:nvPr>
            <p:ph type="sldNum" sz="quarter" idx="12"/>
          </p:nvPr>
        </p:nvSpPr>
        <p:spPr>
          <a:xfrm>
            <a:off x="253516" y="858867"/>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422170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38688-1174-4015-ACCE-2C6A3FCEC361}"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userDrawn="1"/>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5"/>
          <p:cNvSpPr>
            <a:spLocks noGrp="1"/>
          </p:cNvSpPr>
          <p:nvPr>
            <p:ph type="sldNum" sz="quarter" idx="12"/>
          </p:nvPr>
        </p:nvSpPr>
        <p:spPr>
          <a:xfrm>
            <a:off x="400190" y="785460"/>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201734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38688-1174-4015-ACCE-2C6A3FCEC361}"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5"/>
          <p:cNvSpPr>
            <a:spLocks noGrp="1"/>
          </p:cNvSpPr>
          <p:nvPr>
            <p:ph type="sldNum" sz="quarter" idx="12"/>
          </p:nvPr>
        </p:nvSpPr>
        <p:spPr>
          <a:xfrm>
            <a:off x="306525" y="4973157"/>
            <a:ext cx="779767" cy="365125"/>
          </a:xfrm>
        </p:spPr>
        <p:txBody>
          <a:bodyPr/>
          <a:lstStyle/>
          <a:p>
            <a:fld id="{C4B6F273-63A9-4415-AA50-0AEE7989CB08}" type="slidenum">
              <a:rPr lang="en-US" smtClean="0"/>
              <a:t>‹#›</a:t>
            </a:fld>
            <a:endParaRPr lang="en-US"/>
          </a:p>
        </p:txBody>
      </p:sp>
    </p:spTree>
    <p:extLst>
      <p:ext uri="{BB962C8B-B14F-4D97-AF65-F5344CB8AC3E}">
        <p14:creationId xmlns:p14="http://schemas.microsoft.com/office/powerpoint/2010/main" val="402765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0B38688-1174-4015-ACCE-2C6A3FCEC361}" type="datetimeFigureOut">
              <a:rPr lang="en-US" smtClean="0"/>
              <a:t>10/21/2018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4B6F273-63A9-4415-AA50-0AEE7989CB08}" type="slidenum">
              <a:rPr lang="en-US" smtClean="0"/>
              <a:t>‹#›</a:t>
            </a:fld>
            <a:endParaRPr lang="en-US" dirty="0"/>
          </a:p>
        </p:txBody>
      </p:sp>
    </p:spTree>
    <p:extLst>
      <p:ext uri="{BB962C8B-B14F-4D97-AF65-F5344CB8AC3E}">
        <p14:creationId xmlns:p14="http://schemas.microsoft.com/office/powerpoint/2010/main" val="387740906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myopiaprevention.org/references_night_light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exp-platform.com/Pages/hippo_long.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powerandsamplesize.com/Calculator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power-analysis.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084" y="578223"/>
            <a:ext cx="8915399" cy="2262781"/>
          </a:xfrm>
        </p:spPr>
        <p:txBody>
          <a:bodyPr>
            <a:normAutofit fontScale="90000"/>
          </a:bodyPr>
          <a:lstStyle/>
          <a:p>
            <a:pPr algn="ctr"/>
            <a:r>
              <a:rPr lang="en-US" b="1" dirty="0">
                <a:solidFill>
                  <a:schemeClr val="tx1">
                    <a:lumMod val="75000"/>
                    <a:lumOff val="25000"/>
                  </a:schemeClr>
                </a:solidFill>
              </a:rPr>
              <a:t>	</a:t>
            </a:r>
            <a:r>
              <a:rPr lang="en-US" sz="5400" b="1" dirty="0">
                <a:solidFill>
                  <a:schemeClr val="tx1">
                    <a:lumMod val="75000"/>
                    <a:lumOff val="25000"/>
                  </a:schemeClr>
                </a:solidFill>
              </a:rPr>
              <a:t>Regression/Controlled Experiments</a:t>
            </a:r>
            <a:r>
              <a:rPr lang="en-IN" b="1" dirty="0">
                <a:solidFill>
                  <a:schemeClr val="tx1">
                    <a:lumMod val="75000"/>
                    <a:lumOff val="25000"/>
                  </a:schemeClr>
                </a:solidFill>
              </a:rPr>
              <a:t/>
            </a:r>
            <a:br>
              <a:rPr lang="en-IN" b="1" dirty="0">
                <a:solidFill>
                  <a:schemeClr val="tx1">
                    <a:lumMod val="75000"/>
                    <a:lumOff val="25000"/>
                  </a:schemeClr>
                </a:solidFill>
              </a:rPr>
            </a:br>
            <a:endParaRPr lang="en-US" dirty="0"/>
          </a:p>
        </p:txBody>
      </p:sp>
      <p:sp>
        <p:nvSpPr>
          <p:cNvPr id="3" name="Subtitle 2"/>
          <p:cNvSpPr>
            <a:spLocks noGrp="1"/>
          </p:cNvSpPr>
          <p:nvPr>
            <p:ph type="subTitle" idx="1"/>
          </p:nvPr>
        </p:nvSpPr>
        <p:spPr>
          <a:xfrm>
            <a:off x="1943754" y="4360522"/>
            <a:ext cx="8915399" cy="1126283"/>
          </a:xfrm>
        </p:spPr>
        <p:txBody>
          <a:bodyPr/>
          <a:lstStyle/>
          <a:p>
            <a:r>
              <a:rPr lang="en-US" sz="3200" b="1" dirty="0"/>
              <a:t>Prof. Harpreet Singh</a:t>
            </a:r>
          </a:p>
          <a:p>
            <a:endParaRPr lang="en-US" dirty="0"/>
          </a:p>
        </p:txBody>
      </p:sp>
    </p:spTree>
    <p:extLst>
      <p:ext uri="{BB962C8B-B14F-4D97-AF65-F5344CB8AC3E}">
        <p14:creationId xmlns:p14="http://schemas.microsoft.com/office/powerpoint/2010/main" val="171197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Regression Analysis</a:t>
            </a:r>
          </a:p>
        </p:txBody>
      </p:sp>
      <p:sp>
        <p:nvSpPr>
          <p:cNvPr id="3" name="Content Placeholder 2"/>
          <p:cNvSpPr>
            <a:spLocks noGrp="1"/>
          </p:cNvSpPr>
          <p:nvPr>
            <p:ph idx="1"/>
          </p:nvPr>
        </p:nvSpPr>
        <p:spPr>
          <a:xfrm>
            <a:off x="1981200" y="1600200"/>
            <a:ext cx="8229600" cy="4925144"/>
          </a:xfrm>
        </p:spPr>
        <p:txBody>
          <a:bodyPr>
            <a:normAutofit fontScale="92500" lnSpcReduction="10000"/>
          </a:bodyPr>
          <a:lstStyle/>
          <a:p>
            <a:r>
              <a:rPr lang="en-US" sz="2000" dirty="0" smtClean="0"/>
              <a:t>p-value (Type –I error) </a:t>
            </a:r>
            <a:r>
              <a:rPr lang="en-US" sz="2000" dirty="0"/>
              <a:t>(needed to establish causal impact of a factor)</a:t>
            </a:r>
          </a:p>
          <a:p>
            <a:pPr lvl="1"/>
            <a:r>
              <a:rPr lang="en-US" sz="1600" dirty="0"/>
              <a:t>Represents the </a:t>
            </a:r>
            <a:r>
              <a:rPr lang="en-US" sz="1600" b="1" dirty="0"/>
              <a:t>chance of being incorrect </a:t>
            </a:r>
            <a:r>
              <a:rPr lang="en-US" sz="1600" dirty="0"/>
              <a:t>in saying that the coefficient of the x variable (b) is different from 0</a:t>
            </a:r>
          </a:p>
          <a:p>
            <a:pPr lvl="1"/>
            <a:r>
              <a:rPr lang="en-US" sz="1600" dirty="0"/>
              <a:t>So small p-value means that it is very likely that the coefficient of the variable </a:t>
            </a:r>
            <a:r>
              <a:rPr lang="en-US" sz="1600"/>
              <a:t>is </a:t>
            </a:r>
            <a:r>
              <a:rPr lang="en-US" sz="1600" smtClean="0"/>
              <a:t>different </a:t>
            </a:r>
            <a:r>
              <a:rPr lang="en-US" sz="1600" dirty="0"/>
              <a:t>from 0</a:t>
            </a:r>
          </a:p>
          <a:p>
            <a:pPr lvl="1"/>
            <a:r>
              <a:rPr lang="en-US" sz="1600" dirty="0"/>
              <a:t>When the coefficient is 0, then it means that the factor does not have an impact on the y variable</a:t>
            </a:r>
          </a:p>
          <a:p>
            <a:endParaRPr lang="en-US" sz="2000" dirty="0"/>
          </a:p>
          <a:p>
            <a:r>
              <a:rPr lang="en-US" sz="2000" dirty="0"/>
              <a:t>R</a:t>
            </a:r>
            <a:r>
              <a:rPr lang="en-US" sz="2000" baseline="30000" dirty="0"/>
              <a:t>2</a:t>
            </a:r>
            <a:r>
              <a:rPr lang="en-US" sz="2000" dirty="0"/>
              <a:t> (needed to establish whether model has predictive power for the y-variable)</a:t>
            </a:r>
          </a:p>
          <a:p>
            <a:pPr lvl="1"/>
            <a:r>
              <a:rPr lang="en-US" sz="1600" dirty="0"/>
              <a:t>High value means that the variables in the model explain a lot of variation in the data and so the model can be expected to have good predictive power</a:t>
            </a:r>
          </a:p>
          <a:p>
            <a:pPr marL="457200" lvl="1" indent="0">
              <a:buNone/>
            </a:pPr>
            <a:endParaRPr lang="en-US" sz="1600" dirty="0"/>
          </a:p>
          <a:p>
            <a:r>
              <a:rPr lang="en-US" sz="2000" dirty="0"/>
              <a:t>Caution: Both of these are starting points and much more may be required to establish causal impact, or prediction</a:t>
            </a:r>
          </a:p>
        </p:txBody>
      </p:sp>
    </p:spTree>
    <p:extLst>
      <p:ext uri="{BB962C8B-B14F-4D97-AF65-F5344CB8AC3E}">
        <p14:creationId xmlns:p14="http://schemas.microsoft.com/office/powerpoint/2010/main" val="283283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4"/>
          <p:cNvSpPr>
            <a:spLocks noGrp="1"/>
          </p:cNvSpPr>
          <p:nvPr>
            <p:ph idx="1"/>
          </p:nvPr>
        </p:nvSpPr>
        <p:spPr>
          <a:xfrm>
            <a:off x="1676400" y="1600200"/>
            <a:ext cx="8382000" cy="3962400"/>
          </a:xfrm>
        </p:spPr>
        <p:txBody>
          <a:bodyPr/>
          <a:lstStyle/>
          <a:p>
            <a:r>
              <a:rPr lang="en-US" sz="2000" dirty="0"/>
              <a:t>We wish to understand how competition impacts sales (INR/sq ft) at a chain of women</a:t>
            </a:r>
            <a:r>
              <a:rPr lang="en-US" altLang="en-US" sz="2000" dirty="0"/>
              <a:t>’</a:t>
            </a:r>
            <a:r>
              <a:rPr lang="en-US" sz="2000" dirty="0"/>
              <a:t>s apparel stores of same size in shopping malls. (</a:t>
            </a:r>
            <a:r>
              <a:rPr lang="en-US" sz="2000" dirty="0">
                <a:solidFill>
                  <a:srgbClr val="C00000"/>
                </a:solidFill>
              </a:rPr>
              <a:t>MallSales1</a:t>
            </a:r>
            <a:r>
              <a:rPr lang="en-US" sz="2000" dirty="0"/>
              <a:t>)</a:t>
            </a:r>
          </a:p>
          <a:p>
            <a:endParaRPr lang="en-US" sz="2000" dirty="0"/>
          </a:p>
          <a:p>
            <a:r>
              <a:rPr lang="en-US" sz="2000" dirty="0"/>
              <a:t>Conduct a regression analysis and observe</a:t>
            </a:r>
          </a:p>
          <a:p>
            <a:pPr marL="0" indent="0">
              <a:buNone/>
            </a:pPr>
            <a:r>
              <a:rPr lang="en-US" sz="2000" dirty="0"/>
              <a:t>     the results. What is odd?</a:t>
            </a:r>
          </a:p>
          <a:p>
            <a:endParaRPr lang="en-US" sz="2000" dirty="0"/>
          </a:p>
        </p:txBody>
      </p:sp>
      <p:sp>
        <p:nvSpPr>
          <p:cNvPr id="10243" name="Title 1"/>
          <p:cNvSpPr>
            <a:spLocks noGrp="1"/>
          </p:cNvSpPr>
          <p:nvPr>
            <p:ph type="title"/>
          </p:nvPr>
        </p:nvSpPr>
        <p:spPr>
          <a:xfrm>
            <a:off x="1828800" y="657226"/>
            <a:ext cx="8839200" cy="838200"/>
          </a:xfrm>
        </p:spPr>
        <p:txBody>
          <a:bodyPr/>
          <a:lstStyle/>
          <a:p>
            <a:r>
              <a:rPr lang="en-US" dirty="0" smtClean="0"/>
              <a:t>Example: Retail Sales</a:t>
            </a:r>
          </a:p>
        </p:txBody>
      </p:sp>
      <p:sp>
        <p:nvSpPr>
          <p:cNvPr id="23556" name="Slide Number Placeholder 5"/>
          <p:cNvSpPr>
            <a:spLocks noGrp="1"/>
          </p:cNvSpPr>
          <p:nvPr>
            <p:ph type="sldNum" sz="quarter" idx="12"/>
          </p:nvPr>
        </p:nvSpPr>
        <p:spPr>
          <a:xfrm>
            <a:off x="8534400" y="6248400"/>
            <a:ext cx="2133600" cy="457200"/>
          </a:xfrm>
        </p:spPr>
        <p:txBody>
          <a:bodyPr/>
          <a:lstStyle/>
          <a:p>
            <a:pPr algn="l">
              <a:defRPr/>
            </a:pPr>
            <a:r>
              <a:rPr lang="en-US" dirty="0" smtClean="0">
                <a:ea typeface="MS PGothic" pitchFamily="34" charset="-128"/>
              </a:rPr>
              <a:t>                                        </a:t>
            </a:r>
            <a:fld id="{3858B320-7EAC-443A-A8F8-0ED45B83BD36}" type="slidenum">
              <a:rPr lang="en-US" smtClean="0">
                <a:ea typeface="MS PGothic" pitchFamily="34" charset="-128"/>
              </a:rPr>
              <a:pPr algn="l">
                <a:defRPr/>
              </a:pPr>
              <a:t>11</a:t>
            </a:fld>
            <a:endParaRPr lang="en-US" dirty="0" smtClean="0">
              <a:ea typeface="MS PGothic" pitchFamily="34" charset="-128"/>
            </a:endParaRPr>
          </a:p>
        </p:txBody>
      </p:sp>
      <p:pic>
        <p:nvPicPr>
          <p:cNvPr id="10245" name="Picture 3"/>
          <p:cNvPicPr>
            <a:picLocks noChangeAspect="1" noChangeArrowheads="1"/>
          </p:cNvPicPr>
          <p:nvPr/>
        </p:nvPicPr>
        <p:blipFill>
          <a:blip r:embed="rId2" cstate="print"/>
          <a:srcRect/>
          <a:stretch>
            <a:fillRect/>
          </a:stretch>
        </p:blipFill>
        <p:spPr bwMode="auto">
          <a:xfrm>
            <a:off x="7315200" y="2971801"/>
            <a:ext cx="2838450" cy="2066925"/>
          </a:xfrm>
          <a:prstGeom prst="rect">
            <a:avLst/>
          </a:prstGeom>
          <a:noFill/>
          <a:ln w="9525">
            <a:noFill/>
            <a:miter lim="800000"/>
            <a:headEnd/>
            <a:tailEnd/>
          </a:ln>
        </p:spPr>
      </p:pic>
    </p:spTree>
    <p:extLst>
      <p:ext uri="{BB962C8B-B14F-4D97-AF65-F5344CB8AC3E}">
        <p14:creationId xmlns:p14="http://schemas.microsoft.com/office/powerpoint/2010/main" val="780818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dirty="0" smtClean="0"/>
              <a:t>Regressing sales on competition</a:t>
            </a:r>
          </a:p>
        </p:txBody>
      </p:sp>
      <p:sp>
        <p:nvSpPr>
          <p:cNvPr id="4" name="Slide Number Placeholder 3"/>
          <p:cNvSpPr>
            <a:spLocks noGrp="1"/>
          </p:cNvSpPr>
          <p:nvPr>
            <p:ph type="sldNum" sz="quarter" idx="12"/>
          </p:nvPr>
        </p:nvSpPr>
        <p:spPr/>
        <p:txBody>
          <a:bodyPr/>
          <a:lstStyle/>
          <a:p>
            <a:pPr>
              <a:defRPr/>
            </a:pPr>
            <a:fld id="{7B9B70BD-ECAE-4A71-B825-9D0CA07BF38C}" type="slidenum">
              <a:rPr lang="en-US" smtClean="0"/>
              <a:pPr>
                <a:defRPr/>
              </a:pPr>
              <a:t>12</a:t>
            </a:fld>
            <a:endParaRPr lang="en-US"/>
          </a:p>
        </p:txBody>
      </p:sp>
      <p:pic>
        <p:nvPicPr>
          <p:cNvPr id="17417" name="Picture 9"/>
          <p:cNvPicPr>
            <a:picLocks noChangeAspect="1" noChangeArrowheads="1"/>
          </p:cNvPicPr>
          <p:nvPr/>
        </p:nvPicPr>
        <p:blipFill>
          <a:blip r:embed="rId2" cstate="print"/>
          <a:srcRect/>
          <a:stretch>
            <a:fillRect/>
          </a:stretch>
        </p:blipFill>
        <p:spPr bwMode="auto">
          <a:xfrm>
            <a:off x="1775521" y="1443268"/>
            <a:ext cx="3400425" cy="2457450"/>
          </a:xfrm>
          <a:prstGeom prst="rect">
            <a:avLst/>
          </a:prstGeom>
          <a:noFill/>
          <a:ln w="9525">
            <a:noFill/>
            <a:miter lim="800000"/>
            <a:headEnd/>
            <a:tailEnd/>
          </a:ln>
        </p:spPr>
      </p:pic>
      <p:pic>
        <p:nvPicPr>
          <p:cNvPr id="17418" name="Picture 10"/>
          <p:cNvPicPr>
            <a:picLocks noChangeAspect="1" noChangeArrowheads="1"/>
          </p:cNvPicPr>
          <p:nvPr/>
        </p:nvPicPr>
        <p:blipFill>
          <a:blip r:embed="rId3" cstate="print"/>
          <a:srcRect/>
          <a:stretch>
            <a:fillRect/>
          </a:stretch>
        </p:blipFill>
        <p:spPr bwMode="auto">
          <a:xfrm>
            <a:off x="2059887" y="4260939"/>
            <a:ext cx="2457450" cy="1676400"/>
          </a:xfrm>
          <a:prstGeom prst="rect">
            <a:avLst/>
          </a:prstGeom>
          <a:noFill/>
          <a:ln w="9525">
            <a:noFill/>
            <a:miter lim="800000"/>
            <a:headEnd/>
            <a:tailEnd/>
          </a:ln>
        </p:spPr>
      </p:pic>
      <p:pic>
        <p:nvPicPr>
          <p:cNvPr id="17419" name="Picture 11"/>
          <p:cNvPicPr>
            <a:picLocks noChangeAspect="1" noChangeArrowheads="1"/>
          </p:cNvPicPr>
          <p:nvPr/>
        </p:nvPicPr>
        <p:blipFill>
          <a:blip r:embed="rId4" cstate="print"/>
          <a:srcRect/>
          <a:stretch>
            <a:fillRect/>
          </a:stretch>
        </p:blipFill>
        <p:spPr bwMode="auto">
          <a:xfrm>
            <a:off x="5591945" y="1916833"/>
            <a:ext cx="3733801" cy="914401"/>
          </a:xfrm>
          <a:prstGeom prst="rect">
            <a:avLst/>
          </a:prstGeom>
          <a:noFill/>
          <a:ln w="9525">
            <a:noFill/>
            <a:miter lim="800000"/>
            <a:headEnd/>
            <a:tailEnd/>
          </a:ln>
        </p:spPr>
      </p:pic>
      <p:pic>
        <p:nvPicPr>
          <p:cNvPr id="17420" name="Picture 12"/>
          <p:cNvPicPr>
            <a:picLocks noChangeAspect="1" noChangeArrowheads="1"/>
          </p:cNvPicPr>
          <p:nvPr/>
        </p:nvPicPr>
        <p:blipFill>
          <a:blip r:embed="rId5" cstate="print"/>
          <a:srcRect/>
          <a:stretch>
            <a:fillRect/>
          </a:stretch>
        </p:blipFill>
        <p:spPr bwMode="auto">
          <a:xfrm>
            <a:off x="5562600" y="4287447"/>
            <a:ext cx="4648200" cy="398011"/>
          </a:xfrm>
          <a:prstGeom prst="rect">
            <a:avLst/>
          </a:prstGeom>
          <a:noFill/>
          <a:ln w="9525">
            <a:noFill/>
            <a:miter lim="800000"/>
            <a:headEnd/>
            <a:tailEnd/>
          </a:ln>
        </p:spPr>
      </p:pic>
    </p:spTree>
    <p:extLst>
      <p:ext uri="{BB962C8B-B14F-4D97-AF65-F5344CB8AC3E}">
        <p14:creationId xmlns:p14="http://schemas.microsoft.com/office/powerpoint/2010/main" val="52333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4"/>
          <p:cNvSpPr>
            <a:spLocks noGrp="1"/>
          </p:cNvSpPr>
          <p:nvPr>
            <p:ph idx="1"/>
          </p:nvPr>
        </p:nvSpPr>
        <p:spPr>
          <a:xfrm>
            <a:off x="1676400" y="1600200"/>
            <a:ext cx="8382000" cy="3962400"/>
          </a:xfrm>
        </p:spPr>
        <p:txBody>
          <a:bodyPr/>
          <a:lstStyle/>
          <a:p>
            <a:r>
              <a:rPr lang="en-US" sz="2000" dirty="0"/>
              <a:t>Besides competition, another potential factor that impacts sales is the affluence of the catchment area of the mall. We measure it through the median income in the area served by the mall (INR </a:t>
            </a:r>
            <a:r>
              <a:rPr lang="en-US" altLang="en-US" sz="2000" dirty="0"/>
              <a:t>‘</a:t>
            </a:r>
            <a:r>
              <a:rPr lang="en-US" sz="2000" dirty="0"/>
              <a:t>000)</a:t>
            </a:r>
          </a:p>
          <a:p>
            <a:pPr marL="0" indent="0">
              <a:buNone/>
            </a:pPr>
            <a:r>
              <a:rPr lang="en-US" sz="2000" dirty="0"/>
              <a:t>	(</a:t>
            </a:r>
            <a:r>
              <a:rPr lang="en-US" sz="2000" dirty="0">
                <a:solidFill>
                  <a:srgbClr val="C00000"/>
                </a:solidFill>
              </a:rPr>
              <a:t>MallSales2</a:t>
            </a:r>
            <a:r>
              <a:rPr lang="en-US" sz="2000" dirty="0"/>
              <a:t>)</a:t>
            </a:r>
          </a:p>
          <a:p>
            <a:endParaRPr lang="en-US" sz="2000" dirty="0"/>
          </a:p>
          <a:p>
            <a:r>
              <a:rPr lang="en-US" sz="2000" dirty="0"/>
              <a:t>What do you observe about the coefficient of </a:t>
            </a:r>
          </a:p>
          <a:p>
            <a:pPr marL="0" indent="0">
              <a:buNone/>
            </a:pPr>
            <a:r>
              <a:rPr lang="en-US" sz="2000" dirty="0"/>
              <a:t>     competition?</a:t>
            </a:r>
          </a:p>
          <a:p>
            <a:pPr marL="0" indent="0">
              <a:buNone/>
            </a:pPr>
            <a:endParaRPr lang="en-US" sz="2000" dirty="0"/>
          </a:p>
          <a:p>
            <a:endParaRPr lang="en-US" sz="2000" dirty="0"/>
          </a:p>
          <a:p>
            <a:pPr marL="0" indent="0">
              <a:buNone/>
            </a:pPr>
            <a:endParaRPr lang="en-US" sz="2000" dirty="0"/>
          </a:p>
        </p:txBody>
      </p:sp>
      <p:sp>
        <p:nvSpPr>
          <p:cNvPr id="10243" name="Title 1"/>
          <p:cNvSpPr>
            <a:spLocks noGrp="1"/>
          </p:cNvSpPr>
          <p:nvPr>
            <p:ph type="title"/>
          </p:nvPr>
        </p:nvSpPr>
        <p:spPr>
          <a:xfrm>
            <a:off x="1676400" y="581026"/>
            <a:ext cx="8839200" cy="838200"/>
          </a:xfrm>
        </p:spPr>
        <p:txBody>
          <a:bodyPr/>
          <a:lstStyle/>
          <a:p>
            <a:r>
              <a:rPr lang="en-US" dirty="0" smtClean="0"/>
              <a:t>Example: Retail Sales</a:t>
            </a:r>
          </a:p>
        </p:txBody>
      </p:sp>
      <p:sp>
        <p:nvSpPr>
          <p:cNvPr id="23556" name="Slide Number Placeholder 5"/>
          <p:cNvSpPr>
            <a:spLocks noGrp="1"/>
          </p:cNvSpPr>
          <p:nvPr>
            <p:ph type="sldNum" sz="quarter" idx="12"/>
          </p:nvPr>
        </p:nvSpPr>
        <p:spPr>
          <a:xfrm>
            <a:off x="8534400" y="6248400"/>
            <a:ext cx="2133600" cy="457200"/>
          </a:xfrm>
        </p:spPr>
        <p:txBody>
          <a:bodyPr/>
          <a:lstStyle/>
          <a:p>
            <a:pPr algn="l">
              <a:defRPr/>
            </a:pPr>
            <a:r>
              <a:rPr lang="en-US" dirty="0" smtClean="0">
                <a:ea typeface="MS PGothic" pitchFamily="34" charset="-128"/>
              </a:rPr>
              <a:t>                                        </a:t>
            </a:r>
            <a:fld id="{3858B320-7EAC-443A-A8F8-0ED45B83BD36}" type="slidenum">
              <a:rPr lang="en-US" smtClean="0">
                <a:ea typeface="MS PGothic" pitchFamily="34" charset="-128"/>
              </a:rPr>
              <a:pPr algn="l">
                <a:defRPr/>
              </a:pPr>
              <a:t>13</a:t>
            </a:fld>
            <a:endParaRPr lang="en-US" dirty="0" smtClean="0">
              <a:ea typeface="MS PGothic" pitchFamily="34" charset="-128"/>
            </a:endParaRPr>
          </a:p>
        </p:txBody>
      </p:sp>
      <p:pic>
        <p:nvPicPr>
          <p:cNvPr id="10245" name="Picture 3"/>
          <p:cNvPicPr>
            <a:picLocks noChangeAspect="1" noChangeArrowheads="1"/>
          </p:cNvPicPr>
          <p:nvPr/>
        </p:nvPicPr>
        <p:blipFill>
          <a:blip r:embed="rId2" cstate="print"/>
          <a:srcRect/>
          <a:stretch>
            <a:fillRect/>
          </a:stretch>
        </p:blipFill>
        <p:spPr bwMode="auto">
          <a:xfrm>
            <a:off x="7392144" y="3581401"/>
            <a:ext cx="2838450" cy="2066925"/>
          </a:xfrm>
          <a:prstGeom prst="rect">
            <a:avLst/>
          </a:prstGeom>
          <a:noFill/>
          <a:ln w="9525">
            <a:noFill/>
            <a:miter lim="800000"/>
            <a:headEnd/>
            <a:tailEnd/>
          </a:ln>
        </p:spPr>
      </p:pic>
    </p:spTree>
    <p:extLst>
      <p:ext uri="{BB962C8B-B14F-4D97-AF65-F5344CB8AC3E}">
        <p14:creationId xmlns:p14="http://schemas.microsoft.com/office/powerpoint/2010/main" val="1243908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828800" y="528955"/>
            <a:ext cx="8839200" cy="838200"/>
          </a:xfrm>
        </p:spPr>
        <p:txBody>
          <a:bodyPr/>
          <a:lstStyle/>
          <a:p>
            <a:r>
              <a:rPr lang="en-US" dirty="0" smtClean="0"/>
              <a:t>Results of multiple regression</a:t>
            </a:r>
          </a:p>
        </p:txBody>
      </p:sp>
      <p:sp>
        <p:nvSpPr>
          <p:cNvPr id="12294" name="TextBox 6"/>
          <p:cNvSpPr txBox="1">
            <a:spLocks noChangeArrowheads="1"/>
          </p:cNvSpPr>
          <p:nvPr/>
        </p:nvSpPr>
        <p:spPr bwMode="auto">
          <a:xfrm>
            <a:off x="4626882" y="2061922"/>
            <a:ext cx="8001000" cy="369888"/>
          </a:xfrm>
          <a:prstGeom prst="rect">
            <a:avLst/>
          </a:prstGeom>
          <a:noFill/>
          <a:ln w="9525">
            <a:noFill/>
            <a:miter lim="800000"/>
            <a:headEnd/>
            <a:tailEnd/>
          </a:ln>
        </p:spPr>
        <p:txBody>
          <a:bodyPr>
            <a:spAutoFit/>
          </a:bodyPr>
          <a:lstStyle/>
          <a:p>
            <a:pPr algn="ctr"/>
            <a:r>
              <a:rPr lang="en-US" b="1" dirty="0">
                <a:latin typeface="Calibri" pitchFamily="34" charset="0"/>
                <a:cs typeface="Calibri" pitchFamily="34" charset="0"/>
              </a:rPr>
              <a:t>Estimated Sales (INR/</a:t>
            </a:r>
            <a:r>
              <a:rPr lang="en-US" b="1" dirty="0" err="1">
                <a:latin typeface="Calibri" pitchFamily="34" charset="0"/>
                <a:cs typeface="Calibri" pitchFamily="34" charset="0"/>
              </a:rPr>
              <a:t>SqFt</a:t>
            </a:r>
            <a:r>
              <a:rPr lang="en-US" b="1" dirty="0">
                <a:latin typeface="Calibri" pitchFamily="34" charset="0"/>
                <a:cs typeface="Calibri" pitchFamily="34" charset="0"/>
              </a:rPr>
              <a:t>) = 120.72 + 3.19 Income – 48.33 Competitors </a:t>
            </a:r>
          </a:p>
        </p:txBody>
      </p:sp>
      <p:sp>
        <p:nvSpPr>
          <p:cNvPr id="7" name="TextBox 6"/>
          <p:cNvSpPr txBox="1"/>
          <p:nvPr/>
        </p:nvSpPr>
        <p:spPr>
          <a:xfrm>
            <a:off x="1541930" y="4798534"/>
            <a:ext cx="9605682" cy="2031325"/>
          </a:xfrm>
          <a:prstGeom prst="rect">
            <a:avLst/>
          </a:prstGeom>
          <a:noFill/>
        </p:spPr>
        <p:txBody>
          <a:bodyPr wrap="square">
            <a:spAutoFit/>
          </a:bodyPr>
          <a:lstStyle/>
          <a:p>
            <a:pPr>
              <a:defRPr/>
            </a:pPr>
            <a:r>
              <a:rPr lang="en-US" b="1" dirty="0">
                <a:solidFill>
                  <a:srgbClr val="0000FF"/>
                </a:solidFill>
                <a:latin typeface="+mj-lt"/>
                <a:ea typeface="ＭＳ Ｐゴシック" pitchFamily="34" charset="-128"/>
                <a:cs typeface="Arial" pitchFamily="34" charset="0"/>
              </a:rPr>
              <a:t>Interpretation of the coefficients</a:t>
            </a:r>
            <a:r>
              <a:rPr lang="en-US" dirty="0">
                <a:solidFill>
                  <a:srgbClr val="0000FF"/>
                </a:solidFill>
                <a:latin typeface="+mj-lt"/>
                <a:ea typeface="ＭＳ Ｐゴシック" pitchFamily="34" charset="-128"/>
                <a:cs typeface="Arial" pitchFamily="34" charset="0"/>
              </a:rPr>
              <a:t>:</a:t>
            </a:r>
          </a:p>
          <a:p>
            <a:pPr>
              <a:defRPr/>
            </a:pPr>
            <a:r>
              <a:rPr lang="en-US" b="1" dirty="0">
                <a:solidFill>
                  <a:srgbClr val="0000FF"/>
                </a:solidFill>
                <a:latin typeface="+mj-lt"/>
                <a:ea typeface="ＭＳ Ｐゴシック" pitchFamily="34" charset="-128"/>
                <a:cs typeface="Arial" pitchFamily="34" charset="0"/>
              </a:rPr>
              <a:t>Income</a:t>
            </a:r>
            <a:r>
              <a:rPr lang="en-US" dirty="0">
                <a:solidFill>
                  <a:srgbClr val="0000FF"/>
                </a:solidFill>
                <a:latin typeface="+mj-lt"/>
                <a:ea typeface="ＭＳ Ｐゴシック" pitchFamily="34" charset="-128"/>
                <a:cs typeface="Arial" pitchFamily="34" charset="0"/>
              </a:rPr>
              <a:t>: For stores with equal number of competitors, an income that is higher by INR 1000, results in sales that are higher by INR 3.19 per square feet, on </a:t>
            </a:r>
            <a:r>
              <a:rPr lang="en-US" dirty="0" smtClean="0">
                <a:solidFill>
                  <a:srgbClr val="0000FF"/>
                </a:solidFill>
                <a:latin typeface="+mj-lt"/>
                <a:ea typeface="ＭＳ Ｐゴシック" pitchFamily="34" charset="-128"/>
                <a:cs typeface="Arial" pitchFamily="34" charset="0"/>
              </a:rPr>
              <a:t>average.</a:t>
            </a:r>
          </a:p>
          <a:p>
            <a:pPr>
              <a:defRPr/>
            </a:pPr>
            <a:endParaRPr lang="en-US" dirty="0">
              <a:solidFill>
                <a:srgbClr val="0000FF"/>
              </a:solidFill>
              <a:latin typeface="+mj-lt"/>
              <a:ea typeface="ＭＳ Ｐゴシック" pitchFamily="34" charset="-128"/>
              <a:cs typeface="Arial" pitchFamily="34" charset="0"/>
            </a:endParaRPr>
          </a:p>
          <a:p>
            <a:pPr>
              <a:defRPr/>
            </a:pPr>
            <a:r>
              <a:rPr lang="en-US" b="1" dirty="0">
                <a:solidFill>
                  <a:srgbClr val="0000FF"/>
                </a:solidFill>
                <a:latin typeface="+mj-lt"/>
                <a:ea typeface="ＭＳ Ｐゴシック" pitchFamily="34" charset="-128"/>
                <a:cs typeface="Arial" pitchFamily="34" charset="0"/>
              </a:rPr>
              <a:t>Competitors</a:t>
            </a:r>
            <a:r>
              <a:rPr lang="en-US" dirty="0">
                <a:solidFill>
                  <a:srgbClr val="0000FF"/>
                </a:solidFill>
                <a:latin typeface="+mj-lt"/>
                <a:ea typeface="ＭＳ Ｐゴシック" pitchFamily="34" charset="-128"/>
                <a:cs typeface="Arial" pitchFamily="34" charset="0"/>
              </a:rPr>
              <a:t>: For stores in locations with equal income, an extra competitor results in reduction of sales by INR 48.33 per square feet, on average</a:t>
            </a:r>
          </a:p>
          <a:p>
            <a:pPr>
              <a:defRPr/>
            </a:pPr>
            <a:endParaRPr lang="en-US" dirty="0">
              <a:solidFill>
                <a:srgbClr val="0000FF"/>
              </a:solidFill>
              <a:latin typeface="+mj-lt"/>
              <a:ea typeface="ＭＳ Ｐゴシック" pitchFamily="34" charset="-128"/>
              <a:cs typeface="Arial" pitchFamily="34" charset="0"/>
            </a:endParaRPr>
          </a:p>
        </p:txBody>
      </p:sp>
      <p:sp>
        <p:nvSpPr>
          <p:cNvPr id="24583" name="Slide Number Placeholder 5"/>
          <p:cNvSpPr>
            <a:spLocks noGrp="1"/>
          </p:cNvSpPr>
          <p:nvPr>
            <p:ph type="sldNum" sz="quarter" idx="12"/>
          </p:nvPr>
        </p:nvSpPr>
        <p:spPr>
          <a:xfrm>
            <a:off x="8534400" y="6248400"/>
            <a:ext cx="2133600" cy="457200"/>
          </a:xfrm>
        </p:spPr>
        <p:txBody>
          <a:bodyPr/>
          <a:lstStyle/>
          <a:p>
            <a:pPr algn="l">
              <a:defRPr/>
            </a:pPr>
            <a:r>
              <a:rPr lang="en-US" dirty="0" smtClean="0">
                <a:ea typeface="MS PGothic" pitchFamily="34" charset="-128"/>
              </a:rPr>
              <a:t>                                        </a:t>
            </a:r>
            <a:fld id="{2A966102-C004-47CF-9E75-0CD8FA690023}" type="slidenum">
              <a:rPr lang="en-US" smtClean="0">
                <a:ea typeface="MS PGothic" pitchFamily="34" charset="-128"/>
              </a:rPr>
              <a:pPr algn="l">
                <a:defRPr/>
              </a:pPr>
              <a:t>14</a:t>
            </a:fld>
            <a:endParaRPr lang="en-US" dirty="0" smtClean="0">
              <a:ea typeface="MS PGothic" pitchFamily="34" charset="-128"/>
            </a:endParaRPr>
          </a:p>
        </p:txBody>
      </p:sp>
      <p:pic>
        <p:nvPicPr>
          <p:cNvPr id="12297" name="Picture 9"/>
          <p:cNvPicPr>
            <a:picLocks noChangeAspect="1" noChangeArrowheads="1"/>
          </p:cNvPicPr>
          <p:nvPr/>
        </p:nvPicPr>
        <p:blipFill>
          <a:blip r:embed="rId3" cstate="print"/>
          <a:srcRect/>
          <a:stretch>
            <a:fillRect/>
          </a:stretch>
        </p:blipFill>
        <p:spPr bwMode="auto">
          <a:xfrm>
            <a:off x="1981200" y="1676400"/>
            <a:ext cx="2932723" cy="1447800"/>
          </a:xfrm>
          <a:prstGeom prst="rect">
            <a:avLst/>
          </a:prstGeom>
          <a:noFill/>
          <a:ln w="9525">
            <a:noFill/>
            <a:miter lim="800000"/>
            <a:headEnd/>
            <a:tailEnd/>
          </a:ln>
        </p:spPr>
      </p:pic>
      <p:pic>
        <p:nvPicPr>
          <p:cNvPr id="12298" name="Picture 10"/>
          <p:cNvPicPr>
            <a:picLocks noChangeAspect="1" noChangeArrowheads="1"/>
          </p:cNvPicPr>
          <p:nvPr/>
        </p:nvPicPr>
        <p:blipFill>
          <a:blip r:embed="rId4" cstate="print"/>
          <a:srcRect/>
          <a:stretch>
            <a:fillRect/>
          </a:stretch>
        </p:blipFill>
        <p:spPr bwMode="auto">
          <a:xfrm>
            <a:off x="7560635" y="3274533"/>
            <a:ext cx="4081130" cy="1600200"/>
          </a:xfrm>
          <a:prstGeom prst="rect">
            <a:avLst/>
          </a:prstGeom>
          <a:noFill/>
          <a:ln w="9525">
            <a:noFill/>
            <a:miter lim="800000"/>
            <a:headEnd/>
            <a:tailEnd/>
          </a:ln>
        </p:spPr>
      </p:pic>
      <p:pic>
        <p:nvPicPr>
          <p:cNvPr id="12299" name="Picture 11"/>
          <p:cNvPicPr>
            <a:picLocks noChangeAspect="1" noChangeArrowheads="1"/>
          </p:cNvPicPr>
          <p:nvPr/>
        </p:nvPicPr>
        <p:blipFill>
          <a:blip r:embed="rId5" cstate="print"/>
          <a:srcRect/>
          <a:stretch>
            <a:fillRect/>
          </a:stretch>
        </p:blipFill>
        <p:spPr bwMode="auto">
          <a:xfrm>
            <a:off x="1883682" y="3274533"/>
            <a:ext cx="5486400" cy="1308193"/>
          </a:xfrm>
          <a:prstGeom prst="rect">
            <a:avLst/>
          </a:prstGeom>
          <a:noFill/>
          <a:ln w="9525">
            <a:noFill/>
            <a:miter lim="800000"/>
            <a:headEnd/>
            <a:tailEnd/>
          </a:ln>
        </p:spPr>
      </p:pic>
    </p:spTree>
    <p:extLst>
      <p:ext uri="{BB962C8B-B14F-4D97-AF65-F5344CB8AC3E}">
        <p14:creationId xmlns:p14="http://schemas.microsoft.com/office/powerpoint/2010/main" val="682996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4"/>
          <p:cNvSpPr>
            <a:spLocks noGrp="1"/>
          </p:cNvSpPr>
          <p:nvPr>
            <p:ph idx="1"/>
          </p:nvPr>
        </p:nvSpPr>
        <p:spPr>
          <a:xfrm>
            <a:off x="2115671" y="3313361"/>
            <a:ext cx="8915400" cy="3392239"/>
          </a:xfrm>
        </p:spPr>
        <p:txBody>
          <a:bodyPr>
            <a:normAutofit/>
          </a:bodyPr>
          <a:lstStyle/>
          <a:p>
            <a:endParaRPr lang="en-US" dirty="0" smtClean="0"/>
          </a:p>
          <a:p>
            <a:r>
              <a:rPr lang="en-US" sz="1600" dirty="0" smtClean="0"/>
              <a:t>Coefficients </a:t>
            </a:r>
            <a:r>
              <a:rPr lang="en-US" sz="1600" dirty="0"/>
              <a:t>from multiple regression are called </a:t>
            </a:r>
            <a:r>
              <a:rPr lang="en-US" sz="1600" dirty="0">
                <a:solidFill>
                  <a:srgbClr val="0000FF"/>
                </a:solidFill>
              </a:rPr>
              <a:t>partial coefficients</a:t>
            </a:r>
            <a:r>
              <a:rPr lang="en-US" sz="1600" dirty="0"/>
              <a:t> while those from simple regression are called </a:t>
            </a:r>
            <a:r>
              <a:rPr lang="en-US" sz="1600" dirty="0">
                <a:solidFill>
                  <a:srgbClr val="0000FF"/>
                </a:solidFill>
              </a:rPr>
              <a:t>marginal coefficients</a:t>
            </a:r>
          </a:p>
          <a:p>
            <a:endParaRPr lang="en-US" dirty="0" smtClean="0"/>
          </a:p>
          <a:p>
            <a:r>
              <a:rPr lang="en-US" sz="1600" dirty="0"/>
              <a:t>They are different because the marginal coefficients include the impact of the association of one independent variable with the other</a:t>
            </a:r>
          </a:p>
          <a:p>
            <a:endParaRPr lang="en-US" sz="1600" dirty="0"/>
          </a:p>
          <a:p>
            <a:r>
              <a:rPr lang="en-US" sz="1600" dirty="0"/>
              <a:t>In the example of Mall Sales, competitors and income are associated</a:t>
            </a:r>
          </a:p>
          <a:p>
            <a:pPr lvl="1"/>
            <a:r>
              <a:rPr lang="en-US" dirty="0"/>
              <a:t>Income = 277.33 + 18.1*Competitors</a:t>
            </a:r>
          </a:p>
        </p:txBody>
      </p:sp>
      <p:sp>
        <p:nvSpPr>
          <p:cNvPr id="18435" name="Title 1"/>
          <p:cNvSpPr>
            <a:spLocks noGrp="1"/>
          </p:cNvSpPr>
          <p:nvPr>
            <p:ph type="title"/>
          </p:nvPr>
        </p:nvSpPr>
        <p:spPr>
          <a:xfrm>
            <a:off x="1676399" y="609600"/>
            <a:ext cx="10251141" cy="838200"/>
          </a:xfrm>
        </p:spPr>
        <p:txBody>
          <a:bodyPr>
            <a:normAutofit fontScale="90000"/>
          </a:bodyPr>
          <a:lstStyle/>
          <a:p>
            <a:r>
              <a:rPr lang="en-US" dirty="0" smtClean="0"/>
              <a:t>Comparison of simple and multiple regression estimates</a:t>
            </a:r>
          </a:p>
        </p:txBody>
      </p:sp>
      <p:graphicFrame>
        <p:nvGraphicFramePr>
          <p:cNvPr id="4" name="Table 3"/>
          <p:cNvGraphicFramePr>
            <a:graphicFrameLocks noGrp="1"/>
          </p:cNvGraphicFramePr>
          <p:nvPr>
            <p:extLst>
              <p:ext uri="{D42A27DB-BD31-4B8C-83A1-F6EECF244321}">
                <p14:modId xmlns:p14="http://schemas.microsoft.com/office/powerpoint/2010/main" val="1141247036"/>
              </p:ext>
            </p:extLst>
          </p:nvPr>
        </p:nvGraphicFramePr>
        <p:xfrm>
          <a:off x="2268071" y="1819835"/>
          <a:ext cx="4876801" cy="1493526"/>
        </p:xfrm>
        <a:graphic>
          <a:graphicData uri="http://schemas.openxmlformats.org/drawingml/2006/table">
            <a:tbl>
              <a:tblPr firstRow="1" bandRow="1">
                <a:tableStyleId>{B301B821-A1FF-4177-AEE7-76D212191A09}</a:tableStyleId>
              </a:tblPr>
              <a:tblGrid>
                <a:gridCol w="1520042">
                  <a:extLst>
                    <a:ext uri="{9D8B030D-6E8A-4147-A177-3AD203B41FA5}">
                      <a16:colId xmlns:a16="http://schemas.microsoft.com/office/drawing/2014/main" val="20000"/>
                    </a:ext>
                  </a:extLst>
                </a:gridCol>
                <a:gridCol w="1646712">
                  <a:extLst>
                    <a:ext uri="{9D8B030D-6E8A-4147-A177-3AD203B41FA5}">
                      <a16:colId xmlns:a16="http://schemas.microsoft.com/office/drawing/2014/main" val="20001"/>
                    </a:ext>
                  </a:extLst>
                </a:gridCol>
                <a:gridCol w="1710047">
                  <a:extLst>
                    <a:ext uri="{9D8B030D-6E8A-4147-A177-3AD203B41FA5}">
                      <a16:colId xmlns:a16="http://schemas.microsoft.com/office/drawing/2014/main" val="20002"/>
                    </a:ext>
                  </a:extLst>
                </a:gridCol>
              </a:tblGrid>
              <a:tr h="742804">
                <a:tc>
                  <a:txBody>
                    <a:bodyPr/>
                    <a:lstStyle/>
                    <a:p>
                      <a:pPr algn="ctr"/>
                      <a:r>
                        <a:rPr lang="en-US" sz="1600" b="1" dirty="0" smtClean="0"/>
                        <a:t>Variable</a:t>
                      </a:r>
                      <a:endParaRPr lang="en-US" sz="1600" b="1" i="0" dirty="0">
                        <a:solidFill>
                          <a:srgbClr val="000000"/>
                        </a:solidFill>
                        <a:latin typeface="Calibri"/>
                        <a:cs typeface="Calibri"/>
                      </a:endParaRPr>
                    </a:p>
                  </a:txBody>
                  <a:tcPr marT="45721" marB="45721"/>
                </a:tc>
                <a:tc>
                  <a:txBody>
                    <a:bodyPr/>
                    <a:lstStyle/>
                    <a:p>
                      <a:pPr algn="ctr"/>
                      <a:r>
                        <a:rPr lang="en-US" sz="1600" b="1" dirty="0" smtClean="0"/>
                        <a:t>Simple</a:t>
                      </a:r>
                      <a:r>
                        <a:rPr lang="en-US" sz="1600" b="1" baseline="0" dirty="0" smtClean="0"/>
                        <a:t> regression </a:t>
                      </a:r>
                      <a:r>
                        <a:rPr lang="en-US" sz="1600" b="1" dirty="0" smtClean="0"/>
                        <a:t>estimate</a:t>
                      </a:r>
                      <a:endParaRPr lang="en-US" sz="1600" b="1" i="0" dirty="0">
                        <a:solidFill>
                          <a:srgbClr val="000000"/>
                        </a:solidFill>
                        <a:latin typeface="Calibri"/>
                        <a:cs typeface="Calibri"/>
                      </a:endParaRPr>
                    </a:p>
                  </a:txBody>
                  <a:tcPr marT="45721" marB="45721"/>
                </a:tc>
                <a:tc>
                  <a:txBody>
                    <a:bodyPr/>
                    <a:lstStyle/>
                    <a:p>
                      <a:pPr algn="ctr"/>
                      <a:r>
                        <a:rPr lang="en-US" sz="1600" b="1" dirty="0" smtClean="0"/>
                        <a:t>Multiple regression estimate</a:t>
                      </a:r>
                      <a:endParaRPr lang="en-US" sz="1600" b="1" i="0" dirty="0">
                        <a:solidFill>
                          <a:srgbClr val="000000"/>
                        </a:solidFill>
                        <a:latin typeface="Calibri"/>
                        <a:cs typeface="Calibri"/>
                      </a:endParaRPr>
                    </a:p>
                  </a:txBody>
                  <a:tcPr marT="45721" marB="45721"/>
                </a:tc>
                <a:extLst>
                  <a:ext uri="{0D108BD9-81ED-4DB2-BD59-A6C34878D82A}">
                    <a16:rowId xmlns:a16="http://schemas.microsoft.com/office/drawing/2014/main" val="10000"/>
                  </a:ext>
                </a:extLst>
              </a:tr>
              <a:tr h="334721">
                <a:tc>
                  <a:txBody>
                    <a:bodyPr/>
                    <a:lstStyle/>
                    <a:p>
                      <a:r>
                        <a:rPr lang="en-US" sz="1600" dirty="0" smtClean="0"/>
                        <a:t>Income</a:t>
                      </a:r>
                      <a:endParaRPr lang="en-US" sz="1600" dirty="0">
                        <a:solidFill>
                          <a:srgbClr val="000000"/>
                        </a:solidFill>
                        <a:latin typeface="Calibri"/>
                        <a:cs typeface="Calibri"/>
                      </a:endParaRPr>
                    </a:p>
                  </a:txBody>
                  <a:tcPr marT="45721" marB="45721"/>
                </a:tc>
                <a:tc>
                  <a:txBody>
                    <a:bodyPr/>
                    <a:lstStyle/>
                    <a:p>
                      <a:pPr algn="ctr"/>
                      <a:r>
                        <a:rPr lang="en-US" sz="1600" dirty="0" smtClean="0">
                          <a:solidFill>
                            <a:schemeClr val="dk1"/>
                          </a:solidFill>
                          <a:latin typeface="+mn-lt"/>
                          <a:cs typeface="+mn-cs"/>
                        </a:rPr>
                        <a:t>2.58</a:t>
                      </a:r>
                      <a:endParaRPr lang="en-US" sz="1600" dirty="0">
                        <a:solidFill>
                          <a:srgbClr val="000000"/>
                        </a:solidFill>
                        <a:latin typeface="Calibri"/>
                        <a:cs typeface="Calibri"/>
                      </a:endParaRPr>
                    </a:p>
                  </a:txBody>
                  <a:tcPr marT="45721" marB="45721"/>
                </a:tc>
                <a:tc>
                  <a:txBody>
                    <a:bodyPr/>
                    <a:lstStyle/>
                    <a:p>
                      <a:pPr algn="ctr"/>
                      <a:r>
                        <a:rPr lang="en-US" sz="1600" dirty="0" smtClean="0">
                          <a:solidFill>
                            <a:schemeClr val="dk1"/>
                          </a:solidFill>
                          <a:latin typeface="+mn-lt"/>
                          <a:cs typeface="+mn-cs"/>
                        </a:rPr>
                        <a:t>3.19</a:t>
                      </a:r>
                      <a:endParaRPr lang="en-US" sz="1600" dirty="0">
                        <a:solidFill>
                          <a:srgbClr val="000000"/>
                        </a:solidFill>
                        <a:latin typeface="Calibri"/>
                        <a:cs typeface="Calibri"/>
                      </a:endParaRPr>
                    </a:p>
                  </a:txBody>
                  <a:tcPr marT="45721" marB="45721"/>
                </a:tc>
                <a:extLst>
                  <a:ext uri="{0D108BD9-81ED-4DB2-BD59-A6C34878D82A}">
                    <a16:rowId xmlns:a16="http://schemas.microsoft.com/office/drawing/2014/main" val="10001"/>
                  </a:ext>
                </a:extLst>
              </a:tr>
              <a:tr h="334721">
                <a:tc>
                  <a:txBody>
                    <a:bodyPr/>
                    <a:lstStyle/>
                    <a:p>
                      <a:r>
                        <a:rPr lang="en-US" sz="1600" dirty="0" smtClean="0"/>
                        <a:t>Competitors</a:t>
                      </a:r>
                      <a:endParaRPr lang="en-US" sz="1600" dirty="0">
                        <a:solidFill>
                          <a:srgbClr val="000000"/>
                        </a:solidFill>
                        <a:latin typeface="Calibri"/>
                        <a:cs typeface="Calibri"/>
                      </a:endParaRPr>
                    </a:p>
                  </a:txBody>
                  <a:tcPr marT="45721" marB="45721"/>
                </a:tc>
                <a:tc>
                  <a:txBody>
                    <a:bodyPr/>
                    <a:lstStyle/>
                    <a:p>
                      <a:pPr algn="ctr"/>
                      <a:r>
                        <a:rPr lang="en-US" sz="1600" dirty="0" smtClean="0">
                          <a:solidFill>
                            <a:schemeClr val="dk1"/>
                          </a:solidFill>
                          <a:latin typeface="+mn-lt"/>
                          <a:cs typeface="+mn-cs"/>
                        </a:rPr>
                        <a:t>9.27</a:t>
                      </a:r>
                      <a:endParaRPr lang="en-US" sz="1600" dirty="0">
                        <a:solidFill>
                          <a:srgbClr val="000000"/>
                        </a:solidFill>
                        <a:latin typeface="Calibri"/>
                        <a:cs typeface="Calibri"/>
                      </a:endParaRPr>
                    </a:p>
                  </a:txBody>
                  <a:tcPr marT="45721" marB="45721"/>
                </a:tc>
                <a:tc>
                  <a:txBody>
                    <a:bodyPr/>
                    <a:lstStyle/>
                    <a:p>
                      <a:pPr algn="ctr"/>
                      <a:r>
                        <a:rPr lang="en-US" sz="1600" dirty="0" smtClean="0">
                          <a:solidFill>
                            <a:schemeClr val="dk1"/>
                          </a:solidFill>
                          <a:latin typeface="+mn-lt"/>
                          <a:cs typeface="+mn-cs"/>
                        </a:rPr>
                        <a:t>-48.33</a:t>
                      </a:r>
                      <a:endParaRPr lang="en-US" sz="1600" dirty="0">
                        <a:solidFill>
                          <a:srgbClr val="000000"/>
                        </a:solidFill>
                        <a:latin typeface="Calibri"/>
                        <a:cs typeface="Calibri"/>
                      </a:endParaRPr>
                    </a:p>
                  </a:txBody>
                  <a:tcPr marT="45721" marB="45721"/>
                </a:tc>
                <a:extLst>
                  <a:ext uri="{0D108BD9-81ED-4DB2-BD59-A6C34878D82A}">
                    <a16:rowId xmlns:a16="http://schemas.microsoft.com/office/drawing/2014/main" val="10002"/>
                  </a:ext>
                </a:extLst>
              </a:tr>
            </a:tbl>
          </a:graphicData>
        </a:graphic>
      </p:graphicFrame>
      <p:sp>
        <p:nvSpPr>
          <p:cNvPr id="37907" name="Slide Number Placeholder 5"/>
          <p:cNvSpPr>
            <a:spLocks noGrp="1"/>
          </p:cNvSpPr>
          <p:nvPr>
            <p:ph type="sldNum" sz="quarter" idx="12"/>
          </p:nvPr>
        </p:nvSpPr>
        <p:spPr>
          <a:xfrm>
            <a:off x="8534400" y="6248400"/>
            <a:ext cx="2133600" cy="457200"/>
          </a:xfrm>
        </p:spPr>
        <p:txBody>
          <a:bodyPr/>
          <a:lstStyle/>
          <a:p>
            <a:pPr algn="l">
              <a:defRPr/>
            </a:pPr>
            <a:r>
              <a:rPr lang="en-US" dirty="0" smtClean="0">
                <a:ea typeface="MS PGothic" pitchFamily="34" charset="-128"/>
              </a:rPr>
              <a:t>                                       </a:t>
            </a:r>
            <a:fld id="{6920456A-FD4A-4ECB-81D4-2247FBF590F6}" type="slidenum">
              <a:rPr lang="en-US" smtClean="0">
                <a:ea typeface="MS PGothic" pitchFamily="34" charset="-128"/>
              </a:rPr>
              <a:pPr algn="l">
                <a:defRPr/>
              </a:pPr>
              <a:t>15</a:t>
            </a:fld>
            <a:endParaRPr lang="en-US" dirty="0" smtClean="0">
              <a:ea typeface="MS PGothic" pitchFamily="34" charset="-128"/>
            </a:endParaRPr>
          </a:p>
        </p:txBody>
      </p:sp>
    </p:spTree>
    <p:extLst>
      <p:ext uri="{BB962C8B-B14F-4D97-AF65-F5344CB8AC3E}">
        <p14:creationId xmlns:p14="http://schemas.microsoft.com/office/powerpoint/2010/main" val="3583200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876518" y="580464"/>
            <a:ext cx="8839200" cy="838200"/>
          </a:xfrm>
        </p:spPr>
        <p:txBody>
          <a:bodyPr/>
          <a:lstStyle/>
          <a:p>
            <a:r>
              <a:rPr lang="en-US" dirty="0" smtClean="0"/>
              <a:t>Omitted Variable Bias</a:t>
            </a:r>
          </a:p>
        </p:txBody>
      </p:sp>
      <p:sp>
        <p:nvSpPr>
          <p:cNvPr id="20483" name="Content Placeholder 3"/>
          <p:cNvSpPr>
            <a:spLocks noGrp="1"/>
          </p:cNvSpPr>
          <p:nvPr>
            <p:ph idx="1"/>
          </p:nvPr>
        </p:nvSpPr>
        <p:spPr>
          <a:xfrm>
            <a:off x="1876518" y="1654489"/>
            <a:ext cx="8915400" cy="3777622"/>
          </a:xfrm>
        </p:spPr>
        <p:txBody>
          <a:bodyPr>
            <a:normAutofit fontScale="92500" lnSpcReduction="10000"/>
          </a:bodyPr>
          <a:lstStyle/>
          <a:p>
            <a:r>
              <a:rPr lang="en-US" sz="2000" dirty="0"/>
              <a:t>Omitting </a:t>
            </a:r>
            <a:r>
              <a:rPr lang="ja-JP" altLang="en-US" sz="2000" dirty="0">
                <a:ea typeface="MS PGothic" pitchFamily="34" charset="-128"/>
              </a:rPr>
              <a:t>“</a:t>
            </a:r>
            <a:r>
              <a:rPr lang="en-US" altLang="ja-JP" sz="2000" dirty="0">
                <a:ea typeface="MS PGothic" pitchFamily="34" charset="-128"/>
              </a:rPr>
              <a:t>Income</a:t>
            </a:r>
            <a:r>
              <a:rPr lang="ja-JP" altLang="en-US" sz="2000" dirty="0">
                <a:ea typeface="MS PGothic" pitchFamily="34" charset="-128"/>
              </a:rPr>
              <a:t>”</a:t>
            </a:r>
            <a:r>
              <a:rPr lang="en-US" altLang="ja-JP" sz="2000" dirty="0">
                <a:ea typeface="MS PGothic" pitchFamily="34" charset="-128"/>
              </a:rPr>
              <a:t> in the regression of </a:t>
            </a:r>
            <a:r>
              <a:rPr lang="ja-JP" altLang="en-US" sz="2000" dirty="0">
                <a:ea typeface="MS PGothic" pitchFamily="34" charset="-128"/>
              </a:rPr>
              <a:t>“</a:t>
            </a:r>
            <a:r>
              <a:rPr lang="en-US" altLang="ja-JP" sz="2000" dirty="0">
                <a:ea typeface="MS PGothic" pitchFamily="34" charset="-128"/>
              </a:rPr>
              <a:t>Sales</a:t>
            </a:r>
            <a:r>
              <a:rPr lang="ja-JP" altLang="en-US" sz="2000" dirty="0">
                <a:ea typeface="MS PGothic" pitchFamily="34" charset="-128"/>
              </a:rPr>
              <a:t>”</a:t>
            </a:r>
            <a:r>
              <a:rPr lang="en-US" altLang="ja-JP" sz="2000" dirty="0">
                <a:ea typeface="MS PGothic" pitchFamily="34" charset="-128"/>
              </a:rPr>
              <a:t> and </a:t>
            </a:r>
            <a:r>
              <a:rPr lang="ja-JP" altLang="en-US" sz="2000" dirty="0">
                <a:ea typeface="MS PGothic" pitchFamily="34" charset="-128"/>
              </a:rPr>
              <a:t>“</a:t>
            </a:r>
            <a:r>
              <a:rPr lang="en-US" altLang="ja-JP" sz="2000" dirty="0">
                <a:ea typeface="MS PGothic" pitchFamily="34" charset="-128"/>
              </a:rPr>
              <a:t>Competitors</a:t>
            </a:r>
            <a:r>
              <a:rPr lang="ja-JP" altLang="en-US" sz="2000" dirty="0">
                <a:ea typeface="MS PGothic" pitchFamily="34" charset="-128"/>
              </a:rPr>
              <a:t>”</a:t>
            </a:r>
            <a:r>
              <a:rPr lang="en-US" altLang="ja-JP" sz="2000" dirty="0">
                <a:ea typeface="MS PGothic" pitchFamily="34" charset="-128"/>
              </a:rPr>
              <a:t> introduces a bias</a:t>
            </a:r>
          </a:p>
          <a:p>
            <a:endParaRPr lang="en-US" sz="2000" dirty="0"/>
          </a:p>
          <a:p>
            <a:r>
              <a:rPr lang="en-US" sz="2000" dirty="0"/>
              <a:t>This is because the omitted variable is correlated with the included independent variable and </a:t>
            </a:r>
            <a:r>
              <a:rPr lang="en-US" sz="2000" i="1" dirty="0">
                <a:solidFill>
                  <a:srgbClr val="002E8A"/>
                </a:solidFill>
              </a:rPr>
              <a:t>also</a:t>
            </a:r>
            <a:r>
              <a:rPr lang="en-US" sz="2000" dirty="0"/>
              <a:t> with the dependent variable</a:t>
            </a:r>
          </a:p>
          <a:p>
            <a:endParaRPr lang="en-US" sz="2000" dirty="0"/>
          </a:p>
          <a:p>
            <a:r>
              <a:rPr lang="en-US" sz="2000" dirty="0"/>
              <a:t>In other words, in the regression of </a:t>
            </a:r>
            <a:r>
              <a:rPr lang="ja-JP" altLang="en-US" sz="2000" dirty="0">
                <a:ea typeface="MS PGothic" pitchFamily="34" charset="-128"/>
              </a:rPr>
              <a:t>“</a:t>
            </a:r>
            <a:r>
              <a:rPr lang="en-US" altLang="ja-JP" sz="2000" dirty="0">
                <a:ea typeface="MS PGothic" pitchFamily="34" charset="-128"/>
              </a:rPr>
              <a:t>Sales</a:t>
            </a:r>
            <a:r>
              <a:rPr lang="ja-JP" altLang="en-US" sz="2000" dirty="0">
                <a:ea typeface="MS PGothic" pitchFamily="34" charset="-128"/>
              </a:rPr>
              <a:t>”</a:t>
            </a:r>
            <a:r>
              <a:rPr lang="en-US" altLang="ja-JP" sz="2000" dirty="0">
                <a:ea typeface="MS PGothic" pitchFamily="34" charset="-128"/>
              </a:rPr>
              <a:t> and </a:t>
            </a:r>
            <a:r>
              <a:rPr lang="ja-JP" altLang="en-US" sz="2000" dirty="0">
                <a:ea typeface="MS PGothic" pitchFamily="34" charset="-128"/>
              </a:rPr>
              <a:t>“</a:t>
            </a:r>
            <a:r>
              <a:rPr lang="en-US" altLang="ja-JP" sz="2000" dirty="0">
                <a:ea typeface="MS PGothic" pitchFamily="34" charset="-128"/>
              </a:rPr>
              <a:t>Competitors</a:t>
            </a:r>
            <a:r>
              <a:rPr lang="ja-JP" altLang="en-US" sz="2000" dirty="0">
                <a:ea typeface="MS PGothic" pitchFamily="34" charset="-128"/>
              </a:rPr>
              <a:t>”</a:t>
            </a:r>
            <a:r>
              <a:rPr lang="en-US" altLang="ja-JP" sz="2000" dirty="0">
                <a:ea typeface="MS PGothic" pitchFamily="34" charset="-128"/>
              </a:rPr>
              <a:t>, the error term is correlated with the independent variable</a:t>
            </a:r>
          </a:p>
          <a:p>
            <a:endParaRPr lang="en-US" sz="2000" dirty="0"/>
          </a:p>
          <a:p>
            <a:r>
              <a:rPr lang="en-US" sz="2000" dirty="0"/>
              <a:t>Thus, omission fundamentally violates the OLS assumption E[</a:t>
            </a:r>
            <a:r>
              <a:rPr lang="en-US" sz="2000" dirty="0">
                <a:sym typeface="Symbol" pitchFamily="18" charset="2"/>
              </a:rPr>
              <a:t>|</a:t>
            </a:r>
            <a:r>
              <a:rPr lang="en-US" sz="2000" i="1" dirty="0">
                <a:sym typeface="Symbol" pitchFamily="18" charset="2"/>
              </a:rPr>
              <a:t>X</a:t>
            </a:r>
            <a:r>
              <a:rPr lang="en-US" sz="2000" dirty="0"/>
              <a:t>] = 0, or </a:t>
            </a:r>
            <a:r>
              <a:rPr lang="en-US" sz="2000" dirty="0" err="1"/>
              <a:t>Cov</a:t>
            </a:r>
            <a:r>
              <a:rPr lang="en-US" sz="2000" dirty="0"/>
              <a:t>(</a:t>
            </a:r>
            <a:r>
              <a:rPr lang="el-GR" sz="2000" dirty="0"/>
              <a:t>ε</a:t>
            </a:r>
            <a:r>
              <a:rPr lang="en-US" sz="2000" dirty="0"/>
              <a:t>,X) = 0</a:t>
            </a:r>
          </a:p>
        </p:txBody>
      </p:sp>
      <p:sp>
        <p:nvSpPr>
          <p:cNvPr id="41987" name="Slide Number Placeholder 5"/>
          <p:cNvSpPr>
            <a:spLocks noGrp="1"/>
          </p:cNvSpPr>
          <p:nvPr>
            <p:ph type="sldNum" sz="quarter" idx="12"/>
          </p:nvPr>
        </p:nvSpPr>
        <p:spPr>
          <a:xfrm>
            <a:off x="8534400" y="6248400"/>
            <a:ext cx="2133600" cy="457200"/>
          </a:xfrm>
        </p:spPr>
        <p:txBody>
          <a:bodyPr/>
          <a:lstStyle/>
          <a:p>
            <a:pPr algn="l">
              <a:defRPr/>
            </a:pPr>
            <a:r>
              <a:rPr lang="en-US" dirty="0" smtClean="0">
                <a:ea typeface="MS PGothic" pitchFamily="34" charset="-128"/>
              </a:rPr>
              <a:t>                                      </a:t>
            </a:r>
            <a:fld id="{47DFA3F7-EED7-427C-B5D1-97D2C304B867}" type="slidenum">
              <a:rPr lang="en-US" smtClean="0">
                <a:ea typeface="MS PGothic" pitchFamily="34" charset="-128"/>
              </a:rPr>
              <a:pPr algn="l">
                <a:defRPr/>
              </a:pPr>
              <a:t>16</a:t>
            </a:fld>
            <a:endParaRPr lang="en-US" dirty="0" smtClean="0">
              <a:ea typeface="MS PGothic" pitchFamily="34" charset="-128"/>
            </a:endParaRPr>
          </a:p>
        </p:txBody>
      </p:sp>
    </p:spTree>
    <p:extLst>
      <p:ext uri="{BB962C8B-B14F-4D97-AF65-F5344CB8AC3E}">
        <p14:creationId xmlns:p14="http://schemas.microsoft.com/office/powerpoint/2010/main" val="4154178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784" y="691345"/>
            <a:ext cx="8911687" cy="1280890"/>
          </a:xfrm>
        </p:spPr>
        <p:txBody>
          <a:bodyPr>
            <a:normAutofit/>
          </a:bodyPr>
          <a:lstStyle/>
          <a:p>
            <a:r>
              <a:rPr lang="en-US" dirty="0" smtClean="0"/>
              <a:t>Implication of omitted variable bias</a:t>
            </a:r>
            <a:endParaRPr lang="en-US" dirty="0"/>
          </a:p>
        </p:txBody>
      </p:sp>
      <p:sp>
        <p:nvSpPr>
          <p:cNvPr id="3" name="Content Placeholder 2"/>
          <p:cNvSpPr>
            <a:spLocks noGrp="1"/>
          </p:cNvSpPr>
          <p:nvPr>
            <p:ph idx="1"/>
          </p:nvPr>
        </p:nvSpPr>
        <p:spPr>
          <a:xfrm>
            <a:off x="1970648" y="1662953"/>
            <a:ext cx="8915400" cy="3777622"/>
          </a:xfrm>
        </p:spPr>
        <p:txBody>
          <a:bodyPr/>
          <a:lstStyle/>
          <a:p>
            <a:r>
              <a:rPr lang="en-US" sz="2000" dirty="0"/>
              <a:t>What is the causal interpretation of the simple regression of competition on income?</a:t>
            </a:r>
          </a:p>
          <a:p>
            <a:endParaRPr lang="en-US" sz="2000" dirty="0"/>
          </a:p>
          <a:p>
            <a:r>
              <a:rPr lang="en-US" sz="2000" dirty="0"/>
              <a:t>A causal interpretation of regression coefficients may not be correct</a:t>
            </a:r>
          </a:p>
          <a:p>
            <a:endParaRPr lang="en-US" sz="2000" dirty="0"/>
          </a:p>
          <a:p>
            <a:pPr lvl="1"/>
            <a:endParaRPr lang="en-US" dirty="0"/>
          </a:p>
          <a:p>
            <a:pPr lvl="1"/>
            <a:endParaRPr lang="en-US" dirty="0"/>
          </a:p>
          <a:p>
            <a:endParaRPr lang="en-US" sz="2000" dirty="0"/>
          </a:p>
          <a:p>
            <a:endParaRPr lang="en-US" sz="2000" dirty="0"/>
          </a:p>
          <a:p>
            <a:pPr marL="0" indent="0">
              <a:buNone/>
            </a:pPr>
            <a:endParaRPr lang="en-US" sz="2000" dirty="0"/>
          </a:p>
          <a:p>
            <a:endParaRPr lang="en-US" dirty="0"/>
          </a:p>
          <a:p>
            <a:pPr marL="0" indent="0">
              <a:buNone/>
            </a:pPr>
            <a:endParaRPr lang="en-US" dirty="0"/>
          </a:p>
        </p:txBody>
      </p:sp>
    </p:spTree>
    <p:extLst>
      <p:ext uri="{BB962C8B-B14F-4D97-AF65-F5344CB8AC3E}">
        <p14:creationId xmlns:p14="http://schemas.microsoft.com/office/powerpoint/2010/main" val="1395904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267" y="0"/>
            <a:ext cx="12633698" cy="609398"/>
          </a:xfrm>
        </p:spPr>
        <p:txBody>
          <a:bodyPr>
            <a:normAutofit fontScale="90000"/>
          </a:bodyPr>
          <a:lstStyle/>
          <a:p>
            <a:r>
              <a:rPr lang="en-US" sz="4400" dirty="0"/>
              <a:t>Example: Correlations due to Common Cause </a:t>
            </a:r>
          </a:p>
        </p:txBody>
      </p:sp>
      <p:sp>
        <p:nvSpPr>
          <p:cNvPr id="3" name="Content Placeholder 2"/>
          <p:cNvSpPr>
            <a:spLocks noGrp="1"/>
          </p:cNvSpPr>
          <p:nvPr>
            <p:ph idx="1"/>
          </p:nvPr>
        </p:nvSpPr>
        <p:spPr>
          <a:xfrm>
            <a:off x="899420" y="1762499"/>
            <a:ext cx="11173090" cy="4918269"/>
          </a:xfrm>
        </p:spPr>
        <p:txBody>
          <a:bodyPr/>
          <a:lstStyle/>
          <a:p>
            <a:pPr lvl="0"/>
            <a:r>
              <a:rPr lang="en-US" dirty="0" smtClean="0"/>
              <a:t>Article </a:t>
            </a:r>
            <a:r>
              <a:rPr lang="en-US" dirty="0"/>
              <a:t>in Nature: leaving the night-light on in the nursery made the child myopic later in </a:t>
            </a:r>
            <a:r>
              <a:rPr lang="en-US" dirty="0" smtClean="0"/>
              <a:t>life</a:t>
            </a:r>
          </a:p>
          <a:p>
            <a:pPr lvl="0"/>
            <a:r>
              <a:rPr lang="en-US" dirty="0" smtClean="0"/>
              <a:t>CNN publishes summary of article</a:t>
            </a:r>
          </a:p>
          <a:p>
            <a:pPr lvl="0"/>
            <a:r>
              <a:rPr lang="en-US" dirty="0"/>
              <a:t>A year later, an important </a:t>
            </a:r>
            <a:r>
              <a:rPr lang="en-US" dirty="0" smtClean="0"/>
              <a:t>observation was </a:t>
            </a:r>
            <a:r>
              <a:rPr lang="en-US" dirty="0"/>
              <a:t>made:</a:t>
            </a:r>
          </a:p>
          <a:p>
            <a:pPr lvl="1"/>
            <a:r>
              <a:rPr lang="en-US" dirty="0"/>
              <a:t>Myopic parents are more likely </a:t>
            </a:r>
            <a:r>
              <a:rPr lang="en-US" dirty="0" smtClean="0"/>
              <a:t>to </a:t>
            </a:r>
            <a:r>
              <a:rPr lang="en-US" dirty="0"/>
              <a:t>leave the light on, and</a:t>
            </a:r>
          </a:p>
          <a:p>
            <a:pPr lvl="1"/>
            <a:r>
              <a:rPr lang="en-US" dirty="0"/>
              <a:t>Myopic parents are more likely to have myopic children </a:t>
            </a:r>
          </a:p>
          <a:p>
            <a:pPr marL="517525" lvl="1" indent="0">
              <a:buNone/>
            </a:pPr>
            <a:r>
              <a:rPr lang="en-US" dirty="0"/>
              <a:t>A common factor was identified </a:t>
            </a:r>
            <a:endParaRPr lang="en-US" dirty="0" smtClean="0"/>
          </a:p>
          <a:p>
            <a:pPr lvl="0"/>
            <a:r>
              <a:rPr lang="en-US" dirty="0" smtClean="0"/>
              <a:t>Once you control for the parents’ myopia, the relationship in the original study disappears</a:t>
            </a:r>
          </a:p>
          <a:p>
            <a:pPr lvl="0"/>
            <a:r>
              <a:rPr lang="en-US" dirty="0" smtClean="0"/>
              <a:t>See How Science Works: </a:t>
            </a:r>
            <a:r>
              <a:rPr lang="en-US" dirty="0" smtClean="0">
                <a:hlinkClick r:id="rId2"/>
              </a:rPr>
              <a:t>The Story of Night-Light Myopia</a:t>
            </a:r>
            <a:endParaRPr lang="en-US" dirty="0"/>
          </a:p>
        </p:txBody>
      </p:sp>
      <p:sp>
        <p:nvSpPr>
          <p:cNvPr id="4" name="Rectangle 3"/>
          <p:cNvSpPr/>
          <p:nvPr/>
        </p:nvSpPr>
        <p:spPr>
          <a:xfrm>
            <a:off x="1497240" y="6436864"/>
            <a:ext cx="10559777" cy="369332"/>
          </a:xfrm>
          <a:prstGeom prst="rect">
            <a:avLst/>
          </a:prstGeom>
        </p:spPr>
        <p:txBody>
          <a:bodyPr wrap="square">
            <a:spAutoFit/>
          </a:bodyPr>
          <a:lstStyle/>
          <a:p>
            <a:r>
              <a:rPr lang="en-US" dirty="0" smtClean="0"/>
              <a:t>Slide BORROWED </a:t>
            </a:r>
            <a:r>
              <a:rPr lang="en-US" dirty="0"/>
              <a:t>FROM </a:t>
            </a:r>
            <a:r>
              <a:rPr lang="en-US" b="1" dirty="0"/>
              <a:t>Ronny </a:t>
            </a:r>
            <a:r>
              <a:rPr lang="en-US" b="1" dirty="0" err="1"/>
              <a:t>Kohavi’S</a:t>
            </a:r>
            <a:r>
              <a:rPr lang="en-US" b="1" dirty="0"/>
              <a:t> PPT at University of Minnesota Technology Forum</a:t>
            </a:r>
            <a:endParaRPr lang="en-US" dirty="0"/>
          </a:p>
        </p:txBody>
      </p:sp>
    </p:spTree>
    <p:extLst>
      <p:ext uri="{BB962C8B-B14F-4D97-AF65-F5344CB8AC3E}">
        <p14:creationId xmlns:p14="http://schemas.microsoft.com/office/powerpoint/2010/main" val="2313034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5" y="77075"/>
            <a:ext cx="11477810" cy="664669"/>
          </a:xfrm>
        </p:spPr>
        <p:txBody>
          <a:bodyPr>
            <a:normAutofit fontScale="90000"/>
          </a:bodyPr>
          <a:lstStyle/>
          <a:p>
            <a:r>
              <a:rPr lang="en-US" sz="4799" dirty="0"/>
              <a:t>What about Observational Studies? </a:t>
            </a:r>
            <a:endParaRPr lang="en-US" sz="4266" dirty="0"/>
          </a:p>
        </p:txBody>
      </p:sp>
      <p:sp>
        <p:nvSpPr>
          <p:cNvPr id="3" name="Content Placeholder 2"/>
          <p:cNvSpPr>
            <a:spLocks noGrp="1"/>
          </p:cNvSpPr>
          <p:nvPr>
            <p:ph idx="1"/>
          </p:nvPr>
        </p:nvSpPr>
        <p:spPr>
          <a:xfrm>
            <a:off x="1589" y="1170578"/>
            <a:ext cx="11680957" cy="1427699"/>
          </a:xfrm>
        </p:spPr>
        <p:txBody>
          <a:bodyPr>
            <a:normAutofit fontScale="92500" lnSpcReduction="20000"/>
          </a:bodyPr>
          <a:lstStyle/>
          <a:p>
            <a:pPr marL="517525" lvl="1" indent="0">
              <a:buNone/>
            </a:pPr>
            <a:r>
              <a:rPr lang="en-US" sz="3199" dirty="0"/>
              <a:t>Why not compare with historical data?</a:t>
            </a:r>
          </a:p>
          <a:p>
            <a:pPr marL="517525" lvl="1" indent="0">
              <a:buNone/>
            </a:pPr>
            <a:r>
              <a:rPr lang="en-US" sz="3199" dirty="0"/>
              <a:t>Here’s an example of Kindle Sales over time.</a:t>
            </a:r>
            <a:br>
              <a:rPr lang="en-US" sz="3199" dirty="0"/>
            </a:br>
            <a:r>
              <a:rPr lang="en-US" sz="3199" dirty="0"/>
              <a:t>You changed the site, and there was an amazing spike</a:t>
            </a:r>
            <a:endParaRPr lang="en-US" dirty="0"/>
          </a:p>
        </p:txBody>
      </p:sp>
      <p:graphicFrame>
        <p:nvGraphicFramePr>
          <p:cNvPr id="10" name="Chart 3"/>
          <p:cNvGraphicFramePr>
            <a:graphicFrameLocks/>
          </p:cNvGraphicFramePr>
          <p:nvPr>
            <p:extLst/>
          </p:nvPr>
        </p:nvGraphicFramePr>
        <p:xfrm>
          <a:off x="1684269" y="2674439"/>
          <a:ext cx="7675268" cy="3602263"/>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1497240" y="6436864"/>
            <a:ext cx="10559777" cy="369332"/>
          </a:xfrm>
          <a:prstGeom prst="rect">
            <a:avLst/>
          </a:prstGeom>
        </p:spPr>
        <p:txBody>
          <a:bodyPr wrap="square">
            <a:spAutoFit/>
          </a:bodyPr>
          <a:lstStyle/>
          <a:p>
            <a:r>
              <a:rPr lang="en-US" dirty="0" smtClean="0"/>
              <a:t>Slide BORROWED </a:t>
            </a:r>
            <a:r>
              <a:rPr lang="en-US" dirty="0"/>
              <a:t>FROM </a:t>
            </a:r>
            <a:r>
              <a:rPr lang="en-US" b="1" dirty="0"/>
              <a:t>Ronny </a:t>
            </a:r>
            <a:r>
              <a:rPr lang="en-US" b="1" dirty="0" err="1"/>
              <a:t>Kohavi’S</a:t>
            </a:r>
            <a:r>
              <a:rPr lang="en-US" b="1" dirty="0"/>
              <a:t> PPT at University of Minnesota Technology Forum</a:t>
            </a:r>
            <a:endParaRPr lang="en-US" dirty="0"/>
          </a:p>
        </p:txBody>
      </p:sp>
    </p:spTree>
    <p:extLst>
      <p:ext uri="{BB962C8B-B14F-4D97-AF65-F5344CB8AC3E}">
        <p14:creationId xmlns:p14="http://schemas.microsoft.com/office/powerpoint/2010/main" val="41744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451041" y="1797703"/>
            <a:ext cx="9777297" cy="3029791"/>
          </a:xfrm>
          <a:prstGeom prst="rect">
            <a:avLst/>
          </a:prstGeom>
        </p:spPr>
      </p:pic>
      <p:sp>
        <p:nvSpPr>
          <p:cNvPr id="8" name="Title 1"/>
          <p:cNvSpPr txBox="1">
            <a:spLocks/>
          </p:cNvSpPr>
          <p:nvPr/>
        </p:nvSpPr>
        <p:spPr>
          <a:xfrm>
            <a:off x="1719543" y="687792"/>
            <a:ext cx="10342470" cy="93930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Causal vs. predictive</a:t>
            </a:r>
            <a:endParaRPr lang="en-US" dirty="0"/>
          </a:p>
        </p:txBody>
      </p:sp>
    </p:spTree>
    <p:extLst>
      <p:ext uri="{BB962C8B-B14F-4D97-AF65-F5344CB8AC3E}">
        <p14:creationId xmlns:p14="http://schemas.microsoft.com/office/powerpoint/2010/main" val="1095587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5" y="77074"/>
            <a:ext cx="11477810" cy="590803"/>
          </a:xfrm>
        </p:spPr>
        <p:txBody>
          <a:bodyPr>
            <a:normAutofit fontScale="90000"/>
          </a:bodyPr>
          <a:lstStyle/>
          <a:p>
            <a:r>
              <a:rPr lang="en-US" sz="4266" dirty="0"/>
              <a:t>External Events can Dwarf Your Changes</a:t>
            </a:r>
          </a:p>
        </p:txBody>
      </p:sp>
      <p:sp>
        <p:nvSpPr>
          <p:cNvPr id="3" name="Content Placeholder 2"/>
          <p:cNvSpPr>
            <a:spLocks noGrp="1"/>
          </p:cNvSpPr>
          <p:nvPr>
            <p:ph idx="1"/>
          </p:nvPr>
        </p:nvSpPr>
        <p:spPr>
          <a:xfrm>
            <a:off x="1018910" y="4734470"/>
            <a:ext cx="11173090" cy="1640962"/>
          </a:xfrm>
        </p:spPr>
        <p:txBody>
          <a:bodyPr/>
          <a:lstStyle/>
          <a:p>
            <a:r>
              <a:rPr lang="en-US" sz="2666" dirty="0"/>
              <a:t>In this example of an A/B test, you’d be better off with version A</a:t>
            </a:r>
          </a:p>
          <a:p>
            <a:r>
              <a:rPr lang="en-US" sz="2666" dirty="0"/>
              <a:t>In controlled experiments, both versions are impacted the same way by external events</a:t>
            </a:r>
          </a:p>
          <a:p>
            <a:pPr marL="0" indent="0">
              <a:buNone/>
            </a:pPr>
            <a:endParaRPr lang="en-US" sz="2666" dirty="0"/>
          </a:p>
        </p:txBody>
      </p:sp>
      <p:graphicFrame>
        <p:nvGraphicFramePr>
          <p:cNvPr id="12" name="Chart 11"/>
          <p:cNvGraphicFramePr>
            <a:graphicFrameLocks/>
          </p:cNvGraphicFramePr>
          <p:nvPr>
            <p:extLst/>
          </p:nvPr>
        </p:nvGraphicFramePr>
        <p:xfrm>
          <a:off x="1728339" y="889662"/>
          <a:ext cx="7853267" cy="3708464"/>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ular Callout 4"/>
          <p:cNvSpPr/>
          <p:nvPr/>
        </p:nvSpPr>
        <p:spPr>
          <a:xfrm>
            <a:off x="59000" y="1194381"/>
            <a:ext cx="2336191" cy="1422030"/>
          </a:xfrm>
          <a:prstGeom prst="wedgeRoundRectCallout">
            <a:avLst>
              <a:gd name="adj1" fmla="val 202202"/>
              <a:gd name="adj2" fmla="val 6775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399" dirty="0"/>
              <a:t>Oprah calls Kindle "her new favorite thing"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8020" y="753318"/>
            <a:ext cx="1995518" cy="1499489"/>
          </a:xfrm>
          <a:prstGeom prst="rect">
            <a:avLst/>
          </a:prstGeom>
        </p:spPr>
      </p:pic>
      <p:sp>
        <p:nvSpPr>
          <p:cNvPr id="7" name="Rectangle 6"/>
          <p:cNvSpPr/>
          <p:nvPr/>
        </p:nvSpPr>
        <p:spPr>
          <a:xfrm>
            <a:off x="1497240" y="6436864"/>
            <a:ext cx="10559777" cy="369332"/>
          </a:xfrm>
          <a:prstGeom prst="rect">
            <a:avLst/>
          </a:prstGeom>
        </p:spPr>
        <p:txBody>
          <a:bodyPr wrap="square">
            <a:spAutoFit/>
          </a:bodyPr>
          <a:lstStyle/>
          <a:p>
            <a:r>
              <a:rPr lang="en-US" dirty="0" smtClean="0"/>
              <a:t>Slide BORROWED </a:t>
            </a:r>
            <a:r>
              <a:rPr lang="en-US" dirty="0"/>
              <a:t>FROM </a:t>
            </a:r>
            <a:r>
              <a:rPr lang="en-US" b="1" dirty="0"/>
              <a:t>Ronny </a:t>
            </a:r>
            <a:r>
              <a:rPr lang="en-US" b="1" dirty="0" err="1"/>
              <a:t>Kohavi’S</a:t>
            </a:r>
            <a:r>
              <a:rPr lang="en-US" b="1" dirty="0"/>
              <a:t> PPT at University of Minnesota Technology Forum</a:t>
            </a:r>
            <a:endParaRPr lang="en-US" dirty="0"/>
          </a:p>
        </p:txBody>
      </p:sp>
    </p:spTree>
    <p:extLst>
      <p:ext uri="{BB962C8B-B14F-4D97-AF65-F5344CB8AC3E}">
        <p14:creationId xmlns:p14="http://schemas.microsoft.com/office/powerpoint/2010/main" val="412062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vs. </a:t>
            </a:r>
            <a:r>
              <a:rPr lang="en-US" dirty="0" smtClean="0"/>
              <a:t>Correlation</a:t>
            </a:r>
            <a:endParaRPr lang="en-US" dirty="0"/>
          </a:p>
        </p:txBody>
      </p:sp>
      <p:pic>
        <p:nvPicPr>
          <p:cNvPr id="4" name="Picture 3"/>
          <p:cNvPicPr>
            <a:picLocks noChangeAspect="1"/>
          </p:cNvPicPr>
          <p:nvPr/>
        </p:nvPicPr>
        <p:blipFill>
          <a:blip r:embed="rId3"/>
          <a:stretch>
            <a:fillRect/>
          </a:stretch>
        </p:blipFill>
        <p:spPr>
          <a:xfrm>
            <a:off x="2472297" y="1479457"/>
            <a:ext cx="6994432" cy="5270958"/>
          </a:xfrm>
          <a:prstGeom prst="rect">
            <a:avLst/>
          </a:prstGeom>
        </p:spPr>
      </p:pic>
    </p:spTree>
    <p:extLst>
      <p:ext uri="{BB962C8B-B14F-4D97-AF65-F5344CB8AC3E}">
        <p14:creationId xmlns:p14="http://schemas.microsoft.com/office/powerpoint/2010/main" val="903368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573" y="557203"/>
            <a:ext cx="8911687" cy="1280890"/>
          </a:xfrm>
        </p:spPr>
        <p:txBody>
          <a:bodyPr/>
          <a:lstStyle/>
          <a:p>
            <a:r>
              <a:rPr lang="en-US" dirty="0"/>
              <a:t>Causal vs. Correlation</a:t>
            </a:r>
          </a:p>
        </p:txBody>
      </p:sp>
      <p:sp>
        <p:nvSpPr>
          <p:cNvPr id="3" name="Content Placeholder 2"/>
          <p:cNvSpPr>
            <a:spLocks noGrp="1"/>
          </p:cNvSpPr>
          <p:nvPr>
            <p:ph idx="1"/>
          </p:nvPr>
        </p:nvSpPr>
        <p:spPr>
          <a:xfrm>
            <a:off x="2124573" y="1838093"/>
            <a:ext cx="8915400" cy="3777622"/>
          </a:xfrm>
        </p:spPr>
        <p:txBody>
          <a:bodyPr>
            <a:normAutofit lnSpcReduction="10000"/>
          </a:bodyPr>
          <a:lstStyle/>
          <a:p>
            <a:r>
              <a:rPr lang="en-US" sz="2800" dirty="0" smtClean="0"/>
              <a:t>Reverse Causality</a:t>
            </a:r>
          </a:p>
          <a:p>
            <a:endParaRPr lang="en-US" sz="2800" dirty="0" smtClean="0"/>
          </a:p>
          <a:p>
            <a:r>
              <a:rPr lang="en-US" sz="2800" dirty="0" smtClean="0"/>
              <a:t>Third factor correlated with both</a:t>
            </a:r>
          </a:p>
          <a:p>
            <a:endParaRPr lang="en-US" sz="2800" dirty="0" smtClean="0"/>
          </a:p>
          <a:p>
            <a:r>
              <a:rPr lang="en-US" sz="2800" dirty="0" smtClean="0"/>
              <a:t>Selection Bias</a:t>
            </a:r>
          </a:p>
          <a:p>
            <a:endParaRPr lang="en-US" sz="2800" dirty="0" smtClean="0"/>
          </a:p>
          <a:p>
            <a:r>
              <a:rPr lang="en-US" sz="2800" dirty="0" smtClean="0"/>
              <a:t>Difference in reporting</a:t>
            </a:r>
          </a:p>
          <a:p>
            <a:endParaRPr lang="en-US" dirty="0"/>
          </a:p>
        </p:txBody>
      </p:sp>
    </p:spTree>
    <p:extLst>
      <p:ext uri="{BB962C8B-B14F-4D97-AF65-F5344CB8AC3E}">
        <p14:creationId xmlns:p14="http://schemas.microsoft.com/office/powerpoint/2010/main" val="3125654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890" y="529980"/>
            <a:ext cx="8911687" cy="1280890"/>
          </a:xfrm>
        </p:spPr>
        <p:txBody>
          <a:bodyPr>
            <a:normAutofit/>
          </a:bodyPr>
          <a:lstStyle/>
          <a:p>
            <a:r>
              <a:rPr lang="en-US" dirty="0" smtClean="0"/>
              <a:t>Implication of omitted variable bias</a:t>
            </a:r>
            <a:endParaRPr lang="en-US" dirty="0"/>
          </a:p>
        </p:txBody>
      </p:sp>
      <p:sp>
        <p:nvSpPr>
          <p:cNvPr id="3" name="Content Placeholder 2"/>
          <p:cNvSpPr>
            <a:spLocks noGrp="1"/>
          </p:cNvSpPr>
          <p:nvPr>
            <p:ph idx="1"/>
          </p:nvPr>
        </p:nvSpPr>
        <p:spPr>
          <a:xfrm>
            <a:off x="1970647" y="1810870"/>
            <a:ext cx="8915400" cy="3777622"/>
          </a:xfrm>
        </p:spPr>
        <p:txBody>
          <a:bodyPr/>
          <a:lstStyle/>
          <a:p>
            <a:r>
              <a:rPr lang="en-US" sz="2000" dirty="0"/>
              <a:t>A causal interpretation of regression coefficients may not be correct</a:t>
            </a:r>
          </a:p>
          <a:p>
            <a:endParaRPr lang="en-US" sz="2000" dirty="0"/>
          </a:p>
          <a:p>
            <a:r>
              <a:rPr lang="en-US" sz="2000" dirty="0"/>
              <a:t>But, we want to make causal interpretations. E.g. ROI related – How much does an extra display ad impression improve the chance of conversion.</a:t>
            </a:r>
          </a:p>
          <a:p>
            <a:endParaRPr lang="en-US" sz="2000" dirty="0"/>
          </a:p>
          <a:p>
            <a:r>
              <a:rPr lang="en-US" sz="2000" dirty="0"/>
              <a:t>How to deal with omitted variable bias (OVB)?</a:t>
            </a:r>
          </a:p>
          <a:p>
            <a:pPr marL="0" indent="0">
              <a:buNone/>
            </a:pPr>
            <a:endParaRPr lang="en-US" sz="2000" dirty="0"/>
          </a:p>
          <a:p>
            <a:endParaRPr lang="en-US" dirty="0"/>
          </a:p>
          <a:p>
            <a:pPr marL="0" indent="0">
              <a:buNone/>
            </a:pPr>
            <a:endParaRPr lang="en-US" dirty="0"/>
          </a:p>
        </p:txBody>
      </p:sp>
    </p:spTree>
    <p:extLst>
      <p:ext uri="{BB962C8B-B14F-4D97-AF65-F5344CB8AC3E}">
        <p14:creationId xmlns:p14="http://schemas.microsoft.com/office/powerpoint/2010/main" val="2925169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07" y="510140"/>
            <a:ext cx="8911687" cy="848013"/>
          </a:xfrm>
        </p:spPr>
        <p:txBody>
          <a:bodyPr>
            <a:normAutofit/>
          </a:bodyPr>
          <a:lstStyle/>
          <a:p>
            <a:r>
              <a:rPr lang="en-US" dirty="0" smtClean="0"/>
              <a:t>How to deal with OVB?</a:t>
            </a:r>
            <a:endParaRPr lang="en-US" dirty="0"/>
          </a:p>
        </p:txBody>
      </p:sp>
      <p:sp>
        <p:nvSpPr>
          <p:cNvPr id="3" name="Content Placeholder 2"/>
          <p:cNvSpPr>
            <a:spLocks noGrp="1"/>
          </p:cNvSpPr>
          <p:nvPr>
            <p:ph idx="1"/>
          </p:nvPr>
        </p:nvSpPr>
        <p:spPr>
          <a:xfrm>
            <a:off x="1759207" y="1555377"/>
            <a:ext cx="8915400" cy="3777622"/>
          </a:xfrm>
        </p:spPr>
        <p:txBody>
          <a:bodyPr>
            <a:normAutofit fontScale="92500" lnSpcReduction="10000"/>
          </a:bodyPr>
          <a:lstStyle/>
          <a:p>
            <a:r>
              <a:rPr lang="en-US" sz="2000" dirty="0"/>
              <a:t>Include the missing variable in the regression</a:t>
            </a:r>
          </a:p>
          <a:p>
            <a:endParaRPr lang="en-US" sz="2000" dirty="0"/>
          </a:p>
          <a:p>
            <a:r>
              <a:rPr lang="en-US" sz="2000" dirty="0"/>
              <a:t>We will always be missing some variables, so how do we know that we have the right regression coefficient</a:t>
            </a:r>
          </a:p>
          <a:p>
            <a:endParaRPr lang="en-US" sz="2000" dirty="0"/>
          </a:p>
          <a:p>
            <a:r>
              <a:rPr lang="en-US" sz="2000" dirty="0"/>
              <a:t>Can rely on domain knowledge, or use statistical methods like instrument variables. Both of these approaches have their limitations.</a:t>
            </a:r>
          </a:p>
          <a:p>
            <a:endParaRPr lang="en-US" sz="2000" dirty="0"/>
          </a:p>
          <a:p>
            <a:r>
              <a:rPr lang="en-US" sz="2000" dirty="0"/>
              <a:t>Instead of using “regular” data for analysis, </a:t>
            </a:r>
            <a:r>
              <a:rPr lang="en-US" sz="2000" b="1" dirty="0"/>
              <a:t>collect data using randomized field experiments</a:t>
            </a:r>
            <a:r>
              <a:rPr lang="en-US" sz="2000" dirty="0"/>
              <a:t> – find the causal impact of some factor A on the outcome of interest</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93DFC8B4-0262-4C98-A9F6-BD06416B60BD}" type="slidenum">
              <a:rPr lang="en-IN" smtClean="0"/>
              <a:pPr/>
              <a:t>24</a:t>
            </a:fld>
            <a:endParaRPr lang="en-IN"/>
          </a:p>
        </p:txBody>
      </p:sp>
    </p:spTree>
    <p:extLst>
      <p:ext uri="{BB962C8B-B14F-4D97-AF65-F5344CB8AC3E}">
        <p14:creationId xmlns:p14="http://schemas.microsoft.com/office/powerpoint/2010/main" val="210743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hape 214017"/>
          <p:cNvSpPr>
            <a:spLocks noGrp="1" noChangeArrowheads="1"/>
          </p:cNvSpPr>
          <p:nvPr>
            <p:ph type="title"/>
          </p:nvPr>
        </p:nvSpPr>
        <p:spPr>
          <a:xfrm>
            <a:off x="517526" y="228600"/>
            <a:ext cx="11165020" cy="609398"/>
          </a:xfrm>
        </p:spPr>
        <p:txBody>
          <a:bodyPr anchor="b">
            <a:normAutofit fontScale="90000"/>
          </a:bodyPr>
          <a:lstStyle/>
          <a:p>
            <a:pPr defTabSz="914400"/>
            <a:r>
              <a:rPr lang="en-US" sz="4400" dirty="0"/>
              <a:t>Controlled Experiments in One Slide</a:t>
            </a:r>
          </a:p>
        </p:txBody>
      </p:sp>
      <p:sp>
        <p:nvSpPr>
          <p:cNvPr id="18436" name="Shape 214018"/>
          <p:cNvSpPr>
            <a:spLocks noGrp="1" noChangeArrowheads="1"/>
          </p:cNvSpPr>
          <p:nvPr>
            <p:ph idx="1"/>
          </p:nvPr>
        </p:nvSpPr>
        <p:spPr>
          <a:xfrm>
            <a:off x="1372480" y="1374638"/>
            <a:ext cx="11488453" cy="3588675"/>
          </a:xfrm>
        </p:spPr>
        <p:txBody>
          <a:bodyPr/>
          <a:lstStyle/>
          <a:p>
            <a:pPr defTabSz="914400">
              <a:lnSpc>
                <a:spcPct val="90000"/>
              </a:lnSpc>
            </a:pPr>
            <a:r>
              <a:rPr lang="en-US" dirty="0" smtClean="0"/>
              <a:t>Concept is trivial</a:t>
            </a:r>
          </a:p>
          <a:p>
            <a:pPr lvl="1" defTabSz="914400">
              <a:lnSpc>
                <a:spcPct val="90000"/>
              </a:lnSpc>
            </a:pPr>
            <a:r>
              <a:rPr lang="en-US" b="1" dirty="0" smtClean="0">
                <a:solidFill>
                  <a:srgbClr val="FF0000"/>
                </a:solidFill>
              </a:rPr>
              <a:t>Randomly split </a:t>
            </a:r>
            <a:r>
              <a:rPr lang="en-US" dirty="0" smtClean="0"/>
              <a:t>traffic between</a:t>
            </a:r>
            <a:br>
              <a:rPr lang="en-US" dirty="0" smtClean="0"/>
            </a:br>
            <a:r>
              <a:rPr lang="en-US" dirty="0" smtClean="0"/>
              <a:t>two (or more) versions</a:t>
            </a:r>
          </a:p>
          <a:p>
            <a:pPr lvl="2" defTabSz="914400">
              <a:lnSpc>
                <a:spcPct val="90000"/>
              </a:lnSpc>
            </a:pPr>
            <a:r>
              <a:rPr lang="en-US" sz="2800" dirty="0"/>
              <a:t>A (Control)</a:t>
            </a:r>
          </a:p>
          <a:p>
            <a:pPr lvl="2" defTabSz="914400">
              <a:lnSpc>
                <a:spcPct val="90000"/>
              </a:lnSpc>
            </a:pPr>
            <a:r>
              <a:rPr lang="en-US" sz="2800" dirty="0"/>
              <a:t>B (Treatment)</a:t>
            </a:r>
          </a:p>
          <a:p>
            <a:pPr lvl="1" defTabSz="914400">
              <a:lnSpc>
                <a:spcPct val="90000"/>
              </a:lnSpc>
            </a:pPr>
            <a:r>
              <a:rPr lang="en-US" dirty="0" smtClean="0"/>
              <a:t>Collect metrics of interest</a:t>
            </a:r>
          </a:p>
          <a:p>
            <a:pPr lvl="1" defTabSz="914400">
              <a:lnSpc>
                <a:spcPct val="90000"/>
              </a:lnSpc>
            </a:pPr>
            <a:r>
              <a:rPr lang="en-US" dirty="0" smtClean="0"/>
              <a:t>Analyze  </a:t>
            </a:r>
            <a:br>
              <a:rPr lang="en-US" dirty="0" smtClean="0"/>
            </a:br>
            <a:endParaRPr lang="en-US" dirty="0" smtClean="0">
              <a:latin typeface="Times New Roman" pitchFamily="18" charset="0"/>
            </a:endParaRPr>
          </a:p>
        </p:txBody>
      </p:sp>
      <p:sp>
        <p:nvSpPr>
          <p:cNvPr id="18434" name="Shape 5120"/>
          <p:cNvSpPr>
            <a:spLocks noGrp="1"/>
          </p:cNvSpPr>
          <p:nvPr>
            <p:ph type="sldNum" sz="quarter" idx="4294967295"/>
          </p:nvPr>
        </p:nvSpPr>
        <p:spPr>
          <a:xfrm>
            <a:off x="11479399" y="0"/>
            <a:ext cx="711015" cy="304800"/>
          </a:xfrm>
          <a:prstGeom prst="rect">
            <a:avLst/>
          </a:prstGeom>
          <a:noFill/>
        </p:spPr>
        <p:txBody>
          <a:bodyPr/>
          <a:lstStyle/>
          <a:p>
            <a:fld id="{6F910C4E-0AA7-4301-B13A-A2E4828520DD}" type="slidenum">
              <a:rPr lang="en-US" sz="1400">
                <a:solidFill>
                  <a:schemeClr val="folHlink"/>
                </a:solidFill>
              </a:rPr>
              <a:pPr/>
              <a:t>25</a:t>
            </a:fld>
            <a:endParaRPr lang="en-US" sz="1400" dirty="0">
              <a:solidFill>
                <a:schemeClr val="folHlink"/>
              </a:solidFill>
            </a:endParaRPr>
          </a:p>
        </p:txBody>
      </p:sp>
      <p:pic>
        <p:nvPicPr>
          <p:cNvPr id="18437" name="Rectangle 5124"/>
          <p:cNvPicPr>
            <a:picLocks noChangeAspect="1" noChangeArrowheads="1"/>
          </p:cNvPicPr>
          <p:nvPr/>
        </p:nvPicPr>
        <p:blipFill>
          <a:blip r:embed="rId3">
            <a:lum bright="10000"/>
          </a:blip>
          <a:srcRect/>
          <a:stretch>
            <a:fillRect/>
          </a:stretch>
        </p:blipFill>
        <p:spPr bwMode="auto">
          <a:xfrm>
            <a:off x="6211470" y="753637"/>
            <a:ext cx="4983399" cy="3455015"/>
          </a:xfrm>
          <a:prstGeom prst="rect">
            <a:avLst/>
          </a:prstGeom>
          <a:solidFill>
            <a:srgbClr val="FFFFCC"/>
          </a:solidFill>
          <a:ln w="9525">
            <a:noFill/>
            <a:miter lim="800000"/>
            <a:headEnd/>
            <a:tailEnd/>
          </a:ln>
        </p:spPr>
      </p:pic>
      <p:sp>
        <p:nvSpPr>
          <p:cNvPr id="8" name="Shape 214018"/>
          <p:cNvSpPr txBox="1">
            <a:spLocks noChangeArrowheads="1"/>
          </p:cNvSpPr>
          <p:nvPr/>
        </p:nvSpPr>
        <p:spPr>
          <a:xfrm>
            <a:off x="891962" y="4292545"/>
            <a:ext cx="11488453" cy="1637371"/>
          </a:xfrm>
          <a:prstGeom prst="rect">
            <a:avLst/>
          </a:prstGeom>
        </p:spPr>
        <p:txBody>
          <a:bodyPr vert="horz" wrap="square" lIns="0" tIns="0" rIns="0" bIns="0" rtlCol="0">
            <a:spAutoFit/>
          </a:bodyPr>
          <a:lstStyle/>
          <a:p>
            <a:pPr marL="396875" indent="-396875">
              <a:lnSpc>
                <a:spcPct val="90000"/>
              </a:lnSpc>
              <a:spcBef>
                <a:spcPct val="20000"/>
              </a:spcBef>
              <a:buBlip>
                <a:blip r:embed="rId4"/>
              </a:buBlip>
            </a:pPr>
            <a:r>
              <a:rPr lang="en-US" sz="2800" dirty="0"/>
              <a:t>Must run statistical tests to confirm differences are not due to chance</a:t>
            </a:r>
          </a:p>
          <a:p>
            <a:pPr marL="396875" indent="-396875">
              <a:lnSpc>
                <a:spcPct val="90000"/>
              </a:lnSpc>
              <a:spcBef>
                <a:spcPct val="20000"/>
              </a:spcBef>
              <a:buBlip>
                <a:blip r:embed="rId4"/>
              </a:buBlip>
            </a:pPr>
            <a:r>
              <a:rPr lang="en-US" sz="2800" dirty="0"/>
              <a:t>Best scientific way to prove </a:t>
            </a:r>
            <a:r>
              <a:rPr lang="en-US" sz="2800" dirty="0">
                <a:solidFill>
                  <a:srgbClr val="92D050"/>
                </a:solidFill>
              </a:rPr>
              <a:t>causality</a:t>
            </a:r>
            <a:r>
              <a:rPr lang="en-US" sz="2800" dirty="0"/>
              <a:t>, i.e., the changes in metrics are caused by changes introduced in the treatment(s)</a:t>
            </a:r>
          </a:p>
        </p:txBody>
      </p:sp>
      <p:sp>
        <p:nvSpPr>
          <p:cNvPr id="2" name="Rectangle 1"/>
          <p:cNvSpPr/>
          <p:nvPr/>
        </p:nvSpPr>
        <p:spPr>
          <a:xfrm>
            <a:off x="1497240" y="6436864"/>
            <a:ext cx="10559777" cy="369332"/>
          </a:xfrm>
          <a:prstGeom prst="rect">
            <a:avLst/>
          </a:prstGeom>
        </p:spPr>
        <p:txBody>
          <a:bodyPr wrap="square">
            <a:spAutoFit/>
          </a:bodyPr>
          <a:lstStyle/>
          <a:p>
            <a:r>
              <a:rPr lang="en-US" dirty="0" smtClean="0"/>
              <a:t>Slide BORROWED </a:t>
            </a:r>
            <a:r>
              <a:rPr lang="en-US" dirty="0"/>
              <a:t>FROM </a:t>
            </a:r>
            <a:r>
              <a:rPr lang="en-US" b="1" dirty="0"/>
              <a:t>Ronny </a:t>
            </a:r>
            <a:r>
              <a:rPr lang="en-US" b="1" dirty="0" err="1"/>
              <a:t>Kohavi’S</a:t>
            </a:r>
            <a:r>
              <a:rPr lang="en-US" b="1" dirty="0"/>
              <a:t> PPT at University of Minnesota Technology Forum</a:t>
            </a:r>
            <a:endParaRPr lang="en-US" dirty="0"/>
          </a:p>
        </p:txBody>
      </p:sp>
    </p:spTree>
    <p:extLst>
      <p:ext uri="{BB962C8B-B14F-4D97-AF65-F5344CB8AC3E}">
        <p14:creationId xmlns:p14="http://schemas.microsoft.com/office/powerpoint/2010/main" val="3823267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441" y="362143"/>
            <a:ext cx="9905900" cy="1280890"/>
          </a:xfrm>
        </p:spPr>
        <p:txBody>
          <a:bodyPr/>
          <a:lstStyle/>
          <a:p>
            <a:r>
              <a:rPr lang="en-US" dirty="0" smtClean="0"/>
              <a:t>Lesson: Small Changes can have High ROI</a:t>
            </a:r>
            <a:endParaRPr lang="en-US" dirty="0"/>
          </a:p>
        </p:txBody>
      </p:sp>
      <p:sp>
        <p:nvSpPr>
          <p:cNvPr id="3" name="Content Placeholder 2"/>
          <p:cNvSpPr>
            <a:spLocks noGrp="1"/>
          </p:cNvSpPr>
          <p:nvPr>
            <p:ph idx="1"/>
          </p:nvPr>
        </p:nvSpPr>
        <p:spPr>
          <a:xfrm>
            <a:off x="1658988" y="931615"/>
            <a:ext cx="11173090" cy="984885"/>
          </a:xfrm>
        </p:spPr>
        <p:txBody>
          <a:bodyPr/>
          <a:lstStyle/>
          <a:p>
            <a:r>
              <a:rPr lang="en-US" dirty="0" smtClean="0"/>
              <a:t>We made small changes to font colors in August 2013</a:t>
            </a:r>
          </a:p>
          <a:p>
            <a:r>
              <a:rPr lang="en-US" dirty="0" smtClean="0"/>
              <a:t>Can you see?  Can you figure out which is better?</a:t>
            </a:r>
            <a:endParaRPr lang="en-US" dirty="0"/>
          </a:p>
        </p:txBody>
      </p:sp>
      <p:pic>
        <p:nvPicPr>
          <p:cNvPr id="4" name="Content Placeholder 4"/>
          <p:cNvPicPr>
            <a:picLocks noChangeAspect="1"/>
          </p:cNvPicPr>
          <p:nvPr/>
        </p:nvPicPr>
        <p:blipFill rotWithShape="1">
          <a:blip r:embed="rId3">
            <a:extLst>
              <a:ext uri="{28A0092B-C50C-407E-A947-70E740481C1C}">
                <a14:useLocalDpi xmlns:a14="http://schemas.microsoft.com/office/drawing/2010/main" val="0"/>
              </a:ext>
            </a:extLst>
          </a:blip>
          <a:srcRect b="21700"/>
          <a:stretch/>
        </p:blipFill>
        <p:spPr>
          <a:xfrm>
            <a:off x="780131" y="1796648"/>
            <a:ext cx="9878981" cy="4658488"/>
          </a:xfrm>
          <a:prstGeom prst="rect">
            <a:avLst/>
          </a:prstGeom>
        </p:spPr>
      </p:pic>
      <p:grpSp>
        <p:nvGrpSpPr>
          <p:cNvPr id="8" name="Group 7"/>
          <p:cNvGrpSpPr/>
          <p:nvPr/>
        </p:nvGrpSpPr>
        <p:grpSpPr>
          <a:xfrm>
            <a:off x="5719623" y="3396620"/>
            <a:ext cx="581274" cy="1036479"/>
            <a:chOff x="11305859" y="212744"/>
            <a:chExt cx="581274" cy="1036479"/>
          </a:xfrm>
        </p:grpSpPr>
        <p:pic>
          <p:nvPicPr>
            <p:cNvPr id="5" name="Picture 4"/>
            <p:cNvPicPr>
              <a:picLocks noChangeAspect="1"/>
            </p:cNvPicPr>
            <p:nvPr/>
          </p:nvPicPr>
          <p:blipFill>
            <a:blip r:embed="rId4"/>
            <a:stretch>
              <a:fillRect/>
            </a:stretch>
          </p:blipFill>
          <p:spPr>
            <a:xfrm rot="10800000">
              <a:off x="11353800" y="212744"/>
              <a:ext cx="533333" cy="304762"/>
            </a:xfrm>
            <a:prstGeom prst="rect">
              <a:avLst/>
            </a:prstGeom>
          </p:spPr>
        </p:pic>
        <p:pic>
          <p:nvPicPr>
            <p:cNvPr id="6" name="Picture 5"/>
            <p:cNvPicPr>
              <a:picLocks noChangeAspect="1"/>
            </p:cNvPicPr>
            <p:nvPr/>
          </p:nvPicPr>
          <p:blipFill>
            <a:blip r:embed="rId5"/>
            <a:stretch>
              <a:fillRect/>
            </a:stretch>
          </p:blipFill>
          <p:spPr>
            <a:xfrm rot="10800000">
              <a:off x="11353800" y="588127"/>
              <a:ext cx="514286" cy="304762"/>
            </a:xfrm>
            <a:prstGeom prst="rect">
              <a:avLst/>
            </a:prstGeom>
          </p:spPr>
        </p:pic>
        <p:pic>
          <p:nvPicPr>
            <p:cNvPr id="7" name="Picture 6"/>
            <p:cNvPicPr>
              <a:picLocks noChangeAspect="1"/>
            </p:cNvPicPr>
            <p:nvPr/>
          </p:nvPicPr>
          <p:blipFill rotWithShape="1">
            <a:blip r:embed="rId6"/>
            <a:srcRect l="-1" r="-6740"/>
            <a:stretch/>
          </p:blipFill>
          <p:spPr>
            <a:xfrm rot="10800000">
              <a:off x="11305859" y="963509"/>
              <a:ext cx="571429" cy="285714"/>
            </a:xfrm>
            <a:prstGeom prst="rect">
              <a:avLst/>
            </a:prstGeom>
          </p:spPr>
        </p:pic>
      </p:grpSp>
      <p:sp>
        <p:nvSpPr>
          <p:cNvPr id="9" name="Rectangle 8"/>
          <p:cNvSpPr/>
          <p:nvPr/>
        </p:nvSpPr>
        <p:spPr>
          <a:xfrm>
            <a:off x="1564441" y="6528213"/>
            <a:ext cx="10559777" cy="369332"/>
          </a:xfrm>
          <a:prstGeom prst="rect">
            <a:avLst/>
          </a:prstGeom>
        </p:spPr>
        <p:txBody>
          <a:bodyPr wrap="square">
            <a:spAutoFit/>
          </a:bodyPr>
          <a:lstStyle/>
          <a:p>
            <a:r>
              <a:rPr lang="en-US" dirty="0" smtClean="0"/>
              <a:t>Slide BORROWED </a:t>
            </a:r>
            <a:r>
              <a:rPr lang="en-US" dirty="0"/>
              <a:t>FROM </a:t>
            </a:r>
            <a:r>
              <a:rPr lang="en-US" b="1" dirty="0"/>
              <a:t>Ronny </a:t>
            </a:r>
            <a:r>
              <a:rPr lang="en-US" b="1" dirty="0" err="1"/>
              <a:t>Kohavi’S</a:t>
            </a:r>
            <a:r>
              <a:rPr lang="en-US" b="1" dirty="0"/>
              <a:t> PPT at University of Minnesota Technology Forum</a:t>
            </a:r>
            <a:endParaRPr lang="en-US" dirty="0"/>
          </a:p>
        </p:txBody>
      </p:sp>
    </p:spTree>
    <p:extLst>
      <p:ext uri="{BB962C8B-B14F-4D97-AF65-F5344CB8AC3E}">
        <p14:creationId xmlns:p14="http://schemas.microsoft.com/office/powerpoint/2010/main" val="2565392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019" y="691345"/>
            <a:ext cx="8911687" cy="1280890"/>
          </a:xfrm>
        </p:spPr>
        <p:txBody>
          <a:bodyPr>
            <a:normAutofit/>
          </a:bodyPr>
          <a:lstStyle/>
          <a:p>
            <a:r>
              <a:rPr lang="en-US" sz="2800" dirty="0"/>
              <a:t>A/B Experiment Design</a:t>
            </a:r>
          </a:p>
        </p:txBody>
      </p:sp>
      <p:sp>
        <p:nvSpPr>
          <p:cNvPr id="3" name="Content Placeholder 2"/>
          <p:cNvSpPr>
            <a:spLocks noGrp="1"/>
          </p:cNvSpPr>
          <p:nvPr>
            <p:ph idx="1"/>
          </p:nvPr>
        </p:nvSpPr>
        <p:spPr>
          <a:xfrm>
            <a:off x="1930306" y="1689847"/>
            <a:ext cx="8915400" cy="3777622"/>
          </a:xfrm>
        </p:spPr>
        <p:txBody>
          <a:bodyPr>
            <a:normAutofit fontScale="85000" lnSpcReduction="20000"/>
          </a:bodyPr>
          <a:lstStyle/>
          <a:p>
            <a:r>
              <a:rPr lang="en-US" sz="2000" dirty="0"/>
              <a:t>To find the causal effect of advertising on an outcome e.g. </a:t>
            </a:r>
            <a:r>
              <a:rPr lang="en-US" sz="2000" dirty="0" err="1"/>
              <a:t>pageviews</a:t>
            </a:r>
            <a:endParaRPr lang="en-US" sz="2000" dirty="0"/>
          </a:p>
          <a:p>
            <a:pPr lvl="1"/>
            <a:r>
              <a:rPr lang="en-US" sz="2000" dirty="0"/>
              <a:t>Have a </a:t>
            </a:r>
            <a:r>
              <a:rPr lang="en-US" sz="2000" b="1" dirty="0"/>
              <a:t>test group </a:t>
            </a:r>
            <a:r>
              <a:rPr lang="en-US" sz="2000" dirty="0"/>
              <a:t>of restaurants which are randomly selected and have them advertise</a:t>
            </a:r>
          </a:p>
          <a:p>
            <a:pPr lvl="1"/>
            <a:r>
              <a:rPr lang="en-US" sz="2000" dirty="0"/>
              <a:t>Have </a:t>
            </a:r>
            <a:r>
              <a:rPr lang="en-US" sz="2000" b="1" dirty="0"/>
              <a:t>control group </a:t>
            </a:r>
            <a:r>
              <a:rPr lang="en-US" sz="2000" dirty="0"/>
              <a:t>of restaurants who are randomly selected and who do not advertise</a:t>
            </a:r>
          </a:p>
          <a:p>
            <a:pPr lvl="1"/>
            <a:r>
              <a:rPr lang="en-US" sz="2000" dirty="0"/>
              <a:t>RG chose 10000 restaurants in test group and same number in control group</a:t>
            </a:r>
          </a:p>
          <a:p>
            <a:pPr lvl="1"/>
            <a:endParaRPr lang="en-US" sz="2000" dirty="0"/>
          </a:p>
          <a:p>
            <a:r>
              <a:rPr lang="en-US" sz="2000" dirty="0"/>
              <a:t>Randomization ensures that firms of all types are in test group and in control group. Now, the average response to ads for test group firms and control group firms should be same. </a:t>
            </a:r>
          </a:p>
          <a:p>
            <a:pPr marL="0" indent="0">
              <a:buNone/>
            </a:pPr>
            <a:endParaRPr lang="en-US" sz="2000" dirty="0"/>
          </a:p>
          <a:p>
            <a:r>
              <a:rPr lang="en-US" sz="2000" dirty="0"/>
              <a:t>Now we compare the conversion rates of test and control groups to find the causal effect of ads</a:t>
            </a:r>
          </a:p>
          <a:p>
            <a:endParaRPr lang="en-US" sz="2000" dirty="0"/>
          </a:p>
          <a:p>
            <a:pPr lvl="1"/>
            <a:endParaRPr lang="en-US" sz="2000" dirty="0"/>
          </a:p>
        </p:txBody>
      </p:sp>
    </p:spTree>
    <p:extLst>
      <p:ext uri="{BB962C8B-B14F-4D97-AF65-F5344CB8AC3E}">
        <p14:creationId xmlns:p14="http://schemas.microsoft.com/office/powerpoint/2010/main" val="2337132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280856" y="89647"/>
            <a:ext cx="11319102" cy="664797"/>
          </a:xfrm>
        </p:spPr>
        <p:txBody>
          <a:bodyPr/>
          <a:lstStyle/>
          <a:p>
            <a:r>
              <a:rPr lang="en-US" dirty="0" smtClean="0"/>
              <a:t>Advantage of Controlled Experiments</a:t>
            </a:r>
          </a:p>
        </p:txBody>
      </p:sp>
      <p:sp>
        <p:nvSpPr>
          <p:cNvPr id="15365" name="Rectangle 3"/>
          <p:cNvSpPr>
            <a:spLocks noGrp="1" noChangeArrowheads="1"/>
          </p:cNvSpPr>
          <p:nvPr>
            <p:ph idx="1"/>
          </p:nvPr>
        </p:nvSpPr>
        <p:spPr>
          <a:xfrm>
            <a:off x="927094" y="1687273"/>
            <a:ext cx="11472098" cy="5601533"/>
          </a:xfrm>
        </p:spPr>
        <p:txBody>
          <a:bodyPr/>
          <a:lstStyle/>
          <a:p>
            <a:r>
              <a:rPr lang="en-GB" dirty="0" smtClean="0"/>
              <a:t>Controlled experiments test for </a:t>
            </a:r>
            <a:r>
              <a:rPr lang="en-GB" b="1" dirty="0" smtClean="0">
                <a:solidFill>
                  <a:srgbClr val="FF0000"/>
                </a:solidFill>
              </a:rPr>
              <a:t>causal relationships</a:t>
            </a:r>
            <a:r>
              <a:rPr lang="en-GB" dirty="0" smtClean="0"/>
              <a:t>, not simply correlations</a:t>
            </a:r>
          </a:p>
          <a:p>
            <a:r>
              <a:rPr lang="en-GB" dirty="0" smtClean="0"/>
              <a:t>When the variants run concurrently, only two things could explain a change in metrics:</a:t>
            </a:r>
          </a:p>
          <a:p>
            <a:pPr lvl="2" indent="-514350">
              <a:buFont typeface="+mj-lt"/>
              <a:buAutoNum type="arabicPeriod"/>
            </a:pPr>
            <a:r>
              <a:rPr lang="en-GB" dirty="0" smtClean="0"/>
              <a:t>The “feature(s)” (A vs. B)</a:t>
            </a:r>
          </a:p>
          <a:p>
            <a:pPr lvl="2" indent="-514350">
              <a:buFont typeface="+mj-lt"/>
              <a:buAutoNum type="arabicPeriod"/>
            </a:pPr>
            <a:r>
              <a:rPr lang="en-GB" dirty="0" smtClean="0"/>
              <a:t>Random chance</a:t>
            </a:r>
          </a:p>
          <a:p>
            <a:pPr marL="914400" lvl="1" indent="-514350">
              <a:buNone/>
            </a:pPr>
            <a:r>
              <a:rPr lang="en-GB" dirty="0" smtClean="0"/>
              <a:t>Everything else happening affects both the variants</a:t>
            </a:r>
          </a:p>
          <a:p>
            <a:pPr marL="914400" lvl="1" indent="-514350">
              <a:buNone/>
            </a:pPr>
            <a:r>
              <a:rPr lang="en-GB" b="1" dirty="0" smtClean="0">
                <a:solidFill>
                  <a:srgbClr val="FF0000"/>
                </a:solidFill>
              </a:rPr>
              <a:t>For #2, we conduct statistical tests for significance (“Student’s t-test”)</a:t>
            </a:r>
          </a:p>
          <a:p>
            <a:r>
              <a:rPr lang="en-US" dirty="0" smtClean="0"/>
              <a:t>The gold standard in science and the only way to prove efficacy of drugs in FDA drug tests</a:t>
            </a:r>
          </a:p>
          <a:p>
            <a:r>
              <a:rPr lang="en-US" dirty="0" smtClean="0"/>
              <a:t>Controlled experiments are not the panacea for everything.  Issues discussed in the journal </a:t>
            </a:r>
            <a:r>
              <a:rPr lang="en-US" dirty="0" smtClean="0">
                <a:hlinkClick r:id="rId2"/>
              </a:rPr>
              <a:t>survey paper</a:t>
            </a:r>
            <a:endParaRPr lang="en-US" dirty="0" smtClean="0"/>
          </a:p>
        </p:txBody>
      </p:sp>
      <p:sp>
        <p:nvSpPr>
          <p:cNvPr id="15363" name="Slide Number Placeholder 4"/>
          <p:cNvSpPr>
            <a:spLocks noGrp="1"/>
          </p:cNvSpPr>
          <p:nvPr>
            <p:ph type="sldNum" sz="quarter" idx="4294967295"/>
          </p:nvPr>
        </p:nvSpPr>
        <p:spPr>
          <a:xfrm>
            <a:off x="11479399" y="0"/>
            <a:ext cx="711015" cy="304800"/>
          </a:xfrm>
          <a:prstGeom prst="rect">
            <a:avLst/>
          </a:prstGeom>
          <a:noFill/>
        </p:spPr>
        <p:txBody>
          <a:bodyPr/>
          <a:lstStyle/>
          <a:p>
            <a:fld id="{6AE4AD49-A70F-4FBB-A940-5F989309EA09}" type="slidenum">
              <a:rPr lang="en-US" smtClean="0"/>
              <a:pPr/>
              <a:t>28</a:t>
            </a:fld>
            <a:endParaRPr lang="en-US" smtClean="0"/>
          </a:p>
        </p:txBody>
      </p:sp>
      <p:sp>
        <p:nvSpPr>
          <p:cNvPr id="5" name="Rectangle 4"/>
          <p:cNvSpPr/>
          <p:nvPr/>
        </p:nvSpPr>
        <p:spPr>
          <a:xfrm>
            <a:off x="1497240" y="6436864"/>
            <a:ext cx="10559777" cy="369332"/>
          </a:xfrm>
          <a:prstGeom prst="rect">
            <a:avLst/>
          </a:prstGeom>
        </p:spPr>
        <p:txBody>
          <a:bodyPr wrap="square">
            <a:spAutoFit/>
          </a:bodyPr>
          <a:lstStyle/>
          <a:p>
            <a:r>
              <a:rPr lang="en-US" dirty="0" smtClean="0"/>
              <a:t>Slide BORROWED </a:t>
            </a:r>
            <a:r>
              <a:rPr lang="en-US" dirty="0"/>
              <a:t>FROM </a:t>
            </a:r>
            <a:r>
              <a:rPr lang="en-US" b="1" dirty="0"/>
              <a:t>Ronny </a:t>
            </a:r>
            <a:r>
              <a:rPr lang="en-US" b="1" dirty="0" err="1"/>
              <a:t>Kohavi’S</a:t>
            </a:r>
            <a:r>
              <a:rPr lang="en-US" b="1" dirty="0"/>
              <a:t> PPT at University of Minnesota Technology Forum</a:t>
            </a:r>
            <a:endParaRPr lang="en-US" dirty="0"/>
          </a:p>
        </p:txBody>
      </p:sp>
    </p:spTree>
    <p:extLst>
      <p:ext uri="{BB962C8B-B14F-4D97-AF65-F5344CB8AC3E}">
        <p14:creationId xmlns:p14="http://schemas.microsoft.com/office/powerpoint/2010/main" val="700367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5">
                                            <p:txEl>
                                              <p:pRg st="1" end="1"/>
                                            </p:txEl>
                                          </p:spTgt>
                                        </p:tgtEl>
                                        <p:attrNameLst>
                                          <p:attrName>style.visibility</p:attrName>
                                        </p:attrNameLst>
                                      </p:cBhvr>
                                      <p:to>
                                        <p:strVal val="visible"/>
                                      </p:to>
                                    </p:set>
                                    <p:animEffect transition="in" filter="fade">
                                      <p:cBhvr>
                                        <p:cTn id="7" dur="2000"/>
                                        <p:tgtEl>
                                          <p:spTgt spid="1536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5">
                                            <p:txEl>
                                              <p:pRg st="2" end="2"/>
                                            </p:txEl>
                                          </p:spTgt>
                                        </p:tgtEl>
                                        <p:attrNameLst>
                                          <p:attrName>style.visibility</p:attrName>
                                        </p:attrNameLst>
                                      </p:cBhvr>
                                      <p:to>
                                        <p:strVal val="visible"/>
                                      </p:to>
                                    </p:set>
                                    <p:animEffect transition="in" filter="fade">
                                      <p:cBhvr>
                                        <p:cTn id="10" dur="2000"/>
                                        <p:tgtEl>
                                          <p:spTgt spid="1536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5">
                                            <p:txEl>
                                              <p:pRg st="3" end="3"/>
                                            </p:txEl>
                                          </p:spTgt>
                                        </p:tgtEl>
                                        <p:attrNameLst>
                                          <p:attrName>style.visibility</p:attrName>
                                        </p:attrNameLst>
                                      </p:cBhvr>
                                      <p:to>
                                        <p:strVal val="visible"/>
                                      </p:to>
                                    </p:set>
                                    <p:animEffect transition="in" filter="fade">
                                      <p:cBhvr>
                                        <p:cTn id="13" dur="2000"/>
                                        <p:tgtEl>
                                          <p:spTgt spid="15365">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65">
                                            <p:txEl>
                                              <p:pRg st="4" end="4"/>
                                            </p:txEl>
                                          </p:spTgt>
                                        </p:tgtEl>
                                        <p:attrNameLst>
                                          <p:attrName>style.visibility</p:attrName>
                                        </p:attrNameLst>
                                      </p:cBhvr>
                                      <p:to>
                                        <p:strVal val="visible"/>
                                      </p:to>
                                    </p:set>
                                    <p:animEffect transition="in" filter="fade">
                                      <p:cBhvr>
                                        <p:cTn id="16" dur="2000"/>
                                        <p:tgtEl>
                                          <p:spTgt spid="15365">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5">
                                            <p:txEl>
                                              <p:pRg st="5" end="5"/>
                                            </p:txEl>
                                          </p:spTgt>
                                        </p:tgtEl>
                                        <p:attrNameLst>
                                          <p:attrName>style.visibility</p:attrName>
                                        </p:attrNameLst>
                                      </p:cBhvr>
                                      <p:to>
                                        <p:strVal val="visible"/>
                                      </p:to>
                                    </p:set>
                                    <p:animEffect transition="in" filter="fade">
                                      <p:cBhvr>
                                        <p:cTn id="19" dur="2000"/>
                                        <p:tgtEl>
                                          <p:spTgt spid="1536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365">
                                            <p:txEl>
                                              <p:pRg st="6" end="6"/>
                                            </p:txEl>
                                          </p:spTgt>
                                        </p:tgtEl>
                                        <p:attrNameLst>
                                          <p:attrName>style.visibility</p:attrName>
                                        </p:attrNameLst>
                                      </p:cBhvr>
                                      <p:to>
                                        <p:strVal val="visible"/>
                                      </p:to>
                                    </p:set>
                                    <p:animEffect transition="in" filter="fade">
                                      <p:cBhvr>
                                        <p:cTn id="24" dur="2000"/>
                                        <p:tgtEl>
                                          <p:spTgt spid="1536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365">
                                            <p:txEl>
                                              <p:pRg st="7" end="7"/>
                                            </p:txEl>
                                          </p:spTgt>
                                        </p:tgtEl>
                                        <p:attrNameLst>
                                          <p:attrName>style.visibility</p:attrName>
                                        </p:attrNameLst>
                                      </p:cBhvr>
                                      <p:to>
                                        <p:strVal val="visible"/>
                                      </p:to>
                                    </p:set>
                                    <p:animEffect transition="in" filter="fade">
                                      <p:cBhvr>
                                        <p:cTn id="29" dur="2000"/>
                                        <p:tgtEl>
                                          <p:spTgt spid="153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019" y="510140"/>
            <a:ext cx="8911687" cy="1280890"/>
          </a:xfrm>
        </p:spPr>
        <p:txBody>
          <a:bodyPr>
            <a:normAutofit fontScale="90000"/>
          </a:bodyPr>
          <a:lstStyle/>
          <a:p>
            <a:r>
              <a:rPr lang="en-US" sz="3200" dirty="0"/>
              <a:t>Is the difference between test and control groups </a:t>
            </a:r>
            <a:r>
              <a:rPr lang="en-US" sz="3200" dirty="0" smtClean="0"/>
              <a:t>significant (i.e. the difference is not die to random chance ?</a:t>
            </a:r>
            <a:br>
              <a:rPr lang="en-US" sz="3200" dirty="0" smtClean="0"/>
            </a:br>
            <a:endParaRPr lang="en-US" sz="3200" dirty="0"/>
          </a:p>
        </p:txBody>
      </p:sp>
      <p:sp>
        <p:nvSpPr>
          <p:cNvPr id="3" name="Content Placeholder 2"/>
          <p:cNvSpPr>
            <a:spLocks noGrp="1"/>
          </p:cNvSpPr>
          <p:nvPr>
            <p:ph idx="1"/>
          </p:nvPr>
        </p:nvSpPr>
        <p:spPr>
          <a:xfrm>
            <a:off x="1934019" y="1931894"/>
            <a:ext cx="8915400" cy="3777622"/>
          </a:xfrm>
        </p:spPr>
        <p:txBody>
          <a:bodyPr>
            <a:normAutofit/>
          </a:bodyPr>
          <a:lstStyle/>
          <a:p>
            <a:r>
              <a:rPr lang="en-US" sz="2000" dirty="0"/>
              <a:t>Idea of population and sample, and sampling variation</a:t>
            </a:r>
          </a:p>
          <a:p>
            <a:endParaRPr lang="en-US" sz="2000" dirty="0"/>
          </a:p>
          <a:p>
            <a:r>
              <a:rPr lang="en-US" sz="2000" dirty="0"/>
              <a:t>Need to do a statistical analysis using regression</a:t>
            </a:r>
          </a:p>
          <a:p>
            <a:endParaRPr lang="en-US" sz="2000" dirty="0"/>
          </a:p>
          <a:p>
            <a:r>
              <a:rPr lang="en-US" sz="2000" dirty="0"/>
              <a:t>No. of page views= a + b*dummy for treatment group, and check whether b is </a:t>
            </a:r>
            <a:r>
              <a:rPr lang="en-US" sz="2000" i="1" dirty="0"/>
              <a:t>positive</a:t>
            </a:r>
            <a:r>
              <a:rPr lang="en-US" sz="2000" dirty="0"/>
              <a:t> and </a:t>
            </a:r>
            <a:r>
              <a:rPr lang="en-US" sz="2000" i="1" dirty="0"/>
              <a:t>statistically significant</a:t>
            </a:r>
          </a:p>
          <a:p>
            <a:endParaRPr lang="en-US" sz="2000" i="1" dirty="0"/>
          </a:p>
          <a:p>
            <a:r>
              <a:rPr lang="en-US" sz="2000" dirty="0"/>
              <a:t>What can you conclude if the results are insignificant?</a:t>
            </a:r>
          </a:p>
          <a:p>
            <a:endParaRPr lang="en-US" sz="2000" dirty="0"/>
          </a:p>
        </p:txBody>
      </p:sp>
      <p:sp>
        <p:nvSpPr>
          <p:cNvPr id="4" name="Slide Number Placeholder 3"/>
          <p:cNvSpPr>
            <a:spLocks noGrp="1"/>
          </p:cNvSpPr>
          <p:nvPr>
            <p:ph type="sldNum" sz="quarter" idx="12"/>
          </p:nvPr>
        </p:nvSpPr>
        <p:spPr/>
        <p:txBody>
          <a:bodyPr/>
          <a:lstStyle/>
          <a:p>
            <a:fld id="{93DFC8B4-0262-4C98-A9F6-BD06416B60BD}" type="slidenum">
              <a:rPr lang="en-IN" smtClean="0"/>
              <a:pPr/>
              <a:t>29</a:t>
            </a:fld>
            <a:endParaRPr lang="en-IN" dirty="0"/>
          </a:p>
        </p:txBody>
      </p:sp>
    </p:spTree>
    <p:extLst>
      <p:ext uri="{BB962C8B-B14F-4D97-AF65-F5344CB8AC3E}">
        <p14:creationId xmlns:p14="http://schemas.microsoft.com/office/powerpoint/2010/main" val="1581726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543" y="687792"/>
            <a:ext cx="10342470" cy="939302"/>
          </a:xfrm>
        </p:spPr>
        <p:txBody>
          <a:bodyPr>
            <a:normAutofit/>
          </a:bodyPr>
          <a:lstStyle/>
          <a:p>
            <a:r>
              <a:rPr lang="en-US" dirty="0" smtClean="0"/>
              <a:t>Causal vs. predictive</a:t>
            </a:r>
            <a:endParaRPr lang="en-US" dirty="0"/>
          </a:p>
        </p:txBody>
      </p:sp>
      <p:sp>
        <p:nvSpPr>
          <p:cNvPr id="6" name="TextBox 5"/>
          <p:cNvSpPr txBox="1"/>
          <p:nvPr/>
        </p:nvSpPr>
        <p:spPr>
          <a:xfrm>
            <a:off x="1974816" y="1877363"/>
            <a:ext cx="9508971" cy="3477875"/>
          </a:xfrm>
          <a:prstGeom prst="rect">
            <a:avLst/>
          </a:prstGeom>
          <a:noFill/>
        </p:spPr>
        <p:txBody>
          <a:bodyPr wrap="square" rtlCol="0">
            <a:spAutoFit/>
          </a:bodyPr>
          <a:lstStyle/>
          <a:p>
            <a:r>
              <a:rPr lang="en-US" sz="2000" dirty="0"/>
              <a:t>When does one do prediction vs. causal analytics?</a:t>
            </a:r>
          </a:p>
          <a:p>
            <a:endParaRPr lang="en-US" sz="2000" dirty="0"/>
          </a:p>
          <a:p>
            <a:pPr marL="342900" indent="-342900">
              <a:buFont typeface="Arial" panose="020B0604020202020204" pitchFamily="34" charset="0"/>
              <a:buChar char="•"/>
            </a:pPr>
            <a:r>
              <a:rPr lang="en-US" sz="2000" dirty="0"/>
              <a:t>Suppose an insurance company wants to know whether people who do </a:t>
            </a:r>
          </a:p>
          <a:p>
            <a:r>
              <a:rPr lang="en-US" sz="2000" dirty="0"/>
              <a:t>exercise live longer? </a:t>
            </a:r>
          </a:p>
          <a:p>
            <a:r>
              <a:rPr lang="en-US" sz="2000" b="1" dirty="0"/>
              <a:t>What analysis method should they use?</a:t>
            </a:r>
          </a:p>
          <a:p>
            <a:endParaRPr lang="en-US" sz="2000" dirty="0"/>
          </a:p>
          <a:p>
            <a:pPr marL="342900" indent="-342900">
              <a:buFont typeface="Arial" panose="020B0604020202020204" pitchFamily="34" charset="0"/>
              <a:buChar char="•"/>
            </a:pPr>
            <a:r>
              <a:rPr lang="en-US" sz="2000" dirty="0"/>
              <a:t>Suppose a policy maker wants to know whether people who do </a:t>
            </a:r>
          </a:p>
          <a:p>
            <a:r>
              <a:rPr lang="en-US" sz="2000" dirty="0"/>
              <a:t>exercise live longer? </a:t>
            </a:r>
          </a:p>
          <a:p>
            <a:r>
              <a:rPr lang="en-US" sz="2000" b="1" dirty="0"/>
              <a:t>What analysis method should they use?</a:t>
            </a:r>
          </a:p>
          <a:p>
            <a:endParaRPr lang="en-US" sz="2000" dirty="0"/>
          </a:p>
          <a:p>
            <a:endParaRPr lang="en-US" sz="2000" dirty="0"/>
          </a:p>
        </p:txBody>
      </p:sp>
    </p:spTree>
    <p:extLst>
      <p:ext uri="{BB962C8B-B14F-4D97-AF65-F5344CB8AC3E}">
        <p14:creationId xmlns:p14="http://schemas.microsoft.com/office/powerpoint/2010/main" val="1461657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-1 and Type –II Errors </a:t>
            </a:r>
            <a:endParaRPr lang="en-US" dirty="0"/>
          </a:p>
        </p:txBody>
      </p:sp>
      <p:pic>
        <p:nvPicPr>
          <p:cNvPr id="5" name="Picture 4"/>
          <p:cNvPicPr>
            <a:picLocks noChangeAspect="1"/>
          </p:cNvPicPr>
          <p:nvPr/>
        </p:nvPicPr>
        <p:blipFill>
          <a:blip r:embed="rId2"/>
          <a:stretch>
            <a:fillRect/>
          </a:stretch>
        </p:blipFill>
        <p:spPr>
          <a:xfrm>
            <a:off x="1891552" y="1905000"/>
            <a:ext cx="9363550" cy="3702424"/>
          </a:xfrm>
          <a:prstGeom prst="rect">
            <a:avLst/>
          </a:prstGeom>
        </p:spPr>
      </p:pic>
    </p:spTree>
    <p:extLst>
      <p:ext uri="{BB962C8B-B14F-4D97-AF65-F5344CB8AC3E}">
        <p14:creationId xmlns:p14="http://schemas.microsoft.com/office/powerpoint/2010/main" val="2574599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Error (Reject null hypothesis when Null is true)</a:t>
            </a:r>
            <a:endParaRPr lang="en-US" dirty="0"/>
          </a:p>
        </p:txBody>
      </p:sp>
      <p:pic>
        <p:nvPicPr>
          <p:cNvPr id="4" name="Content Placeholder 3"/>
          <p:cNvPicPr>
            <a:picLocks noGrp="1" noChangeAspect="1"/>
          </p:cNvPicPr>
          <p:nvPr>
            <p:ph idx="1"/>
          </p:nvPr>
        </p:nvPicPr>
        <p:blipFill>
          <a:blip r:embed="rId2"/>
          <a:stretch>
            <a:fillRect/>
          </a:stretch>
        </p:blipFill>
        <p:spPr>
          <a:xfrm>
            <a:off x="2592925" y="2211293"/>
            <a:ext cx="7049287" cy="2737223"/>
          </a:xfrm>
          <a:prstGeom prst="rect">
            <a:avLst/>
          </a:prstGeom>
        </p:spPr>
      </p:pic>
    </p:spTree>
    <p:extLst>
      <p:ext uri="{BB962C8B-B14F-4D97-AF65-F5344CB8AC3E}">
        <p14:creationId xmlns:p14="http://schemas.microsoft.com/office/powerpoint/2010/main" val="3475925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the difference between test and control groups </a:t>
            </a:r>
            <a:r>
              <a:rPr lang="en-US" dirty="0" smtClean="0"/>
              <a:t>significant?</a:t>
            </a:r>
            <a:endParaRPr lang="en-US" dirty="0"/>
          </a:p>
        </p:txBody>
      </p:sp>
      <p:sp>
        <p:nvSpPr>
          <p:cNvPr id="3" name="Content Placeholder 2"/>
          <p:cNvSpPr>
            <a:spLocks noGrp="1"/>
          </p:cNvSpPr>
          <p:nvPr>
            <p:ph idx="1"/>
          </p:nvPr>
        </p:nvSpPr>
        <p:spPr/>
        <p:txBody>
          <a:bodyPr>
            <a:normAutofit/>
          </a:bodyPr>
          <a:lstStyle/>
          <a:p>
            <a:r>
              <a:rPr lang="en-US" sz="2000" dirty="0"/>
              <a:t>What can you conclude if the results are insignificant but there are only 10 restaurants in test group and 10 restaurants in control group?</a:t>
            </a:r>
          </a:p>
          <a:p>
            <a:endParaRPr lang="en-US" sz="2000" dirty="0"/>
          </a:p>
          <a:p>
            <a:endParaRPr lang="en-US" sz="2000" dirty="0"/>
          </a:p>
        </p:txBody>
      </p:sp>
    </p:spTree>
    <p:extLst>
      <p:ext uri="{BB962C8B-B14F-4D97-AF65-F5344CB8AC3E}">
        <p14:creationId xmlns:p14="http://schemas.microsoft.com/office/powerpoint/2010/main" val="271993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-II Error (Fail to reject null hypothesis when alternative is true)</a:t>
            </a:r>
            <a:endParaRPr lang="en-US" dirty="0"/>
          </a:p>
        </p:txBody>
      </p:sp>
      <p:pic>
        <p:nvPicPr>
          <p:cNvPr id="5" name="Picture 4"/>
          <p:cNvPicPr>
            <a:picLocks noChangeAspect="1"/>
          </p:cNvPicPr>
          <p:nvPr/>
        </p:nvPicPr>
        <p:blipFill>
          <a:blip r:embed="rId2"/>
          <a:stretch>
            <a:fillRect/>
          </a:stretch>
        </p:blipFill>
        <p:spPr>
          <a:xfrm>
            <a:off x="1427350" y="2321859"/>
            <a:ext cx="9821951" cy="3715871"/>
          </a:xfrm>
          <a:prstGeom prst="rect">
            <a:avLst/>
          </a:prstGeom>
        </p:spPr>
      </p:pic>
    </p:spTree>
    <p:extLst>
      <p:ext uri="{BB962C8B-B14F-4D97-AF65-F5344CB8AC3E}">
        <p14:creationId xmlns:p14="http://schemas.microsoft.com/office/powerpoint/2010/main" val="89057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955" y="341721"/>
            <a:ext cx="8911687" cy="1280890"/>
          </a:xfrm>
        </p:spPr>
        <p:txBody>
          <a:bodyPr/>
          <a:lstStyle/>
          <a:p>
            <a:r>
              <a:rPr lang="en-US" dirty="0" smtClean="0"/>
              <a:t>Power </a:t>
            </a:r>
            <a:r>
              <a:rPr lang="en-US" dirty="0"/>
              <a:t>o</a:t>
            </a:r>
            <a:r>
              <a:rPr lang="en-US" dirty="0" smtClean="0"/>
              <a:t>f test (Reject null hypothesis when alternative is true)</a:t>
            </a:r>
            <a:endParaRPr lang="en-US" dirty="0"/>
          </a:p>
        </p:txBody>
      </p:sp>
      <p:pic>
        <p:nvPicPr>
          <p:cNvPr id="5" name="Content Placeholder 4"/>
          <p:cNvPicPr>
            <a:picLocks noGrp="1" noChangeAspect="1"/>
          </p:cNvPicPr>
          <p:nvPr>
            <p:ph idx="1"/>
          </p:nvPr>
        </p:nvPicPr>
        <p:blipFill>
          <a:blip r:embed="rId2"/>
          <a:stretch>
            <a:fillRect/>
          </a:stretch>
        </p:blipFill>
        <p:spPr>
          <a:xfrm>
            <a:off x="1849344" y="1905000"/>
            <a:ext cx="8917298" cy="3487738"/>
          </a:xfrm>
          <a:prstGeom prst="rect">
            <a:avLst/>
          </a:prstGeom>
        </p:spPr>
      </p:pic>
    </p:spTree>
    <p:extLst>
      <p:ext uri="{BB962C8B-B14F-4D97-AF65-F5344CB8AC3E}">
        <p14:creationId xmlns:p14="http://schemas.microsoft.com/office/powerpoint/2010/main" val="3634357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a:xfrm>
            <a:off x="2454741" y="1676400"/>
            <a:ext cx="8915400" cy="3777622"/>
          </a:xfrm>
        </p:spPr>
        <p:txBody>
          <a:bodyPr>
            <a:normAutofit fontScale="92500" lnSpcReduction="20000"/>
          </a:bodyPr>
          <a:lstStyle/>
          <a:p>
            <a:r>
              <a:rPr lang="en-US" dirty="0" smtClean="0"/>
              <a:t>A larger sample size has a higher statistical </a:t>
            </a:r>
            <a:r>
              <a:rPr lang="en-US" i="1" dirty="0" smtClean="0"/>
              <a:t>power</a:t>
            </a:r>
          </a:p>
          <a:p>
            <a:endParaRPr lang="en-US" dirty="0" smtClean="0"/>
          </a:p>
          <a:p>
            <a:r>
              <a:rPr lang="en-US" dirty="0" smtClean="0"/>
              <a:t>Power of the test is related to Type II error (</a:t>
            </a:r>
            <a:r>
              <a:rPr lang="el-GR" dirty="0" smtClean="0"/>
              <a:t>β</a:t>
            </a:r>
            <a:r>
              <a:rPr lang="en-US" dirty="0" smtClean="0"/>
              <a:t>) and is represented by (1- </a:t>
            </a:r>
            <a:r>
              <a:rPr lang="el-GR" dirty="0" smtClean="0"/>
              <a:t>β</a:t>
            </a:r>
            <a:r>
              <a:rPr lang="en-US" dirty="0" smtClean="0"/>
              <a:t>)</a:t>
            </a:r>
          </a:p>
          <a:p>
            <a:endParaRPr lang="en-US" dirty="0"/>
          </a:p>
          <a:p>
            <a:r>
              <a:rPr lang="en-US" dirty="0" smtClean="0"/>
              <a:t>What’s type II error here?</a:t>
            </a:r>
          </a:p>
          <a:p>
            <a:pPr lvl="1"/>
            <a:r>
              <a:rPr lang="en-US" dirty="0" smtClean="0"/>
              <a:t>The chance that advertising is effective, but the test fails to catch it</a:t>
            </a:r>
          </a:p>
          <a:p>
            <a:pPr marL="457200" lvl="1" indent="0">
              <a:buNone/>
            </a:pPr>
            <a:endParaRPr lang="en-US" dirty="0" smtClean="0"/>
          </a:p>
          <a:p>
            <a:r>
              <a:rPr lang="en-US" dirty="0" smtClean="0"/>
              <a:t>What’s power of test?</a:t>
            </a:r>
          </a:p>
          <a:p>
            <a:pPr lvl="1"/>
            <a:r>
              <a:rPr lang="en-US" dirty="0" smtClean="0"/>
              <a:t>The chance that advertising is effective, and the test is able to catch it (i.e. you reject H0 when H0 is false)</a:t>
            </a:r>
          </a:p>
          <a:p>
            <a:pPr lvl="1"/>
            <a:r>
              <a:rPr lang="en-US" dirty="0" smtClean="0"/>
              <a:t>You want a high power in a test, or you want the test to be sensitive to be able to catch the effect if there is one</a:t>
            </a:r>
          </a:p>
          <a:p>
            <a:pPr lvl="1"/>
            <a:endParaRPr lang="en-US" dirty="0"/>
          </a:p>
          <a:p>
            <a:endParaRPr lang="en-US" dirty="0"/>
          </a:p>
          <a:p>
            <a:endParaRPr lang="en-US" dirty="0"/>
          </a:p>
        </p:txBody>
      </p:sp>
    </p:spTree>
    <p:extLst>
      <p:ext uri="{BB962C8B-B14F-4D97-AF65-F5344CB8AC3E}">
        <p14:creationId xmlns:p14="http://schemas.microsoft.com/office/powerpoint/2010/main" val="2676155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231" y="597216"/>
            <a:ext cx="8911687" cy="1280890"/>
          </a:xfrm>
        </p:spPr>
        <p:txBody>
          <a:bodyPr/>
          <a:lstStyle/>
          <a:p>
            <a:r>
              <a:rPr lang="en-US" dirty="0" smtClean="0"/>
              <a:t>Power depends on…</a:t>
            </a:r>
            <a:endParaRPr lang="en-US" dirty="0"/>
          </a:p>
        </p:txBody>
      </p:sp>
      <p:sp>
        <p:nvSpPr>
          <p:cNvPr id="3" name="Content Placeholder 2"/>
          <p:cNvSpPr>
            <a:spLocks noGrp="1"/>
          </p:cNvSpPr>
          <p:nvPr>
            <p:ph idx="1"/>
          </p:nvPr>
        </p:nvSpPr>
        <p:spPr>
          <a:xfrm>
            <a:off x="1876518" y="1595718"/>
            <a:ext cx="8915400" cy="3777622"/>
          </a:xfrm>
        </p:spPr>
        <p:txBody>
          <a:bodyPr>
            <a:normAutofit/>
          </a:bodyPr>
          <a:lstStyle/>
          <a:p>
            <a:r>
              <a:rPr lang="en-US" sz="2000" dirty="0"/>
              <a:t>The type of test</a:t>
            </a:r>
          </a:p>
          <a:p>
            <a:r>
              <a:rPr lang="en-US" sz="2000" dirty="0"/>
              <a:t>The size of the true effect</a:t>
            </a:r>
          </a:p>
          <a:p>
            <a:r>
              <a:rPr lang="en-US" sz="2000" dirty="0"/>
              <a:t>Variability in data</a:t>
            </a:r>
          </a:p>
          <a:p>
            <a:r>
              <a:rPr lang="en-US" sz="2000" dirty="0"/>
              <a:t>The chosen significance level (</a:t>
            </a:r>
            <a:r>
              <a:rPr lang="el-GR" sz="2000" dirty="0"/>
              <a:t>α</a:t>
            </a:r>
            <a:r>
              <a:rPr lang="en-US" sz="2000" dirty="0"/>
              <a:t>)</a:t>
            </a:r>
          </a:p>
          <a:p>
            <a:r>
              <a:rPr lang="en-US" sz="2000" dirty="0"/>
              <a:t>The sample size</a:t>
            </a:r>
          </a:p>
          <a:p>
            <a:endParaRPr lang="en-US" sz="2000" dirty="0"/>
          </a:p>
          <a:p>
            <a:r>
              <a:rPr lang="en-US" sz="2000" dirty="0"/>
              <a:t>We usually try to determine a sample size to get a statistical power of 80%</a:t>
            </a:r>
          </a:p>
          <a:p>
            <a:endParaRPr lang="en-US" sz="2000" dirty="0"/>
          </a:p>
        </p:txBody>
      </p:sp>
    </p:spTree>
    <p:extLst>
      <p:ext uri="{BB962C8B-B14F-4D97-AF65-F5344CB8AC3E}">
        <p14:creationId xmlns:p14="http://schemas.microsoft.com/office/powerpoint/2010/main" val="1925177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 and Sample Size Calculators</a:t>
            </a:r>
            <a:endParaRPr lang="en-US" dirty="0"/>
          </a:p>
        </p:txBody>
      </p:sp>
      <p:sp>
        <p:nvSpPr>
          <p:cNvPr id="3" name="Content Placeholder 2"/>
          <p:cNvSpPr>
            <a:spLocks noGrp="1"/>
          </p:cNvSpPr>
          <p:nvPr>
            <p:ph idx="1"/>
          </p:nvPr>
        </p:nvSpPr>
        <p:spPr/>
        <p:txBody>
          <a:bodyPr/>
          <a:lstStyle/>
          <a:p>
            <a:r>
              <a:rPr lang="en-US" dirty="0" smtClean="0"/>
              <a:t>Free</a:t>
            </a:r>
          </a:p>
          <a:p>
            <a:pPr lvl="1"/>
            <a:r>
              <a:rPr lang="en-US" u="sng" dirty="0">
                <a:hlinkClick r:id="rId3"/>
              </a:rPr>
              <a:t>http://powerandsamplesize.com/Calculators</a:t>
            </a:r>
            <a:r>
              <a:rPr lang="en-US" u="sng" dirty="0" smtClean="0">
                <a:hlinkClick r:id="rId3"/>
              </a:rPr>
              <a:t>/</a:t>
            </a:r>
            <a:endParaRPr lang="en-US" dirty="0" smtClean="0"/>
          </a:p>
          <a:p>
            <a:endParaRPr lang="en-US" dirty="0"/>
          </a:p>
          <a:p>
            <a:r>
              <a:rPr lang="en-US" dirty="0" smtClean="0"/>
              <a:t>Paid</a:t>
            </a:r>
          </a:p>
          <a:p>
            <a:pPr lvl="1"/>
            <a:r>
              <a:rPr lang="en-US" dirty="0">
                <a:hlinkClick r:id="rId4"/>
              </a:rPr>
              <a:t>http://www.power-analysis.com</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129324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 Controlled Experiments</a:t>
            </a:r>
            <a:endParaRPr lang="en-US" dirty="0"/>
          </a:p>
        </p:txBody>
      </p:sp>
      <p:sp>
        <p:nvSpPr>
          <p:cNvPr id="3" name="Content Placeholder 2"/>
          <p:cNvSpPr>
            <a:spLocks noGrp="1"/>
          </p:cNvSpPr>
          <p:nvPr>
            <p:ph idx="1"/>
          </p:nvPr>
        </p:nvSpPr>
        <p:spPr>
          <a:xfrm>
            <a:off x="2381460" y="1445558"/>
            <a:ext cx="9334616" cy="4334435"/>
          </a:xfrm>
        </p:spPr>
        <p:txBody>
          <a:bodyPr>
            <a:normAutofit/>
          </a:bodyPr>
          <a:lstStyle/>
          <a:p>
            <a:pPr marL="0" indent="0">
              <a:buNone/>
            </a:pPr>
            <a:endParaRPr lang="en-US" sz="2000" dirty="0"/>
          </a:p>
          <a:p>
            <a:r>
              <a:rPr lang="en-US" sz="2000" dirty="0"/>
              <a:t>Reflect on decisions you made in previous </a:t>
            </a:r>
            <a:r>
              <a:rPr lang="en-US" sz="2000" dirty="0" smtClean="0"/>
              <a:t>jobs or projects. </a:t>
            </a:r>
            <a:r>
              <a:rPr lang="en-US" sz="2000" dirty="0"/>
              <a:t>Are there any situations where experiments would have helped you make a decision? Describe the situation, how you handled it, and how would you improve decision making using </a:t>
            </a:r>
            <a:r>
              <a:rPr lang="en-US" sz="2000" dirty="0" smtClean="0"/>
              <a:t>controlled experiments?</a:t>
            </a:r>
            <a:endParaRPr lang="en-US" sz="2000" dirty="0"/>
          </a:p>
          <a:p>
            <a:endParaRPr lang="en-US" sz="2000" dirty="0"/>
          </a:p>
          <a:p>
            <a:r>
              <a:rPr lang="en-US" sz="2000" dirty="0" smtClean="0"/>
              <a:t>The </a:t>
            </a:r>
            <a:r>
              <a:rPr lang="en-US" sz="2000" dirty="0"/>
              <a:t>assignment to be answered in </a:t>
            </a:r>
            <a:r>
              <a:rPr lang="en-US" sz="2000" dirty="0" err="1"/>
              <a:t>ppt</a:t>
            </a:r>
            <a:r>
              <a:rPr lang="en-US" sz="2000" dirty="0"/>
              <a:t> format; max of 5 slides.</a:t>
            </a:r>
          </a:p>
        </p:txBody>
      </p:sp>
      <p:sp>
        <p:nvSpPr>
          <p:cNvPr id="5" name="TextBox 4"/>
          <p:cNvSpPr txBox="1"/>
          <p:nvPr/>
        </p:nvSpPr>
        <p:spPr>
          <a:xfrm>
            <a:off x="2592925" y="4382620"/>
            <a:ext cx="7877468" cy="523220"/>
          </a:xfrm>
          <a:prstGeom prst="rect">
            <a:avLst/>
          </a:prstGeom>
          <a:noFill/>
        </p:spPr>
        <p:txBody>
          <a:bodyPr wrap="square" rtlCol="0">
            <a:spAutoFit/>
          </a:bodyPr>
          <a:lstStyle/>
          <a:p>
            <a:r>
              <a:rPr lang="en-US" sz="2800" b="1" dirty="0" smtClean="0"/>
              <a:t>This is a Group Assignment</a:t>
            </a:r>
            <a:endParaRPr lang="en-US" sz="2800" b="1" dirty="0"/>
          </a:p>
        </p:txBody>
      </p:sp>
    </p:spTree>
    <p:extLst>
      <p:ext uri="{BB962C8B-B14F-4D97-AF65-F5344CB8AC3E}">
        <p14:creationId xmlns:p14="http://schemas.microsoft.com/office/powerpoint/2010/main" val="14536875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548" y="704793"/>
            <a:ext cx="9872498" cy="599572"/>
          </a:xfrm>
        </p:spPr>
        <p:txBody>
          <a:bodyPr>
            <a:normAutofit/>
          </a:bodyPr>
          <a:lstStyle/>
          <a:p>
            <a:r>
              <a:rPr lang="en-US" sz="2400" b="1" dirty="0"/>
              <a:t>Experiment for Ad Effectiveness – RestaurentGrades (RG) Case  </a:t>
            </a:r>
          </a:p>
        </p:txBody>
      </p:sp>
      <p:sp>
        <p:nvSpPr>
          <p:cNvPr id="3" name="Content Placeholder 2"/>
          <p:cNvSpPr>
            <a:spLocks noGrp="1"/>
          </p:cNvSpPr>
          <p:nvPr>
            <p:ph idx="1"/>
          </p:nvPr>
        </p:nvSpPr>
        <p:spPr>
          <a:xfrm>
            <a:off x="2158906" y="1757083"/>
            <a:ext cx="8915400" cy="3777622"/>
          </a:xfrm>
        </p:spPr>
        <p:txBody>
          <a:bodyPr>
            <a:normAutofit/>
          </a:bodyPr>
          <a:lstStyle/>
          <a:p>
            <a:r>
              <a:rPr lang="en-US" dirty="0"/>
              <a:t>Platform (RG) is interested in knowing the effectiveness of digital advertising campaign on the platform</a:t>
            </a:r>
          </a:p>
          <a:p>
            <a:endParaRPr lang="en-US" dirty="0" smtClean="0"/>
          </a:p>
          <a:p>
            <a:r>
              <a:rPr lang="en-US" sz="2000" dirty="0"/>
              <a:t>What is wrong with this statement?</a:t>
            </a:r>
          </a:p>
          <a:p>
            <a:pPr lvl="1"/>
            <a:r>
              <a:rPr lang="en-US" sz="2000" dirty="0" smtClean="0"/>
              <a:t>Advertisers </a:t>
            </a:r>
            <a:r>
              <a:rPr lang="en-US" sz="2000" dirty="0"/>
              <a:t>on this platform receive twice as many clicks as </a:t>
            </a:r>
            <a:r>
              <a:rPr lang="en-US" sz="2000" dirty="0" smtClean="0"/>
              <a:t>non-advertisers.</a:t>
            </a:r>
          </a:p>
          <a:p>
            <a:pPr marL="457200" lvl="1" indent="0">
              <a:buNone/>
            </a:pPr>
            <a:endParaRPr lang="en-US" sz="2000" dirty="0" smtClean="0"/>
          </a:p>
          <a:p>
            <a:pPr lvl="1"/>
            <a:r>
              <a:rPr lang="en-US" sz="2000" dirty="0" smtClean="0"/>
              <a:t>After buying advertisements, sellers tripled their sales</a:t>
            </a:r>
          </a:p>
          <a:p>
            <a:pPr marL="457200" lvl="1" indent="0">
              <a:buNone/>
            </a:pPr>
            <a:endParaRPr lang="en-US" sz="2000" dirty="0"/>
          </a:p>
          <a:p>
            <a:endParaRPr lang="en-US" dirty="0"/>
          </a:p>
          <a:p>
            <a:pPr lvl="1"/>
            <a:endParaRPr lang="en-US" sz="1500" dirty="0"/>
          </a:p>
          <a:p>
            <a:endParaRPr lang="en-US" dirty="0"/>
          </a:p>
        </p:txBody>
      </p:sp>
    </p:spTree>
    <p:extLst>
      <p:ext uri="{BB962C8B-B14F-4D97-AF65-F5344CB8AC3E}">
        <p14:creationId xmlns:p14="http://schemas.microsoft.com/office/powerpoint/2010/main" val="1293741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vs. predictive</a:t>
            </a:r>
            <a:endParaRPr lang="en-US" dirty="0"/>
          </a:p>
        </p:txBody>
      </p:sp>
      <p:sp>
        <p:nvSpPr>
          <p:cNvPr id="3" name="Content Placeholder 2"/>
          <p:cNvSpPr>
            <a:spLocks noGrp="1"/>
          </p:cNvSpPr>
          <p:nvPr>
            <p:ph idx="1"/>
          </p:nvPr>
        </p:nvSpPr>
        <p:spPr/>
        <p:txBody>
          <a:bodyPr>
            <a:normAutofit/>
          </a:bodyPr>
          <a:lstStyle/>
          <a:p>
            <a:r>
              <a:rPr lang="en-US" sz="2000" dirty="0"/>
              <a:t>Insurance company</a:t>
            </a:r>
          </a:p>
          <a:p>
            <a:pPr lvl="1"/>
            <a:r>
              <a:rPr lang="en-US" sz="2000" dirty="0"/>
              <a:t>If they find “yes they do live longer”, then based on who exercises they can offer lower premiums</a:t>
            </a:r>
          </a:p>
          <a:p>
            <a:pPr lvl="1"/>
            <a:r>
              <a:rPr lang="en-US" sz="2000" dirty="0"/>
              <a:t>However, it is possible that people who choose to exercise are just healthier to begin with –but for the insurance company that doesn’t matter, those who choose to do exercise may be healthier to begin with, or they become healthier due to exercise – outcome for insurance company is same –so they will do </a:t>
            </a:r>
            <a:r>
              <a:rPr lang="en-US" sz="2000" b="1" dirty="0"/>
              <a:t>predictive analytics</a:t>
            </a:r>
          </a:p>
          <a:p>
            <a:pPr lvl="1">
              <a:buNone/>
            </a:pPr>
            <a:endParaRPr lang="en-US" sz="2000" dirty="0"/>
          </a:p>
        </p:txBody>
      </p:sp>
    </p:spTree>
    <p:extLst>
      <p:ext uri="{BB962C8B-B14F-4D97-AF65-F5344CB8AC3E}">
        <p14:creationId xmlns:p14="http://schemas.microsoft.com/office/powerpoint/2010/main" val="2095531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548" y="704793"/>
            <a:ext cx="9872498" cy="599572"/>
          </a:xfrm>
        </p:spPr>
        <p:txBody>
          <a:bodyPr>
            <a:normAutofit/>
          </a:bodyPr>
          <a:lstStyle/>
          <a:p>
            <a:r>
              <a:rPr lang="en-US" sz="2400" b="1" dirty="0"/>
              <a:t>Experiment for Ad Effectiveness – RestaurentGrades (RG) Case  </a:t>
            </a:r>
          </a:p>
        </p:txBody>
      </p:sp>
      <p:sp>
        <p:nvSpPr>
          <p:cNvPr id="3" name="Content Placeholder 2"/>
          <p:cNvSpPr>
            <a:spLocks noGrp="1"/>
          </p:cNvSpPr>
          <p:nvPr>
            <p:ph idx="1"/>
          </p:nvPr>
        </p:nvSpPr>
        <p:spPr>
          <a:xfrm>
            <a:off x="2158906" y="1757083"/>
            <a:ext cx="8915400" cy="3777622"/>
          </a:xfrm>
        </p:spPr>
        <p:txBody>
          <a:bodyPr>
            <a:normAutofit fontScale="92500" lnSpcReduction="10000"/>
          </a:bodyPr>
          <a:lstStyle/>
          <a:p>
            <a:r>
              <a:rPr lang="en-US" dirty="0"/>
              <a:t>Platform (RG) is interested in knowing the effectiveness of digital advertising campaign on the platform</a:t>
            </a:r>
          </a:p>
          <a:p>
            <a:endParaRPr lang="en-US" dirty="0" smtClean="0"/>
          </a:p>
          <a:p>
            <a:r>
              <a:rPr lang="en-US" sz="2000" dirty="0"/>
              <a:t>What is wrong with this statement?</a:t>
            </a:r>
          </a:p>
          <a:p>
            <a:pPr lvl="1"/>
            <a:r>
              <a:rPr lang="en-US" sz="2000" dirty="0" smtClean="0"/>
              <a:t>Advertisers </a:t>
            </a:r>
            <a:r>
              <a:rPr lang="en-US" sz="2000" dirty="0"/>
              <a:t>on this platform receive twice as many clicks as </a:t>
            </a:r>
            <a:r>
              <a:rPr lang="en-US" sz="2000" dirty="0" smtClean="0"/>
              <a:t>non-advertisers</a:t>
            </a:r>
          </a:p>
          <a:p>
            <a:pPr lvl="1"/>
            <a:r>
              <a:rPr lang="en-US" sz="2000" dirty="0" smtClean="0"/>
              <a:t>After buying advertisements, sellers tripled their sales</a:t>
            </a:r>
          </a:p>
          <a:p>
            <a:endParaRPr lang="en-US" dirty="0"/>
          </a:p>
          <a:p>
            <a:r>
              <a:rPr lang="en-US" dirty="0"/>
              <a:t>Firms that self-select to do advertising may be such that customers click on their advertisement if they see one. So high number of </a:t>
            </a:r>
            <a:r>
              <a:rPr lang="en-US" dirty="0" err="1"/>
              <a:t>pageviews</a:t>
            </a:r>
            <a:r>
              <a:rPr lang="en-US" dirty="0"/>
              <a:t> could be simply because of the nature of firms and not due to advertising.</a:t>
            </a:r>
          </a:p>
          <a:p>
            <a:endParaRPr lang="en-US" dirty="0"/>
          </a:p>
          <a:p>
            <a:pPr lvl="1"/>
            <a:endParaRPr lang="en-US" sz="1500" dirty="0"/>
          </a:p>
          <a:p>
            <a:endParaRPr lang="en-US" dirty="0"/>
          </a:p>
        </p:txBody>
      </p:sp>
    </p:spTree>
    <p:extLst>
      <p:ext uri="{BB962C8B-B14F-4D97-AF65-F5344CB8AC3E}">
        <p14:creationId xmlns:p14="http://schemas.microsoft.com/office/powerpoint/2010/main" val="1195391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 Grades data</a:t>
            </a:r>
            <a:endParaRPr lang="en-US" dirty="0"/>
          </a:p>
        </p:txBody>
      </p:sp>
      <p:graphicFrame>
        <p:nvGraphicFramePr>
          <p:cNvPr id="4" name="Content Placeholder 3"/>
          <p:cNvGraphicFramePr>
            <a:graphicFrameLocks noGrp="1"/>
          </p:cNvGraphicFramePr>
          <p:nvPr>
            <p:ph idx="1"/>
            <p:extLst/>
          </p:nvPr>
        </p:nvGraphicFramePr>
        <p:xfrm>
          <a:off x="1981200" y="1628800"/>
          <a:ext cx="8229600" cy="3947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4176682568"/>
                    </a:ext>
                  </a:extLst>
                </a:gridCol>
                <a:gridCol w="4114800">
                  <a:extLst>
                    <a:ext uri="{9D8B030D-6E8A-4147-A177-3AD203B41FA5}">
                      <a16:colId xmlns:a16="http://schemas.microsoft.com/office/drawing/2014/main" val="873936843"/>
                    </a:ext>
                  </a:extLst>
                </a:gridCol>
              </a:tblGrid>
              <a:tr h="370840">
                <a:tc>
                  <a:txBody>
                    <a:bodyPr/>
                    <a:lstStyle/>
                    <a:p>
                      <a:r>
                        <a:rPr lang="en-US" dirty="0" smtClean="0"/>
                        <a:t>Business id</a:t>
                      </a:r>
                      <a:endParaRPr lang="en-US" dirty="0"/>
                    </a:p>
                  </a:txBody>
                  <a:tcPr/>
                </a:tc>
                <a:tc>
                  <a:txBody>
                    <a:bodyPr/>
                    <a:lstStyle/>
                    <a:p>
                      <a:r>
                        <a:rPr lang="en-US" dirty="0" smtClean="0"/>
                        <a:t>Restaurant unique identifier</a:t>
                      </a:r>
                      <a:endParaRPr lang="en-US" dirty="0"/>
                    </a:p>
                  </a:txBody>
                  <a:tcPr/>
                </a:tc>
                <a:extLst>
                  <a:ext uri="{0D108BD9-81ED-4DB2-BD59-A6C34878D82A}">
                    <a16:rowId xmlns:a16="http://schemas.microsoft.com/office/drawing/2014/main" val="1863469676"/>
                  </a:ext>
                </a:extLst>
              </a:tr>
              <a:tr h="370840">
                <a:tc>
                  <a:txBody>
                    <a:bodyPr/>
                    <a:lstStyle/>
                    <a:p>
                      <a:r>
                        <a:rPr lang="en-US" dirty="0" smtClean="0"/>
                        <a:t>Treatment</a:t>
                      </a:r>
                      <a:endParaRPr lang="en-US" dirty="0"/>
                    </a:p>
                  </a:txBody>
                  <a:tcPr/>
                </a:tc>
                <a:tc>
                  <a:txBody>
                    <a:bodyPr/>
                    <a:lstStyle/>
                    <a:p>
                      <a:r>
                        <a:rPr lang="en-US" dirty="0" smtClean="0"/>
                        <a:t>0 for control/ 1 for current ad design/ 2 for second ad design</a:t>
                      </a:r>
                      <a:endParaRPr lang="en-US" dirty="0"/>
                    </a:p>
                  </a:txBody>
                  <a:tcPr/>
                </a:tc>
                <a:extLst>
                  <a:ext uri="{0D108BD9-81ED-4DB2-BD59-A6C34878D82A}">
                    <a16:rowId xmlns:a16="http://schemas.microsoft.com/office/drawing/2014/main" val="2376438366"/>
                  </a:ext>
                </a:extLst>
              </a:tr>
              <a:tr h="370840">
                <a:tc>
                  <a:txBody>
                    <a:bodyPr/>
                    <a:lstStyle/>
                    <a:p>
                      <a:r>
                        <a:rPr lang="en-US" dirty="0" smtClean="0"/>
                        <a:t>Restaurant</a:t>
                      </a:r>
                      <a:r>
                        <a:rPr lang="en-US" baseline="0" dirty="0" smtClean="0"/>
                        <a:t> type</a:t>
                      </a:r>
                      <a:endParaRPr lang="en-US" dirty="0"/>
                    </a:p>
                  </a:txBody>
                  <a:tcPr/>
                </a:tc>
                <a:tc>
                  <a:txBody>
                    <a:bodyPr/>
                    <a:lstStyle/>
                    <a:p>
                      <a:r>
                        <a:rPr lang="en-US" dirty="0" smtClean="0"/>
                        <a:t>Chain/ independent restaurant</a:t>
                      </a:r>
                      <a:endParaRPr lang="en-US" dirty="0"/>
                    </a:p>
                  </a:txBody>
                  <a:tcPr/>
                </a:tc>
                <a:extLst>
                  <a:ext uri="{0D108BD9-81ED-4DB2-BD59-A6C34878D82A}">
                    <a16:rowId xmlns:a16="http://schemas.microsoft.com/office/drawing/2014/main" val="1215830880"/>
                  </a:ext>
                </a:extLst>
              </a:tr>
              <a:tr h="370840">
                <a:tc>
                  <a:txBody>
                    <a:bodyPr/>
                    <a:lstStyle/>
                    <a:p>
                      <a:r>
                        <a:rPr lang="en-US" dirty="0" smtClean="0"/>
                        <a:t>Page views</a:t>
                      </a:r>
                      <a:endParaRPr lang="en-US" dirty="0"/>
                    </a:p>
                  </a:txBody>
                  <a:tcPr/>
                </a:tc>
                <a:tc>
                  <a:txBody>
                    <a:bodyPr/>
                    <a:lstStyle/>
                    <a:p>
                      <a:r>
                        <a:rPr lang="en-US" dirty="0" smtClean="0"/>
                        <a:t>No of visits to restaurant’s RG page per month</a:t>
                      </a:r>
                      <a:endParaRPr lang="en-US" dirty="0"/>
                    </a:p>
                  </a:txBody>
                  <a:tcPr/>
                </a:tc>
                <a:extLst>
                  <a:ext uri="{0D108BD9-81ED-4DB2-BD59-A6C34878D82A}">
                    <a16:rowId xmlns:a16="http://schemas.microsoft.com/office/drawing/2014/main" val="2858074843"/>
                  </a:ext>
                </a:extLst>
              </a:tr>
              <a:tr h="370840">
                <a:tc>
                  <a:txBody>
                    <a:bodyPr/>
                    <a:lstStyle/>
                    <a:p>
                      <a:r>
                        <a:rPr lang="en-US" dirty="0" smtClean="0"/>
                        <a:t>Calls</a:t>
                      </a:r>
                      <a:endParaRPr lang="en-US" dirty="0"/>
                    </a:p>
                  </a:txBody>
                  <a:tcPr/>
                </a:tc>
                <a:tc>
                  <a:txBody>
                    <a:bodyPr/>
                    <a:lstStyle/>
                    <a:p>
                      <a:r>
                        <a:rPr lang="en-US" dirty="0" smtClean="0"/>
                        <a:t>No of phone calls made from restaurant’s mobile RG page per month</a:t>
                      </a:r>
                      <a:endParaRPr lang="en-US" dirty="0"/>
                    </a:p>
                  </a:txBody>
                  <a:tcPr/>
                </a:tc>
                <a:extLst>
                  <a:ext uri="{0D108BD9-81ED-4DB2-BD59-A6C34878D82A}">
                    <a16:rowId xmlns:a16="http://schemas.microsoft.com/office/drawing/2014/main" val="549751644"/>
                  </a:ext>
                </a:extLst>
              </a:tr>
              <a:tr h="370840">
                <a:tc>
                  <a:txBody>
                    <a:bodyPr/>
                    <a:lstStyle/>
                    <a:p>
                      <a:r>
                        <a:rPr lang="en-US" dirty="0" smtClean="0"/>
                        <a:t>reservations</a:t>
                      </a:r>
                      <a:endParaRPr lang="en-US" dirty="0"/>
                    </a:p>
                  </a:txBody>
                  <a:tcPr/>
                </a:tc>
                <a:tc>
                  <a:txBody>
                    <a:bodyPr/>
                    <a:lstStyle/>
                    <a:p>
                      <a:r>
                        <a:rPr lang="en-US" dirty="0" smtClean="0"/>
                        <a:t>No of reservations made from restaurant’s RG page per month</a:t>
                      </a:r>
                      <a:endParaRPr lang="en-US" dirty="0"/>
                    </a:p>
                  </a:txBody>
                  <a:tcPr/>
                </a:tc>
                <a:extLst>
                  <a:ext uri="{0D108BD9-81ED-4DB2-BD59-A6C34878D82A}">
                    <a16:rowId xmlns:a16="http://schemas.microsoft.com/office/drawing/2014/main" val="364797223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59722175"/>
                  </a:ext>
                </a:extLst>
              </a:tr>
            </a:tbl>
          </a:graphicData>
        </a:graphic>
      </p:graphicFrame>
    </p:spTree>
    <p:extLst>
      <p:ext uri="{BB962C8B-B14F-4D97-AF65-F5344CB8AC3E}">
        <p14:creationId xmlns:p14="http://schemas.microsoft.com/office/powerpoint/2010/main" val="528307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0140"/>
            <a:ext cx="8911687" cy="1280890"/>
          </a:xfrm>
        </p:spPr>
        <p:txBody>
          <a:bodyPr>
            <a:normAutofit/>
          </a:bodyPr>
          <a:lstStyle/>
          <a:p>
            <a:r>
              <a:rPr lang="en-US" sz="3200" dirty="0"/>
              <a:t>Comparing average behavior of test and control groups</a:t>
            </a:r>
          </a:p>
        </p:txBody>
      </p:sp>
      <p:sp>
        <p:nvSpPr>
          <p:cNvPr id="4" name="Slide Number Placeholder 3"/>
          <p:cNvSpPr>
            <a:spLocks noGrp="1"/>
          </p:cNvSpPr>
          <p:nvPr>
            <p:ph type="sldNum" sz="quarter" idx="12"/>
          </p:nvPr>
        </p:nvSpPr>
        <p:spPr/>
        <p:txBody>
          <a:bodyPr/>
          <a:lstStyle/>
          <a:p>
            <a:fld id="{93DFC8B4-0262-4C98-A9F6-BD06416B60BD}" type="slidenum">
              <a:rPr lang="en-IN" smtClean="0"/>
              <a:pPr/>
              <a:t>42</a:t>
            </a:fld>
            <a:endParaRPr lang="en-IN"/>
          </a:p>
        </p:txBody>
      </p:sp>
      <p:pic>
        <p:nvPicPr>
          <p:cNvPr id="3" name="Picture 2"/>
          <p:cNvPicPr>
            <a:picLocks noChangeAspect="1"/>
          </p:cNvPicPr>
          <p:nvPr/>
        </p:nvPicPr>
        <p:blipFill>
          <a:blip r:embed="rId3"/>
          <a:stretch>
            <a:fillRect/>
          </a:stretch>
        </p:blipFill>
        <p:spPr>
          <a:xfrm>
            <a:off x="2188892" y="2066808"/>
            <a:ext cx="8589665" cy="2330380"/>
          </a:xfrm>
          <a:prstGeom prst="rect">
            <a:avLst/>
          </a:prstGeom>
        </p:spPr>
      </p:pic>
    </p:spTree>
    <p:extLst>
      <p:ext uri="{BB962C8B-B14F-4D97-AF65-F5344CB8AC3E}">
        <p14:creationId xmlns:p14="http://schemas.microsoft.com/office/powerpoint/2010/main" val="5055376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a:t> </a:t>
            </a:r>
            <a:r>
              <a:rPr lang="en-US" dirty="0" smtClean="0"/>
              <a:t>RG case </a:t>
            </a:r>
            <a:endParaRPr lang="en-US" dirty="0"/>
          </a:p>
        </p:txBody>
      </p:sp>
      <p:sp>
        <p:nvSpPr>
          <p:cNvPr id="3" name="Content Placeholder 2"/>
          <p:cNvSpPr>
            <a:spLocks noGrp="1"/>
          </p:cNvSpPr>
          <p:nvPr>
            <p:ph idx="1"/>
          </p:nvPr>
        </p:nvSpPr>
        <p:spPr>
          <a:xfrm>
            <a:off x="2592925" y="1636058"/>
            <a:ext cx="9334616" cy="4707592"/>
          </a:xfrm>
        </p:spPr>
        <p:txBody>
          <a:bodyPr>
            <a:normAutofit/>
          </a:bodyPr>
          <a:lstStyle/>
          <a:p>
            <a:r>
              <a:rPr lang="en-US" sz="2000" dirty="0"/>
              <a:t>Should RG stick to current ad design, or switch to the alternative?</a:t>
            </a:r>
          </a:p>
          <a:p>
            <a:endParaRPr lang="en-US" sz="2000" dirty="0"/>
          </a:p>
          <a:p>
            <a:r>
              <a:rPr lang="en-US" sz="2000" dirty="0"/>
              <a:t>Which outcome variable is most useful to consider? Are there other outcome variables that may be useful to measure</a:t>
            </a:r>
            <a:r>
              <a:rPr lang="en-US" sz="2000" dirty="0" smtClean="0"/>
              <a:t>?</a:t>
            </a:r>
          </a:p>
          <a:p>
            <a:endParaRPr lang="en-US" sz="2000" dirty="0" smtClean="0"/>
          </a:p>
          <a:p>
            <a:r>
              <a:rPr lang="en-US" sz="2000" dirty="0" smtClean="0"/>
              <a:t>Which ad design is better for independent restaurants?</a:t>
            </a:r>
          </a:p>
          <a:p>
            <a:pPr marL="0" indent="0">
              <a:buNone/>
            </a:pPr>
            <a:endParaRPr lang="en-US" sz="2000" dirty="0" smtClean="0"/>
          </a:p>
          <a:p>
            <a:r>
              <a:rPr lang="en-US" sz="2000" dirty="0" smtClean="0"/>
              <a:t>Which ad design is better for chain restaurants? </a:t>
            </a:r>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274449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vs. predictive</a:t>
            </a:r>
            <a:endParaRPr lang="en-US" dirty="0"/>
          </a:p>
        </p:txBody>
      </p:sp>
      <p:sp>
        <p:nvSpPr>
          <p:cNvPr id="3" name="Content Placeholder 2"/>
          <p:cNvSpPr>
            <a:spLocks noGrp="1"/>
          </p:cNvSpPr>
          <p:nvPr>
            <p:ph idx="1"/>
          </p:nvPr>
        </p:nvSpPr>
        <p:spPr/>
        <p:txBody>
          <a:bodyPr>
            <a:normAutofit/>
          </a:bodyPr>
          <a:lstStyle/>
          <a:p>
            <a:r>
              <a:rPr lang="en-US" sz="2000" dirty="0"/>
              <a:t>Policy maker</a:t>
            </a:r>
          </a:p>
          <a:p>
            <a:pPr lvl="1"/>
            <a:r>
              <a:rPr lang="en-US" sz="2000" dirty="0"/>
              <a:t>Suppose purpose of policy maker is to give coupons for exercise programs that can be used at local gyms</a:t>
            </a:r>
          </a:p>
          <a:p>
            <a:pPr lvl="1"/>
            <a:r>
              <a:rPr lang="en-US" sz="2000" dirty="0"/>
              <a:t>they would like to know </a:t>
            </a:r>
            <a:r>
              <a:rPr lang="en-US" sz="2000" b="1" dirty="0"/>
              <a:t>whether exercise would cause an improvement in health of that individual</a:t>
            </a:r>
            <a:r>
              <a:rPr lang="en-US" sz="2000" dirty="0"/>
              <a:t>. So need to do </a:t>
            </a:r>
            <a:r>
              <a:rPr lang="en-US" sz="2000" b="1" dirty="0"/>
              <a:t>causal analytics</a:t>
            </a:r>
          </a:p>
        </p:txBody>
      </p:sp>
    </p:spTree>
    <p:extLst>
      <p:ext uri="{BB962C8B-B14F-4D97-AF65-F5344CB8AC3E}">
        <p14:creationId xmlns:p14="http://schemas.microsoft.com/office/powerpoint/2010/main" val="310184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methods</a:t>
            </a:r>
            <a:endParaRPr lang="en-US" dirty="0"/>
          </a:p>
        </p:txBody>
      </p:sp>
      <p:sp>
        <p:nvSpPr>
          <p:cNvPr id="3" name="Content Placeholder 2"/>
          <p:cNvSpPr>
            <a:spLocks noGrp="1"/>
          </p:cNvSpPr>
          <p:nvPr>
            <p:ph idx="1"/>
          </p:nvPr>
        </p:nvSpPr>
        <p:spPr/>
        <p:txBody>
          <a:bodyPr>
            <a:normAutofit fontScale="77500" lnSpcReduction="20000"/>
          </a:bodyPr>
          <a:lstStyle/>
          <a:p>
            <a:r>
              <a:rPr lang="en-US" sz="2000" dirty="0"/>
              <a:t>Regression methods can be used to answer both causal and predictive questions</a:t>
            </a:r>
          </a:p>
          <a:p>
            <a:endParaRPr lang="en-US" sz="2000" dirty="0"/>
          </a:p>
          <a:p>
            <a:r>
              <a:rPr lang="en-US" sz="2000" dirty="0"/>
              <a:t>The basic regression formulation for the previous question will be</a:t>
            </a:r>
          </a:p>
          <a:p>
            <a:pPr marL="0" indent="0">
              <a:buNone/>
            </a:pPr>
            <a:r>
              <a:rPr lang="en-US" sz="2000" dirty="0"/>
              <a:t>	Life expectancy = a + b* Amount of exercise</a:t>
            </a:r>
          </a:p>
          <a:p>
            <a:pPr marL="0" indent="0">
              <a:buNone/>
            </a:pPr>
            <a:endParaRPr lang="en-US" sz="2000" dirty="0"/>
          </a:p>
          <a:p>
            <a:r>
              <a:rPr lang="en-US" sz="2000" dirty="0"/>
              <a:t>Regression analysis will discover value of a and b from the data – so you have equation of the line</a:t>
            </a:r>
          </a:p>
          <a:p>
            <a:endParaRPr lang="en-US" sz="2000" dirty="0"/>
          </a:p>
          <a:p>
            <a:r>
              <a:rPr lang="en-US" sz="2000" dirty="0"/>
              <a:t>In case of prediction, we are interested in finding value of “Life expectancy” given the “Amount of exercise” for someone</a:t>
            </a:r>
          </a:p>
          <a:p>
            <a:endParaRPr lang="en-US" sz="2000" dirty="0"/>
          </a:p>
          <a:p>
            <a:r>
              <a:rPr lang="en-US" sz="2000" dirty="0"/>
              <a:t>In case of casual analysis, we are interested in finding what is the true value of “b”</a:t>
            </a:r>
          </a:p>
        </p:txBody>
      </p:sp>
    </p:spTree>
    <p:extLst>
      <p:ext uri="{BB962C8B-B14F-4D97-AF65-F5344CB8AC3E}">
        <p14:creationId xmlns:p14="http://schemas.microsoft.com/office/powerpoint/2010/main" val="264444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384"/>
            <a:ext cx="8229600" cy="1143000"/>
          </a:xfrm>
        </p:spPr>
        <p:txBody>
          <a:bodyPr/>
          <a:lstStyle/>
          <a:p>
            <a:r>
              <a:rPr lang="en-US" dirty="0" smtClean="0"/>
              <a:t>Regression analysis</a:t>
            </a:r>
            <a:endParaRPr lang="en-US" dirty="0"/>
          </a:p>
        </p:txBody>
      </p:sp>
      <p:sp>
        <p:nvSpPr>
          <p:cNvPr id="3" name="Content Placeholder 2"/>
          <p:cNvSpPr>
            <a:spLocks noGrp="1"/>
          </p:cNvSpPr>
          <p:nvPr>
            <p:ph idx="1"/>
          </p:nvPr>
        </p:nvSpPr>
        <p:spPr>
          <a:xfrm>
            <a:off x="1990006" y="1271019"/>
            <a:ext cx="8229600" cy="4525963"/>
          </a:xfrm>
        </p:spPr>
        <p:txBody>
          <a:bodyPr/>
          <a:lstStyle/>
          <a:p>
            <a:r>
              <a:rPr lang="en-US" sz="2400" dirty="0"/>
              <a:t>At its simplest, it is fitting a line to a scatterplot of data</a:t>
            </a:r>
          </a:p>
          <a:p>
            <a:endParaRPr lang="en-US" dirty="0"/>
          </a:p>
          <a:p>
            <a:endParaRPr lang="en-US" dirty="0"/>
          </a:p>
        </p:txBody>
      </p:sp>
      <p:pic>
        <p:nvPicPr>
          <p:cNvPr id="1026" name="Picture 2" descr="http://images.tutorvista.com/cms/images/39/scatter-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2492897"/>
            <a:ext cx="4032448" cy="3172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40016" y="2492896"/>
            <a:ext cx="2899448" cy="369332"/>
          </a:xfrm>
          <a:prstGeom prst="rect">
            <a:avLst/>
          </a:prstGeom>
          <a:noFill/>
        </p:spPr>
        <p:txBody>
          <a:bodyPr wrap="none" rtlCol="0">
            <a:spAutoFit/>
          </a:bodyPr>
          <a:lstStyle/>
          <a:p>
            <a:r>
              <a:rPr lang="en-US" dirty="0"/>
              <a:t>Equation of a line: Y = a + b X</a:t>
            </a:r>
          </a:p>
        </p:txBody>
      </p:sp>
      <p:sp>
        <p:nvSpPr>
          <p:cNvPr id="5" name="TextBox 4"/>
          <p:cNvSpPr txBox="1"/>
          <p:nvPr/>
        </p:nvSpPr>
        <p:spPr>
          <a:xfrm>
            <a:off x="6096001" y="3212976"/>
            <a:ext cx="3670557" cy="2308324"/>
          </a:xfrm>
          <a:prstGeom prst="rect">
            <a:avLst/>
          </a:prstGeom>
          <a:noFill/>
        </p:spPr>
        <p:txBody>
          <a:bodyPr wrap="none" rtlCol="0">
            <a:spAutoFit/>
          </a:bodyPr>
          <a:lstStyle/>
          <a:p>
            <a:r>
              <a:rPr lang="en-US" dirty="0"/>
              <a:t>Suppose a=1 and b=2</a:t>
            </a:r>
          </a:p>
          <a:p>
            <a:endParaRPr lang="en-US" dirty="0"/>
          </a:p>
          <a:p>
            <a:r>
              <a:rPr lang="en-US" dirty="0"/>
              <a:t>I can say that at X=5, the value of Y </a:t>
            </a:r>
          </a:p>
          <a:p>
            <a:r>
              <a:rPr lang="en-US" dirty="0"/>
              <a:t>is </a:t>
            </a:r>
            <a:r>
              <a:rPr lang="en-US" b="1" dirty="0"/>
              <a:t>predicted</a:t>
            </a:r>
            <a:r>
              <a:rPr lang="en-US" dirty="0"/>
              <a:t> to be: Y = 1+ 2*5= 11</a:t>
            </a:r>
          </a:p>
          <a:p>
            <a:endParaRPr lang="en-US" dirty="0"/>
          </a:p>
          <a:p>
            <a:r>
              <a:rPr lang="en-US" dirty="0"/>
              <a:t>I can also say that that increasing X</a:t>
            </a:r>
          </a:p>
          <a:p>
            <a:r>
              <a:rPr lang="en-US" dirty="0"/>
              <a:t>by 1 unit increases Y by 2 units </a:t>
            </a:r>
          </a:p>
          <a:p>
            <a:r>
              <a:rPr lang="en-US" dirty="0"/>
              <a:t>(as b=2), which is a </a:t>
            </a:r>
            <a:r>
              <a:rPr lang="en-US" b="1" dirty="0"/>
              <a:t>causal</a:t>
            </a:r>
            <a:r>
              <a:rPr lang="en-US" dirty="0"/>
              <a:t> statement </a:t>
            </a:r>
          </a:p>
        </p:txBody>
      </p:sp>
      <p:sp>
        <p:nvSpPr>
          <p:cNvPr id="6" name="TextBox 5"/>
          <p:cNvSpPr txBox="1"/>
          <p:nvPr/>
        </p:nvSpPr>
        <p:spPr>
          <a:xfrm>
            <a:off x="1448389" y="5877273"/>
            <a:ext cx="8560998" cy="646331"/>
          </a:xfrm>
          <a:prstGeom prst="rect">
            <a:avLst/>
          </a:prstGeom>
          <a:noFill/>
        </p:spPr>
        <p:txBody>
          <a:bodyPr wrap="none" rtlCol="0">
            <a:spAutoFit/>
          </a:bodyPr>
          <a:lstStyle/>
          <a:p>
            <a:r>
              <a:rPr lang="en-US" dirty="0"/>
              <a:t>So, the regression method can be used for both prediction and causal analytics; but there</a:t>
            </a:r>
          </a:p>
          <a:p>
            <a:r>
              <a:rPr lang="en-US" dirty="0"/>
              <a:t>are differences in how it is used.</a:t>
            </a:r>
          </a:p>
        </p:txBody>
      </p:sp>
    </p:spTree>
    <p:extLst>
      <p:ext uri="{BB962C8B-B14F-4D97-AF65-F5344CB8AC3E}">
        <p14:creationId xmlns:p14="http://schemas.microsoft.com/office/powerpoint/2010/main" val="86682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Regression Analysis</a:t>
            </a:r>
          </a:p>
        </p:txBody>
      </p:sp>
      <p:sp>
        <p:nvSpPr>
          <p:cNvPr id="3" name="Content Placeholder 2"/>
          <p:cNvSpPr>
            <a:spLocks noGrp="1"/>
          </p:cNvSpPr>
          <p:nvPr>
            <p:ph idx="1"/>
          </p:nvPr>
        </p:nvSpPr>
        <p:spPr>
          <a:xfrm>
            <a:off x="2199248" y="1417030"/>
            <a:ext cx="8915400" cy="2502931"/>
          </a:xfrm>
        </p:spPr>
        <p:txBody>
          <a:bodyPr>
            <a:normAutofit/>
          </a:bodyPr>
          <a:lstStyle/>
          <a:p>
            <a:r>
              <a:rPr lang="en-US" sz="2000" dirty="0"/>
              <a:t>There can be many possible lines that seem to fit the data well. We have to find a way to find the “best line”</a:t>
            </a:r>
          </a:p>
          <a:p>
            <a:r>
              <a:rPr lang="en-US" sz="2000" dirty="0"/>
              <a:t>Given a data set, we use a method called ordinary least squares (OLS) to find a and b</a:t>
            </a:r>
          </a:p>
          <a:p>
            <a:r>
              <a:rPr lang="en-US" sz="2000" dirty="0"/>
              <a:t>The method finds the value of a and b that minimizes the sum of squares of the errors across all data points</a:t>
            </a:r>
          </a:p>
          <a:p>
            <a:endParaRPr lang="en-US" sz="2000" dirty="0"/>
          </a:p>
          <a:p>
            <a:endParaRPr lang="en-US" sz="2000" dirty="0"/>
          </a:p>
        </p:txBody>
      </p:sp>
      <p:grpSp>
        <p:nvGrpSpPr>
          <p:cNvPr id="4" name="Group 8"/>
          <p:cNvGrpSpPr>
            <a:grpSpLocks/>
          </p:cNvGrpSpPr>
          <p:nvPr/>
        </p:nvGrpSpPr>
        <p:grpSpPr bwMode="auto">
          <a:xfrm>
            <a:off x="2199248" y="3837724"/>
            <a:ext cx="3598912" cy="2713856"/>
            <a:chOff x="1104" y="528"/>
            <a:chExt cx="3552" cy="3168"/>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b="4980"/>
            <a:stretch>
              <a:fillRect/>
            </a:stretch>
          </p:blipFill>
          <p:spPr bwMode="auto">
            <a:xfrm>
              <a:off x="1104" y="528"/>
              <a:ext cx="3552" cy="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a:cxnSpLocks noChangeShapeType="1"/>
            </p:cNvCxnSpPr>
            <p:nvPr/>
          </p:nvCxnSpPr>
          <p:spPr bwMode="auto">
            <a:xfrm rot="5400000" flipH="1" flipV="1">
              <a:off x="1728" y="1056"/>
              <a:ext cx="2304" cy="1824"/>
            </a:xfrm>
            <a:prstGeom prst="line">
              <a:avLst/>
            </a:prstGeom>
            <a:noFill/>
            <a:ln w="38100" algn="ctr">
              <a:solidFill>
                <a:srgbClr val="7030A0"/>
              </a:solidFill>
              <a:round/>
              <a:headEnd/>
              <a:tailEnd/>
            </a:ln>
            <a:extLst>
              <a:ext uri="{909E8E84-426E-40DD-AFC4-6F175D3DCCD1}">
                <a14:hiddenFill xmlns:a14="http://schemas.microsoft.com/office/drawing/2010/main">
                  <a:noFill/>
                </a14:hiddenFill>
              </a:ext>
            </a:extLst>
          </p:spPr>
        </p:cxnSp>
        <p:cxnSp>
          <p:nvCxnSpPr>
            <p:cNvPr id="7" name="Straight Connector 7"/>
            <p:cNvCxnSpPr>
              <a:cxnSpLocks noChangeShapeType="1"/>
            </p:cNvCxnSpPr>
            <p:nvPr/>
          </p:nvCxnSpPr>
          <p:spPr bwMode="auto">
            <a:xfrm flipV="1">
              <a:off x="1824" y="1248"/>
              <a:ext cx="2496" cy="1248"/>
            </a:xfrm>
            <a:prstGeom prst="line">
              <a:avLst/>
            </a:prstGeom>
            <a:noFill/>
            <a:ln w="38100" algn="ctr">
              <a:solidFill>
                <a:srgbClr val="00B050"/>
              </a:solidFill>
              <a:round/>
              <a:headEnd/>
              <a:tailEnd/>
            </a:ln>
            <a:extLst>
              <a:ext uri="{909E8E84-426E-40DD-AFC4-6F175D3DCCD1}">
                <a14:hiddenFill xmlns:a14="http://schemas.microsoft.com/office/drawing/2010/main">
                  <a:noFill/>
                </a14:hiddenFill>
              </a:ext>
            </a:extLst>
          </p:spPr>
        </p:cxnSp>
        <p:cxnSp>
          <p:nvCxnSpPr>
            <p:cNvPr id="8" name="Straight Connector 11"/>
            <p:cNvCxnSpPr>
              <a:cxnSpLocks noChangeShapeType="1"/>
            </p:cNvCxnSpPr>
            <p:nvPr/>
          </p:nvCxnSpPr>
          <p:spPr bwMode="auto">
            <a:xfrm rot="5400000" flipH="1" flipV="1">
              <a:off x="1680" y="1536"/>
              <a:ext cx="2400" cy="864"/>
            </a:xfrm>
            <a:prstGeom prst="line">
              <a:avLst/>
            </a:prstGeom>
            <a:noFill/>
            <a:ln w="38100" algn="ctr">
              <a:solidFill>
                <a:srgbClr val="0070C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0528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Regression Analysis</a:t>
            </a:r>
          </a:p>
        </p:txBody>
      </p:sp>
      <p:sp>
        <p:nvSpPr>
          <p:cNvPr id="3" name="Content Placeholder 2"/>
          <p:cNvSpPr>
            <a:spLocks noGrp="1"/>
          </p:cNvSpPr>
          <p:nvPr>
            <p:ph idx="1"/>
          </p:nvPr>
        </p:nvSpPr>
        <p:spPr>
          <a:xfrm>
            <a:off x="2034989" y="1905000"/>
            <a:ext cx="9327776" cy="4525963"/>
          </a:xfrm>
        </p:spPr>
        <p:txBody>
          <a:bodyPr>
            <a:noAutofit/>
          </a:bodyPr>
          <a:lstStyle/>
          <a:p>
            <a:r>
              <a:rPr lang="en-US" sz="1800" dirty="0"/>
              <a:t>Typically, we have a </a:t>
            </a:r>
            <a:r>
              <a:rPr lang="en-US" sz="1800" b="1" dirty="0"/>
              <a:t>sample</a:t>
            </a:r>
            <a:r>
              <a:rPr lang="en-US" sz="1800" dirty="0"/>
              <a:t> of data from the </a:t>
            </a:r>
            <a:r>
              <a:rPr lang="en-US" sz="1800" b="1" dirty="0"/>
              <a:t>population</a:t>
            </a:r>
          </a:p>
          <a:p>
            <a:endParaRPr lang="en-US" sz="1800" b="1" dirty="0"/>
          </a:p>
          <a:p>
            <a:r>
              <a:rPr lang="en-US" sz="1800" dirty="0" smtClean="0"/>
              <a:t>So</a:t>
            </a:r>
            <a:r>
              <a:rPr lang="en-US" sz="1800" dirty="0"/>
              <a:t>, the value of a and b that we have depends on what sample we have</a:t>
            </a:r>
          </a:p>
          <a:p>
            <a:endParaRPr lang="en-US" sz="1800" dirty="0"/>
          </a:p>
          <a:p>
            <a:r>
              <a:rPr lang="en-US" sz="1800" dirty="0"/>
              <a:t>In a different sample, value of a and b may differ</a:t>
            </a:r>
          </a:p>
          <a:p>
            <a:endParaRPr lang="en-US" sz="1800" dirty="0"/>
          </a:p>
          <a:p>
            <a:r>
              <a:rPr lang="en-US" sz="1800" dirty="0"/>
              <a:t>So, can we be sure that the values of a and b that we are seeing are </a:t>
            </a:r>
          </a:p>
          <a:p>
            <a:pPr marL="0" indent="0">
              <a:buNone/>
            </a:pPr>
            <a:r>
              <a:rPr lang="en-US" sz="1800" dirty="0"/>
              <a:t>     a reasonable representation of the population</a:t>
            </a:r>
          </a:p>
          <a:p>
            <a:pPr lvl="1"/>
            <a:r>
              <a:rPr lang="en-US" sz="1800" dirty="0"/>
              <a:t>p-value of the coefficient of the x variable should be small (typically less than 0.05)</a:t>
            </a:r>
          </a:p>
          <a:p>
            <a:pPr lvl="1"/>
            <a:r>
              <a:rPr lang="en-US" sz="1800" dirty="0"/>
              <a:t>Size of the sample should be large</a:t>
            </a:r>
          </a:p>
        </p:txBody>
      </p:sp>
    </p:spTree>
    <p:extLst>
      <p:ext uri="{BB962C8B-B14F-4D97-AF65-F5344CB8AC3E}">
        <p14:creationId xmlns:p14="http://schemas.microsoft.com/office/powerpoint/2010/main" val="14682675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Wisp</Template>
  <TotalTime>515</TotalTime>
  <Words>2425</Words>
  <Application>Microsoft Office PowerPoint</Application>
  <PresentationFormat>Widescreen</PresentationFormat>
  <Paragraphs>331</Paragraphs>
  <Slides>43</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ＭＳ Ｐゴシック</vt:lpstr>
      <vt:lpstr>ＭＳ Ｐゴシック</vt:lpstr>
      <vt:lpstr>Arial</vt:lpstr>
      <vt:lpstr>Calibri</vt:lpstr>
      <vt:lpstr>Century Gothic</vt:lpstr>
      <vt:lpstr>Symbol</vt:lpstr>
      <vt:lpstr>Times New Roman</vt:lpstr>
      <vt:lpstr>Wingdings 3</vt:lpstr>
      <vt:lpstr>Wisp</vt:lpstr>
      <vt:lpstr> Regression/Controlled Experiments </vt:lpstr>
      <vt:lpstr>PowerPoint Presentation</vt:lpstr>
      <vt:lpstr>Causal vs. predictive</vt:lpstr>
      <vt:lpstr>Causal vs. predictive</vt:lpstr>
      <vt:lpstr>Causal vs. predictive</vt:lpstr>
      <vt:lpstr>Regression methods</vt:lpstr>
      <vt:lpstr>Regression analysis</vt:lpstr>
      <vt:lpstr>Regression Analysis</vt:lpstr>
      <vt:lpstr>Regression Analysis</vt:lpstr>
      <vt:lpstr>Regression Analysis</vt:lpstr>
      <vt:lpstr>Example: Retail Sales</vt:lpstr>
      <vt:lpstr>Regressing sales on competition</vt:lpstr>
      <vt:lpstr>Example: Retail Sales</vt:lpstr>
      <vt:lpstr>Results of multiple regression</vt:lpstr>
      <vt:lpstr>Comparison of simple and multiple regression estimates</vt:lpstr>
      <vt:lpstr>Omitted Variable Bias</vt:lpstr>
      <vt:lpstr>Implication of omitted variable bias</vt:lpstr>
      <vt:lpstr>Example: Correlations due to Common Cause </vt:lpstr>
      <vt:lpstr>What about Observational Studies? </vt:lpstr>
      <vt:lpstr>External Events can Dwarf Your Changes</vt:lpstr>
      <vt:lpstr>Causal vs. Correlation</vt:lpstr>
      <vt:lpstr>Causal vs. Correlation</vt:lpstr>
      <vt:lpstr>Implication of omitted variable bias</vt:lpstr>
      <vt:lpstr>How to deal with OVB?</vt:lpstr>
      <vt:lpstr>Controlled Experiments in One Slide</vt:lpstr>
      <vt:lpstr>Lesson: Small Changes can have High ROI</vt:lpstr>
      <vt:lpstr>A/B Experiment Design</vt:lpstr>
      <vt:lpstr>Advantage of Controlled Experiments</vt:lpstr>
      <vt:lpstr>Is the difference between test and control groups significant (i.e. the difference is not die to random chance ? </vt:lpstr>
      <vt:lpstr>Type -1 and Type –II Errors </vt:lpstr>
      <vt:lpstr>Type -1 Error (Reject null hypothesis when Null is true)</vt:lpstr>
      <vt:lpstr>Is the difference between test and control groups significant?</vt:lpstr>
      <vt:lpstr>Type -II Error (Fail to reject null hypothesis when alternative is true)</vt:lpstr>
      <vt:lpstr>Power of test (Reject null hypothesis when alternative is true)</vt:lpstr>
      <vt:lpstr>Sample Size</vt:lpstr>
      <vt:lpstr>Power depends on…</vt:lpstr>
      <vt:lpstr>Power and Sample Size Calculators</vt:lpstr>
      <vt:lpstr>Assignment – Controlled Experiments</vt:lpstr>
      <vt:lpstr>Experiment for Ad Effectiveness – RestaurentGrades (RG) Case  </vt:lpstr>
      <vt:lpstr>Experiment for Ad Effectiveness – RestaurentGrades (RG) Case  </vt:lpstr>
      <vt:lpstr>Restaurant Grades data</vt:lpstr>
      <vt:lpstr>Comparing average behavior of test and control groups</vt:lpstr>
      <vt:lpstr>Assignment - RG case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Regression/Controlled Experiments </dc:title>
  <dc:creator>Singh, Harpreet</dc:creator>
  <cp:lastModifiedBy>Singh, Harpreet</cp:lastModifiedBy>
  <cp:revision>37</cp:revision>
  <dcterms:created xsi:type="dcterms:W3CDTF">2016-10-31T17:23:34Z</dcterms:created>
  <dcterms:modified xsi:type="dcterms:W3CDTF">2018-10-21T21:43:59Z</dcterms:modified>
</cp:coreProperties>
</file>