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6"/>
  </p:notesMasterIdLst>
  <p:sldIdLst>
    <p:sldId id="256" r:id="rId2"/>
    <p:sldId id="331" r:id="rId3"/>
    <p:sldId id="332" r:id="rId4"/>
    <p:sldId id="333" r:id="rId5"/>
    <p:sldId id="334" r:id="rId6"/>
    <p:sldId id="351" r:id="rId7"/>
    <p:sldId id="352" r:id="rId8"/>
    <p:sldId id="353" r:id="rId9"/>
    <p:sldId id="339" r:id="rId10"/>
    <p:sldId id="340" r:id="rId11"/>
    <p:sldId id="341" r:id="rId12"/>
    <p:sldId id="342" r:id="rId13"/>
    <p:sldId id="343" r:id="rId14"/>
    <p:sldId id="3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54" autoAdjust="0"/>
  </p:normalViewPr>
  <p:slideViewPr>
    <p:cSldViewPr snapToGrid="0">
      <p:cViewPr varScale="1">
        <p:scale>
          <a:sx n="88" d="100"/>
          <a:sy n="88" d="100"/>
        </p:scale>
        <p:origin x="3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1-07T17:17:04.8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1-5 272 0,'-5'5'101'0,"0"-5"-54"0,5 0-77 15,0 0 6-15,0 0-30 0,0 0-8 16,0 0-16-16,0 0-4 31,5 0 36-31,0 0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1-07T17:17:29.07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-2 13 136 0,'5'0'52'0,"-5"0"-28"0,0 0-52 16,0 0-37 0,0-14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1-07T17:17:30.88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 18 148 0,'0'0'55'0,"0"-9"-30"0,0 5-34 0,0-1 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EA1D3-A5B6-4861-8EE5-64BD43B4C18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F6725-A833-4644-9367-88D5F1FB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>
              <a:buFont typeface="+mj-lt"/>
              <a:buAutoNum type="arabicPeriod"/>
            </a:pPr>
            <a:endParaRPr lang="en-US" baseline="0" dirty="0" smtClean="0"/>
          </a:p>
          <a:p>
            <a:pPr marL="228567" indent="-228567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7DC18-2C0A-4A37-A2A5-8A604BB3FCA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0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7DC18-2C0A-4A37-A2A5-8A604BB3FCA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9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7DC18-2C0A-4A37-A2A5-8A604BB3FCA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7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 between</a:t>
            </a:r>
            <a:r>
              <a:rPr lang="en-US" baseline="0" dirty="0" smtClean="0"/>
              <a:t> 3</a:t>
            </a:r>
            <a:r>
              <a:rPr lang="en-US" baseline="30000" dirty="0" smtClean="0"/>
              <a:t>rd</a:t>
            </a:r>
            <a:r>
              <a:rPr lang="en-US" baseline="0" dirty="0" smtClean="0"/>
              <a:t> and 4</a:t>
            </a:r>
            <a:r>
              <a:rPr lang="en-US" baseline="30000" dirty="0" smtClean="0"/>
              <a:t>th</a:t>
            </a:r>
            <a:r>
              <a:rPr lang="en-US" baseline="0" dirty="0" smtClean="0"/>
              <a:t> bullet point is that ROI must include cost dimension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7DC18-2C0A-4A37-A2A5-8A604BB3FCA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36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7DC18-2C0A-4A37-A2A5-8A604BB3FCA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3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>
              <a:buFont typeface="+mj-lt"/>
              <a:buAutoNum type="arabicPeriod"/>
            </a:pPr>
            <a:r>
              <a:rPr lang="en-US" dirty="0" smtClean="0"/>
              <a:t>Odds vary between 0 and </a:t>
            </a:r>
            <a:r>
              <a:rPr lang="en-US" dirty="0" err="1" smtClean="0"/>
              <a:t>infty</a:t>
            </a:r>
            <a:r>
              <a:rPr lang="en-US" dirty="0" smtClean="0"/>
              <a:t> and </a:t>
            </a:r>
            <a:r>
              <a:rPr lang="en-US" dirty="0" err="1" smtClean="0"/>
              <a:t>prob</a:t>
            </a:r>
            <a:r>
              <a:rPr lang="en-US" dirty="0" smtClean="0"/>
              <a:t> varies between 0 and 1. And </a:t>
            </a:r>
            <a:r>
              <a:rPr lang="en-US" dirty="0" err="1" smtClean="0"/>
              <a:t>ln</a:t>
            </a:r>
            <a:r>
              <a:rPr lang="en-US" dirty="0" smtClean="0"/>
              <a:t> (odds) varies between –</a:t>
            </a:r>
            <a:r>
              <a:rPr lang="en-US" dirty="0" err="1" smtClean="0"/>
              <a:t>inft</a:t>
            </a:r>
            <a:r>
              <a:rPr lang="en-US" dirty="0" smtClean="0"/>
              <a:t> and +</a:t>
            </a:r>
            <a:r>
              <a:rPr lang="en-US" dirty="0" err="1" smtClean="0"/>
              <a:t>infty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7DC18-2C0A-4A37-A2A5-8A604BB3FCA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2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7012" y="32492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0264" y="32492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4999037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0264" y="498281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3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4999037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9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3272" y="7854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69" y="7854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8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3272" y="7854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2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3273" y="32492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68" y="7854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7012" y="7854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7256" y="7854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78778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3516" y="858867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785460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6525" y="4973157"/>
            <a:ext cx="779767" cy="365125"/>
          </a:xfrm>
        </p:spPr>
        <p:txBody>
          <a:bodyPr/>
          <a:lstStyle/>
          <a:p>
            <a:fld id="{C4B6F273-63A9-4415-AA50-0AEE7989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8688-1174-4015-ACCE-2C6A3FCEC36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B6F273-63A9-4415-AA50-0AEE7989CB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0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3" Type="http://schemas.openxmlformats.org/officeDocument/2006/relationships/customXml" Target="../ink/ink1.xml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.xml"/><Relationship Id="rId10" Type="http://schemas.openxmlformats.org/officeDocument/2006/relationships/image" Target="../media/image5.emf"/><Relationship Id="rId1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084" y="578223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Regression/Controlled Experiments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754" y="4360522"/>
            <a:ext cx="8915399" cy="1126283"/>
          </a:xfrm>
        </p:spPr>
        <p:txBody>
          <a:bodyPr/>
          <a:lstStyle/>
          <a:p>
            <a:r>
              <a:rPr lang="en-US" sz="3200" b="1" dirty="0"/>
              <a:t>Prof. Harpreet Singh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7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Idea of Logistic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In linear regression, continuous Y, but here Y is binary</a:t>
            </a:r>
          </a:p>
          <a:p>
            <a:endParaRPr lang="en-US" sz="2000" dirty="0"/>
          </a:p>
          <a:p>
            <a:r>
              <a:rPr lang="en-US" sz="2000" dirty="0"/>
              <a:t>Can we transform Y so that it goes from binary to continuous</a:t>
            </a:r>
          </a:p>
          <a:p>
            <a:endParaRPr lang="en-US" sz="2000" dirty="0"/>
          </a:p>
          <a:p>
            <a:r>
              <a:rPr lang="en-US" sz="2000" dirty="0"/>
              <a:t>Logical idea is to use probability of Y=1 as the Y variable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Prob</a:t>
            </a:r>
            <a:r>
              <a:rPr lang="en-US" sz="2000" dirty="0"/>
              <a:t> of purchase (p)= a + b no. of ad impressions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predicted value of </a:t>
            </a:r>
            <a:r>
              <a:rPr lang="en-US" sz="2000" dirty="0" err="1"/>
              <a:t>Prob</a:t>
            </a:r>
            <a:r>
              <a:rPr lang="en-US" sz="2000" dirty="0"/>
              <a:t> of purchase may still be beyond 0, or 1 for extreme values of ad impressions</a:t>
            </a:r>
          </a:p>
          <a:p>
            <a:endParaRPr lang="en-US" sz="2000" dirty="0"/>
          </a:p>
          <a:p>
            <a:r>
              <a:rPr lang="en-US" sz="2000" dirty="0"/>
              <a:t>So, need a better Y variable that can take a broader range</a:t>
            </a:r>
          </a:p>
          <a:p>
            <a:pPr lvl="1"/>
            <a:r>
              <a:rPr lang="en-US" sz="2000" dirty="0"/>
              <a:t>Next idea is to use odds ratio, which is p/(1-p)</a:t>
            </a:r>
          </a:p>
          <a:p>
            <a:pPr lvl="1"/>
            <a:r>
              <a:rPr lang="en-US" sz="2000" dirty="0"/>
              <a:t>To have whole range from – infinity to + infinity, we can use ln(odds), also called logit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The odds ratio is probability of success versus failure, or </a:t>
            </a:r>
          </a:p>
          <a:p>
            <a:endParaRPr lang="en-US" sz="2000" dirty="0"/>
          </a:p>
          <a:p>
            <a:r>
              <a:rPr lang="en-US" sz="2000" dirty="0"/>
              <a:t>Note that, </a:t>
            </a:r>
          </a:p>
          <a:p>
            <a:endParaRPr lang="en-US" sz="2000" dirty="0"/>
          </a:p>
          <a:p>
            <a:r>
              <a:rPr lang="en-US" sz="2000" dirty="0"/>
              <a:t>How to estimate the coefficients in model above – Note we don’t have </a:t>
            </a:r>
            <a:r>
              <a:rPr lang="en-US" sz="2000" dirty="0" err="1"/>
              <a:t>Prob</a:t>
            </a:r>
            <a:r>
              <a:rPr lang="en-US" sz="2000" dirty="0"/>
              <a:t>, or P in the records – So, can’t do simple transformation and of P and use OLS method for linear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Coefficients are found by Maximum Likelihood estimation, which is like saying that we try to find coefficients that maximize the chance of observing the data we have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Interpretation is if X increases by 1 unit, then the odds of the event increases by a factor of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54832"/>
              </p:ext>
            </p:extLst>
          </p:nvPr>
        </p:nvGraphicFramePr>
        <p:xfrm>
          <a:off x="8697833" y="1900617"/>
          <a:ext cx="576064" cy="63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4" imgW="355292" imgH="393359" progId="">
                  <p:embed/>
                </p:oleObj>
              </mc:Choice>
              <mc:Fallback>
                <p:oleObj name="Equation" r:id="rId4" imgW="355292" imgH="3933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833" y="1900617"/>
                        <a:ext cx="576064" cy="637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00823"/>
              </p:ext>
            </p:extLst>
          </p:nvPr>
        </p:nvGraphicFramePr>
        <p:xfrm>
          <a:off x="4297959" y="2538402"/>
          <a:ext cx="1944216" cy="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6" imgW="1206500" imgH="431800" progId="">
                  <p:embed/>
                </p:oleObj>
              </mc:Choice>
              <mc:Fallback>
                <p:oleObj name="Equation" r:id="rId6" imgW="12065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959" y="2538402"/>
                        <a:ext cx="1944216" cy="69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347579"/>
              </p:ext>
            </p:extLst>
          </p:nvPr>
        </p:nvGraphicFramePr>
        <p:xfrm>
          <a:off x="4063803" y="5405754"/>
          <a:ext cx="4683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8" imgW="164957" imgH="203024" progId="">
                  <p:embed/>
                </p:oleObj>
              </mc:Choice>
              <mc:Fallback>
                <p:oleObj name="Equation" r:id="rId8" imgW="164957" imgH="2030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803" y="5405754"/>
                        <a:ext cx="4683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4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Linear vs. Logistic Regression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221220"/>
            <a:ext cx="8064896" cy="320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5423341"/>
            <a:ext cx="8895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Interesting things to note:</a:t>
            </a:r>
          </a:p>
          <a:p>
            <a:pPr marL="342900" indent="-342900">
              <a:buAutoNum type="arabicParenR"/>
            </a:pPr>
            <a:r>
              <a:rPr lang="en-US" sz="1400" dirty="0"/>
              <a:t>In the middle, the linear regression and logistic regression will give similar predictions</a:t>
            </a:r>
          </a:p>
          <a:p>
            <a:pPr marL="342900" indent="-342900">
              <a:buAutoNum type="arabicParenR"/>
            </a:pPr>
            <a:r>
              <a:rPr lang="en-US" sz="1400" dirty="0"/>
              <a:t>In large data sets: linear regression can still be used and interpreted for binary Y</a:t>
            </a:r>
          </a:p>
          <a:p>
            <a:r>
              <a:rPr lang="en-US" sz="1400" dirty="0"/>
              <a:t>See blog by </a:t>
            </a:r>
            <a:r>
              <a:rPr lang="en-US" sz="1400" dirty="0" err="1"/>
              <a:t>Galit</a:t>
            </a:r>
            <a:r>
              <a:rPr lang="en-US" sz="1400" dirty="0"/>
              <a:t> </a:t>
            </a:r>
            <a:r>
              <a:rPr lang="en-US" sz="1400" dirty="0" err="1"/>
              <a:t>Shmueli</a:t>
            </a:r>
            <a:r>
              <a:rPr lang="en-US" sz="1400" dirty="0"/>
              <a:t>: http://www.bzst.com/2012/05/linear-regression-for-binary-outcome-is.html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69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Can We Predict Purchase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Suppose, we need to get an idea of the inventory needed</a:t>
            </a:r>
          </a:p>
          <a:p>
            <a:endParaRPr lang="en-US" sz="2000" dirty="0"/>
          </a:p>
          <a:p>
            <a:r>
              <a:rPr lang="en-US" sz="2000" dirty="0"/>
              <a:t>Being able to predict purchase probability after ad exposure will be useful to determine demand and therefore, inventory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75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Oversampling </a:t>
            </a:r>
            <a:r>
              <a:rPr lang="en-US" sz="3200" b="1" dirty="0">
                <a:solidFill>
                  <a:schemeClr val="tx2"/>
                </a:solidFill>
              </a:rPr>
              <a:t>for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Oversampling causes a distortion in the intercept which becomes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Where, </a:t>
            </a:r>
            <a:r>
              <a:rPr lang="el-GR" sz="2000" i="1" dirty="0">
                <a:latin typeface="Tahoma"/>
                <a:ea typeface="Tahoma"/>
                <a:cs typeface="Tahoma"/>
              </a:rPr>
              <a:t>η</a:t>
            </a:r>
            <a:r>
              <a:rPr lang="en-US" sz="2000" dirty="0">
                <a:latin typeface="Tahoma"/>
                <a:ea typeface="Tahoma"/>
                <a:cs typeface="Tahoma"/>
              </a:rPr>
              <a:t> is fraction of events in population, and </a:t>
            </a:r>
            <a:r>
              <a:rPr lang="en-US" sz="2000" i="1" dirty="0">
                <a:latin typeface="Tahoma"/>
                <a:ea typeface="Tahoma"/>
                <a:cs typeface="Tahoma"/>
              </a:rPr>
              <a:t>s</a:t>
            </a:r>
            <a:r>
              <a:rPr lang="en-US" sz="2000" dirty="0">
                <a:latin typeface="Tahoma"/>
                <a:ea typeface="Tahoma"/>
                <a:cs typeface="Tahoma"/>
              </a:rPr>
              <a:t> is fraction of events in sample</a:t>
            </a:r>
          </a:p>
          <a:p>
            <a:endParaRPr lang="en-US" sz="2000" dirty="0">
              <a:latin typeface="Tahoma"/>
              <a:ea typeface="Tahoma"/>
              <a:cs typeface="Tahoma"/>
            </a:endParaRPr>
          </a:p>
          <a:p>
            <a:r>
              <a:rPr lang="en-US" sz="2000" dirty="0">
                <a:latin typeface="Tahoma"/>
                <a:ea typeface="Tahoma"/>
                <a:cs typeface="Tahoma"/>
              </a:rPr>
              <a:t>Here, </a:t>
            </a:r>
            <a:r>
              <a:rPr lang="el-GR" sz="2000" i="1" dirty="0">
                <a:latin typeface="Tahoma"/>
                <a:ea typeface="Tahoma"/>
                <a:cs typeface="Tahoma"/>
              </a:rPr>
              <a:t>η</a:t>
            </a:r>
            <a:r>
              <a:rPr lang="en-US" sz="2000" dirty="0">
                <a:latin typeface="Tahoma"/>
                <a:ea typeface="Tahoma"/>
                <a:cs typeface="Tahoma"/>
              </a:rPr>
              <a:t> = 0.00153 and </a:t>
            </a:r>
            <a:r>
              <a:rPr lang="en-US" sz="2000" i="1" dirty="0">
                <a:latin typeface="Tahoma"/>
                <a:ea typeface="Tahoma"/>
                <a:cs typeface="Tahoma"/>
              </a:rPr>
              <a:t>s </a:t>
            </a:r>
            <a:r>
              <a:rPr lang="en-US" sz="2000" dirty="0">
                <a:latin typeface="Tahoma"/>
                <a:ea typeface="Tahoma"/>
                <a:cs typeface="Tahoma"/>
              </a:rPr>
              <a:t>= 0.5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99657" y="2348880"/>
          <a:ext cx="4400821" cy="9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2120900" imgH="457200" progId="">
                  <p:embed/>
                </p:oleObj>
              </mc:Choice>
              <mc:Fallback>
                <p:oleObj name="Equation" r:id="rId3" imgW="21209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7" y="2348880"/>
                        <a:ext cx="4400821" cy="94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4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Star Digital Case: What data to collect?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data do we need?</a:t>
            </a:r>
          </a:p>
          <a:p>
            <a:pPr lvl="1"/>
            <a:r>
              <a:rPr lang="en-US" dirty="0"/>
              <a:t>Customer level data, or aggregate data like no of exposures per day and revenues per day</a:t>
            </a:r>
          </a:p>
          <a:p>
            <a:endParaRPr lang="en-US" sz="2000" dirty="0"/>
          </a:p>
          <a:p>
            <a:r>
              <a:rPr lang="en-US" sz="2000" dirty="0"/>
              <a:t>Aggregate level may lose important information</a:t>
            </a:r>
          </a:p>
          <a:p>
            <a:endParaRPr lang="en-US" sz="2000" dirty="0"/>
          </a:p>
          <a:p>
            <a:r>
              <a:rPr lang="en-US" sz="2000" dirty="0"/>
              <a:t>Individual level may be more difficult to collect</a:t>
            </a:r>
          </a:p>
          <a:p>
            <a:endParaRPr lang="en-US" sz="2000" dirty="0"/>
          </a:p>
          <a:p>
            <a:r>
              <a:rPr lang="en-US" sz="2000" dirty="0"/>
              <a:t>This tradeoff must be accounted for while making this choice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8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Experiment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10% in control group and 90% in test group</a:t>
            </a:r>
          </a:p>
          <a:p>
            <a:pPr lvl="1"/>
            <a:r>
              <a:rPr lang="en-US" dirty="0" smtClean="0"/>
              <a:t>This generally reduces the power of the test. Then, why do it this way?</a:t>
            </a:r>
          </a:p>
          <a:p>
            <a:endParaRPr lang="en-US" dirty="0" smtClean="0"/>
          </a:p>
          <a:p>
            <a:r>
              <a:rPr lang="en-US" dirty="0" smtClean="0"/>
              <a:t>170 m impression delivered to 45 m users</a:t>
            </a:r>
          </a:p>
          <a:p>
            <a:endParaRPr lang="en-US" dirty="0" smtClean="0"/>
          </a:p>
          <a:p>
            <a:r>
              <a:rPr lang="en-US" dirty="0" smtClean="0"/>
              <a:t>Publisher websites 1 to 5 were in one category and website 6 was in the other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Only 0.153% of people purchased. So analysis sample was constructed by</a:t>
            </a:r>
          </a:p>
          <a:p>
            <a:pPr lvl="1"/>
            <a:r>
              <a:rPr lang="en-US" dirty="0" smtClean="0"/>
              <a:t>50% people who bought and rest did not</a:t>
            </a:r>
          </a:p>
          <a:p>
            <a:pPr lvl="1"/>
            <a:r>
              <a:rPr lang="en-US" dirty="0" smtClean="0"/>
              <a:t>Whether they were from control group or test group was random</a:t>
            </a:r>
          </a:p>
          <a:p>
            <a:pPr lvl="1"/>
            <a:r>
              <a:rPr lang="en-US" dirty="0" smtClean="0"/>
              <a:t>This method of sample construction is called “oversampling”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2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Variables Measured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5" y="1340768"/>
            <a:ext cx="748506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0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Star Digital Assignment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084" y="1333500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Use </a:t>
            </a:r>
            <a:r>
              <a:rPr lang="en-US" sz="2000" b="1" dirty="0"/>
              <a:t>linear regression </a:t>
            </a:r>
            <a:r>
              <a:rPr lang="en-US" sz="2000" dirty="0"/>
              <a:t>in answering following questions</a:t>
            </a:r>
          </a:p>
          <a:p>
            <a:endParaRPr lang="en-US" sz="2000" dirty="0"/>
          </a:p>
          <a:p>
            <a:pPr lvl="1"/>
            <a:r>
              <a:rPr lang="en-US" dirty="0"/>
              <a:t>Does online display advertising increase </a:t>
            </a:r>
            <a:r>
              <a:rPr lang="en-US" dirty="0" smtClean="0"/>
              <a:t>purchase probability </a:t>
            </a:r>
            <a:r>
              <a:rPr lang="en-US" dirty="0" smtClean="0"/>
              <a:t>(Hint : conversion probability higher in test group than control group) 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 there a frequency effect of advertising on purchase? In particular the question is whether increasing the frequency of advertisement increases purchase </a:t>
            </a:r>
            <a:r>
              <a:rPr lang="en-US" dirty="0"/>
              <a:t>probability </a:t>
            </a:r>
            <a:r>
              <a:rPr lang="en-US" dirty="0" smtClean="0"/>
              <a:t>(Hint : the effect of total number of impressions higher for test  group than control  group) 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Are </a:t>
            </a:r>
            <a:r>
              <a:rPr lang="en-US" dirty="0"/>
              <a:t>sites 1 to 5, or site 6 more effective in increasing </a:t>
            </a:r>
            <a:r>
              <a:rPr lang="en-US" dirty="0" smtClean="0"/>
              <a:t>sales (Hint: The difference in effect of total impression between test and control group higher for sites 1 to 5 than site 6)?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sites 1 to 5, </a:t>
            </a:r>
            <a:r>
              <a:rPr lang="en-US" dirty="0" smtClean="0"/>
              <a:t>have better ROI than  </a:t>
            </a:r>
            <a:r>
              <a:rPr lang="en-US" dirty="0"/>
              <a:t>site </a:t>
            </a:r>
            <a:r>
              <a:rPr lang="en-US" dirty="0" smtClean="0"/>
              <a:t>6 (Hint: ROI = (Revenue from 1 impression/ cost per impression)?</a:t>
            </a:r>
            <a:endParaRPr lang="en-US" dirty="0"/>
          </a:p>
          <a:p>
            <a:pPr lvl="1"/>
            <a:endParaRPr lang="en-US" dirty="0"/>
          </a:p>
          <a:p>
            <a:endParaRPr lang="en-US" sz="2000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0" name="Ink 99"/>
              <p14:cNvContentPartPr/>
              <p14:nvPr/>
            </p14:nvContentPartPr>
            <p14:xfrm>
              <a:off x="5029049" y="6081294"/>
              <a:ext cx="0" cy="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6" name="Ink 145"/>
              <p14:cNvContentPartPr/>
              <p14:nvPr/>
            </p14:nvContentPartPr>
            <p14:xfrm>
              <a:off x="9788609" y="6604374"/>
              <a:ext cx="0" cy="28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0"/>
                <a:ext cx="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0" name="Ink 149"/>
              <p14:cNvContentPartPr/>
              <p14:nvPr/>
            </p14:nvContentPartPr>
            <p14:xfrm>
              <a:off x="10363169" y="6387654"/>
              <a:ext cx="0" cy="684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0"/>
                <a:ext cx="0" cy="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1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– Calculations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7657" y="1289957"/>
            <a:ext cx="6079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Lottery Example 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Winning Probability –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Winning Amount - $100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- $10</a:t>
            </a:r>
          </a:p>
          <a:p>
            <a:endParaRPr lang="en-US" dirty="0" smtClean="0"/>
          </a:p>
          <a:p>
            <a:r>
              <a:rPr lang="en-US" b="1" dirty="0" smtClean="0"/>
              <a:t>Should you buy this lottery Ticket or not 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0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– Calculations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7657" y="1289957"/>
            <a:ext cx="6079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Lottery Example 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Winning Probability –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Winning Amount - $100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- $10</a:t>
            </a:r>
          </a:p>
          <a:p>
            <a:endParaRPr lang="en-US" dirty="0" smtClean="0"/>
          </a:p>
          <a:p>
            <a:r>
              <a:rPr lang="en-US" b="1" dirty="0" smtClean="0"/>
              <a:t>Expected Revenue – 100* 5/100= $5</a:t>
            </a:r>
          </a:p>
          <a:p>
            <a:endParaRPr lang="en-US" b="1" dirty="0"/>
          </a:p>
          <a:p>
            <a:r>
              <a:rPr lang="en-US" b="1" dirty="0" smtClean="0"/>
              <a:t>Expected Revenue &lt; Cost</a:t>
            </a:r>
          </a:p>
          <a:p>
            <a:endParaRPr lang="en-US" b="1" dirty="0"/>
          </a:p>
          <a:p>
            <a:r>
              <a:rPr lang="en-US" b="1" dirty="0" smtClean="0"/>
              <a:t>No you should not buy this ticket</a:t>
            </a:r>
          </a:p>
          <a:p>
            <a:endParaRPr lang="en-US" b="1" dirty="0" smtClean="0"/>
          </a:p>
          <a:p>
            <a:r>
              <a:rPr lang="en-US" b="1" dirty="0" smtClean="0"/>
              <a:t>ROI = Revenue/Cost= 5/10= 0.5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– Star digital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27514" y="1322614"/>
                <a:ext cx="7326086" cy="4098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r>
                  <a:rPr lang="en-US" b="1" dirty="0" smtClean="0"/>
                  <a:t>Expected Revenue for 1 unit increase in impression  </a:t>
                </a:r>
                <a:r>
                  <a:rPr lang="en-US" dirty="0" smtClean="0"/>
                  <a:t>= </a:t>
                </a:r>
              </a:p>
              <a:p>
                <a:endParaRPr lang="en-US" dirty="0"/>
              </a:p>
              <a:p>
                <a:r>
                  <a:rPr lang="en-US" dirty="0" smtClean="0"/>
                  <a:t>Lifetime value * increase in purchase probability for a unit increase in impression (Test – Control).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ROI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𝐸𝑥𝑝𝑒𝑐𝑡𝑒𝑑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𝑖𝑚𝑝𝑟𝑒𝑠𝑠𝑖𝑜𝑛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𝑖𝑚𝑝𝑟𝑒𝑠𝑠𝑠𝑖𝑜𝑛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endParaRPr lang="en-US" dirty="0"/>
              </a:p>
              <a:p>
                <a:r>
                  <a:rPr lang="en-US" dirty="0" smtClean="0"/>
                  <a:t>To answer last question, you need to do a statistical test to compare ROI for sites (1-5) and site 6.</a:t>
                </a:r>
                <a:endParaRPr lang="en-US" b="1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514" y="1322614"/>
                <a:ext cx="7326086" cy="4098045"/>
              </a:xfrm>
              <a:prstGeom prst="rect">
                <a:avLst/>
              </a:prstGeom>
              <a:blipFill>
                <a:blip r:embed="rId2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02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Possible Problems in Using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assume a normal distribution of the outcome variable</a:t>
            </a:r>
          </a:p>
          <a:p>
            <a:pPr lvl="1"/>
            <a:r>
              <a:rPr lang="en-US" sz="2000" dirty="0"/>
              <a:t>But, here the outcome is only 0, or 1</a:t>
            </a:r>
          </a:p>
          <a:p>
            <a:pPr lvl="1"/>
            <a:endParaRPr lang="en-US" sz="2000" dirty="0"/>
          </a:p>
          <a:p>
            <a:r>
              <a:rPr lang="en-US" sz="2000" dirty="0"/>
              <a:t>Using linear regression could result in nonsensical predictions</a:t>
            </a:r>
          </a:p>
          <a:p>
            <a:pPr lvl="1"/>
            <a:r>
              <a:rPr lang="en-US" sz="2000" dirty="0"/>
              <a:t>Predicted outcome &gt; 1 or &lt; 0</a:t>
            </a:r>
          </a:p>
          <a:p>
            <a:endParaRPr lang="en-US" sz="2000" dirty="0"/>
          </a:p>
          <a:p>
            <a:r>
              <a:rPr lang="en-US" sz="2000" dirty="0"/>
              <a:t>Fix is to use the logistic regression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34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497</TotalTime>
  <Words>776</Words>
  <Application>Microsoft Office PowerPoint</Application>
  <PresentationFormat>Widescreen</PresentationFormat>
  <Paragraphs>132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Tahoma</vt:lpstr>
      <vt:lpstr>Wingdings 3</vt:lpstr>
      <vt:lpstr>Wisp</vt:lpstr>
      <vt:lpstr>Equation</vt:lpstr>
      <vt:lpstr> Regression/Controlled Experiments </vt:lpstr>
      <vt:lpstr>Star Digital Case: What data to collect?</vt:lpstr>
      <vt:lpstr>Experiment Design</vt:lpstr>
      <vt:lpstr>Variables Measured</vt:lpstr>
      <vt:lpstr>Star Digital Assignment – Part 1</vt:lpstr>
      <vt:lpstr>Revenue – Calculations </vt:lpstr>
      <vt:lpstr>Revenue – Calculations </vt:lpstr>
      <vt:lpstr>Revenue – Star digital  </vt:lpstr>
      <vt:lpstr>Possible Problems in Using Linear Regression</vt:lpstr>
      <vt:lpstr>Idea of Logistic Regression </vt:lpstr>
      <vt:lpstr>Logistic Regression</vt:lpstr>
      <vt:lpstr>Linear vs. Logistic Regression</vt:lpstr>
      <vt:lpstr>Can We Predict Purchase Probabilities?</vt:lpstr>
      <vt:lpstr>Oversampling for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Regression/Controlled Experiments</dc:title>
  <dc:creator>Singh, Harpreet</dc:creator>
  <cp:lastModifiedBy>Singh, Harpreet</cp:lastModifiedBy>
  <cp:revision>61</cp:revision>
  <dcterms:created xsi:type="dcterms:W3CDTF">2016-10-31T17:23:34Z</dcterms:created>
  <dcterms:modified xsi:type="dcterms:W3CDTF">2018-10-21T22:16:16Z</dcterms:modified>
</cp:coreProperties>
</file>