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73146" autoAdjust="0"/>
  </p:normalViewPr>
  <p:slideViewPr>
    <p:cSldViewPr>
      <p:cViewPr>
        <p:scale>
          <a:sx n="25" d="100"/>
          <a:sy n="25" d="100"/>
        </p:scale>
        <p:origin x="451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Merged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Categories by Popularity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Category'!$B$1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5 Category'!$A$2:$A$6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Category'!$B$2:$B$6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8F-4E87-A3C7-68F18347E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70549231"/>
        <c:axId val="870550671"/>
      </c:barChart>
      <c:catAx>
        <c:axId val="87054923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550671"/>
        <c:crosses val="autoZero"/>
        <c:auto val="1"/>
        <c:lblAlgn val="ctr"/>
        <c:lblOffset val="100"/>
        <c:noMultiLvlLbl val="0"/>
      </c:catAx>
      <c:valAx>
        <c:axId val="870550671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54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8960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sz="2800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1E1A8-A5D5-7ED1-D1B5-7638B6E3954D}"/>
              </a:ext>
            </a:extLst>
          </p:cNvPr>
          <p:cNvSpPr/>
          <p:nvPr/>
        </p:nvSpPr>
        <p:spPr>
          <a:xfrm>
            <a:off x="1699731" y="3154832"/>
            <a:ext cx="5810118" cy="3801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Content Category Analysis</a:t>
            </a:r>
          </a:p>
          <a:p>
            <a:pPr algn="ctr"/>
            <a:endParaRPr lang="en-IN" sz="6000" dirty="0"/>
          </a:p>
          <a:p>
            <a:pPr algn="ctr"/>
            <a:r>
              <a:rPr lang="en-IN" sz="6000" dirty="0"/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3F6D54BC-A396-3E60-CEB0-BAF40EF4D28A}"/>
              </a:ext>
            </a:extLst>
          </p:cNvPr>
          <p:cNvGrpSpPr/>
          <p:nvPr/>
        </p:nvGrpSpPr>
        <p:grpSpPr>
          <a:xfrm rot="1153642">
            <a:off x="-763136" y="7919301"/>
            <a:ext cx="3545508" cy="3370302"/>
            <a:chOff x="0" y="0"/>
            <a:chExt cx="4727344" cy="4493736"/>
          </a:xfrm>
        </p:grpSpPr>
        <p:grpSp>
          <p:nvGrpSpPr>
            <p:cNvPr id="3" name="Group 11">
              <a:extLst>
                <a:ext uri="{FF2B5EF4-FFF2-40B4-BE49-F238E27FC236}">
                  <a16:creationId xmlns:a16="http://schemas.microsoft.com/office/drawing/2014/main" id="{559B9A42-D438-40A4-85A8-3139628FDB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5" name="Freeform 12">
                <a:extLst>
                  <a:ext uri="{FF2B5EF4-FFF2-40B4-BE49-F238E27FC236}">
                    <a16:creationId xmlns:a16="http://schemas.microsoft.com/office/drawing/2014/main" id="{D0315A6B-0724-7A02-DA7F-92FA9C9FD1A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4" name="Picture 13">
              <a:extLst>
                <a:ext uri="{FF2B5EF4-FFF2-40B4-BE49-F238E27FC236}">
                  <a16:creationId xmlns:a16="http://schemas.microsoft.com/office/drawing/2014/main" id="{C4BD517C-18BA-018D-9976-5D81E6CE4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6" name="Group 10">
            <a:extLst>
              <a:ext uri="{FF2B5EF4-FFF2-40B4-BE49-F238E27FC236}">
                <a16:creationId xmlns:a16="http://schemas.microsoft.com/office/drawing/2014/main" id="{6D660346-1408-FFE1-23E2-77EB01F70E80}"/>
              </a:ext>
            </a:extLst>
          </p:cNvPr>
          <p:cNvGrpSpPr/>
          <p:nvPr/>
        </p:nvGrpSpPr>
        <p:grpSpPr>
          <a:xfrm rot="1153642">
            <a:off x="15543665" y="-538901"/>
            <a:ext cx="3545508" cy="3370302"/>
            <a:chOff x="0" y="0"/>
            <a:chExt cx="4727344" cy="4493736"/>
          </a:xfrm>
        </p:grpSpPr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2521FF3C-4782-6DD5-3ED3-EDC9C943D0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9" name="Freeform 12">
                <a:extLst>
                  <a:ext uri="{FF2B5EF4-FFF2-40B4-BE49-F238E27FC236}">
                    <a16:creationId xmlns:a16="http://schemas.microsoft.com/office/drawing/2014/main" id="{FD574F3C-0DC6-E60E-FB64-E3F82688B56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13">
              <a:extLst>
                <a:ext uri="{FF2B5EF4-FFF2-40B4-BE49-F238E27FC236}">
                  <a16:creationId xmlns:a16="http://schemas.microsoft.com/office/drawing/2014/main" id="{9AF2A9DC-3023-3419-B6E5-82B34A7D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E9EBCDF-14CB-D1C2-CD6B-7E6ACCCBD3E5}"/>
              </a:ext>
            </a:extLst>
          </p:cNvPr>
          <p:cNvSpPr/>
          <p:nvPr/>
        </p:nvSpPr>
        <p:spPr>
          <a:xfrm>
            <a:off x="1186983" y="876300"/>
            <a:ext cx="5518617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7A9C68-D482-E5F2-ACDE-D14B36825716}"/>
              </a:ext>
            </a:extLst>
          </p:cNvPr>
          <p:cNvSpPr/>
          <p:nvPr/>
        </p:nvSpPr>
        <p:spPr>
          <a:xfrm>
            <a:off x="2782328" y="2877611"/>
            <a:ext cx="13067272" cy="5548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tx1"/>
                </a:solidFill>
              </a:rPr>
              <a:t>Animals and Science are the two most popular categories of content, showing that people enjoy “real-life” and “factual” content the most.</a:t>
            </a:r>
          </a:p>
          <a:p>
            <a:pPr algn="ctr"/>
            <a:endParaRPr lang="en-IN" sz="3600" dirty="0">
              <a:solidFill>
                <a:schemeClr val="tx1"/>
              </a:solidFill>
            </a:endParaRPr>
          </a:p>
          <a:p>
            <a:pPr algn="ctr"/>
            <a:r>
              <a:rPr lang="en-IN" sz="3600" dirty="0">
                <a:solidFill>
                  <a:schemeClr val="tx1"/>
                </a:solidFill>
              </a:rPr>
              <a:t>Food is a common theme with the top 5 categories with “Healthy Eating” ranking the highest. This may give an indication to the audience with your user base. You could use this insight to create a campaign and work with healthy eating brands to boost user engagement .</a:t>
            </a:r>
          </a:p>
          <a:p>
            <a:pPr algn="ctr"/>
            <a:endParaRPr lang="en-I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4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419600" y="2005584"/>
            <a:ext cx="11869579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79A26-A479-0D59-3D5C-4A365CCAF9AD}"/>
              </a:ext>
            </a:extLst>
          </p:cNvPr>
          <p:cNvSpPr txBox="1"/>
          <p:nvPr/>
        </p:nvSpPr>
        <p:spPr>
          <a:xfrm>
            <a:off x="8782194" y="2951506"/>
            <a:ext cx="6819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Social Buzz is a fast growing technology unicorn that need to adapt quickly to it’s global scale.</a:t>
            </a:r>
          </a:p>
          <a:p>
            <a:r>
              <a:rPr lang="en-IN" sz="2400" dirty="0"/>
              <a:t> Accenture has begun a 3 month POC focusing on three tasks:</a:t>
            </a:r>
          </a:p>
          <a:p>
            <a:r>
              <a:rPr lang="en-IN" sz="2400" dirty="0"/>
              <a:t>   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An audit of Social Buzz’s big data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Recommendations for a successful </a:t>
            </a:r>
            <a:r>
              <a:rPr lang="en-IN" sz="2400" dirty="0" err="1"/>
              <a:t>Ipo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19E02C-CD10-6667-72A0-16BBF8F5F1C2}"/>
              </a:ext>
            </a:extLst>
          </p:cNvPr>
          <p:cNvSpPr txBox="1"/>
          <p:nvPr/>
        </p:nvSpPr>
        <p:spPr>
          <a:xfrm>
            <a:off x="2590574" y="5143500"/>
            <a:ext cx="7036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Over </a:t>
            </a:r>
            <a:r>
              <a:rPr lang="en-IN" sz="3200" u="sng" dirty="0">
                <a:solidFill>
                  <a:schemeClr val="bg1"/>
                </a:solidFill>
              </a:rPr>
              <a:t>100000</a:t>
            </a:r>
            <a:r>
              <a:rPr lang="en-IN" sz="3200" dirty="0">
                <a:solidFill>
                  <a:schemeClr val="bg1"/>
                </a:solidFill>
              </a:rPr>
              <a:t> posts per day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u="sng" dirty="0">
                <a:solidFill>
                  <a:schemeClr val="bg1"/>
                </a:solidFill>
              </a:rPr>
              <a:t>36,500,000</a:t>
            </a:r>
            <a:r>
              <a:rPr lang="en-IN" sz="32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IN" sz="3200" u="sng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u="sng" dirty="0">
                <a:solidFill>
                  <a:schemeClr val="bg1"/>
                </a:solidFill>
              </a:rPr>
              <a:t>Analysis to find Social Bizz’s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51006" y="6908975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526211" y="6637957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98489" y="140413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33915" y="127073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18946A-B54B-9B42-BFC3-39976F9E2CC4}"/>
              </a:ext>
            </a:extLst>
          </p:cNvPr>
          <p:cNvSpPr/>
          <p:nvPr/>
        </p:nvSpPr>
        <p:spPr>
          <a:xfrm>
            <a:off x="14293806" y="1693566"/>
            <a:ext cx="3841794" cy="15062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Andrew Fleming</a:t>
            </a:r>
          </a:p>
          <a:p>
            <a:pPr algn="ctr"/>
            <a:r>
              <a:rPr lang="en-IN" sz="2800" dirty="0"/>
              <a:t>Chief Technical Architect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3AA8D0-95C3-47D1-B6B4-7F46C1D66A5B}"/>
              </a:ext>
            </a:extLst>
          </p:cNvPr>
          <p:cNvSpPr/>
          <p:nvPr/>
        </p:nvSpPr>
        <p:spPr>
          <a:xfrm>
            <a:off x="14630400" y="4533900"/>
            <a:ext cx="3505200" cy="150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Marcus </a:t>
            </a:r>
            <a:r>
              <a:rPr lang="en-IN" sz="2800" b="1" dirty="0" err="1">
                <a:solidFill>
                  <a:schemeClr val="tx1"/>
                </a:solidFill>
              </a:rPr>
              <a:t>Rompton</a:t>
            </a:r>
            <a:endParaRPr lang="en-IN" sz="2800" b="1" dirty="0">
              <a:solidFill>
                <a:schemeClr val="tx1"/>
              </a:solidFill>
            </a:endParaRP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Senior Principle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86C6A8-1236-E6D7-A50A-495EF87556DA}"/>
              </a:ext>
            </a:extLst>
          </p:cNvPr>
          <p:cNvSpPr/>
          <p:nvPr/>
        </p:nvSpPr>
        <p:spPr>
          <a:xfrm>
            <a:off x="14630400" y="7025118"/>
            <a:ext cx="3505200" cy="1740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{</a:t>
            </a:r>
            <a:r>
              <a:rPr lang="en-IN" sz="2800" b="1" dirty="0">
                <a:solidFill>
                  <a:schemeClr val="tx1"/>
                </a:solidFill>
              </a:rPr>
              <a:t>Phani Priya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Data Analyst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D31DFB-1137-028F-144F-44ECA7358F86}"/>
              </a:ext>
            </a:extLst>
          </p:cNvPr>
          <p:cNvSpPr/>
          <p:nvPr/>
        </p:nvSpPr>
        <p:spPr>
          <a:xfrm>
            <a:off x="4534646" y="1372359"/>
            <a:ext cx="2934434" cy="701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D4BCAB-1B9F-AC86-DE27-9D43A29DF215}"/>
              </a:ext>
            </a:extLst>
          </p:cNvPr>
          <p:cNvSpPr/>
          <p:nvPr/>
        </p:nvSpPr>
        <p:spPr>
          <a:xfrm>
            <a:off x="6058970" y="3017759"/>
            <a:ext cx="3085030" cy="701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Data Cleaning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8266A4-A20B-1FBF-E539-F2529E15161C}"/>
              </a:ext>
            </a:extLst>
          </p:cNvPr>
          <p:cNvSpPr/>
          <p:nvPr/>
        </p:nvSpPr>
        <p:spPr>
          <a:xfrm>
            <a:off x="7867569" y="4605252"/>
            <a:ext cx="3638631" cy="885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Data Modelling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D31EB3-B708-7C4A-4083-2E60C666CD02}"/>
              </a:ext>
            </a:extLst>
          </p:cNvPr>
          <p:cNvSpPr/>
          <p:nvPr/>
        </p:nvSpPr>
        <p:spPr>
          <a:xfrm>
            <a:off x="9857830" y="6250652"/>
            <a:ext cx="3629570" cy="95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Data 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25E673-1427-2FC4-7A16-F8F2C8CC8179}"/>
              </a:ext>
            </a:extLst>
          </p:cNvPr>
          <p:cNvSpPr/>
          <p:nvPr/>
        </p:nvSpPr>
        <p:spPr>
          <a:xfrm>
            <a:off x="11839030" y="7960272"/>
            <a:ext cx="3407429" cy="95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601475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76C1EE-629B-FFD1-E183-D0B75B4E047D}"/>
              </a:ext>
            </a:extLst>
          </p:cNvPr>
          <p:cNvSpPr/>
          <p:nvPr/>
        </p:nvSpPr>
        <p:spPr>
          <a:xfrm>
            <a:off x="1307470" y="4193221"/>
            <a:ext cx="4636129" cy="20170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Number of Unique Categories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88F21E-3C9B-4AD6-27B3-CAA5B1E34C9E}"/>
              </a:ext>
            </a:extLst>
          </p:cNvPr>
          <p:cNvSpPr/>
          <p:nvPr/>
        </p:nvSpPr>
        <p:spPr>
          <a:xfrm>
            <a:off x="6477000" y="4533900"/>
            <a:ext cx="51054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Reactions to the Most Popular Category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A0072-9605-76F6-361F-E290D3E1DDF7}"/>
              </a:ext>
            </a:extLst>
          </p:cNvPr>
          <p:cNvSpPr/>
          <p:nvPr/>
        </p:nvSpPr>
        <p:spPr>
          <a:xfrm>
            <a:off x="12115800" y="4533900"/>
            <a:ext cx="4864730" cy="1497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Month with the Most Posts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8CE393-3DC0-FA10-C283-07C3C4065C87}"/>
              </a:ext>
            </a:extLst>
          </p:cNvPr>
          <p:cNvSpPr/>
          <p:nvPr/>
        </p:nvSpPr>
        <p:spPr>
          <a:xfrm>
            <a:off x="3031258" y="6658236"/>
            <a:ext cx="1007342" cy="7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22E8BF-1F56-3F56-57B6-2AFFB6BF19FF}"/>
              </a:ext>
            </a:extLst>
          </p:cNvPr>
          <p:cNvSpPr/>
          <p:nvPr/>
        </p:nvSpPr>
        <p:spPr>
          <a:xfrm>
            <a:off x="8686800" y="6658236"/>
            <a:ext cx="914400" cy="7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1897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489FBC-6653-56EA-D139-A851B6086C19}"/>
              </a:ext>
            </a:extLst>
          </p:cNvPr>
          <p:cNvSpPr/>
          <p:nvPr/>
        </p:nvSpPr>
        <p:spPr>
          <a:xfrm>
            <a:off x="13639800" y="6658236"/>
            <a:ext cx="1219200" cy="7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01F64-D1E6-93C9-AA60-C6632E371958}"/>
              </a:ext>
            </a:extLst>
          </p:cNvPr>
          <p:cNvSpPr/>
          <p:nvPr/>
        </p:nvSpPr>
        <p:spPr>
          <a:xfrm>
            <a:off x="13087839" y="6658236"/>
            <a:ext cx="1771161" cy="7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2021 - 05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-81236" y="118879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20F230C-884D-F585-7FA2-CF9A9E345C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1756595"/>
            <a:ext cx="12211085" cy="7011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18465F1-39B0-6BF3-2ECD-1D933A556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9123650"/>
              </p:ext>
            </p:extLst>
          </p:nvPr>
        </p:nvGraphicFramePr>
        <p:xfrm>
          <a:off x="4267200" y="2705100"/>
          <a:ext cx="100584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14">
            <a:extLst>
              <a:ext uri="{FF2B5EF4-FFF2-40B4-BE49-F238E27FC236}">
                <a16:creationId xmlns:a16="http://schemas.microsoft.com/office/drawing/2014/main" id="{36FA59F6-2065-6D82-5F2E-E7B1749DE788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4" name="Picture 15">
              <a:extLst>
                <a:ext uri="{FF2B5EF4-FFF2-40B4-BE49-F238E27FC236}">
                  <a16:creationId xmlns:a16="http://schemas.microsoft.com/office/drawing/2014/main" id="{FF5E5F42-7B9B-A9DD-CC15-4E15D316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16">
              <a:extLst>
                <a:ext uri="{FF2B5EF4-FFF2-40B4-BE49-F238E27FC236}">
                  <a16:creationId xmlns:a16="http://schemas.microsoft.com/office/drawing/2014/main" id="{EAB273C9-80C9-326F-F01B-2149EF5EF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17">
              <a:extLst>
                <a:ext uri="{FF2B5EF4-FFF2-40B4-BE49-F238E27FC236}">
                  <a16:creationId xmlns:a16="http://schemas.microsoft.com/office/drawing/2014/main" id="{CA1126AF-A96B-5A86-41BB-4B6AD18BB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68421D55-B808-B058-2AC9-49996113F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E1A3B684-5712-6D0D-1D17-DAC4AB5D1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20">
              <a:extLst>
                <a:ext uri="{FF2B5EF4-FFF2-40B4-BE49-F238E27FC236}">
                  <a16:creationId xmlns:a16="http://schemas.microsoft.com/office/drawing/2014/main" id="{20F5F46B-751B-CDE5-ECD6-CD9DE1E7E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21">
              <a:extLst>
                <a:ext uri="{FF2B5EF4-FFF2-40B4-BE49-F238E27FC236}">
                  <a16:creationId xmlns:a16="http://schemas.microsoft.com/office/drawing/2014/main" id="{EB62A610-0D55-5604-BE84-C64E509D1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E5A40FEF-95EA-C0C2-E621-C5D3C4C220BB}"/>
              </a:ext>
            </a:extLst>
          </p:cNvPr>
          <p:cNvGrpSpPr/>
          <p:nvPr/>
        </p:nvGrpSpPr>
        <p:grpSpPr>
          <a:xfrm>
            <a:off x="1003745" y="9278460"/>
            <a:ext cx="17253775" cy="2017079"/>
            <a:chOff x="0" y="0"/>
            <a:chExt cx="23005033" cy="2689439"/>
          </a:xfrm>
        </p:grpSpPr>
        <p:pic>
          <p:nvPicPr>
            <p:cNvPr id="12" name="Picture 15">
              <a:extLst>
                <a:ext uri="{FF2B5EF4-FFF2-40B4-BE49-F238E27FC236}">
                  <a16:creationId xmlns:a16="http://schemas.microsoft.com/office/drawing/2014/main" id="{357D1C49-4EF1-B6AD-61AD-AEDF2C675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6">
              <a:extLst>
                <a:ext uri="{FF2B5EF4-FFF2-40B4-BE49-F238E27FC236}">
                  <a16:creationId xmlns:a16="http://schemas.microsoft.com/office/drawing/2014/main" id="{00D07DD2-AD54-C948-293A-7A14825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7">
              <a:extLst>
                <a:ext uri="{FF2B5EF4-FFF2-40B4-BE49-F238E27FC236}">
                  <a16:creationId xmlns:a16="http://schemas.microsoft.com/office/drawing/2014/main" id="{824CBFFE-6886-8C11-94D6-2B10877BB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8">
              <a:extLst>
                <a:ext uri="{FF2B5EF4-FFF2-40B4-BE49-F238E27FC236}">
                  <a16:creationId xmlns:a16="http://schemas.microsoft.com/office/drawing/2014/main" id="{FF5667C4-6334-0F6D-75A0-526F4A7A6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9">
              <a:extLst>
                <a:ext uri="{FF2B5EF4-FFF2-40B4-BE49-F238E27FC236}">
                  <a16:creationId xmlns:a16="http://schemas.microsoft.com/office/drawing/2014/main" id="{AAC34032-BF27-C86E-545A-EE52DB60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20">
              <a:extLst>
                <a:ext uri="{FF2B5EF4-FFF2-40B4-BE49-F238E27FC236}">
                  <a16:creationId xmlns:a16="http://schemas.microsoft.com/office/drawing/2014/main" id="{430257C7-C60E-772A-AB78-8C7D1C2C5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21">
              <a:extLst>
                <a:ext uri="{FF2B5EF4-FFF2-40B4-BE49-F238E27FC236}">
                  <a16:creationId xmlns:a16="http://schemas.microsoft.com/office/drawing/2014/main" id="{41A084B0-9C21-0977-DBE1-E1E74090F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9" name="Group 10">
            <a:extLst>
              <a:ext uri="{FF2B5EF4-FFF2-40B4-BE49-F238E27FC236}">
                <a16:creationId xmlns:a16="http://schemas.microsoft.com/office/drawing/2014/main" id="{2B9BD2CE-935F-3071-15B8-952246CB672E}"/>
              </a:ext>
            </a:extLst>
          </p:cNvPr>
          <p:cNvGrpSpPr/>
          <p:nvPr/>
        </p:nvGrpSpPr>
        <p:grpSpPr>
          <a:xfrm rot="1153642">
            <a:off x="-1441706" y="8601849"/>
            <a:ext cx="3545508" cy="3370302"/>
            <a:chOff x="0" y="0"/>
            <a:chExt cx="4727344" cy="4493736"/>
          </a:xfrm>
        </p:grpSpPr>
        <p:grpSp>
          <p:nvGrpSpPr>
            <p:cNvPr id="20" name="Group 11">
              <a:extLst>
                <a:ext uri="{FF2B5EF4-FFF2-40B4-BE49-F238E27FC236}">
                  <a16:creationId xmlns:a16="http://schemas.microsoft.com/office/drawing/2014/main" id="{1302AAEE-EFBE-C4BE-3FEE-18652CE2D8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32EE87A3-8BFA-9A47-033C-1280799EEF3A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1" name="Picture 13">
              <a:extLst>
                <a:ext uri="{FF2B5EF4-FFF2-40B4-BE49-F238E27FC236}">
                  <a16:creationId xmlns:a16="http://schemas.microsoft.com/office/drawing/2014/main" id="{18829454-479B-1893-7F93-ADD9F39D3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3" name="Group 10">
            <a:extLst>
              <a:ext uri="{FF2B5EF4-FFF2-40B4-BE49-F238E27FC236}">
                <a16:creationId xmlns:a16="http://schemas.microsoft.com/office/drawing/2014/main" id="{3B862886-ADA0-566D-6F97-BA9385643872}"/>
              </a:ext>
            </a:extLst>
          </p:cNvPr>
          <p:cNvGrpSpPr/>
          <p:nvPr/>
        </p:nvGrpSpPr>
        <p:grpSpPr>
          <a:xfrm rot="1153642">
            <a:off x="16555282" y="-1386851"/>
            <a:ext cx="3545508" cy="3370302"/>
            <a:chOff x="0" y="0"/>
            <a:chExt cx="4727344" cy="4493736"/>
          </a:xfrm>
        </p:grpSpPr>
        <p:grpSp>
          <p:nvGrpSpPr>
            <p:cNvPr id="24" name="Group 11">
              <a:extLst>
                <a:ext uri="{FF2B5EF4-FFF2-40B4-BE49-F238E27FC236}">
                  <a16:creationId xmlns:a16="http://schemas.microsoft.com/office/drawing/2014/main" id="{D4E7D213-5CD6-4958-5917-DA7825B009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D290FB32-8080-063E-F494-F3B62643A0D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5" name="Picture 13">
              <a:extLst>
                <a:ext uri="{FF2B5EF4-FFF2-40B4-BE49-F238E27FC236}">
                  <a16:creationId xmlns:a16="http://schemas.microsoft.com/office/drawing/2014/main" id="{17066B35-6299-AAD3-A908-DDE5485B5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23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275</Words>
  <Application>Microsoft Office PowerPoint</Application>
  <PresentationFormat>Custom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Clear Sans Regular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Phani priya Thatipamula</cp:lastModifiedBy>
  <cp:revision>11</cp:revision>
  <dcterms:created xsi:type="dcterms:W3CDTF">2006-08-16T00:00:00Z</dcterms:created>
  <dcterms:modified xsi:type="dcterms:W3CDTF">2025-03-18T20:08:55Z</dcterms:modified>
  <dc:identifier>DAEhDyfaYKE</dc:identifier>
</cp:coreProperties>
</file>