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9" r:id="rId3"/>
    <p:sldId id="257" r:id="rId4"/>
    <p:sldId id="266" r:id="rId5"/>
    <p:sldId id="260" r:id="rId6"/>
    <p:sldId id="258"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298014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D92DE0-1395-4940-A120-CED05E1EE0FA}"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328145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883598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4772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4226257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1789786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771856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2531471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399237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309796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107668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92DE0-1395-4940-A120-CED05E1EE0FA}"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401617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92DE0-1395-4940-A120-CED05E1EE0FA}"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129169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233776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318785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1D92DE0-1395-4940-A120-CED05E1EE0FA}" type="datetimeFigureOut">
              <a:rPr lang="en-US" smtClean="0"/>
              <a:t>4/23/2019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331449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D92DE0-1395-4940-A120-CED05E1EE0FA}"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1772D-ED0A-40D7-8AB2-756FBBA52FF6}" type="slidenum">
              <a:rPr lang="en-US" smtClean="0"/>
              <a:t>‹#›</a:t>
            </a:fld>
            <a:endParaRPr lang="en-US"/>
          </a:p>
        </p:txBody>
      </p:sp>
    </p:spTree>
    <p:extLst>
      <p:ext uri="{BB962C8B-B14F-4D97-AF65-F5344CB8AC3E}">
        <p14:creationId xmlns:p14="http://schemas.microsoft.com/office/powerpoint/2010/main" val="410913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D92DE0-1395-4940-A120-CED05E1EE0FA}" type="datetimeFigureOut">
              <a:rPr lang="en-US" smtClean="0"/>
              <a:t>4/23/2019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11772D-ED0A-40D7-8AB2-756FBBA52FF6}" type="slidenum">
              <a:rPr lang="en-US" smtClean="0"/>
              <a:t>‹#›</a:t>
            </a:fld>
            <a:endParaRPr lang="en-US"/>
          </a:p>
        </p:txBody>
      </p:sp>
    </p:spTree>
    <p:extLst>
      <p:ext uri="{BB962C8B-B14F-4D97-AF65-F5344CB8AC3E}">
        <p14:creationId xmlns:p14="http://schemas.microsoft.com/office/powerpoint/2010/main" val="255094245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B7515D-DCB3-4EDB-A53D-C79AEFBB308D}"/>
              </a:ext>
            </a:extLst>
          </p:cNvPr>
          <p:cNvSpPr>
            <a:spLocks noGrp="1"/>
          </p:cNvSpPr>
          <p:nvPr>
            <p:ph type="subTitle" idx="1"/>
          </p:nvPr>
        </p:nvSpPr>
        <p:spPr>
          <a:xfrm>
            <a:off x="1154954" y="827314"/>
            <a:ext cx="11037046" cy="4811485"/>
          </a:xfrm>
        </p:spPr>
        <p:txBody>
          <a:bodyPr/>
          <a:lstStyle/>
          <a:p>
            <a:br>
              <a:rPr lang="en-US" dirty="0"/>
            </a:br>
            <a:endParaRPr lang="en-US" dirty="0"/>
          </a:p>
          <a:p>
            <a:endParaRPr lang="en-US" dirty="0"/>
          </a:p>
        </p:txBody>
      </p:sp>
      <p:sp>
        <p:nvSpPr>
          <p:cNvPr id="4" name="Rectangle 3">
            <a:extLst>
              <a:ext uri="{FF2B5EF4-FFF2-40B4-BE49-F238E27FC236}">
                <a16:creationId xmlns:a16="http://schemas.microsoft.com/office/drawing/2014/main" id="{54DE1209-14BF-4544-9BFC-EA7AB4B17684}"/>
              </a:ext>
            </a:extLst>
          </p:cNvPr>
          <p:cNvSpPr/>
          <p:nvPr/>
        </p:nvSpPr>
        <p:spPr>
          <a:xfrm>
            <a:off x="-65314" y="1064340"/>
            <a:ext cx="12192000" cy="5078313"/>
          </a:xfrm>
          <a:prstGeom prst="rect">
            <a:avLst/>
          </a:prstGeom>
        </p:spPr>
        <p:txBody>
          <a:bodyPr wrap="square">
            <a:spAutoFit/>
          </a:bodyPr>
          <a:lstStyle/>
          <a:p>
            <a:pPr algn="ctr"/>
            <a:r>
              <a:rPr lang="en-US" sz="5400" dirty="0"/>
              <a:t>Diabetes Readmission Prediction </a:t>
            </a:r>
          </a:p>
          <a:p>
            <a:pPr algn="ctr"/>
            <a:endParaRPr lang="en-US" sz="5400" dirty="0"/>
          </a:p>
          <a:p>
            <a:pPr algn="ctr"/>
            <a:endParaRPr lang="en-US" sz="5400" dirty="0"/>
          </a:p>
          <a:p>
            <a:pPr algn="ctr"/>
            <a:r>
              <a:rPr lang="en-US" sz="5400" dirty="0"/>
              <a:t>By</a:t>
            </a:r>
          </a:p>
          <a:p>
            <a:pPr algn="ctr"/>
            <a:r>
              <a:rPr lang="en-US" sz="5400" dirty="0"/>
              <a:t>Phaniraj Bhatkal Goverdhan </a:t>
            </a:r>
          </a:p>
          <a:p>
            <a:pPr algn="ctr"/>
            <a:r>
              <a:rPr lang="en-US" sz="5400" dirty="0"/>
              <a:t>Srikrishna Ram</a:t>
            </a:r>
          </a:p>
        </p:txBody>
      </p:sp>
    </p:spTree>
    <p:extLst>
      <p:ext uri="{BB962C8B-B14F-4D97-AF65-F5344CB8AC3E}">
        <p14:creationId xmlns:p14="http://schemas.microsoft.com/office/powerpoint/2010/main" val="403397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82B388-DC04-4DE1-B9A6-4DBF130D2B92}"/>
              </a:ext>
            </a:extLst>
          </p:cNvPr>
          <p:cNvSpPr>
            <a:spLocks noGrp="1"/>
          </p:cNvSpPr>
          <p:nvPr>
            <p:ph type="body" sz="half" idx="2"/>
          </p:nvPr>
        </p:nvSpPr>
        <p:spPr>
          <a:xfrm>
            <a:off x="1154954" y="1223889"/>
            <a:ext cx="8825659" cy="4795911"/>
          </a:xfrm>
        </p:spPr>
        <p:txBody>
          <a:bodyPr>
            <a:normAutofit fontScale="92500" lnSpcReduction="20000"/>
          </a:bodyPr>
          <a:lstStyle/>
          <a:p>
            <a:r>
              <a:rPr lang="en-US" dirty="0"/>
              <a:t>                        Reference</a:t>
            </a:r>
          </a:p>
          <a:p>
            <a:r>
              <a:rPr lang="en-US" dirty="0"/>
              <a:t>## Prediction     0     1</a:t>
            </a:r>
          </a:p>
          <a:p>
            <a:r>
              <a:rPr lang="en-US" dirty="0"/>
              <a:t>##          0     69483  8759</a:t>
            </a:r>
          </a:p>
          <a:p>
            <a:r>
              <a:rPr lang="en-US" dirty="0"/>
              <a:t>##          1       106    93</a:t>
            </a:r>
          </a:p>
          <a:p>
            <a:endParaRPr lang="en-US" dirty="0"/>
          </a:p>
          <a:p>
            <a:r>
              <a:rPr lang="en-US" dirty="0" err="1"/>
              <a:t>rf.cm_bin$overall</a:t>
            </a:r>
            <a:r>
              <a:rPr lang="en-US" dirty="0"/>
              <a:t>[1]</a:t>
            </a:r>
          </a:p>
          <a:p>
            <a:r>
              <a:rPr lang="en-US" dirty="0"/>
              <a:t>Accuracy</a:t>
            </a:r>
          </a:p>
          <a:p>
            <a:r>
              <a:rPr lang="en-US" dirty="0"/>
              <a:t>##0.886</a:t>
            </a:r>
          </a:p>
          <a:p>
            <a:endParaRPr lang="en-US" dirty="0"/>
          </a:p>
          <a:p>
            <a:r>
              <a:rPr lang="en-US" dirty="0" err="1"/>
              <a:t>mean.error.rate.rf</a:t>
            </a:r>
            <a:r>
              <a:rPr lang="en-US" dirty="0"/>
              <a:t> &lt;- (1- </a:t>
            </a:r>
            <a:r>
              <a:rPr lang="en-US" dirty="0" err="1"/>
              <a:t>rf.cm_bin$overall</a:t>
            </a:r>
            <a:r>
              <a:rPr lang="en-US" dirty="0"/>
              <a:t>[1])</a:t>
            </a:r>
          </a:p>
          <a:p>
            <a:r>
              <a:rPr lang="en-US" dirty="0" err="1"/>
              <a:t>mean.error.rate.rf</a:t>
            </a:r>
            <a:endParaRPr lang="en-US" dirty="0"/>
          </a:p>
          <a:p>
            <a:endParaRPr lang="en-US" dirty="0"/>
          </a:p>
          <a:p>
            <a:r>
              <a:rPr lang="en-US" dirty="0"/>
              <a:t> Model Error</a:t>
            </a:r>
          </a:p>
          <a:p>
            <a:r>
              <a:rPr lang="en-US" dirty="0"/>
              <a:t>## 0.114</a:t>
            </a:r>
          </a:p>
        </p:txBody>
      </p:sp>
    </p:spTree>
    <p:extLst>
      <p:ext uri="{BB962C8B-B14F-4D97-AF65-F5344CB8AC3E}">
        <p14:creationId xmlns:p14="http://schemas.microsoft.com/office/powerpoint/2010/main" val="4307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7016-5C72-432E-87B2-AF69506778D0}"/>
              </a:ext>
            </a:extLst>
          </p:cNvPr>
          <p:cNvSpPr>
            <a:spLocks noGrp="1"/>
          </p:cNvSpPr>
          <p:nvPr>
            <p:ph type="title"/>
          </p:nvPr>
        </p:nvSpPr>
        <p:spPr>
          <a:xfrm>
            <a:off x="1154954" y="1447799"/>
            <a:ext cx="8825659" cy="1981201"/>
          </a:xfrm>
        </p:spPr>
        <p:txBody>
          <a:bodyPr/>
          <a:lstStyle/>
          <a:p>
            <a:pPr algn="ctr"/>
            <a:r>
              <a:rPr lang="en-US" sz="8800" dirty="0"/>
              <a:t>Q &amp; A</a:t>
            </a:r>
          </a:p>
        </p:txBody>
      </p:sp>
      <p:sp>
        <p:nvSpPr>
          <p:cNvPr id="3" name="Text Placeholder 2">
            <a:extLst>
              <a:ext uri="{FF2B5EF4-FFF2-40B4-BE49-F238E27FC236}">
                <a16:creationId xmlns:a16="http://schemas.microsoft.com/office/drawing/2014/main" id="{B0506325-5B82-4989-AD59-C870712A07EA}"/>
              </a:ext>
            </a:extLst>
          </p:cNvPr>
          <p:cNvSpPr>
            <a:spLocks noGrp="1"/>
          </p:cNvSpPr>
          <p:nvPr>
            <p:ph type="body" sz="half" idx="2"/>
          </p:nvPr>
        </p:nvSpPr>
        <p:spPr/>
        <p:txBody>
          <a:bodyPr>
            <a:normAutofit/>
          </a:bodyPr>
          <a:lstStyle/>
          <a:p>
            <a:pPr algn="ctr"/>
            <a:r>
              <a:rPr lang="en-US" sz="4800" dirty="0"/>
              <a:t>Thank You</a:t>
            </a:r>
          </a:p>
        </p:txBody>
      </p:sp>
    </p:spTree>
    <p:extLst>
      <p:ext uri="{BB962C8B-B14F-4D97-AF65-F5344CB8AC3E}">
        <p14:creationId xmlns:p14="http://schemas.microsoft.com/office/powerpoint/2010/main" val="170514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29AE43-CDDD-4A3A-B7BF-BC904F3BF438}"/>
              </a:ext>
            </a:extLst>
          </p:cNvPr>
          <p:cNvSpPr>
            <a:spLocks noGrp="1"/>
          </p:cNvSpPr>
          <p:nvPr>
            <p:ph type="body" sz="half" idx="2"/>
          </p:nvPr>
        </p:nvSpPr>
        <p:spPr>
          <a:xfrm>
            <a:off x="1154954" y="267285"/>
            <a:ext cx="8825659" cy="5739619"/>
          </a:xfrm>
        </p:spPr>
        <p:txBody>
          <a:bodyPr>
            <a:normAutofit/>
          </a:bodyPr>
          <a:lstStyle/>
          <a:p>
            <a:r>
              <a:rPr lang="en-US" sz="3600" dirty="0"/>
              <a:t>Objective:</a:t>
            </a:r>
          </a:p>
          <a:p>
            <a:pPr marL="457200" indent="-457200">
              <a:buFont typeface="Arial" panose="020B0604020202020204" pitchFamily="34" charset="0"/>
              <a:buChar char="•"/>
            </a:pPr>
            <a:r>
              <a:rPr lang="en-US" sz="3600" dirty="0"/>
              <a:t>Predicting the readmission rate using Random Forest and synthetic data balancing techniques.</a:t>
            </a:r>
          </a:p>
          <a:p>
            <a:endParaRPr lang="en-US" sz="2800" dirty="0"/>
          </a:p>
        </p:txBody>
      </p:sp>
    </p:spTree>
    <p:extLst>
      <p:ext uri="{BB962C8B-B14F-4D97-AF65-F5344CB8AC3E}">
        <p14:creationId xmlns:p14="http://schemas.microsoft.com/office/powerpoint/2010/main" val="103358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F78E-B3C3-46E8-BAF1-71E7722AB48E}"/>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75FF3E5-5C91-4D8E-B877-9571A0C562F4}"/>
              </a:ext>
            </a:extLst>
          </p:cNvPr>
          <p:cNvSpPr>
            <a:spLocks noGrp="1"/>
          </p:cNvSpPr>
          <p:nvPr>
            <p:ph idx="1"/>
          </p:nvPr>
        </p:nvSpPr>
        <p:spPr>
          <a:xfrm>
            <a:off x="645130" y="2052918"/>
            <a:ext cx="9404723" cy="4195481"/>
          </a:xfrm>
        </p:spPr>
        <p:txBody>
          <a:bodyPr>
            <a:normAutofit/>
          </a:bodyPr>
          <a:lstStyle/>
          <a:p>
            <a:r>
              <a:rPr lang="en-US" sz="2800" dirty="0"/>
              <a:t>Dataset used is taken from UCI Machine Learning website</a:t>
            </a:r>
          </a:p>
          <a:p>
            <a:endParaRPr lang="en-US" sz="2800" dirty="0"/>
          </a:p>
          <a:p>
            <a:r>
              <a:rPr lang="en-US" sz="2800" dirty="0"/>
              <a:t>Analyzed dataset which represents 10 years of clinical care at 130 US hospitals and integrated delivery networks, which includes 50 features representing 100K diabetes patient and hospital outcomes.</a:t>
            </a:r>
          </a:p>
          <a:p>
            <a:pPr marL="0" indent="0">
              <a:buNone/>
            </a:pPr>
            <a:endParaRPr lang="en-US" sz="2800" dirty="0"/>
          </a:p>
        </p:txBody>
      </p:sp>
    </p:spTree>
    <p:extLst>
      <p:ext uri="{BB962C8B-B14F-4D97-AF65-F5344CB8AC3E}">
        <p14:creationId xmlns:p14="http://schemas.microsoft.com/office/powerpoint/2010/main" val="93537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58B4-DB1D-4B33-8306-1091AA66DBFD}"/>
              </a:ext>
            </a:extLst>
          </p:cNvPr>
          <p:cNvSpPr>
            <a:spLocks noGrp="1"/>
          </p:cNvSpPr>
          <p:nvPr>
            <p:ph type="title"/>
          </p:nvPr>
        </p:nvSpPr>
        <p:spPr>
          <a:xfrm>
            <a:off x="1266921" y="337457"/>
            <a:ext cx="8825659" cy="1981200"/>
          </a:xfrm>
        </p:spPr>
        <p:txBody>
          <a:bodyPr/>
          <a:lstStyle/>
          <a:p>
            <a:r>
              <a:rPr lang="en-IN" dirty="0"/>
              <a:t>Why ROSE And Random Forest:</a:t>
            </a:r>
            <a:br>
              <a:rPr lang="en-IN" dirty="0"/>
            </a:br>
            <a:br>
              <a:rPr lang="en-IN" dirty="0"/>
            </a:br>
            <a:r>
              <a:rPr lang="en-US" sz="2400" dirty="0"/>
              <a:t>ROSE (Random Over-Sampling Examples) data balancing technique helps us to generate data synthetically. The data generated using ROSE is considered to provide better estimate of original data.</a:t>
            </a:r>
            <a:br>
              <a:rPr lang="en-US" sz="2400" dirty="0"/>
            </a:br>
            <a:r>
              <a:rPr lang="en-US" sz="2400" dirty="0"/>
              <a:t>Later we are using Random Forest model for the Prediction Task. Random forest builds multiple decision trees and merges them together to get a more accurate and stable prediction. We choose this model because it is very flexible and has the ability to classify large amounts of data with accuracy.</a:t>
            </a:r>
            <a:br>
              <a:rPr lang="en-IN" dirty="0"/>
            </a:br>
            <a:endParaRPr lang="en-IN" dirty="0"/>
          </a:p>
        </p:txBody>
      </p:sp>
    </p:spTree>
    <p:extLst>
      <p:ext uri="{BB962C8B-B14F-4D97-AF65-F5344CB8AC3E}">
        <p14:creationId xmlns:p14="http://schemas.microsoft.com/office/powerpoint/2010/main" val="166835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D0AE65-4D9D-4088-8343-722270D29B01}"/>
              </a:ext>
            </a:extLst>
          </p:cNvPr>
          <p:cNvSpPr>
            <a:spLocks noGrp="1"/>
          </p:cNvSpPr>
          <p:nvPr>
            <p:ph type="body" sz="half" idx="2"/>
          </p:nvPr>
        </p:nvSpPr>
        <p:spPr>
          <a:xfrm>
            <a:off x="1154954" y="267287"/>
            <a:ext cx="8825659" cy="5752514"/>
          </a:xfrm>
        </p:spPr>
        <p:txBody>
          <a:bodyPr>
            <a:normAutofit lnSpcReduction="10000"/>
          </a:bodyPr>
          <a:lstStyle/>
          <a:p>
            <a:r>
              <a:rPr lang="en-US" sz="3200" dirty="0"/>
              <a:t>Procedure:</a:t>
            </a:r>
          </a:p>
          <a:p>
            <a:r>
              <a:rPr lang="en-US" sz="3200" dirty="0"/>
              <a:t>Reading and removing redundant data:</a:t>
            </a:r>
          </a:p>
          <a:p>
            <a:endParaRPr lang="en-US" sz="3200" dirty="0"/>
          </a:p>
          <a:p>
            <a:r>
              <a:rPr lang="en-US" dirty="0"/>
              <a:t>diabetes &lt;- read.csv("C:/Users/Admin/Documents/R Programming/diabetic_data.csv")</a:t>
            </a:r>
          </a:p>
          <a:p>
            <a:r>
              <a:rPr lang="en-US" dirty="0"/>
              <a:t>diabetes1 &lt;- subset(</a:t>
            </a:r>
            <a:r>
              <a:rPr lang="en-US" dirty="0" err="1"/>
              <a:t>diabetes,select</a:t>
            </a:r>
            <a:r>
              <a:rPr lang="en-US" dirty="0"/>
              <a:t>=-c(</a:t>
            </a:r>
            <a:r>
              <a:rPr lang="en-US" dirty="0" err="1"/>
              <a:t>encounter_id</a:t>
            </a:r>
            <a:r>
              <a:rPr lang="en-US" dirty="0"/>
              <a:t>, </a:t>
            </a:r>
            <a:r>
              <a:rPr lang="en-US" dirty="0" err="1"/>
              <a:t>patient_nbr</a:t>
            </a:r>
            <a:r>
              <a:rPr lang="en-US" dirty="0"/>
              <a:t>, </a:t>
            </a:r>
            <a:r>
              <a:rPr lang="en-US" dirty="0" err="1"/>
              <a:t>examide,citoglipton,weight</a:t>
            </a:r>
            <a:r>
              <a:rPr lang="en-US" dirty="0"/>
              <a:t>, </a:t>
            </a:r>
            <a:r>
              <a:rPr lang="en-US" dirty="0" err="1"/>
              <a:t>payer_code</a:t>
            </a:r>
            <a:r>
              <a:rPr lang="en-US" dirty="0"/>
              <a:t>, </a:t>
            </a:r>
            <a:r>
              <a:rPr lang="en-US" dirty="0" err="1"/>
              <a:t>medical_spec</a:t>
            </a:r>
            <a:r>
              <a:rPr lang="en-US" dirty="0"/>
              <a:t>)) </a:t>
            </a:r>
          </a:p>
          <a:p>
            <a:r>
              <a:rPr lang="en-US" dirty="0"/>
              <a:t>diabetes2 &lt;- diabetes1[diabetes1$race != “?",] # No. of observations drops by 2273</a:t>
            </a:r>
          </a:p>
          <a:p>
            <a:r>
              <a:rPr lang="en-US" dirty="0"/>
              <a:t>diabetes2 &lt;- diabetes2[diabetes2$diag_1 != "?",] # No of observations drops by 21</a:t>
            </a:r>
          </a:p>
          <a:p>
            <a:r>
              <a:rPr lang="en-US" dirty="0"/>
              <a:t>diabetes2 &lt;- diabetes2[diabetes2$diag_2 != "?",] # No of observations drops by 358</a:t>
            </a:r>
          </a:p>
          <a:p>
            <a:r>
              <a:rPr lang="en-US" dirty="0"/>
              <a:t>diabetes2 &lt;- diabetes2[diabetes2$diag_3 != "?",] # No of observations drops by 1453</a:t>
            </a:r>
          </a:p>
        </p:txBody>
      </p:sp>
    </p:spTree>
    <p:extLst>
      <p:ext uri="{BB962C8B-B14F-4D97-AF65-F5344CB8AC3E}">
        <p14:creationId xmlns:p14="http://schemas.microsoft.com/office/powerpoint/2010/main" val="68782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B678-3ABB-4A7A-A403-1927B6078E49}"/>
              </a:ext>
            </a:extLst>
          </p:cNvPr>
          <p:cNvSpPr>
            <a:spLocks noGrp="1"/>
          </p:cNvSpPr>
          <p:nvPr>
            <p:ph type="title"/>
          </p:nvPr>
        </p:nvSpPr>
        <p:spPr>
          <a:xfrm>
            <a:off x="646111" y="452718"/>
            <a:ext cx="9404723" cy="1400530"/>
          </a:xfrm>
        </p:spPr>
        <p:txBody>
          <a:bodyPr/>
          <a:lstStyle/>
          <a:p>
            <a:r>
              <a:rPr lang="en-US" dirty="0"/>
              <a:t>Binary Representation of readmitted within 30 days:</a:t>
            </a:r>
            <a:br>
              <a:rPr lang="en-US" dirty="0"/>
            </a:br>
            <a:br>
              <a:rPr lang="en-US" dirty="0"/>
            </a:br>
            <a:r>
              <a:rPr lang="en-US" sz="2400" dirty="0"/>
              <a:t>“0” </a:t>
            </a:r>
            <a:r>
              <a:rPr lang="en-US" sz="2400" dirty="0" err="1"/>
              <a:t>represnts</a:t>
            </a:r>
            <a:r>
              <a:rPr lang="en-US" sz="2400" dirty="0"/>
              <a:t> No </a:t>
            </a:r>
            <a:r>
              <a:rPr lang="en-US" sz="2400" dirty="0" err="1"/>
              <a:t>readmisson</a:t>
            </a:r>
            <a:r>
              <a:rPr lang="en-US" sz="2400" dirty="0"/>
              <a:t> or readmission after 30 days whereas 1 represents readmission within 30 days.</a:t>
            </a:r>
            <a:br>
              <a:rPr lang="en-US" sz="2400" dirty="0"/>
            </a:br>
            <a:br>
              <a:rPr lang="en-US" sz="2400" dirty="0"/>
            </a:br>
            <a:r>
              <a:rPr lang="pt-BR" sz="2400" dirty="0"/>
              <a:t>diabetes2$readmittedbin &lt;- ifelse(diabetes2$readmitted == "&lt;30",1,0) </a:t>
            </a:r>
            <a:br>
              <a:rPr lang="en-US" dirty="0"/>
            </a:br>
            <a:br>
              <a:rPr lang="en-US" dirty="0"/>
            </a:br>
            <a:endParaRPr lang="en-US" dirty="0"/>
          </a:p>
        </p:txBody>
      </p:sp>
      <p:pic>
        <p:nvPicPr>
          <p:cNvPr id="4" name="Content Placeholder 3">
            <a:extLst>
              <a:ext uri="{FF2B5EF4-FFF2-40B4-BE49-F238E27FC236}">
                <a16:creationId xmlns:a16="http://schemas.microsoft.com/office/drawing/2014/main" id="{7404ABB4-5D10-4415-92E1-8930AB42B9EB}"/>
              </a:ext>
            </a:extLst>
          </p:cNvPr>
          <p:cNvPicPr>
            <a:picLocks noGrp="1" noChangeAspect="1"/>
          </p:cNvPicPr>
          <p:nvPr>
            <p:ph idx="1"/>
          </p:nvPr>
        </p:nvPicPr>
        <p:blipFill>
          <a:blip r:embed="rId2"/>
          <a:stretch>
            <a:fillRect/>
          </a:stretch>
        </p:blipFill>
        <p:spPr>
          <a:xfrm>
            <a:off x="2485294" y="3942299"/>
            <a:ext cx="3409072" cy="2730098"/>
          </a:xfrm>
          <a:prstGeom prst="rect">
            <a:avLst/>
          </a:prstGeom>
        </p:spPr>
      </p:pic>
      <p:pic>
        <p:nvPicPr>
          <p:cNvPr id="5" name="Picture 4">
            <a:extLst>
              <a:ext uri="{FF2B5EF4-FFF2-40B4-BE49-F238E27FC236}">
                <a16:creationId xmlns:a16="http://schemas.microsoft.com/office/drawing/2014/main" id="{61D64115-E84B-471F-BB9D-A5D2FA8B0B30}"/>
              </a:ext>
            </a:extLst>
          </p:cNvPr>
          <p:cNvPicPr>
            <a:picLocks noChangeAspect="1"/>
          </p:cNvPicPr>
          <p:nvPr/>
        </p:nvPicPr>
        <p:blipFill>
          <a:blip r:embed="rId3"/>
          <a:stretch>
            <a:fillRect/>
          </a:stretch>
        </p:blipFill>
        <p:spPr>
          <a:xfrm>
            <a:off x="6963507" y="3942299"/>
            <a:ext cx="3590556" cy="2730099"/>
          </a:xfrm>
          <a:prstGeom prst="rect">
            <a:avLst/>
          </a:prstGeom>
        </p:spPr>
      </p:pic>
    </p:spTree>
    <p:extLst>
      <p:ext uri="{BB962C8B-B14F-4D97-AF65-F5344CB8AC3E}">
        <p14:creationId xmlns:p14="http://schemas.microsoft.com/office/powerpoint/2010/main" val="132190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BCD4-E39A-4C5A-84D1-A856D795EACE}"/>
              </a:ext>
            </a:extLst>
          </p:cNvPr>
          <p:cNvSpPr>
            <a:spLocks noGrp="1"/>
          </p:cNvSpPr>
          <p:nvPr>
            <p:ph type="title"/>
          </p:nvPr>
        </p:nvSpPr>
        <p:spPr>
          <a:xfrm>
            <a:off x="1154954" y="548640"/>
            <a:ext cx="8825659" cy="3108960"/>
          </a:xfrm>
        </p:spPr>
        <p:txBody>
          <a:bodyPr/>
          <a:lstStyle/>
          <a:p>
            <a:r>
              <a:rPr lang="en-US" dirty="0"/>
              <a:t>Splitting the </a:t>
            </a:r>
            <a:r>
              <a:rPr lang="en-US"/>
              <a:t>data into </a:t>
            </a:r>
            <a:r>
              <a:rPr lang="en-US" dirty="0"/>
              <a:t>Training and Test after converting factors of level</a:t>
            </a:r>
          </a:p>
        </p:txBody>
      </p:sp>
      <p:sp>
        <p:nvSpPr>
          <p:cNvPr id="3" name="Text Placeholder 2">
            <a:extLst>
              <a:ext uri="{FF2B5EF4-FFF2-40B4-BE49-F238E27FC236}">
                <a16:creationId xmlns:a16="http://schemas.microsoft.com/office/drawing/2014/main" id="{40515BC8-4AA9-46CC-9EB2-69D5BB51DB9A}"/>
              </a:ext>
            </a:extLst>
          </p:cNvPr>
          <p:cNvSpPr>
            <a:spLocks noGrp="1"/>
          </p:cNvSpPr>
          <p:nvPr>
            <p:ph type="body" sz="half" idx="2"/>
          </p:nvPr>
        </p:nvSpPr>
        <p:spPr>
          <a:xfrm>
            <a:off x="1154954" y="3123028"/>
            <a:ext cx="8825659" cy="2896772"/>
          </a:xfrm>
        </p:spPr>
        <p:txBody>
          <a:bodyPr/>
          <a:lstStyle/>
          <a:p>
            <a:r>
              <a:rPr lang="pt-BR" dirty="0"/>
              <a:t>diabetes3 &lt;- cbind(diabetes2[c(7:13,17)], lapply(diabetes2[c(1:6,14:16,18:44)],factor))</a:t>
            </a:r>
            <a:endParaRPr lang="en-US" dirty="0"/>
          </a:p>
          <a:p>
            <a:r>
              <a:rPr lang="en-US" dirty="0" err="1"/>
              <a:t>inTrain</a:t>
            </a:r>
            <a:r>
              <a:rPr lang="en-US" dirty="0"/>
              <a:t> &lt;- </a:t>
            </a:r>
            <a:r>
              <a:rPr lang="en-US" dirty="0" err="1"/>
              <a:t>createDataPartition</a:t>
            </a:r>
            <a:r>
              <a:rPr lang="en-US" dirty="0"/>
              <a:t>(diabetes3$readmittedbin, p=.2, list=FALSE)</a:t>
            </a:r>
          </a:p>
          <a:p>
            <a:r>
              <a:rPr lang="en-US" dirty="0" err="1"/>
              <a:t>objTrain</a:t>
            </a:r>
            <a:r>
              <a:rPr lang="en-US" dirty="0"/>
              <a:t> &lt;-diabetes3[</a:t>
            </a:r>
            <a:r>
              <a:rPr lang="en-US" dirty="0" err="1"/>
              <a:t>inTrain</a:t>
            </a:r>
            <a:r>
              <a:rPr lang="en-US" dirty="0"/>
              <a:t>,]</a:t>
            </a:r>
          </a:p>
          <a:p>
            <a:r>
              <a:rPr lang="en-US" dirty="0" err="1"/>
              <a:t>objTest</a:t>
            </a:r>
            <a:r>
              <a:rPr lang="en-US" dirty="0"/>
              <a:t> &lt;- diabetes3[-</a:t>
            </a:r>
            <a:r>
              <a:rPr lang="en-US" dirty="0" err="1"/>
              <a:t>inTrain</a:t>
            </a:r>
            <a:r>
              <a:rPr lang="en-US" dirty="0"/>
              <a:t>,]</a:t>
            </a:r>
          </a:p>
          <a:p>
            <a:r>
              <a:rPr lang="en-US" dirty="0"/>
              <a:t>table(</a:t>
            </a:r>
            <a:r>
              <a:rPr lang="en-US" dirty="0" err="1"/>
              <a:t>objTrain$readmittedbin</a:t>
            </a:r>
            <a:r>
              <a:rPr lang="en-US" dirty="0"/>
              <a:t>)</a:t>
            </a:r>
          </a:p>
          <a:p>
            <a:r>
              <a:rPr lang="en-US" dirty="0"/>
              <a:t>0 : 17398 1: 2214</a:t>
            </a:r>
          </a:p>
        </p:txBody>
      </p:sp>
    </p:spTree>
    <p:extLst>
      <p:ext uri="{BB962C8B-B14F-4D97-AF65-F5344CB8AC3E}">
        <p14:creationId xmlns:p14="http://schemas.microsoft.com/office/powerpoint/2010/main" val="90182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5474-5131-474B-98A3-9E485316F685}"/>
              </a:ext>
            </a:extLst>
          </p:cNvPr>
          <p:cNvSpPr>
            <a:spLocks noGrp="1"/>
          </p:cNvSpPr>
          <p:nvPr>
            <p:ph type="title"/>
          </p:nvPr>
        </p:nvSpPr>
        <p:spPr>
          <a:xfrm>
            <a:off x="1154954" y="576775"/>
            <a:ext cx="8825659" cy="2852225"/>
          </a:xfrm>
        </p:spPr>
        <p:txBody>
          <a:bodyPr/>
          <a:lstStyle/>
          <a:p>
            <a:r>
              <a:rPr lang="en-US" dirty="0"/>
              <a:t>Rose Data balancing technique:</a:t>
            </a:r>
            <a:br>
              <a:rPr lang="en-US" dirty="0"/>
            </a:br>
            <a:endParaRPr lang="en-US" dirty="0"/>
          </a:p>
        </p:txBody>
      </p:sp>
      <p:sp>
        <p:nvSpPr>
          <p:cNvPr id="3" name="Text Placeholder 2">
            <a:extLst>
              <a:ext uri="{FF2B5EF4-FFF2-40B4-BE49-F238E27FC236}">
                <a16:creationId xmlns:a16="http://schemas.microsoft.com/office/drawing/2014/main" id="{526E67A7-A512-4544-83D2-B52091C20E97}"/>
              </a:ext>
            </a:extLst>
          </p:cNvPr>
          <p:cNvSpPr>
            <a:spLocks noGrp="1"/>
          </p:cNvSpPr>
          <p:nvPr>
            <p:ph type="body" sz="half" idx="2"/>
          </p:nvPr>
        </p:nvSpPr>
        <p:spPr>
          <a:xfrm>
            <a:off x="1154954" y="2166425"/>
            <a:ext cx="8825659" cy="3853375"/>
          </a:xfrm>
        </p:spPr>
        <p:txBody>
          <a:bodyPr>
            <a:normAutofit fontScale="92500"/>
          </a:bodyPr>
          <a:lstStyle/>
          <a:p>
            <a:r>
              <a:rPr lang="en-US" sz="2400" dirty="0"/>
              <a:t>ROSE(Random Over-Sampling Examples) helps us to generate data synthetically. The data generated using ROSE is considered to provide better estimate of original data.</a:t>
            </a:r>
          </a:p>
          <a:p>
            <a:r>
              <a:rPr lang="en-US" dirty="0" err="1"/>
              <a:t>data.rose</a:t>
            </a:r>
            <a:r>
              <a:rPr lang="en-US" dirty="0"/>
              <a:t> &lt;- ROSE(</a:t>
            </a:r>
            <a:r>
              <a:rPr lang="en-US" dirty="0" err="1"/>
              <a:t>readmittedbin</a:t>
            </a:r>
            <a:r>
              <a:rPr lang="en-US" dirty="0"/>
              <a:t> ~ </a:t>
            </a:r>
            <a:r>
              <a:rPr lang="en-US" dirty="0" err="1"/>
              <a:t>time_in_hospital</a:t>
            </a:r>
            <a:r>
              <a:rPr lang="en-US" dirty="0"/>
              <a:t> + </a:t>
            </a:r>
            <a:r>
              <a:rPr lang="en-US" dirty="0" err="1"/>
              <a:t>num_lab_procedures</a:t>
            </a:r>
            <a:r>
              <a:rPr lang="en-US" dirty="0"/>
              <a:t> + </a:t>
            </a:r>
            <a:r>
              <a:rPr lang="en-US" dirty="0" err="1"/>
              <a:t>num_procedures</a:t>
            </a:r>
            <a:r>
              <a:rPr lang="en-US" dirty="0"/>
              <a:t> + </a:t>
            </a:r>
            <a:r>
              <a:rPr lang="en-US" dirty="0" err="1"/>
              <a:t>num_medications</a:t>
            </a:r>
            <a:r>
              <a:rPr lang="en-US" dirty="0"/>
              <a:t> + </a:t>
            </a:r>
            <a:r>
              <a:rPr lang="en-US" dirty="0" err="1"/>
              <a:t>number_outpatient</a:t>
            </a:r>
            <a:r>
              <a:rPr lang="en-US" dirty="0"/>
              <a:t> + </a:t>
            </a:r>
            <a:r>
              <a:rPr lang="en-US" dirty="0" err="1"/>
              <a:t>number_emergency</a:t>
            </a:r>
            <a:r>
              <a:rPr lang="en-US" dirty="0"/>
              <a:t> + </a:t>
            </a:r>
            <a:r>
              <a:rPr lang="en-US" dirty="0" err="1"/>
              <a:t>number_inpatient</a:t>
            </a:r>
            <a:r>
              <a:rPr lang="en-US" dirty="0"/>
              <a:t> + race + age + </a:t>
            </a:r>
            <a:r>
              <a:rPr lang="en-US" dirty="0" err="1"/>
              <a:t>admission_type_id</a:t>
            </a:r>
            <a:r>
              <a:rPr lang="en-US" dirty="0"/>
              <a:t> + </a:t>
            </a:r>
            <a:r>
              <a:rPr lang="en-US" dirty="0" err="1"/>
              <a:t>discharge_disposition_id</a:t>
            </a:r>
            <a:r>
              <a:rPr lang="en-US" dirty="0"/>
              <a:t> + </a:t>
            </a:r>
            <a:r>
              <a:rPr lang="en-US" dirty="0" err="1"/>
              <a:t>admission_source_id</a:t>
            </a:r>
            <a:r>
              <a:rPr lang="en-US" dirty="0"/>
              <a:t> + </a:t>
            </a:r>
            <a:r>
              <a:rPr lang="en-US" dirty="0" err="1"/>
              <a:t>number_diagnoses</a:t>
            </a:r>
            <a:r>
              <a:rPr lang="en-US" dirty="0"/>
              <a:t> + </a:t>
            </a:r>
            <a:r>
              <a:rPr lang="en-US" dirty="0" err="1"/>
              <a:t>max_glu_serum</a:t>
            </a:r>
            <a:r>
              <a:rPr lang="en-US" dirty="0"/>
              <a:t> + A1Cresult + metformin + insulin, data = </a:t>
            </a:r>
            <a:r>
              <a:rPr lang="en-US" dirty="0" err="1"/>
              <a:t>objTrain,seed</a:t>
            </a:r>
            <a:r>
              <a:rPr lang="en-US" dirty="0"/>
              <a:t>=1)$data</a:t>
            </a:r>
          </a:p>
          <a:p>
            <a:r>
              <a:rPr lang="en-US" dirty="0"/>
              <a:t>table(</a:t>
            </a:r>
            <a:r>
              <a:rPr lang="en-US" dirty="0" err="1"/>
              <a:t>data.rose$readmittedbin</a:t>
            </a:r>
            <a:r>
              <a:rPr lang="en-US" dirty="0"/>
              <a:t>)</a:t>
            </a:r>
          </a:p>
          <a:p>
            <a:r>
              <a:rPr lang="en-US" dirty="0"/>
              <a:t>0        1 </a:t>
            </a:r>
          </a:p>
          <a:p>
            <a:r>
              <a:rPr lang="en-US" dirty="0"/>
              <a:t>9848  9764</a:t>
            </a:r>
          </a:p>
        </p:txBody>
      </p:sp>
    </p:spTree>
    <p:extLst>
      <p:ext uri="{BB962C8B-B14F-4D97-AF65-F5344CB8AC3E}">
        <p14:creationId xmlns:p14="http://schemas.microsoft.com/office/powerpoint/2010/main" val="402833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DFEE-EAD2-4AF7-A74B-1D54770498FC}"/>
              </a:ext>
            </a:extLst>
          </p:cNvPr>
          <p:cNvSpPr>
            <a:spLocks noGrp="1"/>
          </p:cNvSpPr>
          <p:nvPr>
            <p:ph type="title"/>
          </p:nvPr>
        </p:nvSpPr>
        <p:spPr>
          <a:xfrm>
            <a:off x="1154954" y="309489"/>
            <a:ext cx="8825659" cy="3119511"/>
          </a:xfrm>
        </p:spPr>
        <p:txBody>
          <a:bodyPr/>
          <a:lstStyle/>
          <a:p>
            <a:r>
              <a:rPr lang="en-US" sz="3600" dirty="0"/>
              <a:t>Analyze the data using random forests. Report the mean error rate and the confusion matrix.</a:t>
            </a:r>
          </a:p>
        </p:txBody>
      </p:sp>
      <p:sp>
        <p:nvSpPr>
          <p:cNvPr id="3" name="Text Placeholder 2">
            <a:extLst>
              <a:ext uri="{FF2B5EF4-FFF2-40B4-BE49-F238E27FC236}">
                <a16:creationId xmlns:a16="http://schemas.microsoft.com/office/drawing/2014/main" id="{28B8FF17-47E7-4086-8FDE-45895AD02352}"/>
              </a:ext>
            </a:extLst>
          </p:cNvPr>
          <p:cNvSpPr>
            <a:spLocks noGrp="1"/>
          </p:cNvSpPr>
          <p:nvPr>
            <p:ph type="body" sz="half" idx="2"/>
          </p:nvPr>
        </p:nvSpPr>
        <p:spPr>
          <a:xfrm>
            <a:off x="1154954" y="1913206"/>
            <a:ext cx="9882092" cy="4635305"/>
          </a:xfrm>
        </p:spPr>
        <p:txBody>
          <a:bodyPr>
            <a:normAutofit/>
          </a:bodyPr>
          <a:lstStyle/>
          <a:p>
            <a:r>
              <a:rPr lang="en-US" dirty="0"/>
              <a:t>library(</a:t>
            </a:r>
            <a:r>
              <a:rPr lang="en-US" dirty="0" err="1"/>
              <a:t>randomForest</a:t>
            </a:r>
            <a:r>
              <a:rPr lang="en-US" dirty="0"/>
              <a:t>)</a:t>
            </a:r>
          </a:p>
          <a:p>
            <a:r>
              <a:rPr lang="en-US" dirty="0" err="1"/>
              <a:t>rf.diabetes_bin</a:t>
            </a:r>
            <a:r>
              <a:rPr lang="en-US" dirty="0"/>
              <a:t> &lt;- </a:t>
            </a:r>
            <a:r>
              <a:rPr lang="en-US" dirty="0" err="1"/>
              <a:t>randomForest</a:t>
            </a:r>
            <a:r>
              <a:rPr lang="en-US" dirty="0"/>
              <a:t>(</a:t>
            </a:r>
            <a:r>
              <a:rPr lang="en-US" dirty="0" err="1"/>
              <a:t>readmittedbin</a:t>
            </a:r>
            <a:r>
              <a:rPr lang="en-US" dirty="0"/>
              <a:t> ~ </a:t>
            </a:r>
            <a:r>
              <a:rPr lang="en-US" dirty="0" err="1"/>
              <a:t>time_in_hospital</a:t>
            </a:r>
            <a:r>
              <a:rPr lang="en-US" dirty="0"/>
              <a:t> + </a:t>
            </a:r>
            <a:r>
              <a:rPr lang="en-US" dirty="0" err="1"/>
              <a:t>num_lab_procedures</a:t>
            </a:r>
            <a:r>
              <a:rPr lang="en-US" dirty="0"/>
              <a:t> + </a:t>
            </a:r>
            <a:r>
              <a:rPr lang="en-US" dirty="0" err="1"/>
              <a:t>num_procedures</a:t>
            </a:r>
            <a:r>
              <a:rPr lang="en-US" dirty="0"/>
              <a:t> + </a:t>
            </a:r>
            <a:r>
              <a:rPr lang="en-US" dirty="0" err="1"/>
              <a:t>num_medications</a:t>
            </a:r>
            <a:r>
              <a:rPr lang="en-US" dirty="0"/>
              <a:t> + </a:t>
            </a:r>
            <a:r>
              <a:rPr lang="en-US" dirty="0" err="1"/>
              <a:t>number_outpatient</a:t>
            </a:r>
            <a:r>
              <a:rPr lang="en-US" dirty="0"/>
              <a:t> + </a:t>
            </a:r>
            <a:r>
              <a:rPr lang="en-US" dirty="0" err="1"/>
              <a:t>number_emergency</a:t>
            </a:r>
            <a:r>
              <a:rPr lang="en-US" dirty="0"/>
              <a:t> + </a:t>
            </a:r>
            <a:r>
              <a:rPr lang="en-US" dirty="0" err="1"/>
              <a:t>number_inpatient</a:t>
            </a:r>
            <a:r>
              <a:rPr lang="en-US" dirty="0"/>
              <a:t> + race + age + </a:t>
            </a:r>
            <a:r>
              <a:rPr lang="en-US" dirty="0" err="1"/>
              <a:t>admission_type_id</a:t>
            </a:r>
            <a:r>
              <a:rPr lang="en-US" dirty="0"/>
              <a:t> + </a:t>
            </a:r>
            <a:r>
              <a:rPr lang="en-US" dirty="0" err="1"/>
              <a:t>discharge_disposition_id</a:t>
            </a:r>
            <a:r>
              <a:rPr lang="en-US" dirty="0"/>
              <a:t> + </a:t>
            </a:r>
            <a:r>
              <a:rPr lang="en-US" dirty="0" err="1"/>
              <a:t>admission_source_id</a:t>
            </a:r>
            <a:r>
              <a:rPr lang="en-US" dirty="0"/>
              <a:t> + </a:t>
            </a:r>
            <a:r>
              <a:rPr lang="en-US" dirty="0" err="1"/>
              <a:t>number_diagnoses</a:t>
            </a:r>
            <a:r>
              <a:rPr lang="en-US" dirty="0"/>
              <a:t> + </a:t>
            </a:r>
            <a:r>
              <a:rPr lang="en-US" dirty="0" err="1"/>
              <a:t>max_glu_serum</a:t>
            </a:r>
            <a:r>
              <a:rPr lang="en-US" dirty="0"/>
              <a:t> + A1Cresult + metformin + insulin, data = </a:t>
            </a:r>
            <a:r>
              <a:rPr lang="en-US" dirty="0" err="1"/>
              <a:t>objTrain,importance</a:t>
            </a:r>
            <a:r>
              <a:rPr lang="en-US" dirty="0"/>
              <a:t>=TRUE)</a:t>
            </a:r>
          </a:p>
          <a:p>
            <a:r>
              <a:rPr lang="en-US" dirty="0" err="1"/>
              <a:t>rf.diabetes_bin</a:t>
            </a:r>
            <a:endParaRPr lang="en-US" dirty="0"/>
          </a:p>
          <a:p>
            <a:r>
              <a:rPr lang="en-US" dirty="0" err="1"/>
              <a:t>rf.predict_bin</a:t>
            </a:r>
            <a:r>
              <a:rPr lang="en-US" dirty="0"/>
              <a:t> &lt;- predict(</a:t>
            </a:r>
            <a:r>
              <a:rPr lang="en-US" dirty="0" err="1"/>
              <a:t>rf.diabetes_bin,newdata</a:t>
            </a:r>
            <a:r>
              <a:rPr lang="en-US" dirty="0"/>
              <a:t> =</a:t>
            </a:r>
            <a:r>
              <a:rPr lang="en-US" dirty="0" err="1"/>
              <a:t>objTest</a:t>
            </a:r>
            <a:r>
              <a:rPr lang="en-US" dirty="0"/>
              <a:t>)</a:t>
            </a:r>
          </a:p>
          <a:p>
            <a:r>
              <a:rPr lang="en-US" dirty="0" err="1"/>
              <a:t>rf.cm_bin</a:t>
            </a:r>
            <a:r>
              <a:rPr lang="en-US" dirty="0"/>
              <a:t> &lt;- </a:t>
            </a:r>
            <a:r>
              <a:rPr lang="en-US" dirty="0" err="1"/>
              <a:t>confusionMatrix</a:t>
            </a:r>
            <a:r>
              <a:rPr lang="en-US" dirty="0"/>
              <a:t>(</a:t>
            </a:r>
            <a:r>
              <a:rPr lang="en-US" dirty="0" err="1"/>
              <a:t>rf.predict_bin,objTest$readmittedbin</a:t>
            </a:r>
            <a:r>
              <a:rPr lang="en-US" dirty="0"/>
              <a:t>)</a:t>
            </a:r>
          </a:p>
          <a:p>
            <a:r>
              <a:rPr lang="en-US" dirty="0" err="1"/>
              <a:t>rf.cm_bin$table</a:t>
            </a:r>
            <a:endParaRPr lang="en-US" dirty="0"/>
          </a:p>
          <a:p>
            <a:endParaRPr lang="en-US" dirty="0"/>
          </a:p>
          <a:p>
            <a:endParaRPr lang="en-US" dirty="0"/>
          </a:p>
        </p:txBody>
      </p:sp>
    </p:spTree>
    <p:extLst>
      <p:ext uri="{BB962C8B-B14F-4D97-AF65-F5344CB8AC3E}">
        <p14:creationId xmlns:p14="http://schemas.microsoft.com/office/powerpoint/2010/main" val="4204717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933</TotalTime>
  <Words>638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PowerPoint Presentation</vt:lpstr>
      <vt:lpstr>PowerPoint Presentation</vt:lpstr>
      <vt:lpstr>Dataset:</vt:lpstr>
      <vt:lpstr>Why ROSE And Random Forest:  ROSE (Random Over-Sampling Examples) data balancing technique helps us to generate data synthetically. The data generated using ROSE is considered to provide better estimate of original data. Later we are using Random Forest model for the Prediction Task. Random forest builds multiple decision trees and merges them together to get a more accurate and stable prediction. We choose this model because it is very flexible and has the ability to classify large amounts of data with accuracy. </vt:lpstr>
      <vt:lpstr>PowerPoint Presentation</vt:lpstr>
      <vt:lpstr>Binary Representation of readmitted within 30 days:  “0” represnts No readmisson or readmission after 30 days whereas 1 represents readmission within 30 days.  diabetes2$readmittedbin &lt;- ifelse(diabetes2$readmitted == "&lt;30",1,0)   </vt:lpstr>
      <vt:lpstr>Splitting the data into Training and Test after converting factors of level</vt:lpstr>
      <vt:lpstr>Rose Data balancing technique: </vt:lpstr>
      <vt:lpstr>Analyze the data using random forests. Report the mean error rate and the confusion matrix.</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Sharma</dc:creator>
  <cp:lastModifiedBy>Phaniraj Bhatkal Goverdhan</cp:lastModifiedBy>
  <cp:revision>37</cp:revision>
  <dcterms:created xsi:type="dcterms:W3CDTF">2018-11-20T06:10:27Z</dcterms:created>
  <dcterms:modified xsi:type="dcterms:W3CDTF">2019-04-23T04:16:52Z</dcterms:modified>
</cp:coreProperties>
</file>