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 id="270"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3/7/2021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3/7/2021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0CDD-7BE4-41BF-B9AF-BC5CFE5AC02D}"/>
              </a:ext>
            </a:extLst>
          </p:cNvPr>
          <p:cNvSpPr>
            <a:spLocks noGrp="1"/>
          </p:cNvSpPr>
          <p:nvPr>
            <p:ph type="ctrTitle"/>
          </p:nvPr>
        </p:nvSpPr>
        <p:spPr/>
        <p:txBody>
          <a:bodyPr/>
          <a:lstStyle/>
          <a:p>
            <a:r>
              <a:rPr lang="en-US" dirty="0"/>
              <a:t>IE 7280 Statistical methods in Engineering </a:t>
            </a:r>
            <a:br>
              <a:rPr lang="en-US" dirty="0"/>
            </a:br>
            <a:br>
              <a:rPr lang="en-US" dirty="0"/>
            </a:br>
            <a:r>
              <a:rPr lang="en-US" dirty="0"/>
              <a:t>Final Project</a:t>
            </a:r>
          </a:p>
        </p:txBody>
      </p:sp>
    </p:spTree>
    <p:extLst>
      <p:ext uri="{BB962C8B-B14F-4D97-AF65-F5344CB8AC3E}">
        <p14:creationId xmlns:p14="http://schemas.microsoft.com/office/powerpoint/2010/main" val="123870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BA42C4-5724-4883-9295-519D23BAA3B5}"/>
              </a:ext>
            </a:extLst>
          </p:cNvPr>
          <p:cNvSpPr>
            <a:spLocks noGrp="1"/>
          </p:cNvSpPr>
          <p:nvPr>
            <p:ph type="subTitle" idx="1"/>
          </p:nvPr>
        </p:nvSpPr>
        <p:spPr>
          <a:xfrm>
            <a:off x="1154955" y="5251622"/>
            <a:ext cx="8825658" cy="1062681"/>
          </a:xfrm>
        </p:spPr>
        <p:txBody>
          <a:bodyPr>
            <a:normAutofit/>
          </a:bodyPr>
          <a:lstStyle/>
          <a:p>
            <a:r>
              <a:rPr lang="en-US" sz="1600" dirty="0"/>
              <a:t>After log transformation the data follows a normal distribution</a:t>
            </a:r>
          </a:p>
        </p:txBody>
      </p:sp>
      <p:pic>
        <p:nvPicPr>
          <p:cNvPr id="5" name="Picture 4" descr="Chart, histogram&#10;&#10;Description automatically generated">
            <a:extLst>
              <a:ext uri="{FF2B5EF4-FFF2-40B4-BE49-F238E27FC236}">
                <a16:creationId xmlns:a16="http://schemas.microsoft.com/office/drawing/2014/main" id="{5C02DB33-649A-4F3E-A3D2-18F6FD484182}"/>
              </a:ext>
            </a:extLst>
          </p:cNvPr>
          <p:cNvPicPr>
            <a:picLocks noChangeAspect="1"/>
          </p:cNvPicPr>
          <p:nvPr/>
        </p:nvPicPr>
        <p:blipFill>
          <a:blip r:embed="rId2"/>
          <a:stretch>
            <a:fillRect/>
          </a:stretch>
        </p:blipFill>
        <p:spPr>
          <a:xfrm>
            <a:off x="1680519" y="543697"/>
            <a:ext cx="7772400" cy="4584357"/>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1804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49143C-9AAF-4139-ACE0-E47239A11055}"/>
              </a:ext>
            </a:extLst>
          </p:cNvPr>
          <p:cNvSpPr>
            <a:spLocks noGrp="1"/>
          </p:cNvSpPr>
          <p:nvPr>
            <p:ph type="subTitle" idx="1"/>
          </p:nvPr>
        </p:nvSpPr>
        <p:spPr>
          <a:xfrm>
            <a:off x="1154955" y="5420847"/>
            <a:ext cx="8825658" cy="582020"/>
          </a:xfrm>
        </p:spPr>
        <p:txBody>
          <a:bodyPr>
            <a:normAutofit/>
          </a:bodyPr>
          <a:lstStyle/>
          <a:p>
            <a:r>
              <a:rPr lang="en-US" sz="1600" dirty="0"/>
              <a:t>							Distribution of </a:t>
            </a:r>
            <a:r>
              <a:rPr lang="en-US" sz="1600" dirty="0" err="1"/>
              <a:t>MSzoning</a:t>
            </a:r>
            <a:endParaRPr lang="en-US" sz="1600" dirty="0"/>
          </a:p>
        </p:txBody>
      </p:sp>
      <p:pic>
        <p:nvPicPr>
          <p:cNvPr id="5" name="Picture 4" descr="Chart, bar chart&#10;&#10;Description automatically generated">
            <a:extLst>
              <a:ext uri="{FF2B5EF4-FFF2-40B4-BE49-F238E27FC236}">
                <a16:creationId xmlns:a16="http://schemas.microsoft.com/office/drawing/2014/main" id="{E0E55321-B203-4250-A90D-5010BF81BE19}"/>
              </a:ext>
            </a:extLst>
          </p:cNvPr>
          <p:cNvPicPr>
            <a:picLocks noChangeAspect="1"/>
          </p:cNvPicPr>
          <p:nvPr/>
        </p:nvPicPr>
        <p:blipFill>
          <a:blip r:embed="rId2"/>
          <a:stretch>
            <a:fillRect/>
          </a:stretch>
        </p:blipFill>
        <p:spPr>
          <a:xfrm>
            <a:off x="2711905" y="617836"/>
            <a:ext cx="5925468" cy="4105419"/>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5199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069DDE-6C78-4D48-B717-634329A2CBF2}"/>
              </a:ext>
            </a:extLst>
          </p:cNvPr>
          <p:cNvSpPr>
            <a:spLocks noGrp="1"/>
          </p:cNvSpPr>
          <p:nvPr>
            <p:ph type="subTitle" idx="1"/>
          </p:nvPr>
        </p:nvSpPr>
        <p:spPr>
          <a:xfrm>
            <a:off x="649976" y="5239265"/>
            <a:ext cx="10893095" cy="988916"/>
          </a:xfrm>
        </p:spPr>
        <p:txBody>
          <a:bodyPr>
            <a:normAutofit/>
          </a:bodyPr>
          <a:lstStyle/>
          <a:p>
            <a:r>
              <a:rPr lang="en-US" dirty="0"/>
              <a:t>				 single family houses have the highest sales price</a:t>
            </a:r>
          </a:p>
          <a:p>
            <a:endParaRPr lang="en-US" dirty="0"/>
          </a:p>
        </p:txBody>
      </p:sp>
      <p:pic>
        <p:nvPicPr>
          <p:cNvPr id="5" name="Picture 4" descr="Chart, box and whisker chart&#10;&#10;Description automatically generated">
            <a:extLst>
              <a:ext uri="{FF2B5EF4-FFF2-40B4-BE49-F238E27FC236}">
                <a16:creationId xmlns:a16="http://schemas.microsoft.com/office/drawing/2014/main" id="{B1E17E06-523A-4002-92E5-A08A04681A31}"/>
              </a:ext>
            </a:extLst>
          </p:cNvPr>
          <p:cNvPicPr>
            <a:picLocks noChangeAspect="1"/>
          </p:cNvPicPr>
          <p:nvPr/>
        </p:nvPicPr>
        <p:blipFill>
          <a:blip r:embed="rId2"/>
          <a:stretch>
            <a:fillRect/>
          </a:stretch>
        </p:blipFill>
        <p:spPr>
          <a:xfrm>
            <a:off x="2625429" y="629819"/>
            <a:ext cx="6765706" cy="433759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8575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B7F289F9-5499-43D0-AA2B-51495B785BBD}"/>
              </a:ext>
            </a:extLst>
          </p:cNvPr>
          <p:cNvPicPr>
            <a:picLocks noChangeAspect="1"/>
          </p:cNvPicPr>
          <p:nvPr/>
        </p:nvPicPr>
        <p:blipFill>
          <a:blip r:embed="rId2"/>
          <a:stretch>
            <a:fillRect/>
          </a:stretch>
        </p:blipFill>
        <p:spPr>
          <a:xfrm>
            <a:off x="2224216" y="593123"/>
            <a:ext cx="7179277" cy="442372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0396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D2A6E8-411C-4ED0-8207-AE434472DB33}"/>
              </a:ext>
            </a:extLst>
          </p:cNvPr>
          <p:cNvSpPr>
            <a:spLocks noGrp="1"/>
          </p:cNvSpPr>
          <p:nvPr>
            <p:ph type="subTitle" idx="1"/>
          </p:nvPr>
        </p:nvSpPr>
        <p:spPr>
          <a:xfrm>
            <a:off x="1154955" y="1964724"/>
            <a:ext cx="8825658" cy="3674076"/>
          </a:xfrm>
        </p:spPr>
        <p:txBody>
          <a:bodyPr>
            <a:normAutofit/>
          </a:bodyPr>
          <a:lstStyle/>
          <a:p>
            <a:r>
              <a:rPr lang="en-US" sz="2000" dirty="0"/>
              <a:t>Step 4 :</a:t>
            </a:r>
          </a:p>
          <a:p>
            <a:endParaRPr lang="en-US" sz="2000" dirty="0"/>
          </a:p>
          <a:p>
            <a:r>
              <a:rPr lang="en-US" sz="2000" dirty="0"/>
              <a:t>FEATURE ENGINEERING</a:t>
            </a:r>
          </a:p>
        </p:txBody>
      </p:sp>
    </p:spTree>
    <p:extLst>
      <p:ext uri="{BB962C8B-B14F-4D97-AF65-F5344CB8AC3E}">
        <p14:creationId xmlns:p14="http://schemas.microsoft.com/office/powerpoint/2010/main" val="65714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E80C794-26B6-4014-8D27-85C514955DD3}"/>
              </a:ext>
            </a:extLst>
          </p:cNvPr>
          <p:cNvSpPr>
            <a:spLocks noGrp="1"/>
          </p:cNvSpPr>
          <p:nvPr>
            <p:ph type="subTitle" idx="1"/>
          </p:nvPr>
        </p:nvSpPr>
        <p:spPr>
          <a:xfrm>
            <a:off x="649976" y="4028303"/>
            <a:ext cx="10893095" cy="2199878"/>
          </a:xfrm>
        </p:spPr>
        <p:txBody>
          <a:bodyPr>
            <a:normAutofit/>
          </a:bodyPr>
          <a:lstStyle/>
          <a:p>
            <a:r>
              <a:rPr lang="en-US" dirty="0"/>
              <a:t>From the data we observed that the </a:t>
            </a:r>
            <a:r>
              <a:rPr lang="en-US" dirty="0" err="1"/>
              <a:t>GarageType</a:t>
            </a:r>
            <a:r>
              <a:rPr lang="en-US" dirty="0"/>
              <a:t> Column has  several classifications. However, the classification can be grouped and made into 2 major classifications. We can group </a:t>
            </a:r>
            <a:r>
              <a:rPr lang="en-US" dirty="0" err="1"/>
              <a:t>attchd</a:t>
            </a:r>
            <a:r>
              <a:rPr lang="en-US" dirty="0"/>
              <a:t>, </a:t>
            </a:r>
            <a:r>
              <a:rPr lang="en-US" dirty="0" err="1"/>
              <a:t>builtin</a:t>
            </a:r>
            <a:r>
              <a:rPr lang="en-US" dirty="0"/>
              <a:t> category as a single group called ‘attached’ and the rest of the classifications under ‘Not-attached’.</a:t>
            </a:r>
          </a:p>
        </p:txBody>
      </p:sp>
      <p:pic>
        <p:nvPicPr>
          <p:cNvPr id="7" name="Picture 6" descr="Text&#10;&#10;Description automatically generated">
            <a:extLst>
              <a:ext uri="{FF2B5EF4-FFF2-40B4-BE49-F238E27FC236}">
                <a16:creationId xmlns:a16="http://schemas.microsoft.com/office/drawing/2014/main" id="{DFAEC33D-13D2-4C89-AFAD-A601EAC8C055}"/>
              </a:ext>
            </a:extLst>
          </p:cNvPr>
          <p:cNvPicPr>
            <a:picLocks noChangeAspect="1"/>
          </p:cNvPicPr>
          <p:nvPr/>
        </p:nvPicPr>
        <p:blipFill>
          <a:blip r:embed="rId2"/>
          <a:stretch>
            <a:fillRect/>
          </a:stretch>
        </p:blipFill>
        <p:spPr>
          <a:xfrm>
            <a:off x="926757" y="1346886"/>
            <a:ext cx="10268465" cy="208211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7077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A383E0-2BEB-4C66-BF82-A876D5E736EE}"/>
              </a:ext>
            </a:extLst>
          </p:cNvPr>
          <p:cNvSpPr>
            <a:spLocks noGrp="1"/>
          </p:cNvSpPr>
          <p:nvPr>
            <p:ph type="subTitle" idx="1"/>
          </p:nvPr>
        </p:nvSpPr>
        <p:spPr>
          <a:xfrm>
            <a:off x="1154955" y="3632887"/>
            <a:ext cx="8825658" cy="2005913"/>
          </a:xfrm>
        </p:spPr>
        <p:txBody>
          <a:bodyPr/>
          <a:lstStyle/>
          <a:p>
            <a:r>
              <a:rPr lang="en-US" dirty="0"/>
              <a:t>The dataset that we have is till 2010 and sales made from 2006 to 2010 so we use 2010 as the present year and subtract with the respective year the house was built. We stored it as        ‘</a:t>
            </a:r>
            <a:r>
              <a:rPr lang="en-US" dirty="0" err="1"/>
              <a:t>year_since</a:t>
            </a:r>
            <a:r>
              <a:rPr lang="en-US" dirty="0"/>
              <a:t> built’ column. We assume that this column will have a negative correlation as the resale value goes down (after discounting inflation ) with the number of years since it’s built increases.</a:t>
            </a:r>
            <a:endParaRPr lang="en-IN" dirty="0"/>
          </a:p>
          <a:p>
            <a:endParaRPr lang="en-US" dirty="0"/>
          </a:p>
        </p:txBody>
      </p:sp>
      <p:pic>
        <p:nvPicPr>
          <p:cNvPr id="7" name="Picture 6">
            <a:extLst>
              <a:ext uri="{FF2B5EF4-FFF2-40B4-BE49-F238E27FC236}">
                <a16:creationId xmlns:a16="http://schemas.microsoft.com/office/drawing/2014/main" id="{01D3BAD2-B132-40DE-810E-ADA2617BC8F9}"/>
              </a:ext>
            </a:extLst>
          </p:cNvPr>
          <p:cNvPicPr>
            <a:picLocks noChangeAspect="1"/>
          </p:cNvPicPr>
          <p:nvPr/>
        </p:nvPicPr>
        <p:blipFill>
          <a:blip r:embed="rId2"/>
          <a:stretch>
            <a:fillRect/>
          </a:stretch>
        </p:blipFill>
        <p:spPr>
          <a:xfrm>
            <a:off x="1433384" y="1383040"/>
            <a:ext cx="8377881" cy="1842074"/>
          </a:xfrm>
          <a:prstGeom prst="rect">
            <a:avLst/>
          </a:prstGeom>
        </p:spPr>
      </p:pic>
    </p:spTree>
    <p:extLst>
      <p:ext uri="{BB962C8B-B14F-4D97-AF65-F5344CB8AC3E}">
        <p14:creationId xmlns:p14="http://schemas.microsoft.com/office/powerpoint/2010/main" val="73280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C65691-D65A-4D4A-94E0-4836CA53D538}"/>
              </a:ext>
            </a:extLst>
          </p:cNvPr>
          <p:cNvSpPr>
            <a:spLocks noGrp="1"/>
          </p:cNvSpPr>
          <p:nvPr>
            <p:ph type="subTitle" idx="1"/>
          </p:nvPr>
        </p:nvSpPr>
        <p:spPr>
          <a:xfrm>
            <a:off x="1154955" y="1136822"/>
            <a:ext cx="8825658" cy="4501978"/>
          </a:xfrm>
        </p:spPr>
        <p:txBody>
          <a:bodyPr/>
          <a:lstStyle/>
          <a:p>
            <a:r>
              <a:rPr lang="en-US" dirty="0"/>
              <a:t>Step 5:</a:t>
            </a:r>
          </a:p>
          <a:p>
            <a:r>
              <a:rPr lang="en-US" dirty="0"/>
              <a:t>Feature selection.</a:t>
            </a:r>
          </a:p>
          <a:p>
            <a:r>
              <a:rPr lang="en-US" dirty="0"/>
              <a:t>Found the correlation of the features.</a:t>
            </a:r>
          </a:p>
          <a:p>
            <a:r>
              <a:rPr lang="en-US" dirty="0"/>
              <a:t>The features that shows more than 70 % correlation were removed </a:t>
            </a:r>
          </a:p>
        </p:txBody>
      </p:sp>
    </p:spTree>
    <p:extLst>
      <p:ext uri="{BB962C8B-B14F-4D97-AF65-F5344CB8AC3E}">
        <p14:creationId xmlns:p14="http://schemas.microsoft.com/office/powerpoint/2010/main" val="34747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E69198-6274-4E5F-B7F2-C53D14456475}"/>
              </a:ext>
            </a:extLst>
          </p:cNvPr>
          <p:cNvSpPr>
            <a:spLocks noGrp="1"/>
          </p:cNvSpPr>
          <p:nvPr>
            <p:ph type="subTitle" idx="1"/>
          </p:nvPr>
        </p:nvSpPr>
        <p:spPr>
          <a:xfrm>
            <a:off x="649976" y="4856205"/>
            <a:ext cx="10893095" cy="1371976"/>
          </a:xfrm>
        </p:spPr>
        <p:txBody>
          <a:bodyPr>
            <a:normAutofit/>
          </a:bodyPr>
          <a:lstStyle/>
          <a:p>
            <a:r>
              <a:rPr lang="en-US" dirty="0"/>
              <a:t>Scatter plot  of Sales price vs Garage living area </a:t>
            </a:r>
          </a:p>
          <a:p>
            <a:r>
              <a:rPr lang="en-US" dirty="0"/>
              <a:t>It shows a positive correlation</a:t>
            </a:r>
          </a:p>
          <a:p>
            <a:endParaRPr lang="en-US" dirty="0"/>
          </a:p>
        </p:txBody>
      </p:sp>
      <p:pic>
        <p:nvPicPr>
          <p:cNvPr id="5" name="Picture 4" descr="Chart, scatter chart&#10;&#10;Description automatically generated">
            <a:extLst>
              <a:ext uri="{FF2B5EF4-FFF2-40B4-BE49-F238E27FC236}">
                <a16:creationId xmlns:a16="http://schemas.microsoft.com/office/drawing/2014/main" id="{F2DD209D-9ADF-45BE-B547-F1B0DEF89724}"/>
              </a:ext>
            </a:extLst>
          </p:cNvPr>
          <p:cNvPicPr>
            <a:picLocks noChangeAspect="1"/>
          </p:cNvPicPr>
          <p:nvPr/>
        </p:nvPicPr>
        <p:blipFill>
          <a:blip r:embed="rId2"/>
          <a:stretch>
            <a:fillRect/>
          </a:stretch>
        </p:blipFill>
        <p:spPr>
          <a:xfrm>
            <a:off x="2409568" y="629819"/>
            <a:ext cx="6796216" cy="369438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5456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ED4763-59EE-4CC9-BE03-A69522FB95E5}"/>
              </a:ext>
            </a:extLst>
          </p:cNvPr>
          <p:cNvSpPr>
            <a:spLocks noGrp="1"/>
          </p:cNvSpPr>
          <p:nvPr>
            <p:ph type="subTitle" idx="1"/>
          </p:nvPr>
        </p:nvSpPr>
        <p:spPr>
          <a:xfrm>
            <a:off x="1154955" y="5078627"/>
            <a:ext cx="8825658" cy="924240"/>
          </a:xfrm>
        </p:spPr>
        <p:txBody>
          <a:bodyPr>
            <a:normAutofit/>
          </a:bodyPr>
          <a:lstStyle/>
          <a:p>
            <a:r>
              <a:rPr lang="en-US" sz="1600" dirty="0"/>
              <a:t>Scatter Plot of years since built and </a:t>
            </a:r>
            <a:r>
              <a:rPr lang="en-US" sz="1600" dirty="0" err="1"/>
              <a:t>salesprice</a:t>
            </a:r>
            <a:endParaRPr lang="en-US" sz="1600" dirty="0"/>
          </a:p>
          <a:p>
            <a:r>
              <a:rPr lang="en-US" sz="1600" dirty="0"/>
              <a:t>We see a negative correlation </a:t>
            </a:r>
          </a:p>
        </p:txBody>
      </p:sp>
      <p:pic>
        <p:nvPicPr>
          <p:cNvPr id="7" name="Picture 6" descr="Chart, scatter chart&#10;&#10;Description automatically generated">
            <a:extLst>
              <a:ext uri="{FF2B5EF4-FFF2-40B4-BE49-F238E27FC236}">
                <a16:creationId xmlns:a16="http://schemas.microsoft.com/office/drawing/2014/main" id="{902372AB-3A52-475D-ACB1-E2E611D318DD}"/>
              </a:ext>
            </a:extLst>
          </p:cNvPr>
          <p:cNvPicPr>
            <a:picLocks noChangeAspect="1"/>
          </p:cNvPicPr>
          <p:nvPr/>
        </p:nvPicPr>
        <p:blipFill>
          <a:blip r:embed="rId2"/>
          <a:stretch>
            <a:fillRect/>
          </a:stretch>
        </p:blipFill>
        <p:spPr>
          <a:xfrm>
            <a:off x="2965622" y="823446"/>
            <a:ext cx="5820032" cy="406983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457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E0A3-AEFD-4D9E-BE92-4726B0DACD11}"/>
              </a:ext>
            </a:extLst>
          </p:cNvPr>
          <p:cNvSpPr>
            <a:spLocks noGrp="1"/>
          </p:cNvSpPr>
          <p:nvPr>
            <p:ph type="ctrTitle"/>
          </p:nvPr>
        </p:nvSpPr>
        <p:spPr/>
        <p:txBody>
          <a:bodyPr/>
          <a:lstStyle/>
          <a:p>
            <a:r>
              <a:rPr lang="en-IN" dirty="0"/>
              <a:t>Predicting House Sales Price using the housing data of Ames city in IOWA</a:t>
            </a:r>
          </a:p>
        </p:txBody>
      </p:sp>
    </p:spTree>
    <p:extLst>
      <p:ext uri="{BB962C8B-B14F-4D97-AF65-F5344CB8AC3E}">
        <p14:creationId xmlns:p14="http://schemas.microsoft.com/office/powerpoint/2010/main" val="76021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193684-1F79-4654-B7E0-843B26091B34}"/>
              </a:ext>
            </a:extLst>
          </p:cNvPr>
          <p:cNvSpPr>
            <a:spLocks noGrp="1"/>
          </p:cNvSpPr>
          <p:nvPr>
            <p:ph type="subTitle" idx="1"/>
          </p:nvPr>
        </p:nvSpPr>
        <p:spPr>
          <a:xfrm>
            <a:off x="1056101" y="1223318"/>
            <a:ext cx="9545996" cy="4744996"/>
          </a:xfrm>
        </p:spPr>
        <p:txBody>
          <a:bodyPr>
            <a:normAutofit/>
          </a:bodyPr>
          <a:lstStyle/>
          <a:p>
            <a:r>
              <a:rPr lang="en-US" sz="2000" dirty="0"/>
              <a:t>Model Fitting</a:t>
            </a:r>
          </a:p>
          <a:p>
            <a:endParaRPr lang="en-US" sz="2000" dirty="0"/>
          </a:p>
          <a:p>
            <a:endParaRPr lang="en-US" sz="2000" dirty="0"/>
          </a:p>
        </p:txBody>
      </p:sp>
      <p:pic>
        <p:nvPicPr>
          <p:cNvPr id="5" name="Picture 4" descr="Text&#10;&#10;Description automatically generated">
            <a:extLst>
              <a:ext uri="{FF2B5EF4-FFF2-40B4-BE49-F238E27FC236}">
                <a16:creationId xmlns:a16="http://schemas.microsoft.com/office/drawing/2014/main" id="{B3B62BB1-4144-4E09-A973-F9737E52AE9E}"/>
              </a:ext>
            </a:extLst>
          </p:cNvPr>
          <p:cNvPicPr>
            <a:picLocks noChangeAspect="1"/>
          </p:cNvPicPr>
          <p:nvPr/>
        </p:nvPicPr>
        <p:blipFill>
          <a:blip r:embed="rId2"/>
          <a:stretch>
            <a:fillRect/>
          </a:stretch>
        </p:blipFill>
        <p:spPr>
          <a:xfrm>
            <a:off x="1149177" y="1692876"/>
            <a:ext cx="9452919" cy="4275438"/>
          </a:xfrm>
          <a:prstGeom prst="rect">
            <a:avLst/>
          </a:prstGeom>
        </p:spPr>
      </p:pic>
    </p:spTree>
    <p:extLst>
      <p:ext uri="{BB962C8B-B14F-4D97-AF65-F5344CB8AC3E}">
        <p14:creationId xmlns:p14="http://schemas.microsoft.com/office/powerpoint/2010/main" val="1757832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629B17-6636-4EBD-9476-8C9CA7D7EAA9}"/>
              </a:ext>
            </a:extLst>
          </p:cNvPr>
          <p:cNvSpPr>
            <a:spLocks noGrp="1"/>
          </p:cNvSpPr>
          <p:nvPr>
            <p:ph type="subTitle" idx="1"/>
          </p:nvPr>
        </p:nvSpPr>
        <p:spPr>
          <a:xfrm>
            <a:off x="1154955" y="3620530"/>
            <a:ext cx="8825658" cy="2018270"/>
          </a:xfrm>
        </p:spPr>
        <p:txBody>
          <a:bodyPr/>
          <a:lstStyle/>
          <a:p>
            <a:r>
              <a:rPr lang="en-US" dirty="0"/>
              <a:t>Very good R squared </a:t>
            </a:r>
          </a:p>
          <a:p>
            <a:r>
              <a:rPr lang="en-US" dirty="0"/>
              <a:t>Very less p value</a:t>
            </a:r>
          </a:p>
          <a:p>
            <a:r>
              <a:rPr lang="en-US" dirty="0"/>
              <a:t>Hence we have a very good model</a:t>
            </a:r>
          </a:p>
        </p:txBody>
      </p:sp>
      <p:pic>
        <p:nvPicPr>
          <p:cNvPr id="5" name="Picture 4">
            <a:extLst>
              <a:ext uri="{FF2B5EF4-FFF2-40B4-BE49-F238E27FC236}">
                <a16:creationId xmlns:a16="http://schemas.microsoft.com/office/drawing/2014/main" id="{C3A09CFB-4A62-4C84-9125-966D4145B2FF}"/>
              </a:ext>
            </a:extLst>
          </p:cNvPr>
          <p:cNvPicPr>
            <a:picLocks noChangeAspect="1"/>
          </p:cNvPicPr>
          <p:nvPr/>
        </p:nvPicPr>
        <p:blipFill>
          <a:blip r:embed="rId2"/>
          <a:stretch>
            <a:fillRect/>
          </a:stretch>
        </p:blipFill>
        <p:spPr>
          <a:xfrm>
            <a:off x="2088292" y="1238314"/>
            <a:ext cx="6356934" cy="688065"/>
          </a:xfrm>
          <a:prstGeom prst="rect">
            <a:avLst/>
          </a:prstGeom>
        </p:spPr>
      </p:pic>
    </p:spTree>
    <p:extLst>
      <p:ext uri="{BB962C8B-B14F-4D97-AF65-F5344CB8AC3E}">
        <p14:creationId xmlns:p14="http://schemas.microsoft.com/office/powerpoint/2010/main" val="255201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F3D8A7-BF9B-46F0-82DA-0D5FF3A1A551}"/>
              </a:ext>
            </a:extLst>
          </p:cNvPr>
          <p:cNvSpPr>
            <a:spLocks noGrp="1"/>
          </p:cNvSpPr>
          <p:nvPr>
            <p:ph type="subTitle" idx="1"/>
          </p:nvPr>
        </p:nvSpPr>
        <p:spPr>
          <a:xfrm>
            <a:off x="778476" y="5115697"/>
            <a:ext cx="10764595" cy="976184"/>
          </a:xfrm>
        </p:spPr>
        <p:txBody>
          <a:bodyPr>
            <a:normAutofit/>
          </a:bodyPr>
          <a:lstStyle/>
          <a:p>
            <a:r>
              <a:rPr lang="en-US" dirty="0"/>
              <a:t> we have implemented a decision tree model for </a:t>
            </a:r>
            <a:r>
              <a:rPr lang="en-US" dirty="0" err="1"/>
              <a:t>comparision</a:t>
            </a:r>
            <a:r>
              <a:rPr lang="en-US" dirty="0"/>
              <a:t> </a:t>
            </a:r>
          </a:p>
          <a:p>
            <a:r>
              <a:rPr lang="en-US" dirty="0"/>
              <a:t>RMSE 0.2213</a:t>
            </a:r>
          </a:p>
        </p:txBody>
      </p:sp>
      <p:pic>
        <p:nvPicPr>
          <p:cNvPr id="5" name="Picture 4" descr="Chart&#10;&#10;Description automatically generated">
            <a:extLst>
              <a:ext uri="{FF2B5EF4-FFF2-40B4-BE49-F238E27FC236}">
                <a16:creationId xmlns:a16="http://schemas.microsoft.com/office/drawing/2014/main" id="{D79EE62E-8C53-44AD-8759-C69D755A3930}"/>
              </a:ext>
            </a:extLst>
          </p:cNvPr>
          <p:cNvPicPr>
            <a:picLocks noChangeAspect="1"/>
          </p:cNvPicPr>
          <p:nvPr/>
        </p:nvPicPr>
        <p:blipFill>
          <a:blip r:embed="rId2"/>
          <a:stretch>
            <a:fillRect/>
          </a:stretch>
        </p:blipFill>
        <p:spPr>
          <a:xfrm>
            <a:off x="2184801" y="674652"/>
            <a:ext cx="6470907" cy="431933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69637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DDC8-FD2B-4A6F-A7B1-0F95BAD9E4A2}"/>
              </a:ext>
            </a:extLst>
          </p:cNvPr>
          <p:cNvSpPr>
            <a:spLocks noGrp="1"/>
          </p:cNvSpPr>
          <p:nvPr>
            <p:ph type="ctrTitle"/>
          </p:nvPr>
        </p:nvSpPr>
        <p:spPr>
          <a:xfrm>
            <a:off x="1772793" y="1522223"/>
            <a:ext cx="8825658" cy="3813554"/>
          </a:xfrm>
        </p:spPr>
        <p:txBody>
          <a:bodyPr/>
          <a:lstStyle/>
          <a:p>
            <a:r>
              <a:rPr lang="en-US" sz="2000" dirty="0"/>
              <a:t>Problem Solved :</a:t>
            </a:r>
            <a:br>
              <a:rPr lang="en-IN" sz="2000" dirty="0"/>
            </a:br>
            <a:r>
              <a:rPr lang="en-US" sz="2000" dirty="0"/>
              <a:t>Problem we are solving here is that, given a client wants to know the sales price of a house in a particular year with the type of house, garage requirement and any other feature that is available ( in our dataset)  and we want to suggest him a house as per his requirement and maximize his profit if he decides to sell it in a particular year. Let’s assume for the sake of this argument that a client gives the specification which is exactly a entry in our test set then all we have to do is give them the necessary </a:t>
            </a:r>
            <a:r>
              <a:rPr lang="en-US" sz="2000" dirty="0" err="1"/>
              <a:t>salesprice</a:t>
            </a:r>
            <a:r>
              <a:rPr lang="en-US" sz="2000" dirty="0"/>
              <a:t>. We can do this for any custom values the clients may require using our model to predict the sales price.</a:t>
            </a:r>
            <a:br>
              <a:rPr lang="en-IN" sz="2000" dirty="0"/>
            </a:br>
            <a:endParaRPr lang="en-US" sz="2000" dirty="0"/>
          </a:p>
        </p:txBody>
      </p:sp>
    </p:spTree>
    <p:extLst>
      <p:ext uri="{BB962C8B-B14F-4D97-AF65-F5344CB8AC3E}">
        <p14:creationId xmlns:p14="http://schemas.microsoft.com/office/powerpoint/2010/main" val="2564184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C86A-8454-4D0E-9625-173939614103}"/>
              </a:ext>
            </a:extLst>
          </p:cNvPr>
          <p:cNvSpPr>
            <a:spLocks noGrp="1"/>
          </p:cNvSpPr>
          <p:nvPr>
            <p:ph type="ctrTitle"/>
          </p:nvPr>
        </p:nvSpPr>
        <p:spPr/>
        <p:txBody>
          <a:bodyPr/>
          <a:lstStyle/>
          <a:p>
            <a:r>
              <a:rPr lang="en-US" sz="2400" b="1" dirty="0"/>
              <a:t>Final Conclusion</a:t>
            </a:r>
            <a:r>
              <a:rPr lang="en-US" sz="2400" dirty="0"/>
              <a:t> </a:t>
            </a:r>
            <a:br>
              <a:rPr lang="en-IN" sz="2400" dirty="0"/>
            </a:br>
            <a:r>
              <a:rPr lang="en-US" sz="2400" dirty="0"/>
              <a:t>From our above analysis we conclude that  we have found a way to provide the clients with the information as to which property to invest in or purchase and when and how much returns can they expect on selling the property. We used a Multiple Linear Regression model  with RMSE 0.1703 to predict the sales price value and provide our client with the necessary details. </a:t>
            </a:r>
            <a:br>
              <a:rPr lang="en-IN" sz="2400" dirty="0"/>
            </a:br>
            <a:endParaRPr lang="en-US" sz="2400" dirty="0"/>
          </a:p>
        </p:txBody>
      </p:sp>
    </p:spTree>
    <p:extLst>
      <p:ext uri="{BB962C8B-B14F-4D97-AF65-F5344CB8AC3E}">
        <p14:creationId xmlns:p14="http://schemas.microsoft.com/office/powerpoint/2010/main" val="182812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BCA4-BDF6-491E-A2FF-070A15431E39}"/>
              </a:ext>
            </a:extLst>
          </p:cNvPr>
          <p:cNvSpPr>
            <a:spLocks noGrp="1"/>
          </p:cNvSpPr>
          <p:nvPr>
            <p:ph type="ctrTitle"/>
          </p:nvPr>
        </p:nvSpPr>
        <p:spPr>
          <a:xfrm>
            <a:off x="1154955" y="1219200"/>
            <a:ext cx="8825658" cy="3558181"/>
          </a:xfrm>
        </p:spPr>
        <p:txBody>
          <a:bodyPr/>
          <a:lstStyle/>
          <a:p>
            <a:r>
              <a:rPr lang="en-US" sz="3200" dirty="0"/>
              <a:t>Contents:</a:t>
            </a:r>
            <a:br>
              <a:rPr lang="en-US" sz="3200" dirty="0"/>
            </a:br>
            <a:r>
              <a:rPr lang="en-US" sz="3200" dirty="0"/>
              <a:t>1) Introduction and problem statement</a:t>
            </a:r>
            <a:br>
              <a:rPr lang="en-US" sz="3200" dirty="0"/>
            </a:br>
            <a:r>
              <a:rPr lang="en-US" sz="3200" dirty="0"/>
              <a:t>2) description of the data</a:t>
            </a:r>
            <a:br>
              <a:rPr lang="en-US" sz="3200" dirty="0"/>
            </a:br>
            <a:r>
              <a:rPr lang="en-US" sz="3200" dirty="0"/>
              <a:t>3) Code implementation with steps</a:t>
            </a:r>
            <a:br>
              <a:rPr lang="en-US" sz="3200" dirty="0"/>
            </a:br>
            <a:r>
              <a:rPr lang="en-US" sz="3200" dirty="0"/>
              <a:t>4) Model Fitting</a:t>
            </a:r>
            <a:br>
              <a:rPr lang="en-US" sz="3200" dirty="0"/>
            </a:br>
            <a:r>
              <a:rPr lang="en-US" sz="3200" dirty="0"/>
              <a:t>5) Final conclusion</a:t>
            </a:r>
            <a:br>
              <a:rPr lang="en-US" sz="3200" dirty="0"/>
            </a:br>
            <a:endParaRPr lang="en-US" sz="3200" dirty="0"/>
          </a:p>
        </p:txBody>
      </p:sp>
    </p:spTree>
    <p:extLst>
      <p:ext uri="{BB962C8B-B14F-4D97-AF65-F5344CB8AC3E}">
        <p14:creationId xmlns:p14="http://schemas.microsoft.com/office/powerpoint/2010/main" val="301276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96FF-CCBF-4D3E-AA13-22B2FB98893D}"/>
              </a:ext>
            </a:extLst>
          </p:cNvPr>
          <p:cNvSpPr>
            <a:spLocks noGrp="1"/>
          </p:cNvSpPr>
          <p:nvPr>
            <p:ph type="ctrTitle"/>
          </p:nvPr>
        </p:nvSpPr>
        <p:spPr>
          <a:xfrm>
            <a:off x="1154955" y="800100"/>
            <a:ext cx="8825658" cy="3977281"/>
          </a:xfrm>
        </p:spPr>
        <p:txBody>
          <a:bodyPr/>
          <a:lstStyle/>
          <a:p>
            <a:br>
              <a:rPr lang="en-US" sz="2800" dirty="0"/>
            </a:br>
            <a:r>
              <a:rPr lang="en-US" sz="2800" dirty="0"/>
              <a:t>Problem statement:</a:t>
            </a:r>
            <a:br>
              <a:rPr lang="en-US" sz="2800" dirty="0"/>
            </a:br>
            <a:br>
              <a:rPr lang="en-US" sz="2800" dirty="0"/>
            </a:br>
            <a:r>
              <a:rPr lang="en-US" sz="2800" dirty="0"/>
              <a:t>We are given a dataset consisting of house details in Ames, Iowa . Our problem statement is to build a predictive model that can be used to guide our customers on where, when and how to build a property with minimum expense to maximize profit during resale </a:t>
            </a:r>
            <a:br>
              <a:rPr lang="en-IN" sz="2800" dirty="0"/>
            </a:br>
            <a:endParaRPr lang="en-US" sz="2800" dirty="0"/>
          </a:p>
        </p:txBody>
      </p:sp>
    </p:spTree>
    <p:extLst>
      <p:ext uri="{BB962C8B-B14F-4D97-AF65-F5344CB8AC3E}">
        <p14:creationId xmlns:p14="http://schemas.microsoft.com/office/powerpoint/2010/main" val="264774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F338-CD79-4ABB-85C1-40843AC7E30B}"/>
              </a:ext>
            </a:extLst>
          </p:cNvPr>
          <p:cNvSpPr>
            <a:spLocks noGrp="1"/>
          </p:cNvSpPr>
          <p:nvPr>
            <p:ph type="ctrTitle"/>
          </p:nvPr>
        </p:nvSpPr>
        <p:spPr>
          <a:xfrm>
            <a:off x="1154955" y="1122218"/>
            <a:ext cx="8825658" cy="3655163"/>
          </a:xfrm>
        </p:spPr>
        <p:txBody>
          <a:bodyPr/>
          <a:lstStyle/>
          <a:p>
            <a:r>
              <a:rPr lang="en-US" sz="2800" dirty="0"/>
              <a:t>Dataset Description:</a:t>
            </a:r>
            <a:br>
              <a:rPr lang="en-US" sz="2800" dirty="0"/>
            </a:br>
            <a:br>
              <a:rPr lang="en-US" sz="2800" dirty="0"/>
            </a:br>
            <a:r>
              <a:rPr lang="en-US" sz="2800" dirty="0"/>
              <a:t>The dataset consists of the various features of the houses in AMES IOWA and the sales spread 2006-2010</a:t>
            </a:r>
            <a:br>
              <a:rPr lang="en-IN" sz="2800" dirty="0"/>
            </a:br>
            <a:r>
              <a:rPr lang="en-US" sz="2800" dirty="0"/>
              <a:t>The dataset consists of 2919 transactions that has happened at Ames and 80 features of the houses that has been sold. The columns consist of 36 numerical features and 43 categorical features </a:t>
            </a:r>
          </a:p>
        </p:txBody>
      </p:sp>
    </p:spTree>
    <p:extLst>
      <p:ext uri="{BB962C8B-B14F-4D97-AF65-F5344CB8AC3E}">
        <p14:creationId xmlns:p14="http://schemas.microsoft.com/office/powerpoint/2010/main" val="46764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8ED13B-8259-4718-A53B-FCE570033F11}"/>
              </a:ext>
            </a:extLst>
          </p:cNvPr>
          <p:cNvSpPr>
            <a:spLocks noGrp="1"/>
          </p:cNvSpPr>
          <p:nvPr>
            <p:ph type="subTitle" idx="1"/>
          </p:nvPr>
        </p:nvSpPr>
        <p:spPr>
          <a:xfrm>
            <a:off x="1154955" y="1361209"/>
            <a:ext cx="8825658" cy="4277591"/>
          </a:xfrm>
        </p:spPr>
        <p:txBody>
          <a:bodyPr/>
          <a:lstStyle/>
          <a:p>
            <a:r>
              <a:rPr lang="en-US" sz="2000" dirty="0"/>
              <a:t>Code Implementation with steps</a:t>
            </a:r>
          </a:p>
          <a:p>
            <a:r>
              <a:rPr lang="en-US" dirty="0"/>
              <a:t>Step 1 </a:t>
            </a:r>
          </a:p>
          <a:p>
            <a:r>
              <a:rPr lang="en-US" dirty="0"/>
              <a:t>check for null or missing values </a:t>
            </a:r>
          </a:p>
          <a:p>
            <a:r>
              <a:rPr lang="en-US" dirty="0"/>
              <a:t>Lot of columns were found to have null or missing values</a:t>
            </a:r>
          </a:p>
          <a:p>
            <a:endParaRPr lang="en-US" dirty="0"/>
          </a:p>
          <a:p>
            <a:r>
              <a:rPr lang="en-US" dirty="0"/>
              <a:t>Any column that had more than 40% null values was removed</a:t>
            </a:r>
          </a:p>
          <a:p>
            <a:r>
              <a:rPr lang="en-US" dirty="0"/>
              <a:t>Remaining columns mean was substituted for numerical columns.</a:t>
            </a:r>
          </a:p>
          <a:p>
            <a:endParaRPr lang="en-US" dirty="0"/>
          </a:p>
          <a:p>
            <a:r>
              <a:rPr lang="en-US" dirty="0"/>
              <a:t>Found variance and removed columns with very less variance as it does help in prediction </a:t>
            </a:r>
          </a:p>
        </p:txBody>
      </p:sp>
    </p:spTree>
    <p:extLst>
      <p:ext uri="{BB962C8B-B14F-4D97-AF65-F5344CB8AC3E}">
        <p14:creationId xmlns:p14="http://schemas.microsoft.com/office/powerpoint/2010/main" val="279899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55E7651-3AD5-420D-8AE4-DD45440F7E37}"/>
              </a:ext>
            </a:extLst>
          </p:cNvPr>
          <p:cNvPicPr>
            <a:picLocks noChangeAspect="1"/>
          </p:cNvPicPr>
          <p:nvPr/>
        </p:nvPicPr>
        <p:blipFill rotWithShape="1">
          <a:blip r:embed="rId2"/>
          <a:srcRect r="31656"/>
          <a:stretch/>
        </p:blipFill>
        <p:spPr>
          <a:xfrm>
            <a:off x="1154954" y="978575"/>
            <a:ext cx="8825659" cy="4100059"/>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8761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EE9190-8D83-47E2-9C0A-48460CEE9C9E}"/>
              </a:ext>
            </a:extLst>
          </p:cNvPr>
          <p:cNvSpPr>
            <a:spLocks noGrp="1"/>
          </p:cNvSpPr>
          <p:nvPr>
            <p:ph type="subTitle" idx="1"/>
          </p:nvPr>
        </p:nvSpPr>
        <p:spPr>
          <a:xfrm>
            <a:off x="1154955" y="1013254"/>
            <a:ext cx="8825658" cy="4625546"/>
          </a:xfrm>
        </p:spPr>
        <p:txBody>
          <a:bodyPr/>
          <a:lstStyle/>
          <a:p>
            <a:r>
              <a:rPr lang="en-US" dirty="0"/>
              <a:t>Step 2</a:t>
            </a:r>
          </a:p>
          <a:p>
            <a:r>
              <a:rPr lang="en-US" dirty="0"/>
              <a:t>Exploratory data analysis (EDA)</a:t>
            </a:r>
          </a:p>
          <a:p>
            <a:endParaRPr lang="en-US" dirty="0"/>
          </a:p>
          <a:p>
            <a:r>
              <a:rPr lang="en-US" dirty="0"/>
              <a:t>Plot the data to understand the data’s distribution</a:t>
            </a:r>
          </a:p>
        </p:txBody>
      </p:sp>
    </p:spTree>
    <p:extLst>
      <p:ext uri="{BB962C8B-B14F-4D97-AF65-F5344CB8AC3E}">
        <p14:creationId xmlns:p14="http://schemas.microsoft.com/office/powerpoint/2010/main" val="18931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1136CD-B3A5-452D-A680-0C21A9D71AD5}"/>
              </a:ext>
            </a:extLst>
          </p:cNvPr>
          <p:cNvSpPr>
            <a:spLocks noGrp="1"/>
          </p:cNvSpPr>
          <p:nvPr>
            <p:ph type="subTitle" idx="1"/>
          </p:nvPr>
        </p:nvSpPr>
        <p:spPr>
          <a:xfrm>
            <a:off x="1154955" y="4917989"/>
            <a:ext cx="8825658" cy="1084878"/>
          </a:xfrm>
        </p:spPr>
        <p:txBody>
          <a:bodyPr>
            <a:normAutofit/>
          </a:bodyPr>
          <a:lstStyle/>
          <a:p>
            <a:r>
              <a:rPr lang="en-US" sz="1600" dirty="0"/>
              <a:t>Target variable – sales price is heavily right skewed</a:t>
            </a:r>
          </a:p>
          <a:p>
            <a:r>
              <a:rPr lang="en-US" sz="1600" dirty="0"/>
              <a:t>Log transformation is needed</a:t>
            </a:r>
          </a:p>
        </p:txBody>
      </p:sp>
      <p:pic>
        <p:nvPicPr>
          <p:cNvPr id="5" name="Picture 4" descr="Chart, histogram&#10;&#10;Description automatically generated">
            <a:extLst>
              <a:ext uri="{FF2B5EF4-FFF2-40B4-BE49-F238E27FC236}">
                <a16:creationId xmlns:a16="http://schemas.microsoft.com/office/drawing/2014/main" id="{70B866BB-3020-4DBF-9778-9422AE130924}"/>
              </a:ext>
            </a:extLst>
          </p:cNvPr>
          <p:cNvPicPr>
            <a:picLocks noChangeAspect="1"/>
          </p:cNvPicPr>
          <p:nvPr/>
        </p:nvPicPr>
        <p:blipFill>
          <a:blip r:embed="rId2"/>
          <a:stretch>
            <a:fillRect/>
          </a:stretch>
        </p:blipFill>
        <p:spPr>
          <a:xfrm>
            <a:off x="2296131" y="1081222"/>
            <a:ext cx="6543306" cy="342900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77201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37</TotalTime>
  <Words>708</Words>
  <Application>Microsoft Office PowerPoint</Application>
  <PresentationFormat>Widescreen</PresentationFormat>
  <Paragraphs>44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 Boardroom</vt:lpstr>
      <vt:lpstr>IE 7280 Statistical methods in Engineering   Final Project</vt:lpstr>
      <vt:lpstr>Predicting House Sales Price using the housing data of Ames city in IOWA</vt:lpstr>
      <vt:lpstr>Contents: 1) Introduction and problem statement 2) description of the data 3) Code implementation with steps 4) Model Fitting 5) Final conclusion </vt:lpstr>
      <vt:lpstr> Problem statement:  We are given a dataset consisting of house details in Ames, Iowa . Our problem statement is to build a predictive model that can be used to guide our customers on where, when and how to build a property with minimum expense to maximize profit during resale  </vt:lpstr>
      <vt:lpstr>Dataset Description:  The dataset consists of the various features of the houses in AMES IOWA and the sales spread 2006-2010 The dataset consists of 2919 transactions that has happened at Ames and 80 features of the houses that has been sold. The columns consist of 36 numerical features and 43 categorical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Solved : Problem we are solving here is that, given a client wants to know the sales price of a house in a particular year with the type of house, garage requirement and any other feature that is available ( in our dataset)  and we want to suggest him a house as per his requirement and maximize his profit if he decides to sell it in a particular year. Let’s assume for the sake of this argument that a client gives the specification which is exactly a entry in our test set then all we have to do is give them the necessary salesprice. We can do this for any custom values the clients may require using our model to predict the sales price. </vt:lpstr>
      <vt:lpstr>Final Conclusion  From our above analysis we conclude that  we have found a way to provide the clients with the information as to which property to invest in or purchase and when and how much returns can they expect on selling the property. We used a Multiple Linear Regression model  with RMSE 0.1703 to predict the sales price value and provide our client with the necessary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Sales Price Predicting using the housing data of Ames city in IOWA</dc:title>
  <dc:creator>Aditya Chandrasekaran</dc:creator>
  <cp:lastModifiedBy>Phaniraj Bhatkal Goverdhan</cp:lastModifiedBy>
  <cp:revision>5</cp:revision>
  <dcterms:created xsi:type="dcterms:W3CDTF">2020-12-16T22:58:01Z</dcterms:created>
  <dcterms:modified xsi:type="dcterms:W3CDTF">2021-03-08T03:36:20Z</dcterms:modified>
</cp:coreProperties>
</file>