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5" r:id="rId3"/>
    <p:sldId id="266" r:id="rId4"/>
    <p:sldId id="257" r:id="rId5"/>
    <p:sldId id="258" r:id="rId6"/>
    <p:sldId id="271" r:id="rId7"/>
    <p:sldId id="272" r:id="rId8"/>
    <p:sldId id="273" r:id="rId9"/>
    <p:sldId id="274" r:id="rId10"/>
    <p:sldId id="259" r:id="rId11"/>
    <p:sldId id="260" r:id="rId12"/>
    <p:sldId id="261" r:id="rId13"/>
    <p:sldId id="263" r:id="rId14"/>
    <p:sldId id="264" r:id="rId15"/>
    <p:sldId id="267" r:id="rId16"/>
    <p:sldId id="268" r:id="rId17"/>
    <p:sldId id="265" r:id="rId18"/>
    <p:sldId id="269" r:id="rId19"/>
    <p:sldId id="270"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5002C5-DB56-4C77-9EEF-E33667691116}" type="datetimeFigureOut">
              <a:rPr lang="en-IN" smtClean="0"/>
              <a:t>16-03-2024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30C8B2-B444-418E-AE95-523878465C1A}" type="slidenum">
              <a:rPr lang="en-IN" smtClean="0"/>
              <a:t>‹#›</a:t>
            </a:fld>
            <a:endParaRPr lang="en-IN"/>
          </a:p>
        </p:txBody>
      </p:sp>
    </p:spTree>
    <p:extLst>
      <p:ext uri="{BB962C8B-B14F-4D97-AF65-F5344CB8AC3E}">
        <p14:creationId xmlns:p14="http://schemas.microsoft.com/office/powerpoint/2010/main" val="4246211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A30C8B2-B444-418E-AE95-523878465C1A}" type="slidenum">
              <a:rPr lang="en-IN" smtClean="0"/>
              <a:t>18</a:t>
            </a:fld>
            <a:endParaRPr lang="en-IN"/>
          </a:p>
        </p:txBody>
      </p:sp>
    </p:spTree>
    <p:extLst>
      <p:ext uri="{BB962C8B-B14F-4D97-AF65-F5344CB8AC3E}">
        <p14:creationId xmlns:p14="http://schemas.microsoft.com/office/powerpoint/2010/main" val="2434929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70797-2067-0E5F-1842-0F00B7A6D2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A2B8EA-1D91-1CF4-0FDB-8F37E62B8B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BD05315-2780-A425-8E0B-B3C43DC0F0A4}"/>
              </a:ext>
            </a:extLst>
          </p:cNvPr>
          <p:cNvSpPr>
            <a:spLocks noGrp="1"/>
          </p:cNvSpPr>
          <p:nvPr>
            <p:ph type="dt" sz="half" idx="10"/>
          </p:nvPr>
        </p:nvSpPr>
        <p:spPr/>
        <p:txBody>
          <a:bodyPr/>
          <a:lstStyle/>
          <a:p>
            <a:fld id="{463EAA53-F1FE-4E87-A1D6-DBD1E1E3B5B2}" type="datetimeFigureOut">
              <a:rPr lang="en-IN" smtClean="0"/>
              <a:t>16-03-2024</a:t>
            </a:fld>
            <a:endParaRPr lang="en-IN"/>
          </a:p>
        </p:txBody>
      </p:sp>
      <p:sp>
        <p:nvSpPr>
          <p:cNvPr id="5" name="Footer Placeholder 4">
            <a:extLst>
              <a:ext uri="{FF2B5EF4-FFF2-40B4-BE49-F238E27FC236}">
                <a16:creationId xmlns:a16="http://schemas.microsoft.com/office/drawing/2014/main" id="{7FB75B3D-C7AC-1E14-378E-2C28FFF2E3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85FFA4-C132-65D6-5498-E73DE1A65551}"/>
              </a:ext>
            </a:extLst>
          </p:cNvPr>
          <p:cNvSpPr>
            <a:spLocks noGrp="1"/>
          </p:cNvSpPr>
          <p:nvPr>
            <p:ph type="sldNum" sz="quarter" idx="12"/>
          </p:nvPr>
        </p:nvSpPr>
        <p:spPr/>
        <p:txBody>
          <a:bodyPr/>
          <a:lstStyle/>
          <a:p>
            <a:fld id="{76AC8CB6-9AFF-4DA2-8C8E-4AF1CBECD66A}" type="slidenum">
              <a:rPr lang="en-IN" smtClean="0"/>
              <a:t>‹#›</a:t>
            </a:fld>
            <a:endParaRPr lang="en-IN"/>
          </a:p>
        </p:txBody>
      </p:sp>
    </p:spTree>
    <p:extLst>
      <p:ext uri="{BB962C8B-B14F-4D97-AF65-F5344CB8AC3E}">
        <p14:creationId xmlns:p14="http://schemas.microsoft.com/office/powerpoint/2010/main" val="731612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062B7-74EC-9E81-B53F-A48FA227DED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9B4006F-A132-4788-B31C-D49DBA3671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4A58D8-7C3B-63B2-7C7F-F2E7223A3590}"/>
              </a:ext>
            </a:extLst>
          </p:cNvPr>
          <p:cNvSpPr>
            <a:spLocks noGrp="1"/>
          </p:cNvSpPr>
          <p:nvPr>
            <p:ph type="dt" sz="half" idx="10"/>
          </p:nvPr>
        </p:nvSpPr>
        <p:spPr/>
        <p:txBody>
          <a:bodyPr/>
          <a:lstStyle/>
          <a:p>
            <a:fld id="{463EAA53-F1FE-4E87-A1D6-DBD1E1E3B5B2}" type="datetimeFigureOut">
              <a:rPr lang="en-IN" smtClean="0"/>
              <a:t>16-03-2024</a:t>
            </a:fld>
            <a:endParaRPr lang="en-IN"/>
          </a:p>
        </p:txBody>
      </p:sp>
      <p:sp>
        <p:nvSpPr>
          <p:cNvPr id="5" name="Footer Placeholder 4">
            <a:extLst>
              <a:ext uri="{FF2B5EF4-FFF2-40B4-BE49-F238E27FC236}">
                <a16:creationId xmlns:a16="http://schemas.microsoft.com/office/drawing/2014/main" id="{D37C745C-B0E3-F7F8-BE4A-97AB4CAEC3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F88018-6B18-04B5-B2CD-3AD2F74884C1}"/>
              </a:ext>
            </a:extLst>
          </p:cNvPr>
          <p:cNvSpPr>
            <a:spLocks noGrp="1"/>
          </p:cNvSpPr>
          <p:nvPr>
            <p:ph type="sldNum" sz="quarter" idx="12"/>
          </p:nvPr>
        </p:nvSpPr>
        <p:spPr/>
        <p:txBody>
          <a:bodyPr/>
          <a:lstStyle/>
          <a:p>
            <a:fld id="{76AC8CB6-9AFF-4DA2-8C8E-4AF1CBECD66A}" type="slidenum">
              <a:rPr lang="en-IN" smtClean="0"/>
              <a:t>‹#›</a:t>
            </a:fld>
            <a:endParaRPr lang="en-IN"/>
          </a:p>
        </p:txBody>
      </p:sp>
    </p:spTree>
    <p:extLst>
      <p:ext uri="{BB962C8B-B14F-4D97-AF65-F5344CB8AC3E}">
        <p14:creationId xmlns:p14="http://schemas.microsoft.com/office/powerpoint/2010/main" val="2309756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C562DC-7C5E-1527-1C19-7D6D5B73A77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10B584-9B1A-2778-E7EA-2226F8554A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835AB6-206B-5BC7-5BCF-A5F42B1E0CD9}"/>
              </a:ext>
            </a:extLst>
          </p:cNvPr>
          <p:cNvSpPr>
            <a:spLocks noGrp="1"/>
          </p:cNvSpPr>
          <p:nvPr>
            <p:ph type="dt" sz="half" idx="10"/>
          </p:nvPr>
        </p:nvSpPr>
        <p:spPr/>
        <p:txBody>
          <a:bodyPr/>
          <a:lstStyle/>
          <a:p>
            <a:fld id="{463EAA53-F1FE-4E87-A1D6-DBD1E1E3B5B2}" type="datetimeFigureOut">
              <a:rPr lang="en-IN" smtClean="0"/>
              <a:t>16-03-2024</a:t>
            </a:fld>
            <a:endParaRPr lang="en-IN"/>
          </a:p>
        </p:txBody>
      </p:sp>
      <p:sp>
        <p:nvSpPr>
          <p:cNvPr id="5" name="Footer Placeholder 4">
            <a:extLst>
              <a:ext uri="{FF2B5EF4-FFF2-40B4-BE49-F238E27FC236}">
                <a16:creationId xmlns:a16="http://schemas.microsoft.com/office/drawing/2014/main" id="{4DB0416F-305B-30A1-8B45-AE81118C88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F79B27-C581-1120-11C4-460160B79FDE}"/>
              </a:ext>
            </a:extLst>
          </p:cNvPr>
          <p:cNvSpPr>
            <a:spLocks noGrp="1"/>
          </p:cNvSpPr>
          <p:nvPr>
            <p:ph type="sldNum" sz="quarter" idx="12"/>
          </p:nvPr>
        </p:nvSpPr>
        <p:spPr/>
        <p:txBody>
          <a:bodyPr/>
          <a:lstStyle/>
          <a:p>
            <a:fld id="{76AC8CB6-9AFF-4DA2-8C8E-4AF1CBECD66A}" type="slidenum">
              <a:rPr lang="en-IN" smtClean="0"/>
              <a:t>‹#›</a:t>
            </a:fld>
            <a:endParaRPr lang="en-IN"/>
          </a:p>
        </p:txBody>
      </p:sp>
    </p:spTree>
    <p:extLst>
      <p:ext uri="{BB962C8B-B14F-4D97-AF65-F5344CB8AC3E}">
        <p14:creationId xmlns:p14="http://schemas.microsoft.com/office/powerpoint/2010/main" val="440962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AD130-C9A0-32FF-080A-FBEF1CD4D8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F24673-357B-BB42-C77C-0EE5B5CEA2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31ED025-1DAE-A400-387D-35204B525D56}"/>
              </a:ext>
            </a:extLst>
          </p:cNvPr>
          <p:cNvSpPr>
            <a:spLocks noGrp="1"/>
          </p:cNvSpPr>
          <p:nvPr>
            <p:ph type="dt" sz="half" idx="10"/>
          </p:nvPr>
        </p:nvSpPr>
        <p:spPr/>
        <p:txBody>
          <a:bodyPr/>
          <a:lstStyle/>
          <a:p>
            <a:fld id="{463EAA53-F1FE-4E87-A1D6-DBD1E1E3B5B2}" type="datetimeFigureOut">
              <a:rPr lang="en-IN" smtClean="0"/>
              <a:t>16-03-2024</a:t>
            </a:fld>
            <a:endParaRPr lang="en-IN"/>
          </a:p>
        </p:txBody>
      </p:sp>
      <p:sp>
        <p:nvSpPr>
          <p:cNvPr id="5" name="Footer Placeholder 4">
            <a:extLst>
              <a:ext uri="{FF2B5EF4-FFF2-40B4-BE49-F238E27FC236}">
                <a16:creationId xmlns:a16="http://schemas.microsoft.com/office/drawing/2014/main" id="{E56604F1-2A40-143E-7DA9-0EFF600FC2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CBEE31-961C-1B40-1715-A80B1F381A84}"/>
              </a:ext>
            </a:extLst>
          </p:cNvPr>
          <p:cNvSpPr>
            <a:spLocks noGrp="1"/>
          </p:cNvSpPr>
          <p:nvPr>
            <p:ph type="sldNum" sz="quarter" idx="12"/>
          </p:nvPr>
        </p:nvSpPr>
        <p:spPr/>
        <p:txBody>
          <a:bodyPr/>
          <a:lstStyle/>
          <a:p>
            <a:fld id="{76AC8CB6-9AFF-4DA2-8C8E-4AF1CBECD66A}" type="slidenum">
              <a:rPr lang="en-IN" smtClean="0"/>
              <a:t>‹#›</a:t>
            </a:fld>
            <a:endParaRPr lang="en-IN"/>
          </a:p>
        </p:txBody>
      </p:sp>
    </p:spTree>
    <p:extLst>
      <p:ext uri="{BB962C8B-B14F-4D97-AF65-F5344CB8AC3E}">
        <p14:creationId xmlns:p14="http://schemas.microsoft.com/office/powerpoint/2010/main" val="265219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DB00B-6329-D654-F4DC-8850035770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756CFDD-1E45-2E82-4420-AFC6EBB0C6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0971FC-2246-DF25-166B-ED4B5A46321B}"/>
              </a:ext>
            </a:extLst>
          </p:cNvPr>
          <p:cNvSpPr>
            <a:spLocks noGrp="1"/>
          </p:cNvSpPr>
          <p:nvPr>
            <p:ph type="dt" sz="half" idx="10"/>
          </p:nvPr>
        </p:nvSpPr>
        <p:spPr/>
        <p:txBody>
          <a:bodyPr/>
          <a:lstStyle/>
          <a:p>
            <a:fld id="{463EAA53-F1FE-4E87-A1D6-DBD1E1E3B5B2}" type="datetimeFigureOut">
              <a:rPr lang="en-IN" smtClean="0"/>
              <a:t>16-03-2024</a:t>
            </a:fld>
            <a:endParaRPr lang="en-IN"/>
          </a:p>
        </p:txBody>
      </p:sp>
      <p:sp>
        <p:nvSpPr>
          <p:cNvPr id="5" name="Footer Placeholder 4">
            <a:extLst>
              <a:ext uri="{FF2B5EF4-FFF2-40B4-BE49-F238E27FC236}">
                <a16:creationId xmlns:a16="http://schemas.microsoft.com/office/drawing/2014/main" id="{289C2570-4814-27B9-37F7-BE88EC6123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88DCC2-1EA6-8163-9FB7-49EA46C6CA93}"/>
              </a:ext>
            </a:extLst>
          </p:cNvPr>
          <p:cNvSpPr>
            <a:spLocks noGrp="1"/>
          </p:cNvSpPr>
          <p:nvPr>
            <p:ph type="sldNum" sz="quarter" idx="12"/>
          </p:nvPr>
        </p:nvSpPr>
        <p:spPr/>
        <p:txBody>
          <a:bodyPr/>
          <a:lstStyle/>
          <a:p>
            <a:fld id="{76AC8CB6-9AFF-4DA2-8C8E-4AF1CBECD66A}" type="slidenum">
              <a:rPr lang="en-IN" smtClean="0"/>
              <a:t>‹#›</a:t>
            </a:fld>
            <a:endParaRPr lang="en-IN"/>
          </a:p>
        </p:txBody>
      </p:sp>
    </p:spTree>
    <p:extLst>
      <p:ext uri="{BB962C8B-B14F-4D97-AF65-F5344CB8AC3E}">
        <p14:creationId xmlns:p14="http://schemas.microsoft.com/office/powerpoint/2010/main" val="3033137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DA059-6806-6287-DD9E-FF5AFBCCA8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A63BBCA-FFCF-FCCE-5C46-BC1C938A5C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DF26B73-5940-1D7D-21C6-77DCD141AD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72042DD-D5F0-3C4B-6EF1-CAC81242472C}"/>
              </a:ext>
            </a:extLst>
          </p:cNvPr>
          <p:cNvSpPr>
            <a:spLocks noGrp="1"/>
          </p:cNvSpPr>
          <p:nvPr>
            <p:ph type="dt" sz="half" idx="10"/>
          </p:nvPr>
        </p:nvSpPr>
        <p:spPr/>
        <p:txBody>
          <a:bodyPr/>
          <a:lstStyle/>
          <a:p>
            <a:fld id="{463EAA53-F1FE-4E87-A1D6-DBD1E1E3B5B2}" type="datetimeFigureOut">
              <a:rPr lang="en-IN" smtClean="0"/>
              <a:t>16-03-2024</a:t>
            </a:fld>
            <a:endParaRPr lang="en-IN"/>
          </a:p>
        </p:txBody>
      </p:sp>
      <p:sp>
        <p:nvSpPr>
          <p:cNvPr id="6" name="Footer Placeholder 5">
            <a:extLst>
              <a:ext uri="{FF2B5EF4-FFF2-40B4-BE49-F238E27FC236}">
                <a16:creationId xmlns:a16="http://schemas.microsoft.com/office/drawing/2014/main" id="{69FA09D8-BD41-3EBC-C4F3-5D4B3B8E8D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8D98C3-E3DA-704B-FCCF-1404268E017E}"/>
              </a:ext>
            </a:extLst>
          </p:cNvPr>
          <p:cNvSpPr>
            <a:spLocks noGrp="1"/>
          </p:cNvSpPr>
          <p:nvPr>
            <p:ph type="sldNum" sz="quarter" idx="12"/>
          </p:nvPr>
        </p:nvSpPr>
        <p:spPr/>
        <p:txBody>
          <a:bodyPr/>
          <a:lstStyle/>
          <a:p>
            <a:fld id="{76AC8CB6-9AFF-4DA2-8C8E-4AF1CBECD66A}" type="slidenum">
              <a:rPr lang="en-IN" smtClean="0"/>
              <a:t>‹#›</a:t>
            </a:fld>
            <a:endParaRPr lang="en-IN"/>
          </a:p>
        </p:txBody>
      </p:sp>
    </p:spTree>
    <p:extLst>
      <p:ext uri="{BB962C8B-B14F-4D97-AF65-F5344CB8AC3E}">
        <p14:creationId xmlns:p14="http://schemas.microsoft.com/office/powerpoint/2010/main" val="3037870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24B9C-66B8-9FD9-884C-8D02D80620D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EB9CC0-2157-086A-CCE4-A69BCFEFF6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2305BBD-7951-A03A-D1F1-A14A0F9364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C5DC8A-F13C-8D4E-DCD6-6070E4D3CA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56AFE-4B34-17FF-0A7A-2FFB25F8AA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A81407D-5CD1-040C-0FEB-B617019763F2}"/>
              </a:ext>
            </a:extLst>
          </p:cNvPr>
          <p:cNvSpPr>
            <a:spLocks noGrp="1"/>
          </p:cNvSpPr>
          <p:nvPr>
            <p:ph type="dt" sz="half" idx="10"/>
          </p:nvPr>
        </p:nvSpPr>
        <p:spPr/>
        <p:txBody>
          <a:bodyPr/>
          <a:lstStyle/>
          <a:p>
            <a:fld id="{463EAA53-F1FE-4E87-A1D6-DBD1E1E3B5B2}" type="datetimeFigureOut">
              <a:rPr lang="en-IN" smtClean="0"/>
              <a:t>16-03-2024</a:t>
            </a:fld>
            <a:endParaRPr lang="en-IN"/>
          </a:p>
        </p:txBody>
      </p:sp>
      <p:sp>
        <p:nvSpPr>
          <p:cNvPr id="8" name="Footer Placeholder 7">
            <a:extLst>
              <a:ext uri="{FF2B5EF4-FFF2-40B4-BE49-F238E27FC236}">
                <a16:creationId xmlns:a16="http://schemas.microsoft.com/office/drawing/2014/main" id="{59476C0E-8A73-4761-48BE-BE6B6FEC76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79176B7-764A-126B-CA4D-B09946D59226}"/>
              </a:ext>
            </a:extLst>
          </p:cNvPr>
          <p:cNvSpPr>
            <a:spLocks noGrp="1"/>
          </p:cNvSpPr>
          <p:nvPr>
            <p:ph type="sldNum" sz="quarter" idx="12"/>
          </p:nvPr>
        </p:nvSpPr>
        <p:spPr/>
        <p:txBody>
          <a:bodyPr/>
          <a:lstStyle/>
          <a:p>
            <a:fld id="{76AC8CB6-9AFF-4DA2-8C8E-4AF1CBECD66A}" type="slidenum">
              <a:rPr lang="en-IN" smtClean="0"/>
              <a:t>‹#›</a:t>
            </a:fld>
            <a:endParaRPr lang="en-IN"/>
          </a:p>
        </p:txBody>
      </p:sp>
    </p:spTree>
    <p:extLst>
      <p:ext uri="{BB962C8B-B14F-4D97-AF65-F5344CB8AC3E}">
        <p14:creationId xmlns:p14="http://schemas.microsoft.com/office/powerpoint/2010/main" val="2922081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F90E2-4C1A-EE1D-FB8C-2CCA8C465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9703D8F-250D-E11A-F210-ACA854D1AA08}"/>
              </a:ext>
            </a:extLst>
          </p:cNvPr>
          <p:cNvSpPr>
            <a:spLocks noGrp="1"/>
          </p:cNvSpPr>
          <p:nvPr>
            <p:ph type="dt" sz="half" idx="10"/>
          </p:nvPr>
        </p:nvSpPr>
        <p:spPr/>
        <p:txBody>
          <a:bodyPr/>
          <a:lstStyle/>
          <a:p>
            <a:fld id="{463EAA53-F1FE-4E87-A1D6-DBD1E1E3B5B2}" type="datetimeFigureOut">
              <a:rPr lang="en-IN" smtClean="0"/>
              <a:t>16-03-2024</a:t>
            </a:fld>
            <a:endParaRPr lang="en-IN"/>
          </a:p>
        </p:txBody>
      </p:sp>
      <p:sp>
        <p:nvSpPr>
          <p:cNvPr id="4" name="Footer Placeholder 3">
            <a:extLst>
              <a:ext uri="{FF2B5EF4-FFF2-40B4-BE49-F238E27FC236}">
                <a16:creationId xmlns:a16="http://schemas.microsoft.com/office/drawing/2014/main" id="{94F72C13-BEA4-9094-222D-67998AD1B98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D45D073-8E1C-BE65-E42A-86BF6A81576A}"/>
              </a:ext>
            </a:extLst>
          </p:cNvPr>
          <p:cNvSpPr>
            <a:spLocks noGrp="1"/>
          </p:cNvSpPr>
          <p:nvPr>
            <p:ph type="sldNum" sz="quarter" idx="12"/>
          </p:nvPr>
        </p:nvSpPr>
        <p:spPr/>
        <p:txBody>
          <a:bodyPr/>
          <a:lstStyle/>
          <a:p>
            <a:fld id="{76AC8CB6-9AFF-4DA2-8C8E-4AF1CBECD66A}" type="slidenum">
              <a:rPr lang="en-IN" smtClean="0"/>
              <a:t>‹#›</a:t>
            </a:fld>
            <a:endParaRPr lang="en-IN"/>
          </a:p>
        </p:txBody>
      </p:sp>
    </p:spTree>
    <p:extLst>
      <p:ext uri="{BB962C8B-B14F-4D97-AF65-F5344CB8AC3E}">
        <p14:creationId xmlns:p14="http://schemas.microsoft.com/office/powerpoint/2010/main" val="3278226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4012B5-C9DF-8F3E-DE1F-D94FFDC351EA}"/>
              </a:ext>
            </a:extLst>
          </p:cNvPr>
          <p:cNvSpPr>
            <a:spLocks noGrp="1"/>
          </p:cNvSpPr>
          <p:nvPr>
            <p:ph type="dt" sz="half" idx="10"/>
          </p:nvPr>
        </p:nvSpPr>
        <p:spPr/>
        <p:txBody>
          <a:bodyPr/>
          <a:lstStyle/>
          <a:p>
            <a:fld id="{463EAA53-F1FE-4E87-A1D6-DBD1E1E3B5B2}" type="datetimeFigureOut">
              <a:rPr lang="en-IN" smtClean="0"/>
              <a:t>16-03-2024</a:t>
            </a:fld>
            <a:endParaRPr lang="en-IN"/>
          </a:p>
        </p:txBody>
      </p:sp>
      <p:sp>
        <p:nvSpPr>
          <p:cNvPr id="3" name="Footer Placeholder 2">
            <a:extLst>
              <a:ext uri="{FF2B5EF4-FFF2-40B4-BE49-F238E27FC236}">
                <a16:creationId xmlns:a16="http://schemas.microsoft.com/office/drawing/2014/main" id="{1E6F0771-3460-5E29-593D-67F956980C0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24A22B3-5550-C4EB-D5C1-B863BF213EE0}"/>
              </a:ext>
            </a:extLst>
          </p:cNvPr>
          <p:cNvSpPr>
            <a:spLocks noGrp="1"/>
          </p:cNvSpPr>
          <p:nvPr>
            <p:ph type="sldNum" sz="quarter" idx="12"/>
          </p:nvPr>
        </p:nvSpPr>
        <p:spPr/>
        <p:txBody>
          <a:bodyPr/>
          <a:lstStyle/>
          <a:p>
            <a:fld id="{76AC8CB6-9AFF-4DA2-8C8E-4AF1CBECD66A}" type="slidenum">
              <a:rPr lang="en-IN" smtClean="0"/>
              <a:t>‹#›</a:t>
            </a:fld>
            <a:endParaRPr lang="en-IN"/>
          </a:p>
        </p:txBody>
      </p:sp>
    </p:spTree>
    <p:extLst>
      <p:ext uri="{BB962C8B-B14F-4D97-AF65-F5344CB8AC3E}">
        <p14:creationId xmlns:p14="http://schemas.microsoft.com/office/powerpoint/2010/main" val="150704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EFADC-1B5E-9834-1E74-74F659766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6F8E8FE-3F5D-5B03-474A-30183CAC72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16CCE3-F241-DCCA-F613-6B7B1D9A25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C2D06A-DD04-F925-BABF-2C5B1C511D99}"/>
              </a:ext>
            </a:extLst>
          </p:cNvPr>
          <p:cNvSpPr>
            <a:spLocks noGrp="1"/>
          </p:cNvSpPr>
          <p:nvPr>
            <p:ph type="dt" sz="half" idx="10"/>
          </p:nvPr>
        </p:nvSpPr>
        <p:spPr/>
        <p:txBody>
          <a:bodyPr/>
          <a:lstStyle/>
          <a:p>
            <a:fld id="{463EAA53-F1FE-4E87-A1D6-DBD1E1E3B5B2}" type="datetimeFigureOut">
              <a:rPr lang="en-IN" smtClean="0"/>
              <a:t>16-03-2024</a:t>
            </a:fld>
            <a:endParaRPr lang="en-IN"/>
          </a:p>
        </p:txBody>
      </p:sp>
      <p:sp>
        <p:nvSpPr>
          <p:cNvPr id="6" name="Footer Placeholder 5">
            <a:extLst>
              <a:ext uri="{FF2B5EF4-FFF2-40B4-BE49-F238E27FC236}">
                <a16:creationId xmlns:a16="http://schemas.microsoft.com/office/drawing/2014/main" id="{B26AC12F-D6B0-6CC7-F8AF-C923A21837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E20CC4-F6A1-074C-FE90-24CE0597CB3C}"/>
              </a:ext>
            </a:extLst>
          </p:cNvPr>
          <p:cNvSpPr>
            <a:spLocks noGrp="1"/>
          </p:cNvSpPr>
          <p:nvPr>
            <p:ph type="sldNum" sz="quarter" idx="12"/>
          </p:nvPr>
        </p:nvSpPr>
        <p:spPr/>
        <p:txBody>
          <a:bodyPr/>
          <a:lstStyle/>
          <a:p>
            <a:fld id="{76AC8CB6-9AFF-4DA2-8C8E-4AF1CBECD66A}" type="slidenum">
              <a:rPr lang="en-IN" smtClean="0"/>
              <a:t>‹#›</a:t>
            </a:fld>
            <a:endParaRPr lang="en-IN"/>
          </a:p>
        </p:txBody>
      </p:sp>
    </p:spTree>
    <p:extLst>
      <p:ext uri="{BB962C8B-B14F-4D97-AF65-F5344CB8AC3E}">
        <p14:creationId xmlns:p14="http://schemas.microsoft.com/office/powerpoint/2010/main" val="3488971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EC7B5-F215-9D57-80A6-817E9D21A7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AA30275-D982-04AE-C540-1CB88270F8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8ABBBEC-B50F-398F-BEC1-97FFC28EA8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360152-90FD-DE5B-8C81-7F7180B948EF}"/>
              </a:ext>
            </a:extLst>
          </p:cNvPr>
          <p:cNvSpPr>
            <a:spLocks noGrp="1"/>
          </p:cNvSpPr>
          <p:nvPr>
            <p:ph type="dt" sz="half" idx="10"/>
          </p:nvPr>
        </p:nvSpPr>
        <p:spPr/>
        <p:txBody>
          <a:bodyPr/>
          <a:lstStyle/>
          <a:p>
            <a:fld id="{463EAA53-F1FE-4E87-A1D6-DBD1E1E3B5B2}" type="datetimeFigureOut">
              <a:rPr lang="en-IN" smtClean="0"/>
              <a:t>16-03-2024</a:t>
            </a:fld>
            <a:endParaRPr lang="en-IN"/>
          </a:p>
        </p:txBody>
      </p:sp>
      <p:sp>
        <p:nvSpPr>
          <p:cNvPr id="6" name="Footer Placeholder 5">
            <a:extLst>
              <a:ext uri="{FF2B5EF4-FFF2-40B4-BE49-F238E27FC236}">
                <a16:creationId xmlns:a16="http://schemas.microsoft.com/office/drawing/2014/main" id="{1B7E4C2A-3712-1274-7DCF-AAC80266C5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993817-391E-3938-D89D-D18DC44916E1}"/>
              </a:ext>
            </a:extLst>
          </p:cNvPr>
          <p:cNvSpPr>
            <a:spLocks noGrp="1"/>
          </p:cNvSpPr>
          <p:nvPr>
            <p:ph type="sldNum" sz="quarter" idx="12"/>
          </p:nvPr>
        </p:nvSpPr>
        <p:spPr/>
        <p:txBody>
          <a:bodyPr/>
          <a:lstStyle/>
          <a:p>
            <a:fld id="{76AC8CB6-9AFF-4DA2-8C8E-4AF1CBECD66A}" type="slidenum">
              <a:rPr lang="en-IN" smtClean="0"/>
              <a:t>‹#›</a:t>
            </a:fld>
            <a:endParaRPr lang="en-IN"/>
          </a:p>
        </p:txBody>
      </p:sp>
    </p:spTree>
    <p:extLst>
      <p:ext uri="{BB962C8B-B14F-4D97-AF65-F5344CB8AC3E}">
        <p14:creationId xmlns:p14="http://schemas.microsoft.com/office/powerpoint/2010/main" val="4005817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DE1A01-9800-9815-4DAA-5E4A3E5716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B0AA02-5183-E41F-FB90-425313DACB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706786-4959-E30A-F853-779E98461B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3EAA53-F1FE-4E87-A1D6-DBD1E1E3B5B2}" type="datetimeFigureOut">
              <a:rPr lang="en-IN" smtClean="0"/>
              <a:t>16-03-2024</a:t>
            </a:fld>
            <a:endParaRPr lang="en-IN"/>
          </a:p>
        </p:txBody>
      </p:sp>
      <p:sp>
        <p:nvSpPr>
          <p:cNvPr id="5" name="Footer Placeholder 4">
            <a:extLst>
              <a:ext uri="{FF2B5EF4-FFF2-40B4-BE49-F238E27FC236}">
                <a16:creationId xmlns:a16="http://schemas.microsoft.com/office/drawing/2014/main" id="{3C15CABB-8994-774A-99F5-5561380302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D52EA19-6CA4-7EA5-F004-94B9A35B2A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AC8CB6-9AFF-4DA2-8C8E-4AF1CBECD66A}" type="slidenum">
              <a:rPr lang="en-IN" smtClean="0"/>
              <a:t>‹#›</a:t>
            </a:fld>
            <a:endParaRPr lang="en-IN"/>
          </a:p>
        </p:txBody>
      </p:sp>
    </p:spTree>
    <p:extLst>
      <p:ext uri="{BB962C8B-B14F-4D97-AF65-F5344CB8AC3E}">
        <p14:creationId xmlns:p14="http://schemas.microsoft.com/office/powerpoint/2010/main" val="4095296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jpg"/></Relationships>
</file>

<file path=ppt/slides/_rels/slide19.xml.rels><?xml version="1.0" encoding="UTF-8" standalone="yes"?>
<Relationships xmlns="http://schemas.openxmlformats.org/package/2006/relationships"><Relationship Id="rId8" Type="http://schemas.openxmlformats.org/officeDocument/2006/relationships/hyperlink" Target="https://www.youtube.com/watch?v=_fS43iwDJmk" TargetMode="External"/><Relationship Id="rId3" Type="http://schemas.openxmlformats.org/officeDocument/2006/relationships/hyperlink" Target="https://www.wikipedia.org/" TargetMode="External"/><Relationship Id="rId7" Type="http://schemas.openxmlformats.org/officeDocument/2006/relationships/hyperlink" Target="https://www.youtube.com/watch?v=2kDuYv3ocxU" TargetMode="External"/><Relationship Id="rId2" Type="http://schemas.openxmlformats.org/officeDocument/2006/relationships/hyperlink" Target="https://in.mathworks.com/help/matlab/ref/histcounts.html#buijikm-1-nbins" TargetMode="External"/><Relationship Id="rId1" Type="http://schemas.openxmlformats.org/officeDocument/2006/relationships/slideLayout" Target="../slideLayouts/slideLayout2.xml"/><Relationship Id="rId6" Type="http://schemas.openxmlformats.org/officeDocument/2006/relationships/hyperlink" Target="https://www.youtube.com/watch?v=-9gBpGh6t3o" TargetMode="External"/><Relationship Id="rId11" Type="http://schemas.openxmlformats.org/officeDocument/2006/relationships/hyperlink" Target="https://www.owlnet.rice.edu/~ceng303/manuals/fortran/FOR3_3.html" TargetMode="External"/><Relationship Id="rId5" Type="http://schemas.openxmlformats.org/officeDocument/2006/relationships/hyperlink" Target="https://www.youtube.com/watch?v=Fe_z9loJqBU" TargetMode="External"/><Relationship Id="rId10" Type="http://schemas.openxmlformats.org/officeDocument/2006/relationships/hyperlink" Target="https://chat.openai.com/" TargetMode="External"/><Relationship Id="rId4" Type="http://schemas.openxmlformats.org/officeDocument/2006/relationships/hyperlink" Target="https://www.youtube.com/watch?v=P5FTEryiTl4" TargetMode="External"/><Relationship Id="rId9" Type="http://schemas.openxmlformats.org/officeDocument/2006/relationships/hyperlink" Target="https://images.googl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C1A34-05A9-1711-4BF8-956893603C58}"/>
              </a:ext>
            </a:extLst>
          </p:cNvPr>
          <p:cNvSpPr>
            <a:spLocks noGrp="1"/>
          </p:cNvSpPr>
          <p:nvPr>
            <p:ph type="ctrTitle"/>
          </p:nvPr>
        </p:nvSpPr>
        <p:spPr>
          <a:xfrm>
            <a:off x="1524000" y="2359741"/>
            <a:ext cx="9144000" cy="1533833"/>
          </a:xfrm>
        </p:spPr>
        <p:txBody>
          <a:bodyPr>
            <a:noAutofit/>
          </a:bodyPr>
          <a:lstStyle/>
          <a:p>
            <a:r>
              <a:rPr lang="en-IN" sz="9600" dirty="0"/>
              <a:t>Fruit classification Algorithm</a:t>
            </a:r>
          </a:p>
        </p:txBody>
      </p:sp>
      <p:sp>
        <p:nvSpPr>
          <p:cNvPr id="3" name="Subtitle 2">
            <a:extLst>
              <a:ext uri="{FF2B5EF4-FFF2-40B4-BE49-F238E27FC236}">
                <a16:creationId xmlns:a16="http://schemas.microsoft.com/office/drawing/2014/main" id="{9998827A-1EF9-5A64-753A-D685953FB2FE}"/>
              </a:ext>
            </a:extLst>
          </p:cNvPr>
          <p:cNvSpPr>
            <a:spLocks noGrp="1"/>
          </p:cNvSpPr>
          <p:nvPr>
            <p:ph type="subTitle" idx="1"/>
          </p:nvPr>
        </p:nvSpPr>
        <p:spPr>
          <a:xfrm>
            <a:off x="1524000" y="4326193"/>
            <a:ext cx="9144000" cy="2251587"/>
          </a:xfrm>
        </p:spPr>
        <p:txBody>
          <a:bodyPr>
            <a:normAutofit/>
          </a:bodyPr>
          <a:lstStyle/>
          <a:p>
            <a:r>
              <a:rPr lang="en-IN" dirty="0"/>
              <a:t>22BEC1489 – Kaushal Karthik K M </a:t>
            </a:r>
          </a:p>
          <a:p>
            <a:r>
              <a:rPr lang="en-IN" dirty="0"/>
              <a:t>22BEC1250 – Phani Samhitha K</a:t>
            </a:r>
          </a:p>
          <a:p>
            <a:r>
              <a:rPr lang="en-IN" dirty="0"/>
              <a:t>22BEC1317 – Aman Singhal </a:t>
            </a:r>
          </a:p>
          <a:p>
            <a:r>
              <a:rPr lang="en-IN" dirty="0"/>
              <a:t>BECE301L – DIGITAL SIGNAL PROCESSING </a:t>
            </a:r>
            <a:br>
              <a:rPr lang="en-IN" dirty="0"/>
            </a:br>
            <a:r>
              <a:rPr lang="en-IN" dirty="0"/>
              <a:t>SLOT: B1+TB1</a:t>
            </a:r>
          </a:p>
          <a:p>
            <a:endParaRPr lang="en-IN" dirty="0"/>
          </a:p>
        </p:txBody>
      </p:sp>
    </p:spTree>
    <p:extLst>
      <p:ext uri="{BB962C8B-B14F-4D97-AF65-F5344CB8AC3E}">
        <p14:creationId xmlns:p14="http://schemas.microsoft.com/office/powerpoint/2010/main" val="2615917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36804-83D4-162C-D0CC-9618FBF7EDFD}"/>
              </a:ext>
            </a:extLst>
          </p:cNvPr>
          <p:cNvSpPr>
            <a:spLocks noGrp="1"/>
          </p:cNvSpPr>
          <p:nvPr>
            <p:ph type="title"/>
          </p:nvPr>
        </p:nvSpPr>
        <p:spPr>
          <a:xfrm>
            <a:off x="98323" y="1"/>
            <a:ext cx="11255477" cy="1022554"/>
          </a:xfrm>
        </p:spPr>
        <p:txBody>
          <a:bodyPr/>
          <a:lstStyle/>
          <a:p>
            <a:r>
              <a:rPr lang="en-IN" dirty="0"/>
              <a:t>results</a:t>
            </a:r>
          </a:p>
        </p:txBody>
      </p:sp>
      <p:sp>
        <p:nvSpPr>
          <p:cNvPr id="3" name="Content Placeholder 2">
            <a:extLst>
              <a:ext uri="{FF2B5EF4-FFF2-40B4-BE49-F238E27FC236}">
                <a16:creationId xmlns:a16="http://schemas.microsoft.com/office/drawing/2014/main" id="{7690FB16-F9A2-C715-39D0-D2ABD5BF3F9E}"/>
              </a:ext>
            </a:extLst>
          </p:cNvPr>
          <p:cNvSpPr>
            <a:spLocks noGrp="1"/>
          </p:cNvSpPr>
          <p:nvPr>
            <p:ph idx="1"/>
          </p:nvPr>
        </p:nvSpPr>
        <p:spPr>
          <a:xfrm>
            <a:off x="98323" y="737419"/>
            <a:ext cx="11255477" cy="5439544"/>
          </a:xfrm>
        </p:spPr>
        <p:txBody>
          <a:bodyPr/>
          <a:lstStyle/>
          <a:p>
            <a:r>
              <a:rPr lang="en-IN" dirty="0"/>
              <a:t>The following test runs were conducted with 8 bins per histogram and with only 1 reference image per fruit [ refer slide 12].</a:t>
            </a:r>
          </a:p>
          <a:p>
            <a:pPr marL="0" indent="0">
              <a:buNone/>
            </a:pPr>
            <a:r>
              <a:rPr lang="en-IN" dirty="0"/>
              <a:t>First sample: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Second sample:</a:t>
            </a:r>
          </a:p>
          <a:p>
            <a:pPr marL="0" indent="0">
              <a:buNone/>
            </a:pPr>
            <a:endParaRPr lang="en-IN" dirty="0"/>
          </a:p>
        </p:txBody>
      </p:sp>
      <p:pic>
        <p:nvPicPr>
          <p:cNvPr id="5" name="Picture 4">
            <a:extLst>
              <a:ext uri="{FF2B5EF4-FFF2-40B4-BE49-F238E27FC236}">
                <a16:creationId xmlns:a16="http://schemas.microsoft.com/office/drawing/2014/main" id="{09719FDE-DD4B-DDB8-10F8-133D7402FA4D}"/>
              </a:ext>
            </a:extLst>
          </p:cNvPr>
          <p:cNvPicPr>
            <a:picLocks noChangeAspect="1"/>
          </p:cNvPicPr>
          <p:nvPr/>
        </p:nvPicPr>
        <p:blipFill>
          <a:blip r:embed="rId2"/>
          <a:stretch>
            <a:fillRect/>
          </a:stretch>
        </p:blipFill>
        <p:spPr>
          <a:xfrm>
            <a:off x="98323" y="2078331"/>
            <a:ext cx="9609653" cy="1973751"/>
          </a:xfrm>
          <a:prstGeom prst="rect">
            <a:avLst/>
          </a:prstGeom>
        </p:spPr>
      </p:pic>
      <p:pic>
        <p:nvPicPr>
          <p:cNvPr id="7" name="Picture 6">
            <a:extLst>
              <a:ext uri="{FF2B5EF4-FFF2-40B4-BE49-F238E27FC236}">
                <a16:creationId xmlns:a16="http://schemas.microsoft.com/office/drawing/2014/main" id="{DC1924FD-20DB-A1CD-2F72-543A3376F09B}"/>
              </a:ext>
            </a:extLst>
          </p:cNvPr>
          <p:cNvPicPr>
            <a:picLocks noChangeAspect="1"/>
          </p:cNvPicPr>
          <p:nvPr/>
        </p:nvPicPr>
        <p:blipFill>
          <a:blip r:embed="rId3"/>
          <a:stretch>
            <a:fillRect/>
          </a:stretch>
        </p:blipFill>
        <p:spPr>
          <a:xfrm>
            <a:off x="174529" y="4633137"/>
            <a:ext cx="9457240" cy="1737511"/>
          </a:xfrm>
          <a:prstGeom prst="rect">
            <a:avLst/>
          </a:prstGeom>
        </p:spPr>
      </p:pic>
    </p:spTree>
    <p:extLst>
      <p:ext uri="{BB962C8B-B14F-4D97-AF65-F5344CB8AC3E}">
        <p14:creationId xmlns:p14="http://schemas.microsoft.com/office/powerpoint/2010/main" val="11493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E26F-A62E-7D58-3EA1-D16CA75BAAD4}"/>
              </a:ext>
            </a:extLst>
          </p:cNvPr>
          <p:cNvSpPr>
            <a:spLocks noGrp="1"/>
          </p:cNvSpPr>
          <p:nvPr>
            <p:ph type="title"/>
          </p:nvPr>
        </p:nvSpPr>
        <p:spPr>
          <a:xfrm>
            <a:off x="0" y="0"/>
            <a:ext cx="11353800" cy="1022556"/>
          </a:xfrm>
        </p:spPr>
        <p:txBody>
          <a:bodyPr>
            <a:normAutofit/>
          </a:bodyPr>
          <a:lstStyle/>
          <a:p>
            <a:r>
              <a:rPr lang="en-IN" dirty="0"/>
              <a:t>results</a:t>
            </a:r>
          </a:p>
        </p:txBody>
      </p:sp>
      <p:sp>
        <p:nvSpPr>
          <p:cNvPr id="3" name="Content Placeholder 2">
            <a:extLst>
              <a:ext uri="{FF2B5EF4-FFF2-40B4-BE49-F238E27FC236}">
                <a16:creationId xmlns:a16="http://schemas.microsoft.com/office/drawing/2014/main" id="{62FE2F60-1B91-9A72-F1E0-E12EA20D8D0D}"/>
              </a:ext>
            </a:extLst>
          </p:cNvPr>
          <p:cNvSpPr>
            <a:spLocks noGrp="1"/>
          </p:cNvSpPr>
          <p:nvPr>
            <p:ph idx="1"/>
          </p:nvPr>
        </p:nvSpPr>
        <p:spPr>
          <a:xfrm>
            <a:off x="98323" y="914400"/>
            <a:ext cx="11255477" cy="5761703"/>
          </a:xfrm>
        </p:spPr>
        <p:txBody>
          <a:bodyPr/>
          <a:lstStyle/>
          <a:p>
            <a:pPr marL="0" indent="0">
              <a:buNone/>
            </a:pPr>
            <a:r>
              <a:rPr lang="en-IN" dirty="0"/>
              <a:t>Third Sample: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Fourth sample:</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A740CC62-7B97-DDFB-DEA8-29893571C075}"/>
              </a:ext>
            </a:extLst>
          </p:cNvPr>
          <p:cNvPicPr>
            <a:picLocks noChangeAspect="1"/>
          </p:cNvPicPr>
          <p:nvPr/>
        </p:nvPicPr>
        <p:blipFill>
          <a:blip r:embed="rId2"/>
          <a:stretch>
            <a:fillRect/>
          </a:stretch>
        </p:blipFill>
        <p:spPr>
          <a:xfrm>
            <a:off x="176452" y="1366291"/>
            <a:ext cx="9547651" cy="1714079"/>
          </a:xfrm>
          <a:prstGeom prst="rect">
            <a:avLst/>
          </a:prstGeom>
        </p:spPr>
      </p:pic>
      <p:pic>
        <p:nvPicPr>
          <p:cNvPr id="7" name="Picture 6">
            <a:extLst>
              <a:ext uri="{FF2B5EF4-FFF2-40B4-BE49-F238E27FC236}">
                <a16:creationId xmlns:a16="http://schemas.microsoft.com/office/drawing/2014/main" id="{6CC66110-00B3-7121-13F8-ECC07055CEDB}"/>
              </a:ext>
            </a:extLst>
          </p:cNvPr>
          <p:cNvPicPr>
            <a:picLocks noChangeAspect="1"/>
          </p:cNvPicPr>
          <p:nvPr/>
        </p:nvPicPr>
        <p:blipFill>
          <a:blip r:embed="rId3"/>
          <a:stretch>
            <a:fillRect/>
          </a:stretch>
        </p:blipFill>
        <p:spPr>
          <a:xfrm>
            <a:off x="176452" y="4089498"/>
            <a:ext cx="9701101" cy="1577477"/>
          </a:xfrm>
          <a:prstGeom prst="rect">
            <a:avLst/>
          </a:prstGeom>
        </p:spPr>
      </p:pic>
    </p:spTree>
    <p:extLst>
      <p:ext uri="{BB962C8B-B14F-4D97-AF65-F5344CB8AC3E}">
        <p14:creationId xmlns:p14="http://schemas.microsoft.com/office/powerpoint/2010/main" val="3869581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E26F-A62E-7D58-3EA1-D16CA75BAAD4}"/>
              </a:ext>
            </a:extLst>
          </p:cNvPr>
          <p:cNvSpPr>
            <a:spLocks noGrp="1"/>
          </p:cNvSpPr>
          <p:nvPr>
            <p:ph type="title"/>
          </p:nvPr>
        </p:nvSpPr>
        <p:spPr>
          <a:xfrm>
            <a:off x="0" y="0"/>
            <a:ext cx="11353800" cy="1022556"/>
          </a:xfrm>
        </p:spPr>
        <p:txBody>
          <a:bodyPr>
            <a:normAutofit/>
          </a:bodyPr>
          <a:lstStyle/>
          <a:p>
            <a:r>
              <a:rPr lang="en-IN" dirty="0"/>
              <a:t>results</a:t>
            </a:r>
          </a:p>
        </p:txBody>
      </p:sp>
      <p:sp>
        <p:nvSpPr>
          <p:cNvPr id="3" name="Content Placeholder 2">
            <a:extLst>
              <a:ext uri="{FF2B5EF4-FFF2-40B4-BE49-F238E27FC236}">
                <a16:creationId xmlns:a16="http://schemas.microsoft.com/office/drawing/2014/main" id="{62FE2F60-1B91-9A72-F1E0-E12EA20D8D0D}"/>
              </a:ext>
            </a:extLst>
          </p:cNvPr>
          <p:cNvSpPr>
            <a:spLocks noGrp="1"/>
          </p:cNvSpPr>
          <p:nvPr>
            <p:ph idx="1"/>
          </p:nvPr>
        </p:nvSpPr>
        <p:spPr>
          <a:xfrm>
            <a:off x="98323" y="914400"/>
            <a:ext cx="11255477" cy="5761703"/>
          </a:xfrm>
        </p:spPr>
        <p:txBody>
          <a:bodyPr/>
          <a:lstStyle/>
          <a:p>
            <a:pPr marL="0" indent="0">
              <a:buNone/>
            </a:pPr>
            <a:r>
              <a:rPr lang="en-IN" dirty="0"/>
              <a:t>Fifth Sample: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Sixth sample:</a:t>
            </a:r>
          </a:p>
          <a:p>
            <a:pPr marL="0" indent="0">
              <a:buNone/>
            </a:pPr>
            <a:endParaRPr lang="en-IN" dirty="0"/>
          </a:p>
          <a:p>
            <a:pPr marL="0" indent="0">
              <a:buNone/>
            </a:pPr>
            <a:endParaRPr lang="en-IN" dirty="0"/>
          </a:p>
        </p:txBody>
      </p:sp>
      <p:pic>
        <p:nvPicPr>
          <p:cNvPr id="6" name="Picture 5">
            <a:extLst>
              <a:ext uri="{FF2B5EF4-FFF2-40B4-BE49-F238E27FC236}">
                <a16:creationId xmlns:a16="http://schemas.microsoft.com/office/drawing/2014/main" id="{19EAB38B-7B13-9E08-96AC-B77C93EDA07A}"/>
              </a:ext>
            </a:extLst>
          </p:cNvPr>
          <p:cNvPicPr>
            <a:picLocks noChangeAspect="1"/>
          </p:cNvPicPr>
          <p:nvPr/>
        </p:nvPicPr>
        <p:blipFill>
          <a:blip r:embed="rId2"/>
          <a:stretch>
            <a:fillRect/>
          </a:stretch>
        </p:blipFill>
        <p:spPr>
          <a:xfrm>
            <a:off x="176452" y="1365721"/>
            <a:ext cx="9602032" cy="1714649"/>
          </a:xfrm>
          <a:prstGeom prst="rect">
            <a:avLst/>
          </a:prstGeom>
        </p:spPr>
      </p:pic>
      <p:pic>
        <p:nvPicPr>
          <p:cNvPr id="9" name="Picture 8">
            <a:extLst>
              <a:ext uri="{FF2B5EF4-FFF2-40B4-BE49-F238E27FC236}">
                <a16:creationId xmlns:a16="http://schemas.microsoft.com/office/drawing/2014/main" id="{E79975B6-5DDF-0BAB-5886-FB49D584FE89}"/>
              </a:ext>
            </a:extLst>
          </p:cNvPr>
          <p:cNvPicPr>
            <a:picLocks noChangeAspect="1"/>
          </p:cNvPicPr>
          <p:nvPr/>
        </p:nvPicPr>
        <p:blipFill>
          <a:blip r:embed="rId3"/>
          <a:stretch>
            <a:fillRect/>
          </a:stretch>
        </p:blipFill>
        <p:spPr>
          <a:xfrm>
            <a:off x="176452" y="4282296"/>
            <a:ext cx="9327688" cy="1661304"/>
          </a:xfrm>
          <a:prstGeom prst="rect">
            <a:avLst/>
          </a:prstGeom>
        </p:spPr>
      </p:pic>
    </p:spTree>
    <p:extLst>
      <p:ext uri="{BB962C8B-B14F-4D97-AF65-F5344CB8AC3E}">
        <p14:creationId xmlns:p14="http://schemas.microsoft.com/office/powerpoint/2010/main" val="3196564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E26F-A62E-7D58-3EA1-D16CA75BAAD4}"/>
              </a:ext>
            </a:extLst>
          </p:cNvPr>
          <p:cNvSpPr>
            <a:spLocks noGrp="1"/>
          </p:cNvSpPr>
          <p:nvPr>
            <p:ph type="title"/>
          </p:nvPr>
        </p:nvSpPr>
        <p:spPr>
          <a:xfrm>
            <a:off x="0" y="0"/>
            <a:ext cx="11353800" cy="1022556"/>
          </a:xfrm>
        </p:spPr>
        <p:txBody>
          <a:bodyPr>
            <a:normAutofit/>
          </a:bodyPr>
          <a:lstStyle/>
          <a:p>
            <a:r>
              <a:rPr lang="en-IN" dirty="0"/>
              <a:t>results</a:t>
            </a:r>
          </a:p>
        </p:txBody>
      </p:sp>
      <p:sp>
        <p:nvSpPr>
          <p:cNvPr id="3" name="Content Placeholder 2">
            <a:extLst>
              <a:ext uri="{FF2B5EF4-FFF2-40B4-BE49-F238E27FC236}">
                <a16:creationId xmlns:a16="http://schemas.microsoft.com/office/drawing/2014/main" id="{62FE2F60-1B91-9A72-F1E0-E12EA20D8D0D}"/>
              </a:ext>
            </a:extLst>
          </p:cNvPr>
          <p:cNvSpPr>
            <a:spLocks noGrp="1"/>
          </p:cNvSpPr>
          <p:nvPr>
            <p:ph idx="1"/>
          </p:nvPr>
        </p:nvSpPr>
        <p:spPr>
          <a:xfrm>
            <a:off x="98323" y="914400"/>
            <a:ext cx="11255477" cy="5761703"/>
          </a:xfrm>
        </p:spPr>
        <p:txBody>
          <a:bodyPr/>
          <a:lstStyle/>
          <a:p>
            <a:pPr marL="0" indent="0">
              <a:buNone/>
            </a:pPr>
            <a:r>
              <a:rPr lang="en-IN" dirty="0"/>
              <a:t>Seventh Sample: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Eighth sample:</a:t>
            </a:r>
          </a:p>
          <a:p>
            <a:pPr marL="0" indent="0">
              <a:buNone/>
            </a:pPr>
            <a:endParaRPr lang="en-IN" dirty="0"/>
          </a:p>
          <a:p>
            <a:pPr marL="0" indent="0">
              <a:buNone/>
            </a:pPr>
            <a:endParaRPr lang="en-IN" dirty="0"/>
          </a:p>
        </p:txBody>
      </p:sp>
      <p:pic>
        <p:nvPicPr>
          <p:cNvPr id="5" name="Picture 4">
            <a:extLst>
              <a:ext uri="{FF2B5EF4-FFF2-40B4-BE49-F238E27FC236}">
                <a16:creationId xmlns:a16="http://schemas.microsoft.com/office/drawing/2014/main" id="{88366159-1B81-C7C6-5941-1815B920CD1B}"/>
              </a:ext>
            </a:extLst>
          </p:cNvPr>
          <p:cNvPicPr>
            <a:picLocks noChangeAspect="1"/>
          </p:cNvPicPr>
          <p:nvPr/>
        </p:nvPicPr>
        <p:blipFill>
          <a:blip r:embed="rId2"/>
          <a:stretch>
            <a:fillRect/>
          </a:stretch>
        </p:blipFill>
        <p:spPr>
          <a:xfrm>
            <a:off x="98323" y="1461219"/>
            <a:ext cx="9289585" cy="1554615"/>
          </a:xfrm>
          <a:prstGeom prst="rect">
            <a:avLst/>
          </a:prstGeom>
        </p:spPr>
      </p:pic>
      <p:pic>
        <p:nvPicPr>
          <p:cNvPr id="8" name="Picture 7">
            <a:extLst>
              <a:ext uri="{FF2B5EF4-FFF2-40B4-BE49-F238E27FC236}">
                <a16:creationId xmlns:a16="http://schemas.microsoft.com/office/drawing/2014/main" id="{F213949F-AC90-E759-1402-ACF1B998B116}"/>
              </a:ext>
            </a:extLst>
          </p:cNvPr>
          <p:cNvPicPr>
            <a:picLocks noChangeAspect="1"/>
          </p:cNvPicPr>
          <p:nvPr/>
        </p:nvPicPr>
        <p:blipFill>
          <a:blip r:embed="rId3"/>
          <a:stretch>
            <a:fillRect/>
          </a:stretch>
        </p:blipFill>
        <p:spPr>
          <a:xfrm>
            <a:off x="98323" y="4281502"/>
            <a:ext cx="9571549" cy="1775614"/>
          </a:xfrm>
          <a:prstGeom prst="rect">
            <a:avLst/>
          </a:prstGeom>
        </p:spPr>
      </p:pic>
    </p:spTree>
    <p:extLst>
      <p:ext uri="{BB962C8B-B14F-4D97-AF65-F5344CB8AC3E}">
        <p14:creationId xmlns:p14="http://schemas.microsoft.com/office/powerpoint/2010/main" val="1644658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8E26F-A62E-7D58-3EA1-D16CA75BAAD4}"/>
              </a:ext>
            </a:extLst>
          </p:cNvPr>
          <p:cNvSpPr>
            <a:spLocks noGrp="1"/>
          </p:cNvSpPr>
          <p:nvPr>
            <p:ph type="title"/>
          </p:nvPr>
        </p:nvSpPr>
        <p:spPr>
          <a:xfrm>
            <a:off x="0" y="0"/>
            <a:ext cx="11353800" cy="1022556"/>
          </a:xfrm>
        </p:spPr>
        <p:txBody>
          <a:bodyPr>
            <a:normAutofit/>
          </a:bodyPr>
          <a:lstStyle/>
          <a:p>
            <a:r>
              <a:rPr lang="en-IN" dirty="0"/>
              <a:t>results</a:t>
            </a:r>
          </a:p>
        </p:txBody>
      </p:sp>
      <p:sp>
        <p:nvSpPr>
          <p:cNvPr id="3" name="Content Placeholder 2">
            <a:extLst>
              <a:ext uri="{FF2B5EF4-FFF2-40B4-BE49-F238E27FC236}">
                <a16:creationId xmlns:a16="http://schemas.microsoft.com/office/drawing/2014/main" id="{62FE2F60-1B91-9A72-F1E0-E12EA20D8D0D}"/>
              </a:ext>
            </a:extLst>
          </p:cNvPr>
          <p:cNvSpPr>
            <a:spLocks noGrp="1"/>
          </p:cNvSpPr>
          <p:nvPr>
            <p:ph idx="1"/>
          </p:nvPr>
        </p:nvSpPr>
        <p:spPr>
          <a:xfrm>
            <a:off x="98323" y="914400"/>
            <a:ext cx="11255477" cy="5761703"/>
          </a:xfrm>
        </p:spPr>
        <p:txBody>
          <a:bodyPr/>
          <a:lstStyle/>
          <a:p>
            <a:pPr marL="0" indent="0">
              <a:buNone/>
            </a:pPr>
            <a:r>
              <a:rPr lang="en-IN" dirty="0"/>
              <a:t>Ninth Sample:</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Tenth sample:</a:t>
            </a:r>
          </a:p>
          <a:p>
            <a:pPr marL="0" indent="0">
              <a:buNone/>
            </a:pPr>
            <a:endParaRPr lang="en-IN" dirty="0"/>
          </a:p>
          <a:p>
            <a:pPr marL="0" indent="0">
              <a:buNone/>
            </a:pPr>
            <a:endParaRPr lang="en-IN" dirty="0"/>
          </a:p>
        </p:txBody>
      </p:sp>
      <p:pic>
        <p:nvPicPr>
          <p:cNvPr id="6" name="Picture 5">
            <a:extLst>
              <a:ext uri="{FF2B5EF4-FFF2-40B4-BE49-F238E27FC236}">
                <a16:creationId xmlns:a16="http://schemas.microsoft.com/office/drawing/2014/main" id="{E19F7CED-686D-A17B-530E-DA9B9CB7A77A}"/>
              </a:ext>
            </a:extLst>
          </p:cNvPr>
          <p:cNvPicPr>
            <a:picLocks noChangeAspect="1"/>
          </p:cNvPicPr>
          <p:nvPr/>
        </p:nvPicPr>
        <p:blipFill>
          <a:blip r:embed="rId2"/>
          <a:stretch>
            <a:fillRect/>
          </a:stretch>
        </p:blipFill>
        <p:spPr>
          <a:xfrm>
            <a:off x="98323" y="1481995"/>
            <a:ext cx="9891617" cy="1676545"/>
          </a:xfrm>
          <a:prstGeom prst="rect">
            <a:avLst/>
          </a:prstGeom>
        </p:spPr>
      </p:pic>
      <p:pic>
        <p:nvPicPr>
          <p:cNvPr id="9" name="Picture 8">
            <a:extLst>
              <a:ext uri="{FF2B5EF4-FFF2-40B4-BE49-F238E27FC236}">
                <a16:creationId xmlns:a16="http://schemas.microsoft.com/office/drawing/2014/main" id="{78941CF1-239D-4A13-F10A-66C3D1C80D91}"/>
              </a:ext>
            </a:extLst>
          </p:cNvPr>
          <p:cNvPicPr>
            <a:picLocks noChangeAspect="1"/>
          </p:cNvPicPr>
          <p:nvPr/>
        </p:nvPicPr>
        <p:blipFill>
          <a:blip r:embed="rId3"/>
          <a:stretch>
            <a:fillRect/>
          </a:stretch>
        </p:blipFill>
        <p:spPr>
          <a:xfrm>
            <a:off x="98323" y="4072940"/>
            <a:ext cx="9396274" cy="1874682"/>
          </a:xfrm>
          <a:prstGeom prst="rect">
            <a:avLst/>
          </a:prstGeom>
        </p:spPr>
      </p:pic>
    </p:spTree>
    <p:extLst>
      <p:ext uri="{BB962C8B-B14F-4D97-AF65-F5344CB8AC3E}">
        <p14:creationId xmlns:p14="http://schemas.microsoft.com/office/powerpoint/2010/main" val="1742441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D21CA-67C8-1031-C796-C615FA8E3D87}"/>
              </a:ext>
            </a:extLst>
          </p:cNvPr>
          <p:cNvSpPr>
            <a:spLocks noGrp="1"/>
          </p:cNvSpPr>
          <p:nvPr>
            <p:ph type="title"/>
          </p:nvPr>
        </p:nvSpPr>
        <p:spPr>
          <a:xfrm>
            <a:off x="0" y="1"/>
            <a:ext cx="11353800" cy="983225"/>
          </a:xfrm>
        </p:spPr>
        <p:txBody>
          <a:bodyPr/>
          <a:lstStyle/>
          <a:p>
            <a:r>
              <a:rPr lang="en-IN" dirty="0"/>
              <a:t>Advantages</a:t>
            </a:r>
          </a:p>
        </p:txBody>
      </p:sp>
      <p:sp>
        <p:nvSpPr>
          <p:cNvPr id="3" name="Content Placeholder 2">
            <a:extLst>
              <a:ext uri="{FF2B5EF4-FFF2-40B4-BE49-F238E27FC236}">
                <a16:creationId xmlns:a16="http://schemas.microsoft.com/office/drawing/2014/main" id="{B6E111BD-4838-42BA-A248-564D8A755E87}"/>
              </a:ext>
            </a:extLst>
          </p:cNvPr>
          <p:cNvSpPr>
            <a:spLocks noGrp="1"/>
          </p:cNvSpPr>
          <p:nvPr>
            <p:ph idx="1"/>
          </p:nvPr>
        </p:nvSpPr>
        <p:spPr>
          <a:xfrm>
            <a:off x="0" y="816077"/>
            <a:ext cx="11353800" cy="5360886"/>
          </a:xfrm>
        </p:spPr>
        <p:txBody>
          <a:bodyPr/>
          <a:lstStyle/>
          <a:p>
            <a:r>
              <a:rPr lang="en-IN" dirty="0"/>
              <a:t>The primary advantage of using color histogram over edge (Shape matching) and  Template matching is as follows:</a:t>
            </a:r>
          </a:p>
          <a:p>
            <a:pPr marL="514350" indent="-514350">
              <a:buAutoNum type="arabicPeriod"/>
            </a:pPr>
            <a:r>
              <a:rPr lang="en-IN" dirty="0"/>
              <a:t>Edge detecting cant effectively sort fruits with similar or close to similar shape, also minor defects on the skin of the fruit, background of the images, brightness and resolution will contribute to inaccurate outputs.</a:t>
            </a:r>
          </a:p>
          <a:p>
            <a:pPr marL="514350" indent="-514350">
              <a:buAutoNum type="arabicPeriod"/>
            </a:pPr>
            <a:r>
              <a:rPr lang="en-IN" dirty="0"/>
              <a:t>Template matching is a precise procedure where a set template can be matched in another images, as such different images of same fruits will still not be matched due to the precision.</a:t>
            </a:r>
          </a:p>
          <a:p>
            <a:pPr marL="0" indent="0">
              <a:buNone/>
            </a:pPr>
            <a:r>
              <a:rPr lang="en-IN" dirty="0"/>
              <a:t>Additionally the computational complexity of such an approach is easier compared to the other 2 method discussed, as part of the computation is pre-defined as the histograms of the references have been computed ahead of time.</a:t>
            </a:r>
          </a:p>
          <a:p>
            <a:pPr marL="514350" indent="-514350">
              <a:buAutoNum type="arabicPeriod"/>
            </a:pPr>
            <a:endParaRPr lang="en-IN" dirty="0"/>
          </a:p>
        </p:txBody>
      </p:sp>
    </p:spTree>
    <p:extLst>
      <p:ext uri="{BB962C8B-B14F-4D97-AF65-F5344CB8AC3E}">
        <p14:creationId xmlns:p14="http://schemas.microsoft.com/office/powerpoint/2010/main" val="3719272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D166C-0A56-BD2E-483E-3B3533320408}"/>
              </a:ext>
            </a:extLst>
          </p:cNvPr>
          <p:cNvSpPr>
            <a:spLocks noGrp="1"/>
          </p:cNvSpPr>
          <p:nvPr>
            <p:ph type="title"/>
          </p:nvPr>
        </p:nvSpPr>
        <p:spPr>
          <a:xfrm>
            <a:off x="167148" y="98323"/>
            <a:ext cx="11186652" cy="1061883"/>
          </a:xfrm>
        </p:spPr>
        <p:txBody>
          <a:bodyPr/>
          <a:lstStyle/>
          <a:p>
            <a:r>
              <a:rPr lang="en-IN" dirty="0"/>
              <a:t>Disadvantages</a:t>
            </a:r>
          </a:p>
        </p:txBody>
      </p:sp>
      <p:sp>
        <p:nvSpPr>
          <p:cNvPr id="3" name="Content Placeholder 2">
            <a:extLst>
              <a:ext uri="{FF2B5EF4-FFF2-40B4-BE49-F238E27FC236}">
                <a16:creationId xmlns:a16="http://schemas.microsoft.com/office/drawing/2014/main" id="{4832FAFF-9674-2F80-296B-943EEBBA41EA}"/>
              </a:ext>
            </a:extLst>
          </p:cNvPr>
          <p:cNvSpPr>
            <a:spLocks noGrp="1"/>
          </p:cNvSpPr>
          <p:nvPr>
            <p:ph idx="1"/>
          </p:nvPr>
        </p:nvSpPr>
        <p:spPr>
          <a:xfrm>
            <a:off x="167148" y="1327355"/>
            <a:ext cx="11186652" cy="5102942"/>
          </a:xfrm>
        </p:spPr>
        <p:txBody>
          <a:bodyPr>
            <a:normAutofit lnSpcReduction="10000"/>
          </a:bodyPr>
          <a:lstStyle/>
          <a:p>
            <a:r>
              <a:rPr lang="en-IN" dirty="0"/>
              <a:t>The main drawback of using color histograms is that multi coloured fruits/unripe fruits will cloud the judgement of the algorithm and this will lead to incorrect results. </a:t>
            </a:r>
            <a:br>
              <a:rPr lang="en-IN" dirty="0"/>
            </a:br>
            <a:r>
              <a:rPr lang="en-IN" dirty="0"/>
              <a:t>However this issue can be resolved by expanding the number of reference images [ refer slide 15 ]</a:t>
            </a:r>
          </a:p>
          <a:p>
            <a:pPr marL="0" indent="0">
              <a:buNone/>
            </a:pPr>
            <a:r>
              <a:rPr lang="en-IN" dirty="0"/>
              <a:t>Incorrect classification:</a:t>
            </a:r>
          </a:p>
          <a:p>
            <a:pPr marL="0" indent="0">
              <a:buNone/>
            </a:pPr>
            <a:endParaRPr lang="en-IN" dirty="0"/>
          </a:p>
          <a:p>
            <a:pPr marL="0" indent="0">
              <a:buNone/>
            </a:pPr>
            <a:endParaRPr lang="en-IN" dirty="0"/>
          </a:p>
          <a:p>
            <a:pPr marL="0" indent="0">
              <a:buNone/>
            </a:pPr>
            <a:endParaRPr lang="en-IN" dirty="0"/>
          </a:p>
          <a:p>
            <a:pPr marL="0" indent="0">
              <a:buNone/>
            </a:pPr>
            <a:r>
              <a:rPr lang="en-IN" dirty="0"/>
              <a:t>As the color of the image is varying it results in incorrect classification, however the distance is varying by 0.01 order of magnitude hence increasing the bin will sort this correctly.</a:t>
            </a:r>
          </a:p>
        </p:txBody>
      </p:sp>
      <p:pic>
        <p:nvPicPr>
          <p:cNvPr id="5" name="Picture 4">
            <a:extLst>
              <a:ext uri="{FF2B5EF4-FFF2-40B4-BE49-F238E27FC236}">
                <a16:creationId xmlns:a16="http://schemas.microsoft.com/office/drawing/2014/main" id="{3A4659EA-7077-EA53-00A5-B93BB63D03E6}"/>
              </a:ext>
            </a:extLst>
          </p:cNvPr>
          <p:cNvPicPr>
            <a:picLocks noChangeAspect="1"/>
          </p:cNvPicPr>
          <p:nvPr/>
        </p:nvPicPr>
        <p:blipFill>
          <a:blip r:embed="rId2"/>
          <a:stretch>
            <a:fillRect/>
          </a:stretch>
        </p:blipFill>
        <p:spPr>
          <a:xfrm>
            <a:off x="167148" y="3576484"/>
            <a:ext cx="9411516" cy="1516511"/>
          </a:xfrm>
          <a:prstGeom prst="rect">
            <a:avLst/>
          </a:prstGeom>
        </p:spPr>
      </p:pic>
    </p:spTree>
    <p:extLst>
      <p:ext uri="{BB962C8B-B14F-4D97-AF65-F5344CB8AC3E}">
        <p14:creationId xmlns:p14="http://schemas.microsoft.com/office/powerpoint/2010/main" val="270356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6CCFA-EFBA-756A-D4AA-7C98B406269B}"/>
              </a:ext>
            </a:extLst>
          </p:cNvPr>
          <p:cNvSpPr>
            <a:spLocks noGrp="1"/>
          </p:cNvSpPr>
          <p:nvPr>
            <p:ph type="title"/>
          </p:nvPr>
        </p:nvSpPr>
        <p:spPr>
          <a:xfrm>
            <a:off x="0" y="1"/>
            <a:ext cx="11353800" cy="1012722"/>
          </a:xfrm>
        </p:spPr>
        <p:txBody>
          <a:bodyPr/>
          <a:lstStyle/>
          <a:p>
            <a:r>
              <a:rPr lang="en-IN" dirty="0"/>
              <a:t>Ways to improve accuracy</a:t>
            </a:r>
          </a:p>
        </p:txBody>
      </p:sp>
      <p:sp>
        <p:nvSpPr>
          <p:cNvPr id="3" name="Content Placeholder 2">
            <a:extLst>
              <a:ext uri="{FF2B5EF4-FFF2-40B4-BE49-F238E27FC236}">
                <a16:creationId xmlns:a16="http://schemas.microsoft.com/office/drawing/2014/main" id="{13C72C8D-4546-7756-0288-D28290ED3F8F}"/>
              </a:ext>
            </a:extLst>
          </p:cNvPr>
          <p:cNvSpPr>
            <a:spLocks noGrp="1"/>
          </p:cNvSpPr>
          <p:nvPr>
            <p:ph idx="1"/>
          </p:nvPr>
        </p:nvSpPr>
        <p:spPr>
          <a:xfrm>
            <a:off x="0" y="855406"/>
            <a:ext cx="11353800" cy="5321557"/>
          </a:xfrm>
        </p:spPr>
        <p:txBody>
          <a:bodyPr>
            <a:normAutofit/>
          </a:bodyPr>
          <a:lstStyle/>
          <a:p>
            <a:r>
              <a:rPr lang="en-US" dirty="0"/>
              <a:t>Increase the number of bins on histogram:</a:t>
            </a:r>
            <a:br>
              <a:rPr lang="en-US" dirty="0"/>
            </a:br>
            <a:r>
              <a:rPr lang="en-US" dirty="0"/>
              <a:t>Increasing the number of bins will result in a finer quantization of color information, providing more detailed histograms. However this will increase the computational complexity. </a:t>
            </a:r>
            <a:br>
              <a:rPr lang="en-US" dirty="0"/>
            </a:br>
            <a:r>
              <a:rPr lang="en-US" dirty="0"/>
              <a:t>The value of 8 was chosen by experimenting with various values to find the optimal value to obtain a balance between accuracy and efficiency</a:t>
            </a:r>
          </a:p>
          <a:p>
            <a:r>
              <a:rPr lang="en-US" dirty="0"/>
              <a:t>Increase reference images: The runs were done with ONE reference image of each fruit [ refer slide 16 ]. Adding more reference images will increase the accuracy of the algorithm but more time will be taken in order to compute as there are more distance to be measured.</a:t>
            </a:r>
          </a:p>
          <a:p>
            <a:endParaRPr lang="en-IN" dirty="0"/>
          </a:p>
        </p:txBody>
      </p:sp>
    </p:spTree>
    <p:extLst>
      <p:ext uri="{BB962C8B-B14F-4D97-AF65-F5344CB8AC3E}">
        <p14:creationId xmlns:p14="http://schemas.microsoft.com/office/powerpoint/2010/main" val="658481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ECC26-B183-5593-C10B-D3B2C6890231}"/>
              </a:ext>
            </a:extLst>
          </p:cNvPr>
          <p:cNvSpPr>
            <a:spLocks noGrp="1"/>
          </p:cNvSpPr>
          <p:nvPr>
            <p:ph type="title"/>
          </p:nvPr>
        </p:nvSpPr>
        <p:spPr>
          <a:xfrm>
            <a:off x="68826" y="68827"/>
            <a:ext cx="11611744" cy="2304940"/>
          </a:xfrm>
        </p:spPr>
        <p:txBody>
          <a:bodyPr>
            <a:normAutofit fontScale="90000"/>
          </a:bodyPr>
          <a:lstStyle/>
          <a:p>
            <a:r>
              <a:rPr lang="en-IN" dirty="0"/>
              <a:t>Reference images:</a:t>
            </a:r>
            <a:br>
              <a:rPr lang="en-IN" dirty="0"/>
            </a:br>
            <a:br>
              <a:rPr lang="en-IN" dirty="0"/>
            </a:br>
            <a:br>
              <a:rPr lang="en-IN" dirty="0"/>
            </a:br>
            <a:r>
              <a:rPr lang="en-IN" dirty="0"/>
              <a:t>       apple              guava                  mango               orange</a:t>
            </a:r>
          </a:p>
        </p:txBody>
      </p:sp>
      <p:pic>
        <p:nvPicPr>
          <p:cNvPr id="5" name="Content Placeholder 4">
            <a:extLst>
              <a:ext uri="{FF2B5EF4-FFF2-40B4-BE49-F238E27FC236}">
                <a16:creationId xmlns:a16="http://schemas.microsoft.com/office/drawing/2014/main" id="{CA5608FB-6188-ABCB-1DBE-26040FBFD9D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8826" y="2373767"/>
            <a:ext cx="2878624" cy="3133014"/>
          </a:xfrm>
        </p:spPr>
      </p:pic>
      <p:pic>
        <p:nvPicPr>
          <p:cNvPr id="7" name="Picture 6">
            <a:extLst>
              <a:ext uri="{FF2B5EF4-FFF2-40B4-BE49-F238E27FC236}">
                <a16:creationId xmlns:a16="http://schemas.microsoft.com/office/drawing/2014/main" id="{75F0BFE1-0567-C7F8-1F97-813A491DCDF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2914" y="2373767"/>
            <a:ext cx="2547938" cy="2773105"/>
          </a:xfrm>
          <a:prstGeom prst="rect">
            <a:avLst/>
          </a:prstGeom>
        </p:spPr>
      </p:pic>
      <p:pic>
        <p:nvPicPr>
          <p:cNvPr id="9" name="Picture 8">
            <a:extLst>
              <a:ext uri="{FF2B5EF4-FFF2-40B4-BE49-F238E27FC236}">
                <a16:creationId xmlns:a16="http://schemas.microsoft.com/office/drawing/2014/main" id="{4CEB1941-B7AC-0C4F-7EBF-18A3681E0EF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5001" y="2547373"/>
            <a:ext cx="2500154" cy="2500154"/>
          </a:xfrm>
          <a:prstGeom prst="rect">
            <a:avLst/>
          </a:prstGeom>
        </p:spPr>
      </p:pic>
      <p:pic>
        <p:nvPicPr>
          <p:cNvPr id="11" name="Picture 10">
            <a:extLst>
              <a:ext uri="{FF2B5EF4-FFF2-40B4-BE49-F238E27FC236}">
                <a16:creationId xmlns:a16="http://schemas.microsoft.com/office/drawing/2014/main" id="{59C7FAE7-DC20-167B-3CC0-6B4C0EC1C82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19304" y="2547373"/>
            <a:ext cx="2261266" cy="2261266"/>
          </a:xfrm>
          <a:prstGeom prst="rect">
            <a:avLst/>
          </a:prstGeom>
        </p:spPr>
      </p:pic>
    </p:spTree>
    <p:extLst>
      <p:ext uri="{BB962C8B-B14F-4D97-AF65-F5344CB8AC3E}">
        <p14:creationId xmlns:p14="http://schemas.microsoft.com/office/powerpoint/2010/main" val="1605089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6C32D-9195-7C3A-BBA4-BE3EC5B47B9D}"/>
              </a:ext>
            </a:extLst>
          </p:cNvPr>
          <p:cNvSpPr>
            <a:spLocks noGrp="1"/>
          </p:cNvSpPr>
          <p:nvPr>
            <p:ph type="title"/>
          </p:nvPr>
        </p:nvSpPr>
        <p:spPr>
          <a:xfrm>
            <a:off x="0" y="1"/>
            <a:ext cx="11353800" cy="825909"/>
          </a:xfrm>
        </p:spPr>
        <p:txBody>
          <a:bodyPr/>
          <a:lstStyle/>
          <a:p>
            <a:r>
              <a:rPr lang="en-IN" dirty="0"/>
              <a:t>References:</a:t>
            </a:r>
          </a:p>
        </p:txBody>
      </p:sp>
      <p:sp>
        <p:nvSpPr>
          <p:cNvPr id="3" name="Content Placeholder 2">
            <a:extLst>
              <a:ext uri="{FF2B5EF4-FFF2-40B4-BE49-F238E27FC236}">
                <a16:creationId xmlns:a16="http://schemas.microsoft.com/office/drawing/2014/main" id="{5F0F46AA-BE7B-AEBA-75A5-3E818E2CD366}"/>
              </a:ext>
            </a:extLst>
          </p:cNvPr>
          <p:cNvSpPr>
            <a:spLocks noGrp="1"/>
          </p:cNvSpPr>
          <p:nvPr>
            <p:ph idx="1"/>
          </p:nvPr>
        </p:nvSpPr>
        <p:spPr>
          <a:xfrm>
            <a:off x="117987" y="825910"/>
            <a:ext cx="11838039" cy="5879690"/>
          </a:xfrm>
        </p:spPr>
        <p:txBody>
          <a:bodyPr>
            <a:normAutofit fontScale="92500" lnSpcReduction="20000"/>
          </a:bodyPr>
          <a:lstStyle/>
          <a:p>
            <a:r>
              <a:rPr lang="en-IN" dirty="0">
                <a:hlinkClick r:id="rId2"/>
              </a:rPr>
              <a:t>https://in.mathworks.com/help/matlab/ref/histcounts.html#buijikm-1-nbins</a:t>
            </a:r>
            <a:r>
              <a:rPr lang="en-IN" dirty="0"/>
              <a:t>  </a:t>
            </a:r>
            <a:r>
              <a:rPr lang="en-IN" dirty="0">
                <a:sym typeface="Wingdings" panose="05000000000000000000" pitchFamily="2" charset="2"/>
              </a:rPr>
              <a:t> Histogram documentation</a:t>
            </a:r>
          </a:p>
          <a:p>
            <a:r>
              <a:rPr lang="en-IN" dirty="0">
                <a:hlinkClick r:id="rId3"/>
              </a:rPr>
              <a:t>https://www.wikipedia.org/</a:t>
            </a:r>
            <a:r>
              <a:rPr lang="en-IN" dirty="0"/>
              <a:t> </a:t>
            </a:r>
            <a:r>
              <a:rPr lang="en-IN" dirty="0">
                <a:sym typeface="Wingdings" panose="05000000000000000000" pitchFamily="2" charset="2"/>
              </a:rPr>
              <a:t> Research base for various concepts.</a:t>
            </a:r>
            <a:endParaRPr lang="en-IN" dirty="0"/>
          </a:p>
          <a:p>
            <a:r>
              <a:rPr lang="en-IN" dirty="0">
                <a:hlinkClick r:id="rId4"/>
              </a:rPr>
              <a:t>https://www.youtube.com/watch?v=P5FTEryiTl4</a:t>
            </a:r>
            <a:r>
              <a:rPr lang="en-IN" dirty="0"/>
              <a:t> </a:t>
            </a:r>
            <a:r>
              <a:rPr lang="en-IN" dirty="0">
                <a:sym typeface="Wingdings" panose="05000000000000000000" pitchFamily="2" charset="2"/>
              </a:rPr>
              <a:t> detailed breakdown of template matching.</a:t>
            </a:r>
          </a:p>
          <a:p>
            <a:r>
              <a:rPr lang="en-IN" dirty="0">
                <a:hlinkClick r:id="rId5"/>
              </a:rPr>
              <a:t>https://www.youtube.com/watch?v=Fe_z9loJqBU</a:t>
            </a:r>
            <a:r>
              <a:rPr lang="en-IN" dirty="0">
                <a:sym typeface="Wingdings" panose="05000000000000000000" pitchFamily="2" charset="2"/>
              </a:rPr>
              <a:t>  conceptual breakdown of color spaces, color histogram and equalization.</a:t>
            </a:r>
          </a:p>
          <a:p>
            <a:r>
              <a:rPr lang="en-IN" dirty="0">
                <a:sym typeface="Wingdings" panose="05000000000000000000" pitchFamily="2" charset="2"/>
                <a:hlinkClick r:id="rId6"/>
              </a:rPr>
              <a:t>https://www.youtube.com/watch?v=-9gBpGh6t3o</a:t>
            </a:r>
            <a:r>
              <a:rPr lang="en-IN" dirty="0">
                <a:sym typeface="Wingdings" panose="05000000000000000000" pitchFamily="2" charset="2"/>
              </a:rPr>
              <a:t>  conceptual breakdown of color spaces, color histogram and equalization.</a:t>
            </a:r>
          </a:p>
          <a:p>
            <a:r>
              <a:rPr lang="en-IN" dirty="0">
                <a:sym typeface="Wingdings" panose="05000000000000000000" pitchFamily="2" charset="2"/>
                <a:hlinkClick r:id="rId7"/>
              </a:rPr>
              <a:t>https://www.youtube.com/watch?v=2kDuYv3ocxU</a:t>
            </a:r>
            <a:r>
              <a:rPr lang="en-IN" dirty="0">
                <a:sym typeface="Wingdings" panose="05000000000000000000" pitchFamily="2" charset="2"/>
              </a:rPr>
              <a:t>  conceptual breakdown of HSV color space and working with HSV.</a:t>
            </a:r>
          </a:p>
          <a:p>
            <a:r>
              <a:rPr lang="en-IN" dirty="0">
                <a:sym typeface="Wingdings" panose="05000000000000000000" pitchFamily="2" charset="2"/>
                <a:hlinkClick r:id="rId8"/>
              </a:rPr>
              <a:t>https://www.youtube.com/watch?v=_fS43iwDJmk</a:t>
            </a:r>
            <a:r>
              <a:rPr lang="en-IN" dirty="0">
                <a:sym typeface="Wingdings" panose="05000000000000000000" pitchFamily="2" charset="2"/>
              </a:rPr>
              <a:t>  Color histogram.</a:t>
            </a:r>
          </a:p>
          <a:p>
            <a:r>
              <a:rPr lang="en-IN" dirty="0">
                <a:sym typeface="Wingdings" panose="05000000000000000000" pitchFamily="2" charset="2"/>
                <a:hlinkClick r:id="rId9"/>
              </a:rPr>
              <a:t>https://images.google.com/</a:t>
            </a:r>
            <a:r>
              <a:rPr lang="en-IN" dirty="0">
                <a:sym typeface="Wingdings" panose="05000000000000000000" pitchFamily="2" charset="2"/>
              </a:rPr>
              <a:t>  source of sample images and reference images.</a:t>
            </a:r>
          </a:p>
          <a:p>
            <a:r>
              <a:rPr lang="en-IN" dirty="0">
                <a:hlinkClick r:id="rId10"/>
              </a:rPr>
              <a:t>https://chat.openai.com</a:t>
            </a:r>
            <a:r>
              <a:rPr lang="en-IN" dirty="0"/>
              <a:t>  </a:t>
            </a:r>
            <a:r>
              <a:rPr lang="en-IN" dirty="0">
                <a:sym typeface="Wingdings" panose="05000000000000000000" pitchFamily="2" charset="2"/>
              </a:rPr>
              <a:t> ChatGPT for code optimization and debugging.</a:t>
            </a:r>
          </a:p>
          <a:p>
            <a:r>
              <a:rPr lang="en-IN" dirty="0">
                <a:sym typeface="Wingdings" panose="05000000000000000000" pitchFamily="2" charset="2"/>
                <a:hlinkClick r:id="rId11"/>
              </a:rPr>
              <a:t>https://www.owlnet.rice.edu/~ceng303/manuals/fortran/FOR3_3.html</a:t>
            </a:r>
            <a:r>
              <a:rPr lang="en-IN" dirty="0">
                <a:sym typeface="Wingdings" panose="05000000000000000000" pitchFamily="2" charset="2"/>
              </a:rPr>
              <a:t>  Pseudocode Flow chart guide.</a:t>
            </a:r>
          </a:p>
          <a:p>
            <a:endParaRPr lang="en-IN" dirty="0"/>
          </a:p>
          <a:p>
            <a:endParaRPr lang="en-IN" dirty="0"/>
          </a:p>
        </p:txBody>
      </p:sp>
    </p:spTree>
    <p:extLst>
      <p:ext uri="{BB962C8B-B14F-4D97-AF65-F5344CB8AC3E}">
        <p14:creationId xmlns:p14="http://schemas.microsoft.com/office/powerpoint/2010/main" val="2331755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9BC8E-5988-7C41-0D77-F80528EDD6E4}"/>
              </a:ext>
            </a:extLst>
          </p:cNvPr>
          <p:cNvSpPr>
            <a:spLocks noGrp="1"/>
          </p:cNvSpPr>
          <p:nvPr>
            <p:ph type="title"/>
          </p:nvPr>
        </p:nvSpPr>
        <p:spPr>
          <a:xfrm>
            <a:off x="0" y="1"/>
            <a:ext cx="12192000" cy="1238864"/>
          </a:xfrm>
        </p:spPr>
        <p:txBody>
          <a:bodyPr>
            <a:normAutofit/>
          </a:bodyPr>
          <a:lstStyle/>
          <a:p>
            <a:r>
              <a:rPr lang="en-IN" sz="6000" dirty="0"/>
              <a:t>Table of contents</a:t>
            </a:r>
          </a:p>
        </p:txBody>
      </p:sp>
      <p:sp>
        <p:nvSpPr>
          <p:cNvPr id="3" name="Content Placeholder 2">
            <a:extLst>
              <a:ext uri="{FF2B5EF4-FFF2-40B4-BE49-F238E27FC236}">
                <a16:creationId xmlns:a16="http://schemas.microsoft.com/office/drawing/2014/main" id="{83D27ABE-F45A-3F0F-DAE3-F2AE2C3933C4}"/>
              </a:ext>
            </a:extLst>
          </p:cNvPr>
          <p:cNvSpPr>
            <a:spLocks noGrp="1"/>
          </p:cNvSpPr>
          <p:nvPr>
            <p:ph idx="1"/>
          </p:nvPr>
        </p:nvSpPr>
        <p:spPr>
          <a:xfrm>
            <a:off x="0" y="1238865"/>
            <a:ext cx="12192000" cy="5619134"/>
          </a:xfrm>
        </p:spPr>
        <p:txBody>
          <a:bodyPr/>
          <a:lstStyle/>
          <a:p>
            <a:pPr>
              <a:buFont typeface="Wingdings" panose="05000000000000000000" pitchFamily="2" charset="2"/>
              <a:buChar char="q"/>
            </a:pPr>
            <a:r>
              <a:rPr lang="en-IN" dirty="0"/>
              <a:t> Slide 3: Keywords and definitions</a:t>
            </a:r>
          </a:p>
          <a:p>
            <a:pPr>
              <a:buFont typeface="Wingdings" panose="05000000000000000000" pitchFamily="2" charset="2"/>
              <a:buChar char="q"/>
            </a:pPr>
            <a:r>
              <a:rPr lang="en-IN" dirty="0"/>
              <a:t>Slide 4: Approach</a:t>
            </a:r>
          </a:p>
          <a:p>
            <a:pPr>
              <a:buFont typeface="Wingdings" panose="05000000000000000000" pitchFamily="2" charset="2"/>
              <a:buChar char="q"/>
            </a:pPr>
            <a:r>
              <a:rPr lang="en-IN" dirty="0"/>
              <a:t>Slide 5: Flow of data/pseudocode</a:t>
            </a:r>
          </a:p>
          <a:p>
            <a:pPr>
              <a:buFont typeface="Wingdings" panose="05000000000000000000" pitchFamily="2" charset="2"/>
              <a:buChar char="q"/>
            </a:pPr>
            <a:r>
              <a:rPr lang="en-IN" dirty="0"/>
              <a:t>Slide 6: Color histogram</a:t>
            </a:r>
          </a:p>
          <a:p>
            <a:pPr>
              <a:buFont typeface="Wingdings" panose="05000000000000000000" pitchFamily="2" charset="2"/>
              <a:buChar char="q"/>
            </a:pPr>
            <a:r>
              <a:rPr lang="en-IN" dirty="0"/>
              <a:t>Slide 9: Relevance of Bins</a:t>
            </a:r>
          </a:p>
          <a:p>
            <a:pPr>
              <a:buFont typeface="Wingdings" panose="05000000000000000000" pitchFamily="2" charset="2"/>
              <a:buChar char="q"/>
            </a:pPr>
            <a:r>
              <a:rPr lang="en-IN" dirty="0"/>
              <a:t>Slide 10: Results</a:t>
            </a:r>
          </a:p>
          <a:p>
            <a:pPr>
              <a:buFont typeface="Wingdings" panose="05000000000000000000" pitchFamily="2" charset="2"/>
              <a:buChar char="q"/>
            </a:pPr>
            <a:r>
              <a:rPr lang="en-IN" dirty="0"/>
              <a:t>Slide 15: Advantages</a:t>
            </a:r>
          </a:p>
          <a:p>
            <a:pPr>
              <a:buFont typeface="Wingdings" panose="05000000000000000000" pitchFamily="2" charset="2"/>
              <a:buChar char="q"/>
            </a:pPr>
            <a:r>
              <a:rPr lang="en-IN" dirty="0"/>
              <a:t>Slide 16: Disadvantages</a:t>
            </a:r>
          </a:p>
          <a:p>
            <a:pPr>
              <a:buFont typeface="Wingdings" panose="05000000000000000000" pitchFamily="2" charset="2"/>
              <a:buChar char="q"/>
            </a:pPr>
            <a:r>
              <a:rPr lang="en-IN" dirty="0"/>
              <a:t>Slide 17: Ways to improve</a:t>
            </a:r>
          </a:p>
          <a:p>
            <a:pPr>
              <a:buFont typeface="Wingdings" panose="05000000000000000000" pitchFamily="2" charset="2"/>
              <a:buChar char="q"/>
            </a:pPr>
            <a:r>
              <a:rPr lang="en-IN" dirty="0"/>
              <a:t>Slide 18: Reference images</a:t>
            </a:r>
          </a:p>
          <a:p>
            <a:pPr>
              <a:buFont typeface="Wingdings" panose="05000000000000000000" pitchFamily="2" charset="2"/>
              <a:buChar char="q"/>
            </a:pPr>
            <a:r>
              <a:rPr lang="en-IN" dirty="0"/>
              <a:t>Slide 19: References</a:t>
            </a:r>
          </a:p>
          <a:p>
            <a:pPr>
              <a:buFont typeface="Wingdings" panose="05000000000000000000" pitchFamily="2" charset="2"/>
              <a:buChar char="q"/>
            </a:pPr>
            <a:endParaRPr lang="en-IN" dirty="0"/>
          </a:p>
          <a:p>
            <a:pPr>
              <a:buFont typeface="Wingdings" panose="05000000000000000000" pitchFamily="2" charset="2"/>
              <a:buChar char="q"/>
            </a:pPr>
            <a:endParaRPr lang="en-IN" dirty="0"/>
          </a:p>
          <a:p>
            <a:pPr>
              <a:buFont typeface="Wingdings" panose="05000000000000000000" pitchFamily="2" charset="2"/>
              <a:buChar char="q"/>
            </a:pPr>
            <a:endParaRPr lang="en-IN" dirty="0"/>
          </a:p>
          <a:p>
            <a:pPr marL="514350" indent="-514350">
              <a:buFont typeface="+mj-lt"/>
              <a:buAutoNum type="arabicPeriod"/>
            </a:pPr>
            <a:endParaRPr lang="en-IN" dirty="0"/>
          </a:p>
        </p:txBody>
      </p:sp>
    </p:spTree>
    <p:extLst>
      <p:ext uri="{BB962C8B-B14F-4D97-AF65-F5344CB8AC3E}">
        <p14:creationId xmlns:p14="http://schemas.microsoft.com/office/powerpoint/2010/main" val="402214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A64BB-F414-DBCF-E83D-45603B80A392}"/>
              </a:ext>
            </a:extLst>
          </p:cNvPr>
          <p:cNvSpPr>
            <a:spLocks noGrp="1"/>
          </p:cNvSpPr>
          <p:nvPr>
            <p:ph type="ctrTitle"/>
          </p:nvPr>
        </p:nvSpPr>
        <p:spPr>
          <a:xfrm>
            <a:off x="1160207" y="2762863"/>
            <a:ext cx="9497961" cy="1130709"/>
          </a:xfrm>
        </p:spPr>
        <p:txBody>
          <a:bodyPr>
            <a:normAutofit/>
          </a:bodyPr>
          <a:lstStyle/>
          <a:p>
            <a:r>
              <a:rPr lang="en-IN" sz="7200" dirty="0"/>
              <a:t>THANK YOU</a:t>
            </a:r>
          </a:p>
        </p:txBody>
      </p:sp>
    </p:spTree>
    <p:extLst>
      <p:ext uri="{BB962C8B-B14F-4D97-AF65-F5344CB8AC3E}">
        <p14:creationId xmlns:p14="http://schemas.microsoft.com/office/powerpoint/2010/main" val="423594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BCF7D-0193-20EE-D8CE-A123E2B7B40C}"/>
              </a:ext>
            </a:extLst>
          </p:cNvPr>
          <p:cNvSpPr>
            <a:spLocks noGrp="1"/>
          </p:cNvSpPr>
          <p:nvPr>
            <p:ph type="title"/>
          </p:nvPr>
        </p:nvSpPr>
        <p:spPr>
          <a:xfrm>
            <a:off x="-1" y="1"/>
            <a:ext cx="7295536" cy="820992"/>
          </a:xfrm>
        </p:spPr>
        <p:txBody>
          <a:bodyPr>
            <a:noAutofit/>
          </a:bodyPr>
          <a:lstStyle/>
          <a:p>
            <a:r>
              <a:rPr lang="en-IN" sz="5400" dirty="0"/>
              <a:t>Keywords and definitions</a:t>
            </a:r>
          </a:p>
        </p:txBody>
      </p:sp>
      <p:sp>
        <p:nvSpPr>
          <p:cNvPr id="3" name="Content Placeholder 2">
            <a:extLst>
              <a:ext uri="{FF2B5EF4-FFF2-40B4-BE49-F238E27FC236}">
                <a16:creationId xmlns:a16="http://schemas.microsoft.com/office/drawing/2014/main" id="{AFDEAAF2-0046-3CB6-F613-4F315E175AB8}"/>
              </a:ext>
            </a:extLst>
          </p:cNvPr>
          <p:cNvSpPr>
            <a:spLocks noGrp="1"/>
          </p:cNvSpPr>
          <p:nvPr>
            <p:ph idx="1"/>
          </p:nvPr>
        </p:nvSpPr>
        <p:spPr>
          <a:xfrm>
            <a:off x="0" y="820993"/>
            <a:ext cx="12192000" cy="6037006"/>
          </a:xfrm>
        </p:spPr>
        <p:txBody>
          <a:bodyPr>
            <a:normAutofit/>
          </a:bodyPr>
          <a:lstStyle/>
          <a:p>
            <a:r>
              <a:rPr lang="en-IN" dirty="0"/>
              <a:t>Sample/sample image : </a:t>
            </a:r>
            <a:r>
              <a:rPr lang="en-IN" dirty="0">
                <a:sym typeface="Wingdings" panose="05000000000000000000" pitchFamily="2" charset="2"/>
              </a:rPr>
              <a:t>Images to be classified by the algorithm</a:t>
            </a:r>
          </a:p>
          <a:p>
            <a:r>
              <a:rPr lang="en-IN" dirty="0">
                <a:sym typeface="Wingdings" panose="05000000000000000000" pitchFamily="2" charset="2"/>
              </a:rPr>
              <a:t>reference image: Images to be used as reference in order to classify</a:t>
            </a:r>
          </a:p>
          <a:p>
            <a:r>
              <a:rPr lang="en-IN" dirty="0">
                <a:sym typeface="Wingdings" panose="05000000000000000000" pitchFamily="2" charset="2"/>
              </a:rPr>
              <a:t>HSV: Hue-Saturation-Value color space.</a:t>
            </a:r>
          </a:p>
          <a:p>
            <a:r>
              <a:rPr lang="en-IN" dirty="0"/>
              <a:t>Bins: number of channels (steps between 0 and 255) to be used in Histogram.</a:t>
            </a:r>
            <a:endParaRPr lang="en-IN" dirty="0">
              <a:sym typeface="Wingdings" panose="05000000000000000000" pitchFamily="2" charset="2"/>
            </a:endParaRPr>
          </a:p>
          <a:p>
            <a:r>
              <a:rPr lang="en-IN" dirty="0">
                <a:sym typeface="Wingdings" panose="05000000000000000000" pitchFamily="2" charset="2"/>
              </a:rPr>
              <a:t>Histogram/color histogram: </a:t>
            </a:r>
            <a:r>
              <a:rPr lang="en-US" dirty="0">
                <a:sym typeface="Wingdings" panose="05000000000000000000" pitchFamily="2" charset="2"/>
              </a:rPr>
              <a:t>A color histogram is a count of how much of each color occurs in the image.</a:t>
            </a:r>
          </a:p>
          <a:p>
            <a:r>
              <a:rPr lang="en-US" dirty="0">
                <a:sym typeface="Wingdings" panose="05000000000000000000" pitchFamily="2" charset="2"/>
              </a:rPr>
              <a:t>Normalized histogram: A normalized histogram is a histogram where the net sums is one.</a:t>
            </a:r>
            <a:endParaRPr lang="en-IN" dirty="0">
              <a:sym typeface="Wingdings" panose="05000000000000000000" pitchFamily="2" charset="2"/>
            </a:endParaRPr>
          </a:p>
          <a:p>
            <a:r>
              <a:rPr lang="en-IN" dirty="0"/>
              <a:t>Vector: A vector in MATLAB is a matrix with only one row or only one column.</a:t>
            </a:r>
          </a:p>
          <a:p>
            <a:r>
              <a:rPr lang="en-IN" dirty="0">
                <a:sym typeface="Wingdings" panose="05000000000000000000" pitchFamily="2" charset="2"/>
              </a:rPr>
              <a:t>Distance/Euclidian distance/Euclidian norm: The shortest line distance in Nth dimension between 2 points.</a:t>
            </a:r>
          </a:p>
          <a:p>
            <a:endParaRPr lang="en-IN" dirty="0"/>
          </a:p>
          <a:p>
            <a:endParaRPr lang="en-IN" dirty="0"/>
          </a:p>
        </p:txBody>
      </p:sp>
    </p:spTree>
    <p:extLst>
      <p:ext uri="{BB962C8B-B14F-4D97-AF65-F5344CB8AC3E}">
        <p14:creationId xmlns:p14="http://schemas.microsoft.com/office/powerpoint/2010/main" val="25832620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02E36-3A4A-DF2C-FD8D-31B0B0EC72EB}"/>
              </a:ext>
            </a:extLst>
          </p:cNvPr>
          <p:cNvSpPr>
            <a:spLocks noGrp="1"/>
          </p:cNvSpPr>
          <p:nvPr>
            <p:ph type="title"/>
          </p:nvPr>
        </p:nvSpPr>
        <p:spPr>
          <a:xfrm>
            <a:off x="0" y="0"/>
            <a:ext cx="11353800" cy="845574"/>
          </a:xfrm>
        </p:spPr>
        <p:txBody>
          <a:bodyPr>
            <a:normAutofit/>
          </a:bodyPr>
          <a:lstStyle/>
          <a:p>
            <a:r>
              <a:rPr lang="en-IN" dirty="0"/>
              <a:t>Approach </a:t>
            </a:r>
          </a:p>
        </p:txBody>
      </p:sp>
      <p:sp>
        <p:nvSpPr>
          <p:cNvPr id="3" name="Content Placeholder 2">
            <a:extLst>
              <a:ext uri="{FF2B5EF4-FFF2-40B4-BE49-F238E27FC236}">
                <a16:creationId xmlns:a16="http://schemas.microsoft.com/office/drawing/2014/main" id="{5F7406B1-90C8-8E90-F025-D626292DCFBE}"/>
              </a:ext>
            </a:extLst>
          </p:cNvPr>
          <p:cNvSpPr>
            <a:spLocks noGrp="1"/>
          </p:cNvSpPr>
          <p:nvPr>
            <p:ph idx="1"/>
          </p:nvPr>
        </p:nvSpPr>
        <p:spPr>
          <a:xfrm>
            <a:off x="0" y="698090"/>
            <a:ext cx="12192000" cy="6159910"/>
          </a:xfrm>
        </p:spPr>
        <p:txBody>
          <a:bodyPr>
            <a:normAutofit/>
          </a:bodyPr>
          <a:lstStyle/>
          <a:p>
            <a:pPr marL="0" indent="0">
              <a:buNone/>
            </a:pPr>
            <a:r>
              <a:rPr lang="en-IN" dirty="0"/>
              <a:t>The algorithm works through normalized histogram color matching, any image to be processed will be converted into a color histogram in the HSV color space and the result there of will be normalized by dividing each value with the net sum to obtain the relative occurrence of every color in the image.</a:t>
            </a:r>
          </a:p>
          <a:p>
            <a:pPr marL="0" indent="0">
              <a:buNone/>
            </a:pPr>
            <a:r>
              <a:rPr lang="en-IN" dirty="0"/>
              <a:t>The histogram is represented as a n-point vector in MATLAB, where n is the number of</a:t>
            </a:r>
            <a:r>
              <a:rPr lang="en-IN" dirty="0">
                <a:effectLst>
                  <a:outerShdw blurRad="38100" dist="38100" dir="2700000" algn="tl">
                    <a:srgbClr val="000000">
                      <a:alpha val="43137"/>
                    </a:srgbClr>
                  </a:outerShdw>
                </a:effectLst>
              </a:rPr>
              <a:t> </a:t>
            </a:r>
            <a:r>
              <a:rPr lang="en-IN" i="1" u="sng" dirty="0">
                <a:effectLst>
                  <a:outerShdw blurRad="38100" dist="38100" dir="2700000" algn="tl">
                    <a:srgbClr val="000000">
                      <a:alpha val="43137"/>
                    </a:srgbClr>
                  </a:outerShdw>
                </a:effectLst>
              </a:rPr>
              <a:t>Bins </a:t>
            </a:r>
            <a:r>
              <a:rPr lang="en-IN" dirty="0"/>
              <a:t>in the histogram. Following normalization we are left with 3n-point vector[slide 8].</a:t>
            </a:r>
            <a:endParaRPr lang="en-IN" i="1" u="sng" dirty="0"/>
          </a:p>
          <a:p>
            <a:pPr marL="0" indent="0">
              <a:buNone/>
            </a:pPr>
            <a:r>
              <a:rPr lang="en-IN" dirty="0"/>
              <a:t>Using the generalized Euclidian distance formula, also known as Euclidian norm we can compute the </a:t>
            </a:r>
            <a:r>
              <a:rPr lang="en-IN" i="1" u="sng" dirty="0">
                <a:effectLst>
                  <a:outerShdw blurRad="38100" dist="38100" dir="2700000" algn="tl">
                    <a:srgbClr val="000000">
                      <a:alpha val="43137"/>
                    </a:srgbClr>
                  </a:outerShdw>
                </a:effectLst>
              </a:rPr>
              <a:t>Distance </a:t>
            </a:r>
            <a:r>
              <a:rPr lang="en-IN" dirty="0"/>
              <a:t>. This is done with the formula</a:t>
            </a:r>
          </a:p>
          <a:p>
            <a:pPr marL="0" indent="0">
              <a:buNone/>
            </a:pPr>
            <a:endParaRPr lang="en-IN" i="1" u="sng" dirty="0">
              <a:effectLst>
                <a:outerShdw blurRad="38100" dist="38100" dir="2700000" algn="tl">
                  <a:srgbClr val="000000">
                    <a:alpha val="43137"/>
                  </a:srgbClr>
                </a:outerShdw>
              </a:effectLst>
            </a:endParaRPr>
          </a:p>
          <a:p>
            <a:pPr marL="0" indent="0">
              <a:buNone/>
            </a:pPr>
            <a:endParaRPr lang="en-IN" dirty="0"/>
          </a:p>
          <a:p>
            <a:pPr marL="0" indent="0">
              <a:buNone/>
            </a:pPr>
            <a:r>
              <a:rPr lang="en-IN" dirty="0"/>
              <a:t>Now we minimize the distance across the 4 categories and the classification is done by examining the result.</a:t>
            </a:r>
          </a:p>
        </p:txBody>
      </p:sp>
      <p:pic>
        <p:nvPicPr>
          <p:cNvPr id="4" name="Picture 3">
            <a:extLst>
              <a:ext uri="{FF2B5EF4-FFF2-40B4-BE49-F238E27FC236}">
                <a16:creationId xmlns:a16="http://schemas.microsoft.com/office/drawing/2014/main" id="{BDC421DE-5D49-DF8B-209F-F73349FDFE29}"/>
              </a:ext>
            </a:extLst>
          </p:cNvPr>
          <p:cNvPicPr>
            <a:picLocks noChangeAspect="1"/>
          </p:cNvPicPr>
          <p:nvPr/>
        </p:nvPicPr>
        <p:blipFill>
          <a:blip r:embed="rId2"/>
          <a:stretch>
            <a:fillRect/>
          </a:stretch>
        </p:blipFill>
        <p:spPr>
          <a:xfrm>
            <a:off x="191691" y="4532578"/>
            <a:ext cx="3726503" cy="1066892"/>
          </a:xfrm>
          <a:prstGeom prst="rect">
            <a:avLst/>
          </a:prstGeom>
        </p:spPr>
      </p:pic>
    </p:spTree>
    <p:extLst>
      <p:ext uri="{BB962C8B-B14F-4D97-AF65-F5344CB8AC3E}">
        <p14:creationId xmlns:p14="http://schemas.microsoft.com/office/powerpoint/2010/main" val="2080380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D1263-6812-1D94-4F8B-07541381ABFE}"/>
              </a:ext>
            </a:extLst>
          </p:cNvPr>
          <p:cNvSpPr>
            <a:spLocks noGrp="1"/>
          </p:cNvSpPr>
          <p:nvPr>
            <p:ph type="title"/>
          </p:nvPr>
        </p:nvSpPr>
        <p:spPr>
          <a:xfrm>
            <a:off x="0" y="0"/>
            <a:ext cx="5083276" cy="1592825"/>
          </a:xfrm>
        </p:spPr>
        <p:txBody>
          <a:bodyPr>
            <a:normAutofit/>
          </a:bodyPr>
          <a:lstStyle/>
          <a:p>
            <a:r>
              <a:rPr lang="en-IN" dirty="0"/>
              <a:t>Flow of data And pseudo-code</a:t>
            </a:r>
          </a:p>
        </p:txBody>
      </p:sp>
      <p:sp>
        <p:nvSpPr>
          <p:cNvPr id="6" name="Oval 5">
            <a:extLst>
              <a:ext uri="{FF2B5EF4-FFF2-40B4-BE49-F238E27FC236}">
                <a16:creationId xmlns:a16="http://schemas.microsoft.com/office/drawing/2014/main" id="{84458D98-D27C-FE5C-5635-0D93F76FCBF8}"/>
              </a:ext>
            </a:extLst>
          </p:cNvPr>
          <p:cNvSpPr/>
          <p:nvPr/>
        </p:nvSpPr>
        <p:spPr>
          <a:xfrm>
            <a:off x="6322142" y="108155"/>
            <a:ext cx="2054943" cy="771833"/>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START</a:t>
            </a:r>
          </a:p>
        </p:txBody>
      </p:sp>
      <p:sp>
        <p:nvSpPr>
          <p:cNvPr id="9" name="Parallelogram 8">
            <a:extLst>
              <a:ext uri="{FF2B5EF4-FFF2-40B4-BE49-F238E27FC236}">
                <a16:creationId xmlns:a16="http://schemas.microsoft.com/office/drawing/2014/main" id="{C0860BF8-5022-0DC4-C236-9A5FCEBAE14F}"/>
              </a:ext>
            </a:extLst>
          </p:cNvPr>
          <p:cNvSpPr/>
          <p:nvPr/>
        </p:nvSpPr>
        <p:spPr>
          <a:xfrm>
            <a:off x="8952271" y="103240"/>
            <a:ext cx="2054942" cy="776748"/>
          </a:xfrm>
          <a:prstGeom prst="parallelogram">
            <a:avLst/>
          </a:prstGeom>
        </p:spPr>
        <p:style>
          <a:lnRef idx="1">
            <a:schemeClr val="dk1"/>
          </a:lnRef>
          <a:fillRef idx="0">
            <a:schemeClr val="dk1"/>
          </a:fillRef>
          <a:effectRef idx="0">
            <a:schemeClr val="dk1"/>
          </a:effectRef>
          <a:fontRef idx="minor">
            <a:schemeClr val="tx1"/>
          </a:fontRef>
        </p:style>
        <p:txBody>
          <a:bodyPr rtlCol="0" anchor="ctr"/>
          <a:lstStyle/>
          <a:p>
            <a:pPr algn="ctr"/>
            <a:r>
              <a:rPr lang="en-IN" dirty="0"/>
              <a:t>Read sample image</a:t>
            </a:r>
          </a:p>
        </p:txBody>
      </p:sp>
      <p:sp>
        <p:nvSpPr>
          <p:cNvPr id="10" name="Rectangle 9">
            <a:extLst>
              <a:ext uri="{FF2B5EF4-FFF2-40B4-BE49-F238E27FC236}">
                <a16:creationId xmlns:a16="http://schemas.microsoft.com/office/drawing/2014/main" id="{1E987CB0-FD48-94AB-BD05-8B65E6D0EAD4}"/>
              </a:ext>
            </a:extLst>
          </p:cNvPr>
          <p:cNvSpPr/>
          <p:nvPr/>
        </p:nvSpPr>
        <p:spPr>
          <a:xfrm>
            <a:off x="8952271" y="1227192"/>
            <a:ext cx="2054942" cy="99305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Convert to HSV and compute Histogram for H, S and V.</a:t>
            </a:r>
          </a:p>
        </p:txBody>
      </p:sp>
      <p:sp>
        <p:nvSpPr>
          <p:cNvPr id="11" name="Rectangle 10">
            <a:extLst>
              <a:ext uri="{FF2B5EF4-FFF2-40B4-BE49-F238E27FC236}">
                <a16:creationId xmlns:a16="http://schemas.microsoft.com/office/drawing/2014/main" id="{2408EE1F-36D6-530F-F9B9-53D9B32C540C}"/>
              </a:ext>
            </a:extLst>
          </p:cNvPr>
          <p:cNvSpPr/>
          <p:nvPr/>
        </p:nvSpPr>
        <p:spPr>
          <a:xfrm>
            <a:off x="8952271" y="2567454"/>
            <a:ext cx="2054942" cy="8947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Concatenate the histogram and normalize it</a:t>
            </a:r>
          </a:p>
        </p:txBody>
      </p:sp>
      <p:sp>
        <p:nvSpPr>
          <p:cNvPr id="12" name="Rectangle 11">
            <a:extLst>
              <a:ext uri="{FF2B5EF4-FFF2-40B4-BE49-F238E27FC236}">
                <a16:creationId xmlns:a16="http://schemas.microsoft.com/office/drawing/2014/main" id="{3F766CEC-FE1A-F05F-C439-44B9861F6829}"/>
              </a:ext>
            </a:extLst>
          </p:cNvPr>
          <p:cNvSpPr/>
          <p:nvPr/>
        </p:nvSpPr>
        <p:spPr>
          <a:xfrm>
            <a:off x="6322143" y="3770670"/>
            <a:ext cx="2054942" cy="8947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Normalized Histograms for reference images</a:t>
            </a:r>
          </a:p>
        </p:txBody>
      </p:sp>
      <p:sp>
        <p:nvSpPr>
          <p:cNvPr id="13" name="Rectangle 12">
            <a:extLst>
              <a:ext uri="{FF2B5EF4-FFF2-40B4-BE49-F238E27FC236}">
                <a16:creationId xmlns:a16="http://schemas.microsoft.com/office/drawing/2014/main" id="{38E5A255-8ED1-B9FD-9510-B85B2CB5D2DA}"/>
              </a:ext>
            </a:extLst>
          </p:cNvPr>
          <p:cNvSpPr/>
          <p:nvPr/>
        </p:nvSpPr>
        <p:spPr>
          <a:xfrm>
            <a:off x="8952270" y="3778047"/>
            <a:ext cx="2054942" cy="8947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Calculate the distance </a:t>
            </a:r>
            <a:br>
              <a:rPr lang="en-IN" dirty="0"/>
            </a:br>
            <a:r>
              <a:rPr lang="en-IN" dirty="0"/>
              <a:t>(Euclidian norm)</a:t>
            </a:r>
          </a:p>
        </p:txBody>
      </p:sp>
      <p:sp>
        <p:nvSpPr>
          <p:cNvPr id="14" name="Diamond 13">
            <a:extLst>
              <a:ext uri="{FF2B5EF4-FFF2-40B4-BE49-F238E27FC236}">
                <a16:creationId xmlns:a16="http://schemas.microsoft.com/office/drawing/2014/main" id="{2D297E83-5398-5C1E-E80F-9264884C4344}"/>
              </a:ext>
            </a:extLst>
          </p:cNvPr>
          <p:cNvSpPr/>
          <p:nvPr/>
        </p:nvSpPr>
        <p:spPr>
          <a:xfrm>
            <a:off x="8952268" y="4848532"/>
            <a:ext cx="2054943" cy="963561"/>
          </a:xfrm>
          <a:prstGeom prst="diamond">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Find the lowest</a:t>
            </a:r>
          </a:p>
        </p:txBody>
      </p:sp>
      <p:sp>
        <p:nvSpPr>
          <p:cNvPr id="15" name="Parallelogram 14">
            <a:extLst>
              <a:ext uri="{FF2B5EF4-FFF2-40B4-BE49-F238E27FC236}">
                <a16:creationId xmlns:a16="http://schemas.microsoft.com/office/drawing/2014/main" id="{66A7B848-9D64-46FB-58FC-F34654B7EB79}"/>
              </a:ext>
            </a:extLst>
          </p:cNvPr>
          <p:cNvSpPr/>
          <p:nvPr/>
        </p:nvSpPr>
        <p:spPr>
          <a:xfrm>
            <a:off x="8952267" y="5987844"/>
            <a:ext cx="2054944" cy="816077"/>
          </a:xfrm>
          <a:prstGeom prst="parallelogram">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Output the result and plot the graphs</a:t>
            </a:r>
          </a:p>
        </p:txBody>
      </p:sp>
      <p:sp>
        <p:nvSpPr>
          <p:cNvPr id="16" name="Rectangle 15">
            <a:extLst>
              <a:ext uri="{FF2B5EF4-FFF2-40B4-BE49-F238E27FC236}">
                <a16:creationId xmlns:a16="http://schemas.microsoft.com/office/drawing/2014/main" id="{84BBECBC-0D10-EBF0-F397-E08673B5EE50}"/>
              </a:ext>
            </a:extLst>
          </p:cNvPr>
          <p:cNvSpPr/>
          <p:nvPr/>
        </p:nvSpPr>
        <p:spPr>
          <a:xfrm>
            <a:off x="6322143" y="2567454"/>
            <a:ext cx="2054942" cy="8947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H,S,V histograms of reference images</a:t>
            </a:r>
          </a:p>
        </p:txBody>
      </p:sp>
      <p:sp>
        <p:nvSpPr>
          <p:cNvPr id="17" name="Oval 16">
            <a:extLst>
              <a:ext uri="{FF2B5EF4-FFF2-40B4-BE49-F238E27FC236}">
                <a16:creationId xmlns:a16="http://schemas.microsoft.com/office/drawing/2014/main" id="{BBF3BED1-302C-60EB-148D-25126CDAF6AA}"/>
              </a:ext>
            </a:extLst>
          </p:cNvPr>
          <p:cNvSpPr/>
          <p:nvPr/>
        </p:nvSpPr>
        <p:spPr>
          <a:xfrm>
            <a:off x="6499123" y="6030861"/>
            <a:ext cx="2054941" cy="71898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END</a:t>
            </a:r>
          </a:p>
        </p:txBody>
      </p:sp>
      <p:cxnSp>
        <p:nvCxnSpPr>
          <p:cNvPr id="19" name="Straight Arrow Connector 18">
            <a:extLst>
              <a:ext uri="{FF2B5EF4-FFF2-40B4-BE49-F238E27FC236}">
                <a16:creationId xmlns:a16="http://schemas.microsoft.com/office/drawing/2014/main" id="{09AFA764-BF95-F444-271E-90DFB80898E3}"/>
              </a:ext>
            </a:extLst>
          </p:cNvPr>
          <p:cNvCxnSpPr>
            <a:cxnSpLocks/>
            <a:stCxn id="6" idx="6"/>
            <a:endCxn id="9" idx="5"/>
          </p:cNvCxnSpPr>
          <p:nvPr/>
        </p:nvCxnSpPr>
        <p:spPr>
          <a:xfrm flipV="1">
            <a:off x="8377085" y="491614"/>
            <a:ext cx="672280" cy="24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41D7B34-FC5F-CB90-581D-0E6D800B7BC1}"/>
              </a:ext>
            </a:extLst>
          </p:cNvPr>
          <p:cNvCxnSpPr>
            <a:cxnSpLocks/>
            <a:stCxn id="9" idx="4"/>
            <a:endCxn id="10" idx="0"/>
          </p:cNvCxnSpPr>
          <p:nvPr/>
        </p:nvCxnSpPr>
        <p:spPr>
          <a:xfrm>
            <a:off x="9979742" y="879988"/>
            <a:ext cx="0" cy="347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D138369-A1AF-C964-C0CB-07BF7462A646}"/>
              </a:ext>
            </a:extLst>
          </p:cNvPr>
          <p:cNvCxnSpPr>
            <a:cxnSpLocks/>
            <a:stCxn id="10" idx="2"/>
            <a:endCxn id="11" idx="0"/>
          </p:cNvCxnSpPr>
          <p:nvPr/>
        </p:nvCxnSpPr>
        <p:spPr>
          <a:xfrm>
            <a:off x="9979742" y="2220250"/>
            <a:ext cx="0" cy="3472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7CCCC38-8DAC-767A-8A59-747F31D95057}"/>
              </a:ext>
            </a:extLst>
          </p:cNvPr>
          <p:cNvCxnSpPr>
            <a:cxnSpLocks/>
            <a:stCxn id="11" idx="2"/>
            <a:endCxn id="13" idx="0"/>
          </p:cNvCxnSpPr>
          <p:nvPr/>
        </p:nvCxnSpPr>
        <p:spPr>
          <a:xfrm flipH="1">
            <a:off x="9979741" y="3462189"/>
            <a:ext cx="1" cy="315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3824CB1-6F78-B0A9-C11B-07E81AE37FF5}"/>
              </a:ext>
            </a:extLst>
          </p:cNvPr>
          <p:cNvCxnSpPr>
            <a:cxnSpLocks/>
            <a:stCxn id="13" idx="2"/>
            <a:endCxn id="14" idx="0"/>
          </p:cNvCxnSpPr>
          <p:nvPr/>
        </p:nvCxnSpPr>
        <p:spPr>
          <a:xfrm flipH="1">
            <a:off x="9979740" y="4672782"/>
            <a:ext cx="1" cy="1757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75B806C-141D-54EF-2C65-E3E279AAE3CA}"/>
              </a:ext>
            </a:extLst>
          </p:cNvPr>
          <p:cNvCxnSpPr>
            <a:cxnSpLocks/>
            <a:stCxn id="14" idx="2"/>
            <a:endCxn id="15" idx="0"/>
          </p:cNvCxnSpPr>
          <p:nvPr/>
        </p:nvCxnSpPr>
        <p:spPr>
          <a:xfrm flipH="1">
            <a:off x="9979739" y="5812093"/>
            <a:ext cx="1" cy="1757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3A4DAF2-5E79-E152-5DC1-79D493858FE8}"/>
              </a:ext>
            </a:extLst>
          </p:cNvPr>
          <p:cNvCxnSpPr>
            <a:cxnSpLocks/>
            <a:stCxn id="15" idx="5"/>
            <a:endCxn id="17" idx="6"/>
          </p:cNvCxnSpPr>
          <p:nvPr/>
        </p:nvCxnSpPr>
        <p:spPr>
          <a:xfrm flipH="1" flipV="1">
            <a:off x="8554064" y="6390353"/>
            <a:ext cx="500213" cy="5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0B4539B-61FB-C9F4-8BBE-BF234F7C450B}"/>
              </a:ext>
            </a:extLst>
          </p:cNvPr>
          <p:cNvCxnSpPr>
            <a:cxnSpLocks/>
            <a:stCxn id="6" idx="4"/>
            <a:endCxn id="16" idx="0"/>
          </p:cNvCxnSpPr>
          <p:nvPr/>
        </p:nvCxnSpPr>
        <p:spPr>
          <a:xfrm>
            <a:off x="7349614" y="879988"/>
            <a:ext cx="0" cy="1687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4C9C060-6D80-BCFE-F509-7DEEB1B94285}"/>
              </a:ext>
            </a:extLst>
          </p:cNvPr>
          <p:cNvCxnSpPr>
            <a:cxnSpLocks/>
            <a:stCxn id="16" idx="2"/>
            <a:endCxn id="12" idx="0"/>
          </p:cNvCxnSpPr>
          <p:nvPr/>
        </p:nvCxnSpPr>
        <p:spPr>
          <a:xfrm>
            <a:off x="7349614" y="3462189"/>
            <a:ext cx="0" cy="308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F5BE9B28-067E-E44F-7524-881798F23701}"/>
              </a:ext>
            </a:extLst>
          </p:cNvPr>
          <p:cNvCxnSpPr>
            <a:stCxn id="12" idx="2"/>
            <a:endCxn id="14" idx="1"/>
          </p:cNvCxnSpPr>
          <p:nvPr/>
        </p:nvCxnSpPr>
        <p:spPr>
          <a:xfrm rot="16200000" flipH="1">
            <a:off x="7818487" y="4196532"/>
            <a:ext cx="664908" cy="160265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BD52BCF0-27A9-944B-74D3-83D1B1AEC655}"/>
              </a:ext>
            </a:extLst>
          </p:cNvPr>
          <p:cNvSpPr txBox="1"/>
          <p:nvPr/>
        </p:nvSpPr>
        <p:spPr>
          <a:xfrm>
            <a:off x="157320" y="1598878"/>
            <a:ext cx="5850187" cy="5539978"/>
          </a:xfrm>
          <a:prstGeom prst="rect">
            <a:avLst/>
          </a:prstGeom>
          <a:noFill/>
        </p:spPr>
        <p:txBody>
          <a:bodyPr wrap="square" rtlCol="0">
            <a:spAutoFit/>
          </a:bodyPr>
          <a:lstStyle/>
          <a:p>
            <a:pPr marL="342900" indent="-342900">
              <a:buFont typeface="Arial" panose="020B0604020202020204" pitchFamily="34" charset="0"/>
              <a:buChar char="•"/>
            </a:pPr>
            <a:r>
              <a:rPr lang="en-IN" sz="2800" dirty="0"/>
              <a:t>Import the image -&gt; convert to HSV color space -&gt; obtain the color histogram for Hue, Saturation and Value -&gt; concatenate the 3 different histograms into one -&gt; normalize the histogram.</a:t>
            </a:r>
          </a:p>
          <a:p>
            <a:pPr marL="342900" indent="-342900">
              <a:buFont typeface="Arial" panose="020B0604020202020204" pitchFamily="34" charset="0"/>
              <a:buChar char="•"/>
            </a:pPr>
            <a:r>
              <a:rPr lang="en-IN" sz="2800" dirty="0"/>
              <a:t>Obtain the Euclidian distance between sample image and pre-defined reference image -&gt; Find the lowest distance -&gt; Display the results and plot the histograms and the image.</a:t>
            </a:r>
          </a:p>
          <a:p>
            <a:endParaRPr lang="en-IN" dirty="0"/>
          </a:p>
        </p:txBody>
      </p:sp>
    </p:spTree>
    <p:extLst>
      <p:ext uri="{BB962C8B-B14F-4D97-AF65-F5344CB8AC3E}">
        <p14:creationId xmlns:p14="http://schemas.microsoft.com/office/powerpoint/2010/main" val="1342686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0A6E3-8064-B00E-6254-6DE25AD3B386}"/>
              </a:ext>
            </a:extLst>
          </p:cNvPr>
          <p:cNvSpPr>
            <a:spLocks noGrp="1"/>
          </p:cNvSpPr>
          <p:nvPr>
            <p:ph type="title"/>
          </p:nvPr>
        </p:nvSpPr>
        <p:spPr>
          <a:xfrm>
            <a:off x="0" y="1"/>
            <a:ext cx="11353800" cy="681036"/>
          </a:xfrm>
        </p:spPr>
        <p:txBody>
          <a:bodyPr>
            <a:normAutofit fontScale="90000"/>
          </a:bodyPr>
          <a:lstStyle/>
          <a:p>
            <a:r>
              <a:rPr lang="en-IN" dirty="0"/>
              <a:t>Color-Histogram [histcount()]</a:t>
            </a:r>
          </a:p>
        </p:txBody>
      </p:sp>
      <p:sp>
        <p:nvSpPr>
          <p:cNvPr id="3" name="Content Placeholder 2">
            <a:extLst>
              <a:ext uri="{FF2B5EF4-FFF2-40B4-BE49-F238E27FC236}">
                <a16:creationId xmlns:a16="http://schemas.microsoft.com/office/drawing/2014/main" id="{1709CC8E-5391-72BD-E99C-C1F639B26F52}"/>
              </a:ext>
            </a:extLst>
          </p:cNvPr>
          <p:cNvSpPr>
            <a:spLocks noGrp="1"/>
          </p:cNvSpPr>
          <p:nvPr>
            <p:ph idx="1"/>
          </p:nvPr>
        </p:nvSpPr>
        <p:spPr>
          <a:xfrm>
            <a:off x="0" y="681037"/>
            <a:ext cx="12192000" cy="6176962"/>
          </a:xfrm>
        </p:spPr>
        <p:txBody>
          <a:bodyPr/>
          <a:lstStyle/>
          <a:p>
            <a:r>
              <a:rPr lang="en-IN" dirty="0"/>
              <a:t>For every processed image the following will be computed</a:t>
            </a:r>
          </a:p>
          <a:p>
            <a:endParaRPr lang="en-IN" dirty="0"/>
          </a:p>
        </p:txBody>
      </p:sp>
      <p:pic>
        <p:nvPicPr>
          <p:cNvPr id="7" name="Picture 6">
            <a:extLst>
              <a:ext uri="{FF2B5EF4-FFF2-40B4-BE49-F238E27FC236}">
                <a16:creationId xmlns:a16="http://schemas.microsoft.com/office/drawing/2014/main" id="{E711CBAF-9168-A544-7289-7641C23F5538}"/>
              </a:ext>
            </a:extLst>
          </p:cNvPr>
          <p:cNvPicPr>
            <a:picLocks noChangeAspect="1"/>
          </p:cNvPicPr>
          <p:nvPr/>
        </p:nvPicPr>
        <p:blipFill>
          <a:blip r:embed="rId2"/>
          <a:stretch>
            <a:fillRect/>
          </a:stretch>
        </p:blipFill>
        <p:spPr>
          <a:xfrm>
            <a:off x="599769" y="1122559"/>
            <a:ext cx="10648335" cy="5293917"/>
          </a:xfrm>
          <a:prstGeom prst="rect">
            <a:avLst/>
          </a:prstGeom>
        </p:spPr>
      </p:pic>
    </p:spTree>
    <p:extLst>
      <p:ext uri="{BB962C8B-B14F-4D97-AF65-F5344CB8AC3E}">
        <p14:creationId xmlns:p14="http://schemas.microsoft.com/office/powerpoint/2010/main" val="4234324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C6E32E0-A09F-AE3F-F4AB-D4036A907B99}"/>
              </a:ext>
            </a:extLst>
          </p:cNvPr>
          <p:cNvSpPr>
            <a:spLocks noGrp="1"/>
          </p:cNvSpPr>
          <p:nvPr>
            <p:ph type="body" sz="half" idx="2"/>
          </p:nvPr>
        </p:nvSpPr>
        <p:spPr>
          <a:xfrm>
            <a:off x="117987" y="108155"/>
            <a:ext cx="5132439" cy="6626941"/>
          </a:xfrm>
        </p:spPr>
        <p:txBody>
          <a:bodyPr>
            <a:normAutofit/>
          </a:bodyPr>
          <a:lstStyle/>
          <a:p>
            <a:pPr marL="285750" indent="-285750">
              <a:buFont typeface="Wingdings" panose="05000000000000000000" pitchFamily="2" charset="2"/>
              <a:buChar char="v"/>
            </a:pPr>
            <a:r>
              <a:rPr lang="en-IN" sz="1800" dirty="0"/>
              <a:t>Color histogram is computed for Hue, Saturation and Value separately. To achieve this first the corresponding variable (H,S,V) has to be chosen, this is done with the following command </a:t>
            </a:r>
          </a:p>
          <a:p>
            <a:r>
              <a:rPr lang="en-IN" sz="2200" b="0" i="0" dirty="0">
                <a:effectLst/>
                <a:latin typeface="Courier New" panose="02070309020205020404" pitchFamily="49" charset="0"/>
                <a:cs typeface="Courier New" panose="02070309020205020404" pitchFamily="49" charset="0"/>
              </a:rPr>
              <a:t>hsv_sample_image(:,:,1) ; </a:t>
            </a:r>
          </a:p>
          <a:p>
            <a:pPr marL="285750" indent="-285750">
              <a:buFont typeface="Wingdings" panose="05000000000000000000" pitchFamily="2" charset="2"/>
              <a:buChar char="v"/>
            </a:pPr>
            <a:r>
              <a:rPr lang="en-IN" sz="1800" dirty="0"/>
              <a:t>This value will be passed as argument into histcount() function of MATLAB [this returns a 8 point vector]</a:t>
            </a:r>
          </a:p>
          <a:p>
            <a:r>
              <a:rPr lang="en-IN" sz="2200" b="0" i="0" dirty="0">
                <a:effectLst/>
                <a:latin typeface="Courier New" panose="02070309020205020404" pitchFamily="49" charset="0"/>
                <a:cs typeface="Courier New" panose="02070309020205020404" pitchFamily="49" charset="0"/>
              </a:rPr>
              <a:t>hist_H = histcounts(hsv_sample_image(:,:,1), num_bins);</a:t>
            </a:r>
          </a:p>
          <a:p>
            <a:pPr marL="285750" indent="-285750">
              <a:buFont typeface="Wingdings" panose="05000000000000000000" pitchFamily="2" charset="2"/>
              <a:buChar char="v"/>
            </a:pPr>
            <a:r>
              <a:rPr lang="en-IN" sz="1800" dirty="0"/>
              <a:t>After repeating the similar procedure for saturation and value we obtain graph 1.</a:t>
            </a:r>
            <a:endParaRPr lang="en-IN" dirty="0"/>
          </a:p>
          <a:p>
            <a:pPr marL="285750" indent="-285750">
              <a:buFont typeface="Wingdings" panose="05000000000000000000" pitchFamily="2" charset="2"/>
              <a:buChar char="v"/>
            </a:pPr>
            <a:r>
              <a:rPr lang="en-IN" sz="1800" dirty="0"/>
              <a:t>Now we will obtain a cumulative histogram by concatenating the 3 individual histograms into a single vector (graph 2) [by doing concatenation we obtain a 24 point vector]</a:t>
            </a:r>
          </a:p>
          <a:p>
            <a:r>
              <a:rPr lang="en-US" sz="2200" b="0" i="0" dirty="0">
                <a:effectLst/>
                <a:latin typeface="Courier New" panose="02070309020205020404" pitchFamily="49" charset="0"/>
                <a:cs typeface="Courier New" panose="02070309020205020404" pitchFamily="49" charset="0"/>
              </a:rPr>
              <a:t>hist_sample_image = [hist_H(:); hist_S(:); hist_V(:)];</a:t>
            </a:r>
          </a:p>
          <a:p>
            <a:endParaRPr lang="en-IN" b="0" i="0" dirty="0">
              <a:effectLst/>
              <a:cs typeface="Courier New" panose="02070309020205020404" pitchFamily="49" charset="0"/>
            </a:endParaRPr>
          </a:p>
          <a:p>
            <a:pPr marL="285750" indent="-285750">
              <a:buFont typeface="Wingdings" panose="05000000000000000000" pitchFamily="2" charset="2"/>
              <a:buChar char="v"/>
            </a:pPr>
            <a:endParaRPr lang="en-IN" b="0" i="0" dirty="0">
              <a:effectLst/>
              <a:cs typeface="Courier New" panose="02070309020205020404" pitchFamily="49" charset="0"/>
            </a:endParaRPr>
          </a:p>
        </p:txBody>
      </p:sp>
      <p:pic>
        <p:nvPicPr>
          <p:cNvPr id="20" name="Picture 19">
            <a:extLst>
              <a:ext uri="{FF2B5EF4-FFF2-40B4-BE49-F238E27FC236}">
                <a16:creationId xmlns:a16="http://schemas.microsoft.com/office/drawing/2014/main" id="{F328403F-F39B-B0F9-3B0C-910B36A25BEB}"/>
              </a:ext>
            </a:extLst>
          </p:cNvPr>
          <p:cNvPicPr>
            <a:picLocks noChangeAspect="1"/>
          </p:cNvPicPr>
          <p:nvPr/>
        </p:nvPicPr>
        <p:blipFill>
          <a:blip r:embed="rId2"/>
          <a:stretch>
            <a:fillRect/>
          </a:stretch>
        </p:blipFill>
        <p:spPr>
          <a:xfrm>
            <a:off x="5832849" y="98771"/>
            <a:ext cx="5965861" cy="3330229"/>
          </a:xfrm>
          <a:prstGeom prst="rect">
            <a:avLst/>
          </a:prstGeom>
        </p:spPr>
      </p:pic>
      <p:pic>
        <p:nvPicPr>
          <p:cNvPr id="22" name="Picture 21">
            <a:extLst>
              <a:ext uri="{FF2B5EF4-FFF2-40B4-BE49-F238E27FC236}">
                <a16:creationId xmlns:a16="http://schemas.microsoft.com/office/drawing/2014/main" id="{0E10ECAE-FC0E-D721-0073-BC3C956CC222}"/>
              </a:ext>
            </a:extLst>
          </p:cNvPr>
          <p:cNvPicPr>
            <a:picLocks noChangeAspect="1"/>
          </p:cNvPicPr>
          <p:nvPr/>
        </p:nvPicPr>
        <p:blipFill>
          <a:blip r:embed="rId3"/>
          <a:stretch>
            <a:fillRect/>
          </a:stretch>
        </p:blipFill>
        <p:spPr>
          <a:xfrm>
            <a:off x="5825071" y="3527770"/>
            <a:ext cx="5975468" cy="3330230"/>
          </a:xfrm>
          <a:prstGeom prst="rect">
            <a:avLst/>
          </a:prstGeom>
        </p:spPr>
      </p:pic>
    </p:spTree>
    <p:extLst>
      <p:ext uri="{BB962C8B-B14F-4D97-AF65-F5344CB8AC3E}">
        <p14:creationId xmlns:p14="http://schemas.microsoft.com/office/powerpoint/2010/main" val="729155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0ABBDC7-83DF-D50C-F2B6-291D754DC241}"/>
              </a:ext>
            </a:extLst>
          </p:cNvPr>
          <p:cNvSpPr>
            <a:spLocks noGrp="1"/>
          </p:cNvSpPr>
          <p:nvPr>
            <p:ph type="body" sz="half" idx="2"/>
          </p:nvPr>
        </p:nvSpPr>
        <p:spPr>
          <a:xfrm>
            <a:off x="98324" y="78658"/>
            <a:ext cx="5928850" cy="6705600"/>
          </a:xfrm>
        </p:spPr>
        <p:txBody>
          <a:bodyPr>
            <a:normAutofit lnSpcReduction="10000"/>
          </a:bodyPr>
          <a:lstStyle/>
          <a:p>
            <a:pPr marL="285750" indent="-285750">
              <a:buFont typeface="Wingdings" panose="05000000000000000000" pitchFamily="2" charset="2"/>
              <a:buChar char="v"/>
            </a:pPr>
            <a:r>
              <a:rPr lang="en-IN" sz="1800" dirty="0"/>
              <a:t>Normalization is done to ensure the sum of all the histogram bins is equal to 1. This is done by dividing every point of the histogram with the total sum (graph 3)</a:t>
            </a:r>
          </a:p>
          <a:p>
            <a:r>
              <a:rPr lang="en-IN" sz="2200" b="0" i="0" dirty="0">
                <a:effectLst/>
                <a:latin typeface="Courier New" panose="02070309020205020404" pitchFamily="49" charset="0"/>
                <a:cs typeface="Courier New" panose="02070309020205020404" pitchFamily="49" charset="0"/>
              </a:rPr>
              <a:t>hist_sample_image_norm = hist_sample_image    /sum(hist_sample_image);</a:t>
            </a:r>
          </a:p>
          <a:p>
            <a:pPr marL="285750" indent="-285750">
              <a:buFont typeface="Wingdings" panose="05000000000000000000" pitchFamily="2" charset="2"/>
              <a:buChar char="v"/>
            </a:pPr>
            <a:r>
              <a:rPr lang="en-IN" sz="1800" b="0" i="0" dirty="0">
                <a:effectLst/>
                <a:cs typeface="Courier New" panose="02070309020205020404" pitchFamily="49" charset="0"/>
              </a:rPr>
              <a:t>Euclidian Distance is measured by using the following command [This will compute the Euclidian distance between the given 2 point in 24 dimensions since both are 24 point vectors]</a:t>
            </a:r>
          </a:p>
          <a:p>
            <a:r>
              <a:rPr lang="en-IN" sz="2200" b="0" i="0" dirty="0">
                <a:effectLst/>
                <a:latin typeface="Courier New" panose="02070309020205020404" pitchFamily="49" charset="0"/>
                <a:cs typeface="Courier New" panose="02070309020205020404" pitchFamily="49" charset="0"/>
              </a:rPr>
              <a:t>euclidean_distance_apple = norm(hist_sample_image - hist_apple_image);</a:t>
            </a:r>
          </a:p>
          <a:p>
            <a:pPr marL="342900" indent="-342900">
              <a:buFont typeface="Wingdings" panose="05000000000000000000" pitchFamily="2" charset="2"/>
              <a:buChar char="v"/>
            </a:pPr>
            <a:r>
              <a:rPr lang="en-IN" sz="1800" b="0" i="0" dirty="0">
                <a:effectLst/>
                <a:cs typeface="Courier New" panose="02070309020205020404" pitchFamily="49" charset="0"/>
              </a:rPr>
              <a:t>After calculations we find the minimum value </a:t>
            </a:r>
          </a:p>
          <a:p>
            <a:r>
              <a:rPr lang="en-IN" sz="2200" b="0" i="0" dirty="0">
                <a:effectLst/>
                <a:latin typeface="Courier New" panose="02070309020205020404" pitchFamily="49" charset="0"/>
                <a:cs typeface="Courier New" panose="02070309020205020404" pitchFamily="49" charset="0"/>
              </a:rPr>
              <a:t>distances = [euclidean_distance_apple, euclidean_distance_orange, euclidean_distance_mango, euclidean_distance_guava];</a:t>
            </a:r>
          </a:p>
          <a:p>
            <a:r>
              <a:rPr lang="en-IN" sz="2200" b="0" i="0" dirty="0">
                <a:effectLst/>
                <a:latin typeface="Courier New" panose="02070309020205020404" pitchFamily="49" charset="0"/>
                <a:cs typeface="Courier New" panose="02070309020205020404" pitchFamily="49" charset="0"/>
              </a:rPr>
              <a:t>[~, classification] = min(distances);</a:t>
            </a:r>
          </a:p>
          <a:p>
            <a:endParaRPr lang="en-IN" sz="2200" b="0" i="0" dirty="0">
              <a:effectLst/>
              <a:latin typeface="Courier New" panose="02070309020205020404" pitchFamily="49" charset="0"/>
              <a:cs typeface="Courier New" panose="02070309020205020404" pitchFamily="49" charset="0"/>
            </a:endParaRPr>
          </a:p>
          <a:p>
            <a:endParaRPr lang="en-IN" dirty="0"/>
          </a:p>
        </p:txBody>
      </p:sp>
      <p:pic>
        <p:nvPicPr>
          <p:cNvPr id="6" name="Picture 5">
            <a:extLst>
              <a:ext uri="{FF2B5EF4-FFF2-40B4-BE49-F238E27FC236}">
                <a16:creationId xmlns:a16="http://schemas.microsoft.com/office/drawing/2014/main" id="{97CDEDFB-B3C3-34B7-CBC9-437E0BFB806B}"/>
              </a:ext>
            </a:extLst>
          </p:cNvPr>
          <p:cNvPicPr>
            <a:picLocks noChangeAspect="1"/>
          </p:cNvPicPr>
          <p:nvPr/>
        </p:nvPicPr>
        <p:blipFill>
          <a:blip r:embed="rId2"/>
          <a:stretch>
            <a:fillRect/>
          </a:stretch>
        </p:blipFill>
        <p:spPr>
          <a:xfrm>
            <a:off x="5889259" y="73742"/>
            <a:ext cx="6096528" cy="3406435"/>
          </a:xfrm>
          <a:prstGeom prst="rect">
            <a:avLst/>
          </a:prstGeom>
        </p:spPr>
      </p:pic>
      <p:pic>
        <p:nvPicPr>
          <p:cNvPr id="12" name="Picture 11">
            <a:extLst>
              <a:ext uri="{FF2B5EF4-FFF2-40B4-BE49-F238E27FC236}">
                <a16:creationId xmlns:a16="http://schemas.microsoft.com/office/drawing/2014/main" id="{E84E2F51-010B-074A-365F-F134B5ADDAC7}"/>
              </a:ext>
            </a:extLst>
          </p:cNvPr>
          <p:cNvPicPr>
            <a:picLocks noChangeAspect="1"/>
          </p:cNvPicPr>
          <p:nvPr/>
        </p:nvPicPr>
        <p:blipFill rotWithShape="1">
          <a:blip r:embed="rId3"/>
          <a:srcRect l="478" t="1801" b="1"/>
          <a:stretch/>
        </p:blipFill>
        <p:spPr>
          <a:xfrm>
            <a:off x="5889259" y="3539613"/>
            <a:ext cx="6096528" cy="3239729"/>
          </a:xfrm>
          <a:prstGeom prst="rect">
            <a:avLst/>
          </a:prstGeom>
        </p:spPr>
      </p:pic>
    </p:spTree>
    <p:extLst>
      <p:ext uri="{BB962C8B-B14F-4D97-AF65-F5344CB8AC3E}">
        <p14:creationId xmlns:p14="http://schemas.microsoft.com/office/powerpoint/2010/main" val="3601734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D289E-1780-C7CD-A29C-1D02DFD25C3C}"/>
              </a:ext>
            </a:extLst>
          </p:cNvPr>
          <p:cNvSpPr>
            <a:spLocks noGrp="1"/>
          </p:cNvSpPr>
          <p:nvPr>
            <p:ph type="title"/>
          </p:nvPr>
        </p:nvSpPr>
        <p:spPr>
          <a:xfrm>
            <a:off x="-1" y="0"/>
            <a:ext cx="7875639" cy="648929"/>
          </a:xfrm>
        </p:spPr>
        <p:txBody>
          <a:bodyPr>
            <a:noAutofit/>
          </a:bodyPr>
          <a:lstStyle/>
          <a:p>
            <a:r>
              <a:rPr lang="en-IN" sz="4000" dirty="0"/>
              <a:t>Relevance of Bins in Histogram</a:t>
            </a:r>
          </a:p>
        </p:txBody>
      </p:sp>
      <p:sp>
        <p:nvSpPr>
          <p:cNvPr id="4" name="Text Placeholder 3">
            <a:extLst>
              <a:ext uri="{FF2B5EF4-FFF2-40B4-BE49-F238E27FC236}">
                <a16:creationId xmlns:a16="http://schemas.microsoft.com/office/drawing/2014/main" id="{0B4A3A9F-C5B6-480B-07CD-EBB06C6F8721}"/>
              </a:ext>
            </a:extLst>
          </p:cNvPr>
          <p:cNvSpPr>
            <a:spLocks noGrp="1"/>
          </p:cNvSpPr>
          <p:nvPr>
            <p:ph type="body" sz="half" idx="2"/>
          </p:nvPr>
        </p:nvSpPr>
        <p:spPr>
          <a:xfrm>
            <a:off x="0" y="648929"/>
            <a:ext cx="7960111" cy="6209071"/>
          </a:xfrm>
        </p:spPr>
        <p:txBody>
          <a:bodyPr>
            <a:normAutofit/>
          </a:bodyPr>
          <a:lstStyle/>
          <a:p>
            <a:pPr marL="285750" indent="-285750">
              <a:buFont typeface="Arial" panose="020B0604020202020204" pitchFamily="34" charset="0"/>
              <a:buChar char="•"/>
            </a:pPr>
            <a:r>
              <a:rPr lang="en-IN" sz="2400" dirty="0"/>
              <a:t>A histogram is a mathematical representation of how much of a colour is in an Image. The number of “Bins” is the number of steps in the histograms, that is greater the bins more expansive the right x-axis ( LEVEL ) is.</a:t>
            </a:r>
          </a:p>
          <a:p>
            <a:pPr marL="285750" indent="-285750">
              <a:buFont typeface="Arial" panose="020B0604020202020204" pitchFamily="34" charset="0"/>
              <a:buChar char="•"/>
            </a:pPr>
            <a:r>
              <a:rPr lang="en-US" sz="2400" dirty="0"/>
              <a:t>Increasing the number of bins will result in a finer quantization of color information, providing more detailed histograms. </a:t>
            </a:r>
          </a:p>
          <a:p>
            <a:pPr marL="285750" indent="-285750">
              <a:buFont typeface="Arial" panose="020B0604020202020204" pitchFamily="34" charset="0"/>
              <a:buChar char="•"/>
            </a:pPr>
            <a:r>
              <a:rPr lang="en-US" sz="2400" dirty="0"/>
              <a:t>Decreasing the number of bins with give a sparser quantization and hence we will have loss of information, and this is unreliable. </a:t>
            </a:r>
          </a:p>
          <a:p>
            <a:pPr marL="285750" indent="-285750">
              <a:buFont typeface="Arial" panose="020B0604020202020204" pitchFamily="34" charset="0"/>
              <a:buChar char="•"/>
            </a:pPr>
            <a:r>
              <a:rPr lang="en-US" sz="2400" dirty="0"/>
              <a:t>More detailed histograms will result in higher dimensional Euclidian norm computation, in general we can say (3*bin) dimensions, hence increasing the value of bins will quickly increase the computation complexity.</a:t>
            </a:r>
          </a:p>
          <a:p>
            <a:pPr marL="285750" indent="-285750">
              <a:buFont typeface="Arial" panose="020B0604020202020204" pitchFamily="34" charset="0"/>
              <a:buChar char="•"/>
            </a:pPr>
            <a:r>
              <a:rPr lang="en-US" sz="2400" dirty="0"/>
              <a:t>The figure represents histogram in RGB for same image for bin values 10, 100 , 1000.</a:t>
            </a:r>
            <a:endParaRPr lang="en-IN" sz="2400" dirty="0"/>
          </a:p>
        </p:txBody>
      </p:sp>
      <p:pic>
        <p:nvPicPr>
          <p:cNvPr id="10" name="Picture 9">
            <a:extLst>
              <a:ext uri="{FF2B5EF4-FFF2-40B4-BE49-F238E27FC236}">
                <a16:creationId xmlns:a16="http://schemas.microsoft.com/office/drawing/2014/main" id="{2EDE6D0D-5B71-48A3-E162-0E25084B8FE2}"/>
              </a:ext>
            </a:extLst>
          </p:cNvPr>
          <p:cNvPicPr>
            <a:picLocks noChangeAspect="1"/>
          </p:cNvPicPr>
          <p:nvPr/>
        </p:nvPicPr>
        <p:blipFill>
          <a:blip r:embed="rId2"/>
          <a:stretch>
            <a:fillRect/>
          </a:stretch>
        </p:blipFill>
        <p:spPr>
          <a:xfrm>
            <a:off x="7960113" y="0"/>
            <a:ext cx="4231887" cy="2222521"/>
          </a:xfrm>
          <a:prstGeom prst="rect">
            <a:avLst/>
          </a:prstGeom>
        </p:spPr>
      </p:pic>
      <p:pic>
        <p:nvPicPr>
          <p:cNvPr id="12" name="Picture 11">
            <a:extLst>
              <a:ext uri="{FF2B5EF4-FFF2-40B4-BE49-F238E27FC236}">
                <a16:creationId xmlns:a16="http://schemas.microsoft.com/office/drawing/2014/main" id="{22DFE955-5D06-D07D-ECEA-A7C09B12221A}"/>
              </a:ext>
            </a:extLst>
          </p:cNvPr>
          <p:cNvPicPr>
            <a:picLocks noChangeAspect="1"/>
          </p:cNvPicPr>
          <p:nvPr/>
        </p:nvPicPr>
        <p:blipFill>
          <a:blip r:embed="rId3"/>
          <a:stretch>
            <a:fillRect/>
          </a:stretch>
        </p:blipFill>
        <p:spPr>
          <a:xfrm>
            <a:off x="7960113" y="2222521"/>
            <a:ext cx="4231887" cy="2272189"/>
          </a:xfrm>
          <a:prstGeom prst="rect">
            <a:avLst/>
          </a:prstGeom>
        </p:spPr>
      </p:pic>
      <p:pic>
        <p:nvPicPr>
          <p:cNvPr id="14" name="Picture 13">
            <a:extLst>
              <a:ext uri="{FF2B5EF4-FFF2-40B4-BE49-F238E27FC236}">
                <a16:creationId xmlns:a16="http://schemas.microsoft.com/office/drawing/2014/main" id="{CF2F62F1-670E-80E4-39D4-329B2EC32C09}"/>
              </a:ext>
            </a:extLst>
          </p:cNvPr>
          <p:cNvPicPr>
            <a:picLocks noChangeAspect="1"/>
          </p:cNvPicPr>
          <p:nvPr/>
        </p:nvPicPr>
        <p:blipFill>
          <a:blip r:embed="rId4"/>
          <a:stretch>
            <a:fillRect/>
          </a:stretch>
        </p:blipFill>
        <p:spPr>
          <a:xfrm>
            <a:off x="7960112" y="4494710"/>
            <a:ext cx="4231887" cy="2298028"/>
          </a:xfrm>
          <a:prstGeom prst="rect">
            <a:avLst/>
          </a:prstGeom>
        </p:spPr>
      </p:pic>
    </p:spTree>
    <p:extLst>
      <p:ext uri="{BB962C8B-B14F-4D97-AF65-F5344CB8AC3E}">
        <p14:creationId xmlns:p14="http://schemas.microsoft.com/office/powerpoint/2010/main" val="807550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TotalTime>
  <Words>1551</Words>
  <Application>Microsoft Office PowerPoint</Application>
  <PresentationFormat>Widescreen</PresentationFormat>
  <Paragraphs>135</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Courier New</vt:lpstr>
      <vt:lpstr>Wingdings</vt:lpstr>
      <vt:lpstr>Office Theme</vt:lpstr>
      <vt:lpstr>Fruit classification Algorithm</vt:lpstr>
      <vt:lpstr>Table of contents</vt:lpstr>
      <vt:lpstr>Keywords and definitions</vt:lpstr>
      <vt:lpstr>Approach </vt:lpstr>
      <vt:lpstr>Flow of data And pseudo-code</vt:lpstr>
      <vt:lpstr>Color-Histogram [histcount()]</vt:lpstr>
      <vt:lpstr>PowerPoint Presentation</vt:lpstr>
      <vt:lpstr>PowerPoint Presentation</vt:lpstr>
      <vt:lpstr>Relevance of Bins in Histogram</vt:lpstr>
      <vt:lpstr>results</vt:lpstr>
      <vt:lpstr>results</vt:lpstr>
      <vt:lpstr>results</vt:lpstr>
      <vt:lpstr>results</vt:lpstr>
      <vt:lpstr>results</vt:lpstr>
      <vt:lpstr>Advantages</vt:lpstr>
      <vt:lpstr>Disadvantages</vt:lpstr>
      <vt:lpstr>Ways to improve accuracy</vt:lpstr>
      <vt:lpstr>Reference images:          apple              guava                  mango               orange</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Fruit classification Algorithm</dc:title>
  <dc:creator>kaushal karthik</dc:creator>
  <cp:lastModifiedBy>kaushal karthik</cp:lastModifiedBy>
  <cp:revision>5</cp:revision>
  <dcterms:created xsi:type="dcterms:W3CDTF">2024-03-13T17:35:00Z</dcterms:created>
  <dcterms:modified xsi:type="dcterms:W3CDTF">2024-03-16T04:53:12Z</dcterms:modified>
</cp:coreProperties>
</file>