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C5804E-F968-4A53-BF4C-41DDBAF9D426}" type="datetimeFigureOut">
              <a:rPr lang="en-IN" smtClean="0"/>
              <a:t>09-02-2024</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163888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5804E-F968-4A53-BF4C-41DDBAF9D426}"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225184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5804E-F968-4A53-BF4C-41DDBAF9D426}"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378102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5804E-F968-4A53-BF4C-41DDBAF9D426}"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144917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5804E-F968-4A53-BF4C-41DDBAF9D426}" type="datetimeFigureOut">
              <a:rPr lang="en-IN" smtClean="0"/>
              <a:t>09-02-2024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50406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5804E-F968-4A53-BF4C-41DDBAF9D426}"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256011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5804E-F968-4A53-BF4C-41DDBAF9D426}" type="datetimeFigureOut">
              <a:rPr lang="en-IN" smtClean="0"/>
              <a:t>09-02-2024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156061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5804E-F968-4A53-BF4C-41DDBAF9D426}" type="datetimeFigureOut">
              <a:rPr lang="en-IN" smtClean="0"/>
              <a:t>09-02-2024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367117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5804E-F968-4A53-BF4C-41DDBAF9D426}" type="datetimeFigureOut">
              <a:rPr lang="en-IN" smtClean="0"/>
              <a:t>09-02-2024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314613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5804E-F968-4A53-BF4C-41DDBAF9D426}" type="datetimeFigureOut">
              <a:rPr lang="en-IN" smtClean="0"/>
              <a:t>09-02-2024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378253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AC5804E-F968-4A53-BF4C-41DDBAF9D426}" type="datetimeFigureOut">
              <a:rPr lang="en-IN" smtClean="0"/>
              <a:t>09-02-2024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7B09255-BAC2-49BB-B6F2-8909337B1E9C}" type="slidenum">
              <a:rPr lang="en-IN" smtClean="0"/>
              <a:t>‹#›</a:t>
            </a:fld>
            <a:endParaRPr lang="en-IN"/>
          </a:p>
        </p:txBody>
      </p:sp>
    </p:spTree>
    <p:extLst>
      <p:ext uri="{BB962C8B-B14F-4D97-AF65-F5344CB8AC3E}">
        <p14:creationId xmlns:p14="http://schemas.microsoft.com/office/powerpoint/2010/main" val="326029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AC5804E-F968-4A53-BF4C-41DDBAF9D426}" type="datetimeFigureOut">
              <a:rPr lang="en-IN" smtClean="0"/>
              <a:t>09-02-2024</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B09255-BAC2-49BB-B6F2-8909337B1E9C}"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2502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ircuitdigest.com/microcontroller-projects/lcd-interfacing-with-8051-microcontroller-89s52" TargetMode="External"/><Relationship Id="rId2" Type="http://schemas.openxmlformats.org/officeDocument/2006/relationships/hyperlink" Target="https://www.engineersgarage.com/electronic-voting-machine-using-lcd-and-8051-microcontroller/"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6208285" TargetMode="External"/><Relationship Id="rId5" Type="http://schemas.openxmlformats.org/officeDocument/2006/relationships/hyperlink" Target="https://www.researchgate.net/publication/261394443_Electronic_voting_machine_-_A_review" TargetMode="External"/><Relationship Id="rId4" Type="http://schemas.openxmlformats.org/officeDocument/2006/relationships/hyperlink" Target="https://www.eci.gov.in/ev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0747-CDC5-4EF4-F225-DF3670181EB3}"/>
              </a:ext>
            </a:extLst>
          </p:cNvPr>
          <p:cNvSpPr>
            <a:spLocks noGrp="1"/>
          </p:cNvSpPr>
          <p:nvPr>
            <p:ph type="ctrTitle"/>
          </p:nvPr>
        </p:nvSpPr>
        <p:spPr/>
        <p:txBody>
          <a:bodyPr>
            <a:normAutofit/>
          </a:bodyPr>
          <a:lstStyle/>
          <a:p>
            <a:r>
              <a:rPr lang="en-IN" sz="6000" dirty="0">
                <a:latin typeface="Algerian" panose="04020705040A02060702" pitchFamily="82" charset="0"/>
                <a:cs typeface="Times New Roman" panose="02020603050405020304" pitchFamily="18" charset="0"/>
              </a:rPr>
              <a:t>Electronic Voting machine with 8051</a:t>
            </a:r>
          </a:p>
        </p:txBody>
      </p:sp>
      <p:sp>
        <p:nvSpPr>
          <p:cNvPr id="3" name="Subtitle 2">
            <a:extLst>
              <a:ext uri="{FF2B5EF4-FFF2-40B4-BE49-F238E27FC236}">
                <a16:creationId xmlns:a16="http://schemas.microsoft.com/office/drawing/2014/main" id="{4DED5E31-4D2B-B06F-921C-00742E06CDE2}"/>
              </a:ext>
            </a:extLst>
          </p:cNvPr>
          <p:cNvSpPr>
            <a:spLocks noGrp="1"/>
          </p:cNvSpPr>
          <p:nvPr>
            <p:ph type="subTitle" idx="1"/>
          </p:nvPr>
        </p:nvSpPr>
        <p:spPr>
          <a:xfrm>
            <a:off x="2417780" y="3531204"/>
            <a:ext cx="8637072" cy="2613957"/>
          </a:xfrm>
        </p:spPr>
        <p:txBody>
          <a:bodyPr>
            <a:normAutofit/>
          </a:bodyPr>
          <a:lstStyle/>
          <a:p>
            <a:r>
              <a:rPr lang="en-IN" dirty="0"/>
              <a:t>Kaushal karthik K M -22BEC1489</a:t>
            </a:r>
          </a:p>
          <a:p>
            <a:r>
              <a:rPr lang="en-IN" dirty="0" err="1"/>
              <a:t>Phani</a:t>
            </a:r>
            <a:r>
              <a:rPr lang="en-IN" dirty="0"/>
              <a:t> </a:t>
            </a:r>
            <a:r>
              <a:rPr lang="en-IN" dirty="0" err="1"/>
              <a:t>Samhitha</a:t>
            </a:r>
            <a:r>
              <a:rPr lang="en-IN" dirty="0"/>
              <a:t> K – 22BEC1250</a:t>
            </a:r>
          </a:p>
          <a:p>
            <a:r>
              <a:rPr lang="en-IN" dirty="0" err="1"/>
              <a:t>Baalamurugan</a:t>
            </a:r>
            <a:r>
              <a:rPr lang="en-IN" dirty="0"/>
              <a:t> S P - 22BEC1298 </a:t>
            </a:r>
          </a:p>
          <a:p>
            <a:r>
              <a:rPr lang="en-IN" dirty="0"/>
              <a:t>Shreya S - 22BEC1521</a:t>
            </a:r>
          </a:p>
          <a:p>
            <a:endParaRPr lang="en-IN" dirty="0"/>
          </a:p>
        </p:txBody>
      </p:sp>
    </p:spTree>
    <p:extLst>
      <p:ext uri="{BB962C8B-B14F-4D97-AF65-F5344CB8AC3E}">
        <p14:creationId xmlns:p14="http://schemas.microsoft.com/office/powerpoint/2010/main" val="289886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7D72-D0EE-3CA8-C963-8B9FF06879AD}"/>
              </a:ext>
            </a:extLst>
          </p:cNvPr>
          <p:cNvSpPr>
            <a:spLocks noGrp="1"/>
          </p:cNvSpPr>
          <p:nvPr>
            <p:ph type="title"/>
          </p:nvPr>
        </p:nvSpPr>
        <p:spPr>
          <a:xfrm>
            <a:off x="0" y="707923"/>
            <a:ext cx="12192000" cy="1022554"/>
          </a:xfrm>
        </p:spPr>
        <p:txBody>
          <a:bodyPr>
            <a:noAutofit/>
          </a:bodyPr>
          <a:lstStyle/>
          <a:p>
            <a:pPr algn="ctr"/>
            <a:r>
              <a:rPr lang="en-IN" sz="6000" dirty="0">
                <a:latin typeface="Algerian" panose="04020705040A02060702" pitchFamily="82" charset="0"/>
                <a:cs typeface="Courier New" panose="02070309020205020404" pitchFamily="49" charset="0"/>
              </a:rPr>
              <a:t>Forestudy and motivation</a:t>
            </a:r>
          </a:p>
        </p:txBody>
      </p:sp>
      <p:sp>
        <p:nvSpPr>
          <p:cNvPr id="3" name="Content Placeholder 2">
            <a:extLst>
              <a:ext uri="{FF2B5EF4-FFF2-40B4-BE49-F238E27FC236}">
                <a16:creationId xmlns:a16="http://schemas.microsoft.com/office/drawing/2014/main" id="{2D8AB2BF-F3FF-6991-99CA-2DDECE82A86F}"/>
              </a:ext>
            </a:extLst>
          </p:cNvPr>
          <p:cNvSpPr>
            <a:spLocks noGrp="1"/>
          </p:cNvSpPr>
          <p:nvPr>
            <p:ph idx="1"/>
          </p:nvPr>
        </p:nvSpPr>
        <p:spPr>
          <a:xfrm>
            <a:off x="560439" y="1995948"/>
            <a:ext cx="10793361" cy="4070555"/>
          </a:xfrm>
        </p:spPr>
        <p:txBody>
          <a:bodyPr>
            <a:normAutofit/>
          </a:bodyPr>
          <a:lstStyle/>
          <a:p>
            <a:r>
              <a:rPr lang="en-IN" dirty="0">
                <a:latin typeface="Times New Roman" panose="02020603050405020304" pitchFamily="18" charset="0"/>
                <a:cs typeface="Times New Roman" panose="02020603050405020304" pitchFamily="18" charset="0"/>
              </a:rPr>
              <a:t>Elections are the backbone of every democracy out there, voting and counting is often a much complicated and time consuming process with ballot boxes taking as much as 12 active staff employed to count, Also, involvement of human introduces inevitable human error which could over turn the results of the election.</a:t>
            </a:r>
          </a:p>
          <a:p>
            <a:r>
              <a:rPr lang="en-IN" dirty="0">
                <a:latin typeface="Times New Roman" panose="02020603050405020304" pitchFamily="18" charset="0"/>
                <a:cs typeface="Times New Roman" panose="02020603050405020304" pitchFamily="18" charset="0"/>
              </a:rPr>
              <a:t>EVM are a new generation fully digitalized and automated voting system that uses computers to verify, get the vote and count, however such machines are expensive and only major constituency employs such a system, with most of the rural population still using ballots.</a:t>
            </a:r>
          </a:p>
          <a:p>
            <a:r>
              <a:rPr lang="en-IN" dirty="0">
                <a:latin typeface="Times New Roman" panose="02020603050405020304" pitchFamily="18" charset="0"/>
                <a:cs typeface="Times New Roman" panose="02020603050405020304" pitchFamily="18" charset="0"/>
              </a:rPr>
              <a:t>We propose to merge both the workforce and digital voting system which can empower the rural areas, by digitalizing the voting and counting process whist still employing traditional booths.</a:t>
            </a:r>
          </a:p>
        </p:txBody>
      </p:sp>
    </p:spTree>
    <p:extLst>
      <p:ext uri="{BB962C8B-B14F-4D97-AF65-F5344CB8AC3E}">
        <p14:creationId xmlns:p14="http://schemas.microsoft.com/office/powerpoint/2010/main" val="22693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7CCA-8F08-3A9A-1AD2-8952551F4E2C}"/>
              </a:ext>
            </a:extLst>
          </p:cNvPr>
          <p:cNvSpPr>
            <a:spLocks noGrp="1"/>
          </p:cNvSpPr>
          <p:nvPr>
            <p:ph type="title"/>
          </p:nvPr>
        </p:nvSpPr>
        <p:spPr/>
        <p:txBody>
          <a:bodyPr>
            <a:normAutofit fontScale="90000"/>
          </a:bodyPr>
          <a:lstStyle/>
          <a:p>
            <a:pPr algn="ctr"/>
            <a:r>
              <a:rPr lang="en-IN" sz="6000" dirty="0">
                <a:latin typeface="Algerian" panose="04020705040A02060702" pitchFamily="82" charset="0"/>
              </a:rPr>
              <a:t>Concept and component</a:t>
            </a:r>
          </a:p>
        </p:txBody>
      </p:sp>
      <p:sp>
        <p:nvSpPr>
          <p:cNvPr id="3" name="Content Placeholder 2">
            <a:extLst>
              <a:ext uri="{FF2B5EF4-FFF2-40B4-BE49-F238E27FC236}">
                <a16:creationId xmlns:a16="http://schemas.microsoft.com/office/drawing/2014/main" id="{ACB31119-74F1-CC26-8110-2FE8D904978C}"/>
              </a:ext>
            </a:extLst>
          </p:cNvPr>
          <p:cNvSpPr>
            <a:spLocks noGrp="1"/>
          </p:cNvSpPr>
          <p:nvPr>
            <p:ph idx="1"/>
          </p:nvPr>
        </p:nvSpPr>
        <p:spPr>
          <a:xfrm>
            <a:off x="838200" y="1874786"/>
            <a:ext cx="10515600" cy="4351338"/>
          </a:xfrm>
        </p:spPr>
        <p:txBody>
          <a:bodyPr>
            <a:normAutofit/>
          </a:bodyPr>
          <a:lstStyle/>
          <a:p>
            <a:r>
              <a:rPr lang="en-IN" dirty="0">
                <a:latin typeface="Times New Roman" panose="02020603050405020304" pitchFamily="18" charset="0"/>
                <a:cs typeface="Times New Roman" panose="02020603050405020304" pitchFamily="18" charset="0"/>
              </a:rPr>
              <a:t>8051 microcontroller will act as the backbone of our project.</a:t>
            </a:r>
          </a:p>
          <a:p>
            <a:r>
              <a:rPr lang="en-IN" dirty="0">
                <a:latin typeface="Times New Roman" panose="02020603050405020304" pitchFamily="18" charset="0"/>
                <a:cs typeface="Times New Roman" panose="02020603050405020304" pitchFamily="18" charset="0"/>
              </a:rPr>
              <a:t>Push buttons will be used for taking votes.</a:t>
            </a:r>
          </a:p>
          <a:p>
            <a:r>
              <a:rPr lang="en-IN" dirty="0">
                <a:latin typeface="Times New Roman" panose="02020603050405020304" pitchFamily="18" charset="0"/>
                <a:cs typeface="Times New Roman" panose="02020603050405020304" pitchFamily="18" charset="0"/>
              </a:rPr>
              <a:t>LCD display to display the results and to indicate the party.</a:t>
            </a:r>
          </a:p>
          <a:p>
            <a:r>
              <a:rPr lang="en-IN" dirty="0">
                <a:latin typeface="Times New Roman" panose="02020603050405020304" pitchFamily="18" charset="0"/>
                <a:cs typeface="Times New Roman" panose="02020603050405020304" pitchFamily="18" charset="0"/>
              </a:rPr>
              <a:t>LED to verify a successful vote.</a:t>
            </a:r>
          </a:p>
          <a:p>
            <a:r>
              <a:rPr lang="en-IN" dirty="0">
                <a:latin typeface="Times New Roman" panose="02020603050405020304" pitchFamily="18" charset="0"/>
                <a:cs typeface="Times New Roman" panose="02020603050405020304" pitchFamily="18" charset="0"/>
              </a:rPr>
              <a:t>Power supply.</a:t>
            </a:r>
          </a:p>
          <a:p>
            <a:pPr marL="0" indent="0">
              <a:buNone/>
            </a:pPr>
            <a:r>
              <a:rPr lang="en-IN" dirty="0">
                <a:latin typeface="Times New Roman" panose="02020603050405020304" pitchFamily="18" charset="0"/>
                <a:cs typeface="Times New Roman" panose="02020603050405020304" pitchFamily="18" charset="0"/>
              </a:rPr>
              <a:t>FURTHER ENHANCEMENTS:</a:t>
            </a:r>
          </a:p>
          <a:p>
            <a:r>
              <a:rPr lang="en-IN" dirty="0">
                <a:latin typeface="Times New Roman" panose="02020603050405020304" pitchFamily="18" charset="0"/>
                <a:cs typeface="Times New Roman" panose="02020603050405020304" pitchFamily="18" charset="0"/>
              </a:rPr>
              <a:t>Keypad to verify the identity of the voter and to pin protect the system to avoid fraud.</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690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D70FD4B-5DFA-6571-32D2-701A033174AA}"/>
              </a:ext>
            </a:extLst>
          </p:cNvPr>
          <p:cNvSpPr/>
          <p:nvPr/>
        </p:nvSpPr>
        <p:spPr>
          <a:xfrm>
            <a:off x="4788310" y="658761"/>
            <a:ext cx="1917290" cy="11110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3" name="Rectangle: Rounded Corners 2">
            <a:extLst>
              <a:ext uri="{FF2B5EF4-FFF2-40B4-BE49-F238E27FC236}">
                <a16:creationId xmlns:a16="http://schemas.microsoft.com/office/drawing/2014/main" id="{3C4AC85D-5A79-9DD1-DE36-27356874F57F}"/>
              </a:ext>
            </a:extLst>
          </p:cNvPr>
          <p:cNvSpPr/>
          <p:nvPr/>
        </p:nvSpPr>
        <p:spPr>
          <a:xfrm>
            <a:off x="4788310" y="2258962"/>
            <a:ext cx="1917290" cy="11110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Take vote</a:t>
            </a:r>
          </a:p>
        </p:txBody>
      </p:sp>
      <p:sp>
        <p:nvSpPr>
          <p:cNvPr id="4" name="Rectangle 3">
            <a:extLst>
              <a:ext uri="{FF2B5EF4-FFF2-40B4-BE49-F238E27FC236}">
                <a16:creationId xmlns:a16="http://schemas.microsoft.com/office/drawing/2014/main" id="{468F4B1A-3533-1AAC-3541-7409242DE88B}"/>
              </a:ext>
            </a:extLst>
          </p:cNvPr>
          <p:cNvSpPr/>
          <p:nvPr/>
        </p:nvSpPr>
        <p:spPr>
          <a:xfrm>
            <a:off x="8554065" y="2258961"/>
            <a:ext cx="2300748" cy="11110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INC register</a:t>
            </a:r>
            <a:br>
              <a:rPr lang="en-IN" dirty="0"/>
            </a:br>
            <a:r>
              <a:rPr lang="en-IN" dirty="0"/>
              <a:t>(based on which party got the vote)</a:t>
            </a:r>
          </a:p>
        </p:txBody>
      </p:sp>
      <p:sp>
        <p:nvSpPr>
          <p:cNvPr id="5" name="Oval 4">
            <a:extLst>
              <a:ext uri="{FF2B5EF4-FFF2-40B4-BE49-F238E27FC236}">
                <a16:creationId xmlns:a16="http://schemas.microsoft.com/office/drawing/2014/main" id="{F75DF39E-5362-D1AF-575F-0DBCADE38430}"/>
              </a:ext>
            </a:extLst>
          </p:cNvPr>
          <p:cNvSpPr/>
          <p:nvPr/>
        </p:nvSpPr>
        <p:spPr>
          <a:xfrm>
            <a:off x="4788310" y="5348748"/>
            <a:ext cx="1917290" cy="10127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Reset</a:t>
            </a:r>
          </a:p>
        </p:txBody>
      </p:sp>
      <p:sp>
        <p:nvSpPr>
          <p:cNvPr id="6" name="Rectangle: Rounded Corners 5">
            <a:extLst>
              <a:ext uri="{FF2B5EF4-FFF2-40B4-BE49-F238E27FC236}">
                <a16:creationId xmlns:a16="http://schemas.microsoft.com/office/drawing/2014/main" id="{B8CE3C1A-776A-0975-A5E0-DE6CFE918143}"/>
              </a:ext>
            </a:extLst>
          </p:cNvPr>
          <p:cNvSpPr/>
          <p:nvPr/>
        </p:nvSpPr>
        <p:spPr>
          <a:xfrm>
            <a:off x="4788310" y="4257368"/>
            <a:ext cx="1917290" cy="8160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Count</a:t>
            </a:r>
          </a:p>
        </p:txBody>
      </p:sp>
      <p:cxnSp>
        <p:nvCxnSpPr>
          <p:cNvPr id="9" name="Straight Arrow Connector 8">
            <a:extLst>
              <a:ext uri="{FF2B5EF4-FFF2-40B4-BE49-F238E27FC236}">
                <a16:creationId xmlns:a16="http://schemas.microsoft.com/office/drawing/2014/main" id="{1723F38B-95DC-8787-E213-F6A4543FB06D}"/>
              </a:ext>
            </a:extLst>
          </p:cNvPr>
          <p:cNvCxnSpPr>
            <a:stCxn id="2" idx="4"/>
            <a:endCxn id="3" idx="0"/>
          </p:cNvCxnSpPr>
          <p:nvPr/>
        </p:nvCxnSpPr>
        <p:spPr>
          <a:xfrm>
            <a:off x="5746955" y="1769806"/>
            <a:ext cx="0" cy="48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9027B9-C140-4234-04CF-DEFDE8C7B6BC}"/>
              </a:ext>
            </a:extLst>
          </p:cNvPr>
          <p:cNvCxnSpPr/>
          <p:nvPr/>
        </p:nvCxnSpPr>
        <p:spPr>
          <a:xfrm>
            <a:off x="6705600" y="2546555"/>
            <a:ext cx="1848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28B0BF-701C-EB13-7E67-3A841F5A776B}"/>
              </a:ext>
            </a:extLst>
          </p:cNvPr>
          <p:cNvCxnSpPr/>
          <p:nvPr/>
        </p:nvCxnSpPr>
        <p:spPr>
          <a:xfrm flipH="1">
            <a:off x="6705600" y="3087329"/>
            <a:ext cx="1848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E6C70A-4C08-7B10-5A50-734275C2A5BA}"/>
              </a:ext>
            </a:extLst>
          </p:cNvPr>
          <p:cNvCxnSpPr/>
          <p:nvPr/>
        </p:nvCxnSpPr>
        <p:spPr>
          <a:xfrm>
            <a:off x="5643716" y="3429000"/>
            <a:ext cx="0" cy="828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84BA7FF-85AA-13C1-1572-A47CFE0009D1}"/>
              </a:ext>
            </a:extLst>
          </p:cNvPr>
          <p:cNvSpPr/>
          <p:nvPr/>
        </p:nvSpPr>
        <p:spPr>
          <a:xfrm>
            <a:off x="8485239" y="4257368"/>
            <a:ext cx="2369574" cy="816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Display the Result</a:t>
            </a:r>
          </a:p>
        </p:txBody>
      </p:sp>
      <p:sp>
        <p:nvSpPr>
          <p:cNvPr id="17" name="Arrow: Down 16">
            <a:extLst>
              <a:ext uri="{FF2B5EF4-FFF2-40B4-BE49-F238E27FC236}">
                <a16:creationId xmlns:a16="http://schemas.microsoft.com/office/drawing/2014/main" id="{D9E459D0-7E88-12B3-49CF-2CCFA4A85287}"/>
              </a:ext>
            </a:extLst>
          </p:cNvPr>
          <p:cNvSpPr/>
          <p:nvPr/>
        </p:nvSpPr>
        <p:spPr>
          <a:xfrm>
            <a:off x="9537290" y="3628103"/>
            <a:ext cx="491612" cy="521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CEE52630-0319-1FB2-2EB2-4DC26230340C}"/>
              </a:ext>
            </a:extLst>
          </p:cNvPr>
          <p:cNvCxnSpPr>
            <a:stCxn id="6" idx="3"/>
            <a:endCxn id="16" idx="1"/>
          </p:cNvCxnSpPr>
          <p:nvPr/>
        </p:nvCxnSpPr>
        <p:spPr>
          <a:xfrm flipV="1">
            <a:off x="6705600" y="4665402"/>
            <a:ext cx="1779639" cy="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9C4573-1AA5-0D65-2F22-ED43A69EC7BD}"/>
              </a:ext>
            </a:extLst>
          </p:cNvPr>
          <p:cNvCxnSpPr/>
          <p:nvPr/>
        </p:nvCxnSpPr>
        <p:spPr>
          <a:xfrm flipH="1">
            <a:off x="6784258" y="5073436"/>
            <a:ext cx="1700981" cy="604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6CA690C2-7391-206A-E0A3-52FF719CA4A6}"/>
              </a:ext>
            </a:extLst>
          </p:cNvPr>
          <p:cNvCxnSpPr>
            <a:cxnSpLocks/>
            <a:stCxn id="5" idx="2"/>
            <a:endCxn id="2" idx="2"/>
          </p:cNvCxnSpPr>
          <p:nvPr/>
        </p:nvCxnSpPr>
        <p:spPr>
          <a:xfrm rot="10800000">
            <a:off x="4788310" y="1214284"/>
            <a:ext cx="12700" cy="4640826"/>
          </a:xfrm>
          <a:prstGeom prst="curvedConnector3">
            <a:avLst>
              <a:gd name="adj1" fmla="val 1712903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011823C-23C9-34E6-5151-0DF5C52D9BB4}"/>
              </a:ext>
            </a:extLst>
          </p:cNvPr>
          <p:cNvSpPr txBox="1"/>
          <p:nvPr/>
        </p:nvSpPr>
        <p:spPr>
          <a:xfrm>
            <a:off x="294968" y="147484"/>
            <a:ext cx="4050890" cy="769441"/>
          </a:xfrm>
          <a:prstGeom prst="rect">
            <a:avLst/>
          </a:prstGeom>
          <a:noFill/>
        </p:spPr>
        <p:txBody>
          <a:bodyPr wrap="square" rtlCol="0">
            <a:spAutoFit/>
          </a:bodyPr>
          <a:lstStyle/>
          <a:p>
            <a:r>
              <a:rPr lang="en-IN" sz="4400" dirty="0">
                <a:latin typeface="Algerian" panose="04020705040A02060702" pitchFamily="82" charset="0"/>
              </a:rPr>
              <a:t>FLOW OF DATA</a:t>
            </a:r>
          </a:p>
        </p:txBody>
      </p:sp>
    </p:spTree>
    <p:extLst>
      <p:ext uri="{BB962C8B-B14F-4D97-AF65-F5344CB8AC3E}">
        <p14:creationId xmlns:p14="http://schemas.microsoft.com/office/powerpoint/2010/main" val="401277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B44F-DB0B-2A6C-FEDC-0435E099D762}"/>
              </a:ext>
            </a:extLst>
          </p:cNvPr>
          <p:cNvSpPr>
            <a:spLocks noGrp="1"/>
          </p:cNvSpPr>
          <p:nvPr>
            <p:ph type="title"/>
          </p:nvPr>
        </p:nvSpPr>
        <p:spPr/>
        <p:txBody>
          <a:bodyPr>
            <a:normAutofit/>
          </a:bodyPr>
          <a:lstStyle/>
          <a:p>
            <a:r>
              <a:rPr lang="en-IN" sz="6000"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42FDA9BD-7292-6DF5-D1B2-3CFC173EAEC7}"/>
              </a:ext>
            </a:extLst>
          </p:cNvPr>
          <p:cNvSpPr>
            <a:spLocks noGrp="1"/>
          </p:cNvSpPr>
          <p:nvPr>
            <p:ph idx="1"/>
          </p:nvPr>
        </p:nvSpPr>
        <p:spPr>
          <a:xfrm>
            <a:off x="1451579" y="2015732"/>
            <a:ext cx="9603275" cy="3795133"/>
          </a:xfrm>
        </p:spPr>
        <p:txBody>
          <a:bodyPr>
            <a:normAutofit/>
          </a:bodyPr>
          <a:lstStyle/>
          <a:p>
            <a:r>
              <a:rPr lang="en-IN" dirty="0">
                <a:hlinkClick r:id="rId2"/>
              </a:rPr>
              <a:t>https://www.engineersgarage.com/electronic-voting-machine-using-lcd-and-8051-microcontroller/</a:t>
            </a:r>
            <a:endParaRPr lang="en-IN" dirty="0"/>
          </a:p>
          <a:p>
            <a:r>
              <a:rPr lang="en-IN" dirty="0">
                <a:hlinkClick r:id="rId3"/>
              </a:rPr>
              <a:t>https://circuitdigest.com/microcontroller-projects/lcd-interfacing-with-8051-microcontroller-89s52</a:t>
            </a:r>
            <a:endParaRPr lang="en-IN" dirty="0"/>
          </a:p>
          <a:p>
            <a:r>
              <a:rPr lang="en-IN" dirty="0">
                <a:hlinkClick r:id="rId4"/>
              </a:rPr>
              <a:t>https://www.eci.gov.in/evm/</a:t>
            </a:r>
            <a:endParaRPr lang="en-IN" dirty="0"/>
          </a:p>
          <a:p>
            <a:r>
              <a:rPr lang="en-IN" dirty="0">
                <a:hlinkClick r:id="rId5"/>
              </a:rPr>
              <a:t>https://www.researchgate.net/publication/261394443_Electronic_voting_machine_-_A_review</a:t>
            </a:r>
            <a:endParaRPr lang="en-IN" dirty="0"/>
          </a:p>
          <a:p>
            <a:r>
              <a:rPr lang="en-IN" dirty="0">
                <a:hlinkClick r:id="rId6"/>
              </a:rPr>
              <a:t>https://ieeexplore.ieee.org/abstract/document/6208285</a:t>
            </a:r>
            <a:endParaRPr lang="en-IN" dirty="0"/>
          </a:p>
          <a:p>
            <a:endParaRPr lang="en-IN" dirty="0"/>
          </a:p>
          <a:p>
            <a:endParaRPr lang="en-IN" dirty="0"/>
          </a:p>
        </p:txBody>
      </p:sp>
    </p:spTree>
    <p:extLst>
      <p:ext uri="{BB962C8B-B14F-4D97-AF65-F5344CB8AC3E}">
        <p14:creationId xmlns:p14="http://schemas.microsoft.com/office/powerpoint/2010/main" val="281951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EFE1B-9EFA-EEC9-3485-D96BAD597F35}"/>
              </a:ext>
            </a:extLst>
          </p:cNvPr>
          <p:cNvSpPr txBox="1"/>
          <p:nvPr/>
        </p:nvSpPr>
        <p:spPr>
          <a:xfrm>
            <a:off x="-1" y="2251586"/>
            <a:ext cx="12192001" cy="1569659"/>
          </a:xfrm>
          <a:prstGeom prst="rect">
            <a:avLst/>
          </a:prstGeom>
          <a:noFill/>
        </p:spPr>
        <p:txBody>
          <a:bodyPr wrap="square" rtlCol="0">
            <a:spAutoFit/>
          </a:bodyPr>
          <a:lstStyle/>
          <a:p>
            <a:pPr algn="ctr"/>
            <a:r>
              <a:rPr lang="en-IN" sz="9600" dirty="0">
                <a:latin typeface="Algerian" panose="04020705040A02060702" pitchFamily="82" charset="0"/>
              </a:rPr>
              <a:t>THANK YOU</a:t>
            </a:r>
          </a:p>
        </p:txBody>
      </p:sp>
    </p:spTree>
    <p:extLst>
      <p:ext uri="{BB962C8B-B14F-4D97-AF65-F5344CB8AC3E}">
        <p14:creationId xmlns:p14="http://schemas.microsoft.com/office/powerpoint/2010/main" val="1924073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32</TotalTime>
  <Words>318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Courier New</vt:lpstr>
      <vt:lpstr>Rockwell</vt:lpstr>
      <vt:lpstr>Times New Roman</vt:lpstr>
      <vt:lpstr>Gallery</vt:lpstr>
      <vt:lpstr>Electronic Voting machine with 8051</vt:lpstr>
      <vt:lpstr>Forestudy and motivation</vt:lpstr>
      <vt:lpstr>Concept and component</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machine with 8051</dc:title>
  <dc:creator>kaushal karthik</dc:creator>
  <cp:lastModifiedBy>kaushal karthik</cp:lastModifiedBy>
  <cp:revision>2</cp:revision>
  <dcterms:created xsi:type="dcterms:W3CDTF">2024-02-09T03:58:43Z</dcterms:created>
  <dcterms:modified xsi:type="dcterms:W3CDTF">2024-02-09T04:34:02Z</dcterms:modified>
</cp:coreProperties>
</file>