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3" r:id="rId2"/>
    <p:sldId id="256" r:id="rId3"/>
    <p:sldId id="257" r:id="rId4"/>
    <p:sldId id="258" r:id="rId5"/>
    <p:sldId id="259" r:id="rId6"/>
    <p:sldId id="260"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B8E8EF8E-DA47-3940-846F-2ACD85C09598}" type="datetimeFigureOut">
              <a:rPr lang="en-US" smtClean="0"/>
              <a:t>5/12/2024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4B56872-3BB3-8C47-BEFF-9F5F5257A76F}" type="slidenum">
              <a:rPr lang="en-US" smtClean="0"/>
              <a:t>‹#›</a:t>
            </a:fld>
            <a:endParaRPr lang="en-US"/>
          </a:p>
        </p:txBody>
      </p:sp>
    </p:spTree>
    <p:extLst>
      <p:ext uri="{BB962C8B-B14F-4D97-AF65-F5344CB8AC3E}">
        <p14:creationId xmlns:p14="http://schemas.microsoft.com/office/powerpoint/2010/main" val="146729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F1579-A26A-0D3D-AADB-3A5DEF3B4652}"/>
              </a:ext>
            </a:extLst>
          </p:cNvPr>
          <p:cNvPicPr>
            <a:picLocks noChangeAspect="1"/>
          </p:cNvPicPr>
          <p:nvPr/>
        </p:nvPicPr>
        <p:blipFill>
          <a:blip r:embed="rId2"/>
          <a:stretch>
            <a:fillRect/>
          </a:stretch>
        </p:blipFill>
        <p:spPr>
          <a:xfrm>
            <a:off x="679910" y="442850"/>
            <a:ext cx="13268130" cy="3021957"/>
          </a:xfrm>
          <a:prstGeom prst="rect">
            <a:avLst/>
          </a:prstGeom>
        </p:spPr>
      </p:pic>
      <p:sp>
        <p:nvSpPr>
          <p:cNvPr id="5" name="TextBox 4">
            <a:extLst>
              <a:ext uri="{FF2B5EF4-FFF2-40B4-BE49-F238E27FC236}">
                <a16:creationId xmlns:a16="http://schemas.microsoft.com/office/drawing/2014/main" id="{35CEA94E-A868-F1BA-42DD-E2327506C247}"/>
              </a:ext>
            </a:extLst>
          </p:cNvPr>
          <p:cNvSpPr txBox="1"/>
          <p:nvPr/>
        </p:nvSpPr>
        <p:spPr>
          <a:xfrm>
            <a:off x="679910" y="3646025"/>
            <a:ext cx="13869467" cy="3970318"/>
          </a:xfrm>
          <a:prstGeom prst="rect">
            <a:avLst/>
          </a:prstGeom>
          <a:noFill/>
        </p:spPr>
        <p:txBody>
          <a:bodyPr wrap="square" rtlCol="0">
            <a:spAutoFit/>
          </a:bodyPr>
          <a:lstStyle/>
          <a:p>
            <a:r>
              <a:rPr lang="en-US" sz="3600" b="1" dirty="0"/>
              <a:t>TEAM NAME </a:t>
            </a:r>
            <a:r>
              <a:rPr lang="en-US" sz="3600" dirty="0"/>
              <a:t>: Legendary Innovators </a:t>
            </a:r>
          </a:p>
          <a:p>
            <a:r>
              <a:rPr lang="en-US" sz="3600" dirty="0"/>
              <a:t>TOPIC NAME : “SEEK FUND”</a:t>
            </a:r>
          </a:p>
          <a:p>
            <a:r>
              <a:rPr lang="en-US" sz="3600" b="1" dirty="0"/>
              <a:t>									TEAM MEMBERS </a:t>
            </a:r>
            <a:r>
              <a:rPr lang="en-US" sz="3600" dirty="0"/>
              <a:t>: </a:t>
            </a:r>
          </a:p>
          <a:p>
            <a:r>
              <a:rPr lang="en-US" sz="3600" dirty="0"/>
              <a:t>									</a:t>
            </a:r>
            <a:r>
              <a:rPr lang="en-US" sz="3600" dirty="0" err="1"/>
              <a:t>G.Gayatri</a:t>
            </a:r>
            <a:endParaRPr lang="en-US" sz="3600" dirty="0"/>
          </a:p>
          <a:p>
            <a:r>
              <a:rPr lang="en-US" sz="3600" dirty="0"/>
              <a:t>									</a:t>
            </a:r>
            <a:r>
              <a:rPr lang="en-US" sz="3600" dirty="0" err="1"/>
              <a:t>Y.Gouthami</a:t>
            </a:r>
            <a:r>
              <a:rPr lang="en-US" sz="3600" dirty="0"/>
              <a:t> Maheshwari</a:t>
            </a:r>
          </a:p>
          <a:p>
            <a:r>
              <a:rPr lang="en-US" sz="3600" dirty="0"/>
              <a:t>									</a:t>
            </a:r>
            <a:r>
              <a:rPr lang="en-US" sz="3600" dirty="0" err="1"/>
              <a:t>I.Phanishree</a:t>
            </a:r>
            <a:endParaRPr lang="en-US" sz="3600" dirty="0"/>
          </a:p>
          <a:p>
            <a:r>
              <a:rPr lang="en-US" sz="3600" dirty="0"/>
              <a:t>									</a:t>
            </a:r>
            <a:r>
              <a:rPr lang="en-US" sz="3600" dirty="0" err="1"/>
              <a:t>U.Vardhan</a:t>
            </a:r>
            <a:r>
              <a:rPr lang="en-US" sz="3600" dirty="0"/>
              <a:t> </a:t>
            </a:r>
          </a:p>
        </p:txBody>
      </p:sp>
      <p:sp>
        <p:nvSpPr>
          <p:cNvPr id="7" name="TextBox 6">
            <a:extLst>
              <a:ext uri="{FF2B5EF4-FFF2-40B4-BE49-F238E27FC236}">
                <a16:creationId xmlns:a16="http://schemas.microsoft.com/office/drawing/2014/main" id="{7CD210D2-71F8-D42A-F39C-6598F0CE2D17}"/>
              </a:ext>
            </a:extLst>
          </p:cNvPr>
          <p:cNvSpPr txBox="1"/>
          <p:nvPr/>
        </p:nvSpPr>
        <p:spPr>
          <a:xfrm>
            <a:off x="3576577" y="4764794"/>
            <a:ext cx="4907666" cy="400110"/>
          </a:xfrm>
          <a:prstGeom prst="rect">
            <a:avLst/>
          </a:prstGeom>
          <a:noFill/>
        </p:spPr>
        <p:txBody>
          <a:bodyPr wrap="square" rtlCol="0">
            <a:spAutoFit/>
          </a:bodyPr>
          <a:lstStyle/>
          <a:p>
            <a:r>
              <a:rPr lang="en-US" sz="2000" dirty="0"/>
              <a:t>-----Connecting Entrepreneurs and Investors</a:t>
            </a:r>
          </a:p>
        </p:txBody>
      </p:sp>
    </p:spTree>
    <p:extLst>
      <p:ext uri="{BB962C8B-B14F-4D97-AF65-F5344CB8AC3E}">
        <p14:creationId xmlns:p14="http://schemas.microsoft.com/office/powerpoint/2010/main" val="16004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179195"/>
            <a:ext cx="7477601" cy="3832860"/>
          </a:xfrm>
          <a:prstGeom prst="rect">
            <a:avLst/>
          </a:prstGeom>
          <a:noFill/>
          <a:ln/>
        </p:spPr>
        <p:txBody>
          <a:bodyPr wrap="square" rtlCol="0" anchor="t"/>
          <a:lstStyle/>
          <a:p>
            <a:pPr marL="0" indent="0">
              <a:lnSpc>
                <a:spcPts val="7545"/>
              </a:lnSpc>
              <a:buNone/>
            </a:pPr>
            <a:r>
              <a:rPr lang="en-US" sz="6036" b="1" i="1" u="sng" dirty="0">
                <a:solidFill>
                  <a:srgbClr val="5955EB"/>
                </a:solidFill>
                <a:latin typeface="Gabriola" panose="04040605051002020D02" pitchFamily="82" charset="0"/>
                <a:ea typeface="Libre Baskerville" pitchFamily="34" charset="-122"/>
                <a:cs typeface="Libre Baskerville" pitchFamily="34" charset="-120"/>
              </a:rPr>
              <a:t>SeekFund: Connecting Entrepreneurs and Investors</a:t>
            </a:r>
            <a:endParaRPr lang="en-US" sz="6036" b="1" i="1" u="sng" dirty="0">
              <a:latin typeface="Gabriola" panose="04040605051002020D02" pitchFamily="82" charset="0"/>
            </a:endParaRPr>
          </a:p>
        </p:txBody>
      </p:sp>
      <p:sp>
        <p:nvSpPr>
          <p:cNvPr id="6" name="Text 3"/>
          <p:cNvSpPr/>
          <p:nvPr/>
        </p:nvSpPr>
        <p:spPr>
          <a:xfrm>
            <a:off x="825579" y="3393803"/>
            <a:ext cx="7477601" cy="1066205"/>
          </a:xfrm>
          <a:prstGeom prst="rect">
            <a:avLst/>
          </a:prstGeom>
          <a:noFill/>
          <a:ln/>
        </p:spPr>
        <p:txBody>
          <a:bodyPr wrap="square" rtlCol="0" anchor="t"/>
          <a:lstStyle/>
          <a:p>
            <a:pPr marL="0" indent="0">
              <a:lnSpc>
                <a:spcPts val="2799"/>
              </a:lnSpc>
              <a:buNone/>
            </a:pPr>
            <a:r>
              <a:rPr lang="en-US" sz="1750" b="1" dirty="0" err="1">
                <a:solidFill>
                  <a:srgbClr val="49495A"/>
                </a:solidFill>
                <a:latin typeface="Open Sans" pitchFamily="34" charset="0"/>
                <a:ea typeface="Open Sans" pitchFamily="34" charset="-122"/>
                <a:cs typeface="Open Sans" pitchFamily="34" charset="-120"/>
              </a:rPr>
              <a:t>SeekFund</a:t>
            </a:r>
            <a:r>
              <a:rPr lang="en-US" sz="1750" dirty="0">
                <a:solidFill>
                  <a:srgbClr val="49495A"/>
                </a:solidFill>
                <a:latin typeface="Open Sans" pitchFamily="34" charset="0"/>
                <a:ea typeface="Open Sans" pitchFamily="34" charset="-122"/>
                <a:cs typeface="Open Sans" pitchFamily="34" charset="-120"/>
              </a:rPr>
              <a:t> is a dynamic platform that bridges the gap between ambitious entrepreneurs and savvy investors, empowering both to achieve their financial goals.</a:t>
            </a:r>
          </a:p>
          <a:p>
            <a:pPr marL="0" indent="0">
              <a:lnSpc>
                <a:spcPts val="2799"/>
              </a:lnSpc>
              <a:buNone/>
            </a:pPr>
            <a:endParaRPr lang="en-US" sz="1750" dirty="0">
              <a:solidFill>
                <a:srgbClr val="49495A"/>
              </a:solidFill>
              <a:latin typeface="Open Sans" pitchFamily="34" charset="0"/>
              <a:ea typeface="Open Sans" pitchFamily="34" charset="-122"/>
              <a:cs typeface="Open Sans" pitchFamily="34" charset="-120"/>
            </a:endParaRPr>
          </a:p>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With its innovative approach, </a:t>
            </a:r>
            <a:r>
              <a:rPr lang="en-US" sz="1750" b="1" dirty="0" err="1">
                <a:solidFill>
                  <a:srgbClr val="49495A"/>
                </a:solidFill>
                <a:latin typeface="Open Sans" pitchFamily="34" charset="0"/>
                <a:ea typeface="Open Sans" pitchFamily="34" charset="-122"/>
                <a:cs typeface="Open Sans" pitchFamily="34" charset="-120"/>
              </a:rPr>
              <a:t>SeekFund</a:t>
            </a:r>
            <a:r>
              <a:rPr lang="en-US" sz="1750" dirty="0">
                <a:solidFill>
                  <a:srgbClr val="49495A"/>
                </a:solidFill>
                <a:latin typeface="Open Sans" pitchFamily="34" charset="0"/>
                <a:ea typeface="Open Sans" pitchFamily="34" charset="-122"/>
                <a:cs typeface="Open Sans" pitchFamily="34" charset="-120"/>
              </a:rPr>
              <a:t> serves as a vital bridge, enabling entrepreneurs to showcase their ambitious projects and investors to discover promising ventures. Through this dynamic platform, individuals are empowered to pursue their entrepreneurial dreams while investors gain access to diverse investment opportunities, fostering a thriving ecosystem of innovation and growth.</a:t>
            </a:r>
          </a:p>
        </p:txBody>
      </p:sp>
      <p:sp>
        <p:nvSpPr>
          <p:cNvPr id="7" name="Shape 4"/>
          <p:cNvSpPr/>
          <p:nvPr/>
        </p:nvSpPr>
        <p:spPr>
          <a:xfrm>
            <a:off x="833199" y="6678097"/>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661428"/>
            <a:ext cx="314658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026" name="Picture 2" descr="Institute of Entrepreneurship Development | Project management services  from the Institute of entrepreneurship development">
            <a:extLst>
              <a:ext uri="{FF2B5EF4-FFF2-40B4-BE49-F238E27FC236}">
                <a16:creationId xmlns:a16="http://schemas.microsoft.com/office/drawing/2014/main" id="{07E74350-C37E-A970-19FA-8E8753E4D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9600" y="1846064"/>
            <a:ext cx="44908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2"/>
          <p:cNvSpPr/>
          <p:nvPr/>
        </p:nvSpPr>
        <p:spPr>
          <a:xfrm>
            <a:off x="833199" y="1498878"/>
            <a:ext cx="5701546"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Entrepreneur Portal</a:t>
            </a:r>
            <a:endParaRPr lang="en-US" sz="4374" b="1" dirty="0"/>
          </a:p>
        </p:txBody>
      </p:sp>
      <p:sp>
        <p:nvSpPr>
          <p:cNvPr id="6" name="Shape 3"/>
          <p:cNvSpPr/>
          <p:nvPr/>
        </p:nvSpPr>
        <p:spPr>
          <a:xfrm>
            <a:off x="726917" y="2526506"/>
            <a:ext cx="4542115" cy="2346365"/>
          </a:xfrm>
          <a:prstGeom prst="roundRect">
            <a:avLst>
              <a:gd name="adj" fmla="val 5682"/>
            </a:avLst>
          </a:prstGeom>
          <a:solidFill>
            <a:srgbClr val="DED6FF"/>
          </a:solidFill>
          <a:ln/>
        </p:spPr>
      </p:sp>
      <p:sp>
        <p:nvSpPr>
          <p:cNvPr id="7" name="Text 4"/>
          <p:cNvSpPr/>
          <p:nvPr/>
        </p:nvSpPr>
        <p:spPr>
          <a:xfrm>
            <a:off x="1055370" y="2748677"/>
            <a:ext cx="3074789"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Showcase Your Vision</a:t>
            </a:r>
            <a:endParaRPr lang="en-US" sz="2187" dirty="0"/>
          </a:p>
        </p:txBody>
      </p:sp>
      <p:sp>
        <p:nvSpPr>
          <p:cNvPr id="8" name="Text 5"/>
          <p:cNvSpPr/>
          <p:nvPr/>
        </p:nvSpPr>
        <p:spPr>
          <a:xfrm>
            <a:off x="1055370" y="3229094"/>
            <a:ext cx="4097774"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Entrepreneurs can create detailed profiles to highlight their innovative ideas, business plans, and funding needs.</a:t>
            </a:r>
            <a:endParaRPr lang="en-US" sz="1750" dirty="0"/>
          </a:p>
        </p:txBody>
      </p:sp>
      <p:sp>
        <p:nvSpPr>
          <p:cNvPr id="9" name="Shape 6"/>
          <p:cNvSpPr/>
          <p:nvPr/>
        </p:nvSpPr>
        <p:spPr>
          <a:xfrm>
            <a:off x="5597485" y="2526506"/>
            <a:ext cx="4542115" cy="2346365"/>
          </a:xfrm>
          <a:prstGeom prst="roundRect">
            <a:avLst>
              <a:gd name="adj" fmla="val 5682"/>
            </a:avLst>
          </a:prstGeom>
          <a:solidFill>
            <a:srgbClr val="DED6FF"/>
          </a:solidFill>
          <a:ln/>
        </p:spPr>
      </p:sp>
      <p:sp>
        <p:nvSpPr>
          <p:cNvPr id="10" name="Text 7"/>
          <p:cNvSpPr/>
          <p:nvPr/>
        </p:nvSpPr>
        <p:spPr>
          <a:xfrm>
            <a:off x="5819656" y="2748677"/>
            <a:ext cx="3013948"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Access Opportunities</a:t>
            </a:r>
            <a:endParaRPr lang="en-US" sz="2187" dirty="0"/>
          </a:p>
        </p:txBody>
      </p:sp>
      <p:sp>
        <p:nvSpPr>
          <p:cNvPr id="11" name="Text 8"/>
          <p:cNvSpPr/>
          <p:nvPr/>
        </p:nvSpPr>
        <p:spPr>
          <a:xfrm>
            <a:off x="5819656" y="3229094"/>
            <a:ext cx="4097774"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Discover a curated list of investment opportunities tailored to your venture's unique requirements.</a:t>
            </a:r>
            <a:endParaRPr lang="en-US" sz="1750" dirty="0"/>
          </a:p>
        </p:txBody>
      </p:sp>
      <p:sp>
        <p:nvSpPr>
          <p:cNvPr id="12" name="Shape 9"/>
          <p:cNvSpPr/>
          <p:nvPr/>
        </p:nvSpPr>
        <p:spPr>
          <a:xfrm>
            <a:off x="833199" y="5095042"/>
            <a:ext cx="9306401" cy="1635562"/>
          </a:xfrm>
          <a:prstGeom prst="roundRect">
            <a:avLst>
              <a:gd name="adj" fmla="val 8151"/>
            </a:avLst>
          </a:prstGeom>
          <a:solidFill>
            <a:srgbClr val="DED6FF"/>
          </a:solidFill>
          <a:ln/>
        </p:spPr>
      </p:sp>
      <p:sp>
        <p:nvSpPr>
          <p:cNvPr id="13" name="Text 10"/>
          <p:cNvSpPr/>
          <p:nvPr/>
        </p:nvSpPr>
        <p:spPr>
          <a:xfrm>
            <a:off x="1055370" y="5317212"/>
            <a:ext cx="3162776"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Pitch with Confidence</a:t>
            </a:r>
            <a:endParaRPr lang="en-US" sz="2187" dirty="0"/>
          </a:p>
        </p:txBody>
      </p:sp>
      <p:sp>
        <p:nvSpPr>
          <p:cNvPr id="14" name="Text 11"/>
          <p:cNvSpPr/>
          <p:nvPr/>
        </p:nvSpPr>
        <p:spPr>
          <a:xfrm>
            <a:off x="1055370" y="5797629"/>
            <a:ext cx="8862060"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Leverage the platform to schedule virtual pitch sessions and connect directly with interested investors.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043113"/>
            <a:ext cx="5554980"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Investor Portal</a:t>
            </a:r>
            <a:endParaRPr lang="en-US" sz="4374" b="1" dirty="0"/>
          </a:p>
        </p:txBody>
      </p:sp>
      <p:sp>
        <p:nvSpPr>
          <p:cNvPr id="5" name="Text 3"/>
          <p:cNvSpPr/>
          <p:nvPr/>
        </p:nvSpPr>
        <p:spPr>
          <a:xfrm>
            <a:off x="2037993" y="3292912"/>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Discover Promising Ventures</a:t>
            </a:r>
            <a:endParaRPr lang="en-US" sz="2187" dirty="0"/>
          </a:p>
        </p:txBody>
      </p:sp>
      <p:sp>
        <p:nvSpPr>
          <p:cNvPr id="6" name="Text 4"/>
          <p:cNvSpPr/>
          <p:nvPr/>
        </p:nvSpPr>
        <p:spPr>
          <a:xfrm>
            <a:off x="2037993" y="4209455"/>
            <a:ext cx="3156347"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Explore a diverse portfolio of entrepreneurial projects, each with detailed profiles and financial projections.</a:t>
            </a:r>
            <a:endParaRPr lang="en-US" sz="1750" dirty="0"/>
          </a:p>
        </p:txBody>
      </p:sp>
      <p:sp>
        <p:nvSpPr>
          <p:cNvPr id="7" name="Text 5"/>
          <p:cNvSpPr/>
          <p:nvPr/>
        </p:nvSpPr>
        <p:spPr>
          <a:xfrm>
            <a:off x="5743932" y="3292912"/>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Evaluate Investment Opportunities</a:t>
            </a:r>
            <a:endParaRPr lang="en-US" sz="2187" dirty="0"/>
          </a:p>
        </p:txBody>
      </p:sp>
      <p:sp>
        <p:nvSpPr>
          <p:cNvPr id="8" name="Text 6"/>
          <p:cNvSpPr/>
          <p:nvPr/>
        </p:nvSpPr>
        <p:spPr>
          <a:xfrm>
            <a:off x="5743932" y="4209455"/>
            <a:ext cx="3156347"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Utilize advanced analytics and research tools to assess the viability and potential of each opportunity.</a:t>
            </a:r>
            <a:endParaRPr lang="en-US" sz="1750" dirty="0"/>
          </a:p>
        </p:txBody>
      </p:sp>
      <p:sp>
        <p:nvSpPr>
          <p:cNvPr id="9" name="Text 7"/>
          <p:cNvSpPr/>
          <p:nvPr/>
        </p:nvSpPr>
        <p:spPr>
          <a:xfrm>
            <a:off x="9449872" y="3292912"/>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Build Your Investment Portfolio</a:t>
            </a:r>
            <a:endParaRPr lang="en-US" sz="2187" dirty="0"/>
          </a:p>
        </p:txBody>
      </p:sp>
      <p:sp>
        <p:nvSpPr>
          <p:cNvPr id="10" name="Text 8"/>
          <p:cNvSpPr/>
          <p:nvPr/>
        </p:nvSpPr>
        <p:spPr>
          <a:xfrm>
            <a:off x="9449872" y="4209455"/>
            <a:ext cx="3156347"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Connect directly with entrepreneurs, schedule virtual meetings, and securely invest in the most promising ideas.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637824"/>
            <a:ext cx="6591895"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Funding Opportunities</a:t>
            </a:r>
            <a:endParaRPr lang="en-US" sz="4374" b="1" dirty="0"/>
          </a:p>
        </p:txBody>
      </p:sp>
      <p:sp>
        <p:nvSpPr>
          <p:cNvPr id="5" name="Shape 3"/>
          <p:cNvSpPr/>
          <p:nvPr/>
        </p:nvSpPr>
        <p:spPr>
          <a:xfrm>
            <a:off x="2037993" y="2950131"/>
            <a:ext cx="499943" cy="499943"/>
          </a:xfrm>
          <a:prstGeom prst="roundRect">
            <a:avLst>
              <a:gd name="adj" fmla="val 26667"/>
            </a:avLst>
          </a:prstGeom>
          <a:solidFill>
            <a:srgbClr val="DED6FF"/>
          </a:solidFill>
          <a:ln/>
        </p:spPr>
      </p:sp>
      <p:sp>
        <p:nvSpPr>
          <p:cNvPr id="6" name="Text 4"/>
          <p:cNvSpPr/>
          <p:nvPr/>
        </p:nvSpPr>
        <p:spPr>
          <a:xfrm>
            <a:off x="2213610" y="2991803"/>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7" name="Text 5"/>
          <p:cNvSpPr/>
          <p:nvPr/>
        </p:nvSpPr>
        <p:spPr>
          <a:xfrm>
            <a:off x="2760107" y="3026450"/>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Venture Capital</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Access a network of venture capitalists actively seeking innovative startups to invest in.</a:t>
            </a:r>
            <a:endParaRPr lang="en-US" sz="1750" dirty="0"/>
          </a:p>
        </p:txBody>
      </p:sp>
      <p:sp>
        <p:nvSpPr>
          <p:cNvPr id="9" name="Shape 7"/>
          <p:cNvSpPr/>
          <p:nvPr/>
        </p:nvSpPr>
        <p:spPr>
          <a:xfrm>
            <a:off x="7426285" y="2950131"/>
            <a:ext cx="499943" cy="499943"/>
          </a:xfrm>
          <a:prstGeom prst="roundRect">
            <a:avLst>
              <a:gd name="adj" fmla="val 26667"/>
            </a:avLst>
          </a:prstGeom>
          <a:solidFill>
            <a:srgbClr val="DED6FF"/>
          </a:solidFill>
          <a:ln/>
        </p:spPr>
      </p:sp>
      <p:sp>
        <p:nvSpPr>
          <p:cNvPr id="10" name="Text 8"/>
          <p:cNvSpPr/>
          <p:nvPr/>
        </p:nvSpPr>
        <p:spPr>
          <a:xfrm>
            <a:off x="7573566" y="2991803"/>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Angel Investors</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Connect with accredited angel investors who provide early-stage funding and mentorship to entrepreneurs.</a:t>
            </a:r>
            <a:endParaRPr lang="en-US" sz="1750" dirty="0"/>
          </a:p>
        </p:txBody>
      </p:sp>
      <p:sp>
        <p:nvSpPr>
          <p:cNvPr id="13" name="Shape 11"/>
          <p:cNvSpPr/>
          <p:nvPr/>
        </p:nvSpPr>
        <p:spPr>
          <a:xfrm>
            <a:off x="2037993" y="4968835"/>
            <a:ext cx="499943" cy="499943"/>
          </a:xfrm>
          <a:prstGeom prst="roundRect">
            <a:avLst>
              <a:gd name="adj" fmla="val 26667"/>
            </a:avLst>
          </a:prstGeom>
          <a:solidFill>
            <a:srgbClr val="DED6FF"/>
          </a:solidFill>
          <a:ln/>
        </p:spPr>
      </p:sp>
      <p:sp>
        <p:nvSpPr>
          <p:cNvPr id="14" name="Text 12"/>
          <p:cNvSpPr/>
          <p:nvPr/>
        </p:nvSpPr>
        <p:spPr>
          <a:xfrm>
            <a:off x="2185273" y="5010507"/>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Crowdfunding</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Leverage the power of crowdsourcing to raise funds from a diverse pool of individual investors.</a:t>
            </a:r>
            <a:endParaRPr lang="en-US" sz="1750" dirty="0"/>
          </a:p>
        </p:txBody>
      </p:sp>
      <p:sp>
        <p:nvSpPr>
          <p:cNvPr id="17" name="Shape 15"/>
          <p:cNvSpPr/>
          <p:nvPr/>
        </p:nvSpPr>
        <p:spPr>
          <a:xfrm>
            <a:off x="7426285" y="4968835"/>
            <a:ext cx="499943" cy="499943"/>
          </a:xfrm>
          <a:prstGeom prst="roundRect">
            <a:avLst>
              <a:gd name="adj" fmla="val 26667"/>
            </a:avLst>
          </a:prstGeom>
          <a:solidFill>
            <a:srgbClr val="DED6FF"/>
          </a:solidFill>
          <a:ln/>
        </p:spPr>
      </p:sp>
      <p:sp>
        <p:nvSpPr>
          <p:cNvPr id="18" name="Text 16"/>
          <p:cNvSpPr/>
          <p:nvPr/>
        </p:nvSpPr>
        <p:spPr>
          <a:xfrm>
            <a:off x="7578685" y="5010507"/>
            <a:ext cx="195024"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4</a:t>
            </a:r>
            <a:endParaRPr lang="en-US" sz="2624" dirty="0"/>
          </a:p>
        </p:txBody>
      </p:sp>
      <p:sp>
        <p:nvSpPr>
          <p:cNvPr id="19" name="Text 17"/>
          <p:cNvSpPr/>
          <p:nvPr/>
        </p:nvSpPr>
        <p:spPr>
          <a:xfrm>
            <a:off x="8148399" y="5045154"/>
            <a:ext cx="2846784"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Government Grants</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Explore and apply for government-backed grants and subsidies to support your entrepreneurial endeavors.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25473"/>
            <a:ext cx="5554980"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Pitch Presentations</a:t>
            </a:r>
            <a:endParaRPr lang="en-US" sz="4374" b="1" dirty="0"/>
          </a:p>
        </p:txBody>
      </p:sp>
      <p:sp>
        <p:nvSpPr>
          <p:cNvPr id="6" name="Shape 3"/>
          <p:cNvSpPr/>
          <p:nvPr/>
        </p:nvSpPr>
        <p:spPr>
          <a:xfrm>
            <a:off x="4801910" y="1953101"/>
            <a:ext cx="44410" cy="5351026"/>
          </a:xfrm>
          <a:prstGeom prst="rect">
            <a:avLst/>
          </a:prstGeom>
          <a:solidFill>
            <a:srgbClr val="B8B7E0"/>
          </a:solidFill>
          <a:ln/>
        </p:spPr>
      </p:sp>
      <p:sp>
        <p:nvSpPr>
          <p:cNvPr id="7" name="Shape 4"/>
          <p:cNvSpPr/>
          <p:nvPr/>
        </p:nvSpPr>
        <p:spPr>
          <a:xfrm>
            <a:off x="5074027" y="2354401"/>
            <a:ext cx="777597" cy="44410"/>
          </a:xfrm>
          <a:prstGeom prst="rect">
            <a:avLst/>
          </a:prstGeom>
          <a:solidFill>
            <a:srgbClr val="B8B7E0"/>
          </a:solidFill>
          <a:ln/>
        </p:spPr>
      </p:sp>
      <p:sp>
        <p:nvSpPr>
          <p:cNvPr id="8" name="Shape 5"/>
          <p:cNvSpPr/>
          <p:nvPr/>
        </p:nvSpPr>
        <p:spPr>
          <a:xfrm>
            <a:off x="4574084" y="2126694"/>
            <a:ext cx="499943" cy="499943"/>
          </a:xfrm>
          <a:prstGeom prst="roundRect">
            <a:avLst>
              <a:gd name="adj" fmla="val 26667"/>
            </a:avLst>
          </a:prstGeom>
          <a:solidFill>
            <a:srgbClr val="DED6FF"/>
          </a:solidFill>
          <a:ln/>
        </p:spPr>
      </p:sp>
      <p:sp>
        <p:nvSpPr>
          <p:cNvPr id="9" name="Text 6"/>
          <p:cNvSpPr/>
          <p:nvPr/>
        </p:nvSpPr>
        <p:spPr>
          <a:xfrm>
            <a:off x="4749701" y="2168366"/>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10" name="Text 7"/>
          <p:cNvSpPr/>
          <p:nvPr/>
        </p:nvSpPr>
        <p:spPr>
          <a:xfrm>
            <a:off x="6046113" y="2175272"/>
            <a:ext cx="2883456"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Executive Summary</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A concise overview of your business, highlighting the problem you solve, your unique value proposition, and key financials.</a:t>
            </a:r>
            <a:endParaRPr lang="en-US" sz="1750" dirty="0"/>
          </a:p>
        </p:txBody>
      </p:sp>
      <p:sp>
        <p:nvSpPr>
          <p:cNvPr id="12" name="Shape 9"/>
          <p:cNvSpPr/>
          <p:nvPr/>
        </p:nvSpPr>
        <p:spPr>
          <a:xfrm>
            <a:off x="5074027" y="4212134"/>
            <a:ext cx="777597" cy="44410"/>
          </a:xfrm>
          <a:prstGeom prst="rect">
            <a:avLst/>
          </a:prstGeom>
          <a:solidFill>
            <a:srgbClr val="B8B7E0"/>
          </a:solidFill>
          <a:ln/>
        </p:spPr>
      </p:sp>
      <p:sp>
        <p:nvSpPr>
          <p:cNvPr id="13" name="Shape 10"/>
          <p:cNvSpPr/>
          <p:nvPr/>
        </p:nvSpPr>
        <p:spPr>
          <a:xfrm>
            <a:off x="4574084" y="3984427"/>
            <a:ext cx="499943" cy="499943"/>
          </a:xfrm>
          <a:prstGeom prst="roundRect">
            <a:avLst>
              <a:gd name="adj" fmla="val 26667"/>
            </a:avLst>
          </a:prstGeom>
          <a:solidFill>
            <a:srgbClr val="DED6FF"/>
          </a:solidFill>
          <a:ln/>
        </p:spPr>
      </p:sp>
      <p:sp>
        <p:nvSpPr>
          <p:cNvPr id="14" name="Text 11"/>
          <p:cNvSpPr/>
          <p:nvPr/>
        </p:nvSpPr>
        <p:spPr>
          <a:xfrm>
            <a:off x="4721364" y="4026098"/>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5" name="Text 12"/>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Market Analysis</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Demonstrate your deep understanding of the target market, industry trends, and your competitive advantage.</a:t>
            </a:r>
            <a:endParaRPr lang="en-US" sz="1750" dirty="0"/>
          </a:p>
        </p:txBody>
      </p:sp>
      <p:sp>
        <p:nvSpPr>
          <p:cNvPr id="17" name="Shape 14"/>
          <p:cNvSpPr/>
          <p:nvPr/>
        </p:nvSpPr>
        <p:spPr>
          <a:xfrm>
            <a:off x="5074027" y="6069866"/>
            <a:ext cx="777597" cy="44410"/>
          </a:xfrm>
          <a:prstGeom prst="rect">
            <a:avLst/>
          </a:prstGeom>
          <a:solidFill>
            <a:srgbClr val="B8B7E0"/>
          </a:solidFill>
          <a:ln/>
        </p:spPr>
      </p:sp>
      <p:sp>
        <p:nvSpPr>
          <p:cNvPr id="18" name="Shape 15"/>
          <p:cNvSpPr/>
          <p:nvPr/>
        </p:nvSpPr>
        <p:spPr>
          <a:xfrm>
            <a:off x="4574084" y="5842159"/>
            <a:ext cx="499943" cy="499943"/>
          </a:xfrm>
          <a:prstGeom prst="roundRect">
            <a:avLst>
              <a:gd name="adj" fmla="val 26667"/>
            </a:avLst>
          </a:prstGeom>
          <a:solidFill>
            <a:srgbClr val="DED6FF"/>
          </a:solidFill>
          <a:ln/>
        </p:spPr>
      </p:sp>
      <p:sp>
        <p:nvSpPr>
          <p:cNvPr id="19" name="Text 16"/>
          <p:cNvSpPr/>
          <p:nvPr/>
        </p:nvSpPr>
        <p:spPr>
          <a:xfrm>
            <a:off x="4721364" y="5883831"/>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20" name="Text 17"/>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Growth Strategy</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Outline your detailed plan for scaling the business, including marketing, sales, and operational strategies.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032040"/>
            <a:ext cx="5554980"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Investor Feedback</a:t>
            </a:r>
            <a:endParaRPr lang="en-US" sz="4374" b="1" dirty="0"/>
          </a:p>
        </p:txBody>
      </p:sp>
      <p:pic>
        <p:nvPicPr>
          <p:cNvPr id="5" name="Image 0" descr="preencoded.png"/>
          <p:cNvPicPr>
            <a:picLocks noChangeAspect="1"/>
          </p:cNvPicPr>
          <p:nvPr/>
        </p:nvPicPr>
        <p:blipFill>
          <a:blip r:embed="rId3"/>
          <a:stretch>
            <a:fillRect/>
          </a:stretch>
        </p:blipFill>
        <p:spPr>
          <a:xfrm>
            <a:off x="2037993" y="3170753"/>
            <a:ext cx="555427" cy="555427"/>
          </a:xfrm>
          <a:prstGeom prst="rect">
            <a:avLst/>
          </a:prstGeom>
        </p:spPr>
      </p:pic>
      <p:sp>
        <p:nvSpPr>
          <p:cNvPr id="6" name="Text 3"/>
          <p:cNvSpPr/>
          <p:nvPr/>
        </p:nvSpPr>
        <p:spPr>
          <a:xfrm>
            <a:off x="2037993" y="3948351"/>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Positive Feedback</a:t>
            </a:r>
            <a:endParaRPr lang="en-US" sz="2187" dirty="0"/>
          </a:p>
        </p:txBody>
      </p:sp>
      <p:sp>
        <p:nvSpPr>
          <p:cNvPr id="7" name="Text 4"/>
          <p:cNvSpPr/>
          <p:nvPr/>
        </p:nvSpPr>
        <p:spPr>
          <a:xfrm>
            <a:off x="2037993" y="4428768"/>
            <a:ext cx="3295888"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Constructive comments and suggestions to help refine your pitch and strengthen your investment proposition.</a:t>
            </a:r>
            <a:endParaRPr lang="en-US" sz="1750" dirty="0"/>
          </a:p>
        </p:txBody>
      </p:sp>
      <p:pic>
        <p:nvPicPr>
          <p:cNvPr id="8" name="Image 1" descr="preencoded.png"/>
          <p:cNvPicPr>
            <a:picLocks noChangeAspect="1"/>
          </p:cNvPicPr>
          <p:nvPr/>
        </p:nvPicPr>
        <p:blipFill>
          <a:blip r:embed="rId4"/>
          <a:stretch>
            <a:fillRect/>
          </a:stretch>
        </p:blipFill>
        <p:spPr>
          <a:xfrm>
            <a:off x="5667137" y="3170753"/>
            <a:ext cx="555427" cy="555427"/>
          </a:xfrm>
          <a:prstGeom prst="rect">
            <a:avLst/>
          </a:prstGeom>
        </p:spPr>
      </p:pic>
      <p:sp>
        <p:nvSpPr>
          <p:cNvPr id="9" name="Text 5"/>
          <p:cNvSpPr/>
          <p:nvPr/>
        </p:nvSpPr>
        <p:spPr>
          <a:xfrm>
            <a:off x="5667137" y="3948351"/>
            <a:ext cx="3296007"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Queries and Clarifications</a:t>
            </a:r>
            <a:endParaRPr lang="en-US" sz="2187" dirty="0"/>
          </a:p>
        </p:txBody>
      </p:sp>
      <p:sp>
        <p:nvSpPr>
          <p:cNvPr id="10" name="Text 6"/>
          <p:cNvSpPr/>
          <p:nvPr/>
        </p:nvSpPr>
        <p:spPr>
          <a:xfrm>
            <a:off x="5667137" y="4775954"/>
            <a:ext cx="3296007"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Investors may request additional information or seek further clarity on specific aspects of your business plan.</a:t>
            </a:r>
            <a:endParaRPr lang="en-US" sz="1750" dirty="0"/>
          </a:p>
        </p:txBody>
      </p:sp>
      <p:pic>
        <p:nvPicPr>
          <p:cNvPr id="11" name="Image 2" descr="preencoded.png"/>
          <p:cNvPicPr>
            <a:picLocks noChangeAspect="1"/>
          </p:cNvPicPr>
          <p:nvPr/>
        </p:nvPicPr>
        <p:blipFill>
          <a:blip r:embed="rId5"/>
          <a:stretch>
            <a:fillRect/>
          </a:stretch>
        </p:blipFill>
        <p:spPr>
          <a:xfrm>
            <a:off x="9296400" y="3170753"/>
            <a:ext cx="555427" cy="555427"/>
          </a:xfrm>
          <a:prstGeom prst="rect">
            <a:avLst/>
          </a:prstGeom>
        </p:spPr>
      </p:pic>
      <p:sp>
        <p:nvSpPr>
          <p:cNvPr id="12" name="Text 7"/>
          <p:cNvSpPr/>
          <p:nvPr/>
        </p:nvSpPr>
        <p:spPr>
          <a:xfrm>
            <a:off x="9296400" y="3948351"/>
            <a:ext cx="305538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Investment Decisions</a:t>
            </a:r>
            <a:endParaRPr lang="en-US" sz="2187" dirty="0"/>
          </a:p>
        </p:txBody>
      </p:sp>
      <p:sp>
        <p:nvSpPr>
          <p:cNvPr id="13" name="Text 8"/>
          <p:cNvSpPr/>
          <p:nvPr/>
        </p:nvSpPr>
        <p:spPr>
          <a:xfrm>
            <a:off x="9296400" y="4428768"/>
            <a:ext cx="3296007"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Investors will provide their final decisions, either committing to invest or explaining why they have chosen not to proceed.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339215"/>
            <a:ext cx="5554980"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Future Scope</a:t>
            </a:r>
            <a:endParaRPr lang="en-US" sz="4374" b="1" dirty="0"/>
          </a:p>
        </p:txBody>
      </p:sp>
      <p:pic>
        <p:nvPicPr>
          <p:cNvPr id="5" name="Image 0" descr="preencoded.png"/>
          <p:cNvPicPr>
            <a:picLocks noChangeAspect="1"/>
          </p:cNvPicPr>
          <p:nvPr/>
        </p:nvPicPr>
        <p:blipFill>
          <a:blip r:embed="rId3"/>
          <a:stretch>
            <a:fillRect/>
          </a:stretch>
        </p:blipFill>
        <p:spPr>
          <a:xfrm>
            <a:off x="2037993" y="2477929"/>
            <a:ext cx="3518059" cy="888682"/>
          </a:xfrm>
          <a:prstGeom prst="rect">
            <a:avLst/>
          </a:prstGeom>
        </p:spPr>
      </p:pic>
      <p:sp>
        <p:nvSpPr>
          <p:cNvPr id="6" name="Text 3"/>
          <p:cNvSpPr/>
          <p:nvPr/>
        </p:nvSpPr>
        <p:spPr>
          <a:xfrm>
            <a:off x="2260163" y="369986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Expansion</a:t>
            </a:r>
            <a:endParaRPr lang="en-US" sz="2187" dirty="0"/>
          </a:p>
        </p:txBody>
      </p:sp>
      <p:sp>
        <p:nvSpPr>
          <p:cNvPr id="7" name="Text 4"/>
          <p:cNvSpPr/>
          <p:nvPr/>
        </p:nvSpPr>
        <p:spPr>
          <a:xfrm>
            <a:off x="2260163" y="4180284"/>
            <a:ext cx="3073718"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Continuously enhance the platform to accommodate the evolving needs of entrepreneurs and investors, ensuring seamless and efficient interactions.</a:t>
            </a:r>
            <a:endParaRPr lang="en-US" sz="1750" dirty="0"/>
          </a:p>
        </p:txBody>
      </p:sp>
      <p:pic>
        <p:nvPicPr>
          <p:cNvPr id="8" name="Image 1" descr="preencoded.png"/>
          <p:cNvPicPr>
            <a:picLocks noChangeAspect="1"/>
          </p:cNvPicPr>
          <p:nvPr/>
        </p:nvPicPr>
        <p:blipFill>
          <a:blip r:embed="rId4"/>
          <a:stretch>
            <a:fillRect/>
          </a:stretch>
        </p:blipFill>
        <p:spPr>
          <a:xfrm>
            <a:off x="5556052" y="2477929"/>
            <a:ext cx="3518178" cy="888682"/>
          </a:xfrm>
          <a:prstGeom prst="rect">
            <a:avLst/>
          </a:prstGeom>
        </p:spPr>
      </p:pic>
      <p:sp>
        <p:nvSpPr>
          <p:cNvPr id="9" name="Text 5"/>
          <p:cNvSpPr/>
          <p:nvPr/>
        </p:nvSpPr>
        <p:spPr>
          <a:xfrm>
            <a:off x="5778222" y="369986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Partnerships</a:t>
            </a:r>
            <a:endParaRPr lang="en-US" sz="2187" dirty="0"/>
          </a:p>
        </p:txBody>
      </p:sp>
      <p:sp>
        <p:nvSpPr>
          <p:cNvPr id="10" name="Text 6"/>
          <p:cNvSpPr/>
          <p:nvPr/>
        </p:nvSpPr>
        <p:spPr>
          <a:xfrm>
            <a:off x="5778222" y="4180284"/>
            <a:ext cx="3073837"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Forge strategic alliances with industry leaders, accelerators, and financial institutions to expand the reach and impact of the SeekFund ecosystem.</a:t>
            </a:r>
            <a:endParaRPr lang="en-US" sz="1750" dirty="0"/>
          </a:p>
        </p:txBody>
      </p:sp>
      <p:pic>
        <p:nvPicPr>
          <p:cNvPr id="11" name="Image 2" descr="preencoded.png"/>
          <p:cNvPicPr>
            <a:picLocks noChangeAspect="1"/>
          </p:cNvPicPr>
          <p:nvPr/>
        </p:nvPicPr>
        <p:blipFill>
          <a:blip r:embed="rId5"/>
          <a:stretch>
            <a:fillRect/>
          </a:stretch>
        </p:blipFill>
        <p:spPr>
          <a:xfrm>
            <a:off x="9074229" y="2477929"/>
            <a:ext cx="3518178" cy="888682"/>
          </a:xfrm>
          <a:prstGeom prst="rect">
            <a:avLst/>
          </a:prstGeom>
        </p:spPr>
      </p:pic>
      <p:sp>
        <p:nvSpPr>
          <p:cNvPr id="12" name="Text 7"/>
          <p:cNvSpPr/>
          <p:nvPr/>
        </p:nvSpPr>
        <p:spPr>
          <a:xfrm>
            <a:off x="9296400" y="369986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Innovation</a:t>
            </a:r>
            <a:endParaRPr lang="en-US" sz="2187" dirty="0"/>
          </a:p>
        </p:txBody>
      </p:sp>
      <p:sp>
        <p:nvSpPr>
          <p:cNvPr id="13" name="Text 8"/>
          <p:cNvSpPr/>
          <p:nvPr/>
        </p:nvSpPr>
        <p:spPr>
          <a:xfrm>
            <a:off x="9296400" y="4180284"/>
            <a:ext cx="3073837" cy="2487811"/>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Embrace emerging technologies and data-driven insights to provide cutting-edge tools and personalized recommendations, further empowering users to achieve their financial goals.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563</Words>
  <Application>Microsoft Office PowerPoint</Application>
  <PresentationFormat>Custom</PresentationFormat>
  <Paragraphs>70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Gabriola</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Phanisri Immalaraju</cp:lastModifiedBy>
  <cp:revision>3</cp:revision>
  <dcterms:created xsi:type="dcterms:W3CDTF">2024-05-12T03:04:19Z</dcterms:created>
  <dcterms:modified xsi:type="dcterms:W3CDTF">2024-05-12T04:47:14Z</dcterms:modified>
</cp:coreProperties>
</file>