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5" r:id="rId1"/>
  </p:sldMasterIdLst>
  <p:notesMasterIdLst>
    <p:notesMasterId r:id="rId20"/>
  </p:notesMasterIdLst>
  <p:sldIdLst>
    <p:sldId id="257" r:id="rId2"/>
    <p:sldId id="258" r:id="rId3"/>
    <p:sldId id="259" r:id="rId4"/>
    <p:sldId id="260" r:id="rId5"/>
    <p:sldId id="261" r:id="rId6"/>
    <p:sldId id="262" r:id="rId7"/>
    <p:sldId id="263" r:id="rId8"/>
    <p:sldId id="264" r:id="rId9"/>
    <p:sldId id="266" r:id="rId10"/>
    <p:sldId id="265" r:id="rId11"/>
    <p:sldId id="267" r:id="rId12"/>
    <p:sldId id="268" r:id="rId13"/>
    <p:sldId id="269" r:id="rId14"/>
    <p:sldId id="270" r:id="rId15"/>
    <p:sldId id="273" r:id="rId16"/>
    <p:sldId id="272"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94660"/>
  </p:normalViewPr>
  <p:slideViewPr>
    <p:cSldViewPr snapToGrid="0">
      <p:cViewPr varScale="1">
        <p:scale>
          <a:sx n="90" d="100"/>
          <a:sy n="90" d="100"/>
        </p:scale>
        <p:origin x="2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9DD04F-9BB8-4680-9FA1-0C00C72FE11C}" type="datetimeFigureOut">
              <a:rPr lang="en-IN" smtClean="0"/>
              <a:t>12-08-2023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EA8DE3-30D4-4B0F-9331-21558B41AC6F}" type="slidenum">
              <a:rPr lang="en-IN" smtClean="0"/>
              <a:t>‹#›</a:t>
            </a:fld>
            <a:endParaRPr lang="en-IN"/>
          </a:p>
        </p:txBody>
      </p:sp>
    </p:spTree>
    <p:extLst>
      <p:ext uri="{BB962C8B-B14F-4D97-AF65-F5344CB8AC3E}">
        <p14:creationId xmlns:p14="http://schemas.microsoft.com/office/powerpoint/2010/main" val="345631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7EA8DE3-30D4-4B0F-9331-21558B41AC6F}" type="slidenum">
              <a:rPr lang="en-IN" smtClean="0"/>
              <a:t>9</a:t>
            </a:fld>
            <a:endParaRPr lang="en-IN"/>
          </a:p>
        </p:txBody>
      </p:sp>
    </p:spTree>
    <p:extLst>
      <p:ext uri="{BB962C8B-B14F-4D97-AF65-F5344CB8AC3E}">
        <p14:creationId xmlns:p14="http://schemas.microsoft.com/office/powerpoint/2010/main" val="2871904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05BA-8E61-58D8-687B-5B11B132C5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03AACB-7378-57F6-06DD-6DD35694C1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678F3C-2E3C-1195-FA50-C7B501B22E7E}"/>
              </a:ext>
            </a:extLst>
          </p:cNvPr>
          <p:cNvSpPr>
            <a:spLocks noGrp="1"/>
          </p:cNvSpPr>
          <p:nvPr>
            <p:ph type="dt" sz="half" idx="10"/>
          </p:nvPr>
        </p:nvSpPr>
        <p:spPr/>
        <p:txBody>
          <a:bodyPr/>
          <a:lstStyle/>
          <a:p>
            <a:fld id="{8EE2B6FD-7189-4B6F-B6C0-225966EF08C9}" type="datetimeFigureOut">
              <a:rPr lang="en-IN" smtClean="0"/>
              <a:t>12-08-2023</a:t>
            </a:fld>
            <a:endParaRPr lang="en-IN"/>
          </a:p>
        </p:txBody>
      </p:sp>
      <p:sp>
        <p:nvSpPr>
          <p:cNvPr id="5" name="Footer Placeholder 4">
            <a:extLst>
              <a:ext uri="{FF2B5EF4-FFF2-40B4-BE49-F238E27FC236}">
                <a16:creationId xmlns:a16="http://schemas.microsoft.com/office/drawing/2014/main" id="{2D17A6F4-FD82-337F-AF8C-EB6CDAFA75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571A23-BA1A-CC82-D174-D297E429C3DA}"/>
              </a:ext>
            </a:extLst>
          </p:cNvPr>
          <p:cNvSpPr>
            <a:spLocks noGrp="1"/>
          </p:cNvSpPr>
          <p:nvPr>
            <p:ph type="sldNum" sz="quarter" idx="12"/>
          </p:nvPr>
        </p:nvSpPr>
        <p:spPr/>
        <p:txBody>
          <a:bodyPr/>
          <a:lstStyle/>
          <a:p>
            <a:fld id="{86D4A27B-392A-4E0C-9EFD-D90B110990C5}" type="slidenum">
              <a:rPr lang="en-IN" smtClean="0"/>
              <a:t>‹#›</a:t>
            </a:fld>
            <a:endParaRPr lang="en-IN"/>
          </a:p>
        </p:txBody>
      </p:sp>
    </p:spTree>
    <p:extLst>
      <p:ext uri="{BB962C8B-B14F-4D97-AF65-F5344CB8AC3E}">
        <p14:creationId xmlns:p14="http://schemas.microsoft.com/office/powerpoint/2010/main" val="125081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5E1A-36AF-582D-15C2-F1D7D00D02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34260D-E2A9-001D-8D9D-303348A205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0BC879-79B2-4E28-09FA-55FDE0CA9EBC}"/>
              </a:ext>
            </a:extLst>
          </p:cNvPr>
          <p:cNvSpPr>
            <a:spLocks noGrp="1"/>
          </p:cNvSpPr>
          <p:nvPr>
            <p:ph type="dt" sz="half" idx="10"/>
          </p:nvPr>
        </p:nvSpPr>
        <p:spPr/>
        <p:txBody>
          <a:bodyPr/>
          <a:lstStyle/>
          <a:p>
            <a:fld id="{8EE2B6FD-7189-4B6F-B6C0-225966EF08C9}" type="datetimeFigureOut">
              <a:rPr lang="en-IN" smtClean="0"/>
              <a:t>12-08-2023</a:t>
            </a:fld>
            <a:endParaRPr lang="en-IN"/>
          </a:p>
        </p:txBody>
      </p:sp>
      <p:sp>
        <p:nvSpPr>
          <p:cNvPr id="5" name="Footer Placeholder 4">
            <a:extLst>
              <a:ext uri="{FF2B5EF4-FFF2-40B4-BE49-F238E27FC236}">
                <a16:creationId xmlns:a16="http://schemas.microsoft.com/office/drawing/2014/main" id="{B1A5DF64-58B7-22F6-0D13-ED8C0BB024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95AF66-C7AD-6020-C929-E79357E1B947}"/>
              </a:ext>
            </a:extLst>
          </p:cNvPr>
          <p:cNvSpPr>
            <a:spLocks noGrp="1"/>
          </p:cNvSpPr>
          <p:nvPr>
            <p:ph type="sldNum" sz="quarter" idx="12"/>
          </p:nvPr>
        </p:nvSpPr>
        <p:spPr/>
        <p:txBody>
          <a:bodyPr/>
          <a:lstStyle/>
          <a:p>
            <a:fld id="{86D4A27B-392A-4E0C-9EFD-D90B110990C5}" type="slidenum">
              <a:rPr lang="en-IN" smtClean="0"/>
              <a:t>‹#›</a:t>
            </a:fld>
            <a:endParaRPr lang="en-IN"/>
          </a:p>
        </p:txBody>
      </p:sp>
    </p:spTree>
    <p:extLst>
      <p:ext uri="{BB962C8B-B14F-4D97-AF65-F5344CB8AC3E}">
        <p14:creationId xmlns:p14="http://schemas.microsoft.com/office/powerpoint/2010/main" val="1675639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298968-93E5-E8DA-87F3-3322EEDBAA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1ABC3D-A471-F537-3CFE-2BEEC9DFC8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C082A6-9501-896E-BC4D-CE7EF2C2EA05}"/>
              </a:ext>
            </a:extLst>
          </p:cNvPr>
          <p:cNvSpPr>
            <a:spLocks noGrp="1"/>
          </p:cNvSpPr>
          <p:nvPr>
            <p:ph type="dt" sz="half" idx="10"/>
          </p:nvPr>
        </p:nvSpPr>
        <p:spPr/>
        <p:txBody>
          <a:bodyPr/>
          <a:lstStyle/>
          <a:p>
            <a:fld id="{8EE2B6FD-7189-4B6F-B6C0-225966EF08C9}" type="datetimeFigureOut">
              <a:rPr lang="en-IN" smtClean="0"/>
              <a:t>12-08-2023</a:t>
            </a:fld>
            <a:endParaRPr lang="en-IN"/>
          </a:p>
        </p:txBody>
      </p:sp>
      <p:sp>
        <p:nvSpPr>
          <p:cNvPr id="5" name="Footer Placeholder 4">
            <a:extLst>
              <a:ext uri="{FF2B5EF4-FFF2-40B4-BE49-F238E27FC236}">
                <a16:creationId xmlns:a16="http://schemas.microsoft.com/office/drawing/2014/main" id="{6811BF61-1FED-5C73-DA32-F19D5C8FE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81C9D3-6D8F-ABDD-719D-D1E229D81259}"/>
              </a:ext>
            </a:extLst>
          </p:cNvPr>
          <p:cNvSpPr>
            <a:spLocks noGrp="1"/>
          </p:cNvSpPr>
          <p:nvPr>
            <p:ph type="sldNum" sz="quarter" idx="12"/>
          </p:nvPr>
        </p:nvSpPr>
        <p:spPr/>
        <p:txBody>
          <a:bodyPr/>
          <a:lstStyle/>
          <a:p>
            <a:fld id="{86D4A27B-392A-4E0C-9EFD-D90B110990C5}" type="slidenum">
              <a:rPr lang="en-IN" smtClean="0"/>
              <a:t>‹#›</a:t>
            </a:fld>
            <a:endParaRPr lang="en-IN"/>
          </a:p>
        </p:txBody>
      </p:sp>
    </p:spTree>
    <p:extLst>
      <p:ext uri="{BB962C8B-B14F-4D97-AF65-F5344CB8AC3E}">
        <p14:creationId xmlns:p14="http://schemas.microsoft.com/office/powerpoint/2010/main" val="2190628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1A3B-F2E8-8549-4AAD-5DF07B5AF2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53EB66-6AFC-9029-8B00-C4329F18A6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95504-5DB2-6A4C-6C1D-E6CF8B105F5F}"/>
              </a:ext>
            </a:extLst>
          </p:cNvPr>
          <p:cNvSpPr>
            <a:spLocks noGrp="1"/>
          </p:cNvSpPr>
          <p:nvPr>
            <p:ph type="dt" sz="half" idx="10"/>
          </p:nvPr>
        </p:nvSpPr>
        <p:spPr/>
        <p:txBody>
          <a:bodyPr/>
          <a:lstStyle/>
          <a:p>
            <a:fld id="{8EE2B6FD-7189-4B6F-B6C0-225966EF08C9}" type="datetimeFigureOut">
              <a:rPr lang="en-IN" smtClean="0"/>
              <a:t>12-08-2023</a:t>
            </a:fld>
            <a:endParaRPr lang="en-IN"/>
          </a:p>
        </p:txBody>
      </p:sp>
      <p:sp>
        <p:nvSpPr>
          <p:cNvPr id="5" name="Footer Placeholder 4">
            <a:extLst>
              <a:ext uri="{FF2B5EF4-FFF2-40B4-BE49-F238E27FC236}">
                <a16:creationId xmlns:a16="http://schemas.microsoft.com/office/drawing/2014/main" id="{FD5F6371-35B4-3795-9119-D26816DDF2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1E601-33BF-A4EA-AB5E-C5F3F1C5A760}"/>
              </a:ext>
            </a:extLst>
          </p:cNvPr>
          <p:cNvSpPr>
            <a:spLocks noGrp="1"/>
          </p:cNvSpPr>
          <p:nvPr>
            <p:ph type="sldNum" sz="quarter" idx="12"/>
          </p:nvPr>
        </p:nvSpPr>
        <p:spPr/>
        <p:txBody>
          <a:bodyPr/>
          <a:lstStyle/>
          <a:p>
            <a:fld id="{86D4A27B-392A-4E0C-9EFD-D90B110990C5}" type="slidenum">
              <a:rPr lang="en-IN" smtClean="0"/>
              <a:t>‹#›</a:t>
            </a:fld>
            <a:endParaRPr lang="en-IN"/>
          </a:p>
        </p:txBody>
      </p:sp>
    </p:spTree>
    <p:extLst>
      <p:ext uri="{BB962C8B-B14F-4D97-AF65-F5344CB8AC3E}">
        <p14:creationId xmlns:p14="http://schemas.microsoft.com/office/powerpoint/2010/main" val="317058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A007C-9858-5A5E-567E-E78D4F21D7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D8017F-1199-6BCA-DB17-F15C696A5A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80F140-60A1-21C3-9CCA-E372DAC92646}"/>
              </a:ext>
            </a:extLst>
          </p:cNvPr>
          <p:cNvSpPr>
            <a:spLocks noGrp="1"/>
          </p:cNvSpPr>
          <p:nvPr>
            <p:ph type="dt" sz="half" idx="10"/>
          </p:nvPr>
        </p:nvSpPr>
        <p:spPr/>
        <p:txBody>
          <a:bodyPr/>
          <a:lstStyle/>
          <a:p>
            <a:fld id="{8EE2B6FD-7189-4B6F-B6C0-225966EF08C9}" type="datetimeFigureOut">
              <a:rPr lang="en-IN" smtClean="0"/>
              <a:t>12-08-2023</a:t>
            </a:fld>
            <a:endParaRPr lang="en-IN"/>
          </a:p>
        </p:txBody>
      </p:sp>
      <p:sp>
        <p:nvSpPr>
          <p:cNvPr id="5" name="Footer Placeholder 4">
            <a:extLst>
              <a:ext uri="{FF2B5EF4-FFF2-40B4-BE49-F238E27FC236}">
                <a16:creationId xmlns:a16="http://schemas.microsoft.com/office/drawing/2014/main" id="{60E63A5A-EE65-CC59-3CF8-313A36825A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0E9E3-B097-5AC2-F239-F4EE685E50BD}"/>
              </a:ext>
            </a:extLst>
          </p:cNvPr>
          <p:cNvSpPr>
            <a:spLocks noGrp="1"/>
          </p:cNvSpPr>
          <p:nvPr>
            <p:ph type="sldNum" sz="quarter" idx="12"/>
          </p:nvPr>
        </p:nvSpPr>
        <p:spPr/>
        <p:txBody>
          <a:bodyPr/>
          <a:lstStyle/>
          <a:p>
            <a:fld id="{86D4A27B-392A-4E0C-9EFD-D90B110990C5}" type="slidenum">
              <a:rPr lang="en-IN" smtClean="0"/>
              <a:t>‹#›</a:t>
            </a:fld>
            <a:endParaRPr lang="en-IN"/>
          </a:p>
        </p:txBody>
      </p:sp>
    </p:spTree>
    <p:extLst>
      <p:ext uri="{BB962C8B-B14F-4D97-AF65-F5344CB8AC3E}">
        <p14:creationId xmlns:p14="http://schemas.microsoft.com/office/powerpoint/2010/main" val="33811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608E-FBBE-8382-EBE5-46A475EC7F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02E883-65E4-0DA4-1BA8-B3DE70A857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5D3F77-E5F7-2CD3-40B6-9BF219B26C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000364-378D-BAD0-4AB2-A39A5382E390}"/>
              </a:ext>
            </a:extLst>
          </p:cNvPr>
          <p:cNvSpPr>
            <a:spLocks noGrp="1"/>
          </p:cNvSpPr>
          <p:nvPr>
            <p:ph type="dt" sz="half" idx="10"/>
          </p:nvPr>
        </p:nvSpPr>
        <p:spPr/>
        <p:txBody>
          <a:bodyPr/>
          <a:lstStyle/>
          <a:p>
            <a:fld id="{8EE2B6FD-7189-4B6F-B6C0-225966EF08C9}" type="datetimeFigureOut">
              <a:rPr lang="en-IN" smtClean="0"/>
              <a:t>12-08-2023</a:t>
            </a:fld>
            <a:endParaRPr lang="en-IN"/>
          </a:p>
        </p:txBody>
      </p:sp>
      <p:sp>
        <p:nvSpPr>
          <p:cNvPr id="6" name="Footer Placeholder 5">
            <a:extLst>
              <a:ext uri="{FF2B5EF4-FFF2-40B4-BE49-F238E27FC236}">
                <a16:creationId xmlns:a16="http://schemas.microsoft.com/office/drawing/2014/main" id="{B4ED9F6C-FE6F-8F3D-B010-8D7242D24F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514809-34A8-C7A6-4296-80093EBA432B}"/>
              </a:ext>
            </a:extLst>
          </p:cNvPr>
          <p:cNvSpPr>
            <a:spLocks noGrp="1"/>
          </p:cNvSpPr>
          <p:nvPr>
            <p:ph type="sldNum" sz="quarter" idx="12"/>
          </p:nvPr>
        </p:nvSpPr>
        <p:spPr/>
        <p:txBody>
          <a:bodyPr/>
          <a:lstStyle/>
          <a:p>
            <a:fld id="{86D4A27B-392A-4E0C-9EFD-D90B110990C5}" type="slidenum">
              <a:rPr lang="en-IN" smtClean="0"/>
              <a:t>‹#›</a:t>
            </a:fld>
            <a:endParaRPr lang="en-IN"/>
          </a:p>
        </p:txBody>
      </p:sp>
    </p:spTree>
    <p:extLst>
      <p:ext uri="{BB962C8B-B14F-4D97-AF65-F5344CB8AC3E}">
        <p14:creationId xmlns:p14="http://schemas.microsoft.com/office/powerpoint/2010/main" val="1565163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2A53F-BF54-D12E-B58E-423B9B63FC1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A5FBAB-764D-0AAE-C14F-6EB8DFAC4C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EE991B-0F27-DDF7-73C3-2F9F4FC433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E33D71-0855-38A9-FD66-AF2B8CCB36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C7AA00-AB86-899D-7CBC-C2A5C435C5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5D261E-8145-414B-D6A3-3B22289ADF41}"/>
              </a:ext>
            </a:extLst>
          </p:cNvPr>
          <p:cNvSpPr>
            <a:spLocks noGrp="1"/>
          </p:cNvSpPr>
          <p:nvPr>
            <p:ph type="dt" sz="half" idx="10"/>
          </p:nvPr>
        </p:nvSpPr>
        <p:spPr/>
        <p:txBody>
          <a:bodyPr/>
          <a:lstStyle/>
          <a:p>
            <a:fld id="{8EE2B6FD-7189-4B6F-B6C0-225966EF08C9}" type="datetimeFigureOut">
              <a:rPr lang="en-IN" smtClean="0"/>
              <a:t>12-08-2023</a:t>
            </a:fld>
            <a:endParaRPr lang="en-IN"/>
          </a:p>
        </p:txBody>
      </p:sp>
      <p:sp>
        <p:nvSpPr>
          <p:cNvPr id="8" name="Footer Placeholder 7">
            <a:extLst>
              <a:ext uri="{FF2B5EF4-FFF2-40B4-BE49-F238E27FC236}">
                <a16:creationId xmlns:a16="http://schemas.microsoft.com/office/drawing/2014/main" id="{2AF72ED4-CD7B-2167-1955-2C6EF6ED57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EC7288-FC92-88A4-8471-22A3B53CC45F}"/>
              </a:ext>
            </a:extLst>
          </p:cNvPr>
          <p:cNvSpPr>
            <a:spLocks noGrp="1"/>
          </p:cNvSpPr>
          <p:nvPr>
            <p:ph type="sldNum" sz="quarter" idx="12"/>
          </p:nvPr>
        </p:nvSpPr>
        <p:spPr/>
        <p:txBody>
          <a:bodyPr/>
          <a:lstStyle/>
          <a:p>
            <a:fld id="{86D4A27B-392A-4E0C-9EFD-D90B110990C5}" type="slidenum">
              <a:rPr lang="en-IN" smtClean="0"/>
              <a:t>‹#›</a:t>
            </a:fld>
            <a:endParaRPr lang="en-IN"/>
          </a:p>
        </p:txBody>
      </p:sp>
    </p:spTree>
    <p:extLst>
      <p:ext uri="{BB962C8B-B14F-4D97-AF65-F5344CB8AC3E}">
        <p14:creationId xmlns:p14="http://schemas.microsoft.com/office/powerpoint/2010/main" val="165676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B235-2016-30D3-02AC-01D921AC60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FC459D-A18C-BCCB-ADC7-EEABEB6C53A4}"/>
              </a:ext>
            </a:extLst>
          </p:cNvPr>
          <p:cNvSpPr>
            <a:spLocks noGrp="1"/>
          </p:cNvSpPr>
          <p:nvPr>
            <p:ph type="dt" sz="half" idx="10"/>
          </p:nvPr>
        </p:nvSpPr>
        <p:spPr/>
        <p:txBody>
          <a:bodyPr/>
          <a:lstStyle/>
          <a:p>
            <a:fld id="{8EE2B6FD-7189-4B6F-B6C0-225966EF08C9}" type="datetimeFigureOut">
              <a:rPr lang="en-IN" smtClean="0"/>
              <a:t>12-08-2023</a:t>
            </a:fld>
            <a:endParaRPr lang="en-IN"/>
          </a:p>
        </p:txBody>
      </p:sp>
      <p:sp>
        <p:nvSpPr>
          <p:cNvPr id="4" name="Footer Placeholder 3">
            <a:extLst>
              <a:ext uri="{FF2B5EF4-FFF2-40B4-BE49-F238E27FC236}">
                <a16:creationId xmlns:a16="http://schemas.microsoft.com/office/drawing/2014/main" id="{EEFF189E-4F1D-B24C-E95A-3CDAF26DF3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F0189E-5DE0-21F2-952C-F2B581BAFD10}"/>
              </a:ext>
            </a:extLst>
          </p:cNvPr>
          <p:cNvSpPr>
            <a:spLocks noGrp="1"/>
          </p:cNvSpPr>
          <p:nvPr>
            <p:ph type="sldNum" sz="quarter" idx="12"/>
          </p:nvPr>
        </p:nvSpPr>
        <p:spPr/>
        <p:txBody>
          <a:bodyPr/>
          <a:lstStyle/>
          <a:p>
            <a:fld id="{86D4A27B-392A-4E0C-9EFD-D90B110990C5}" type="slidenum">
              <a:rPr lang="en-IN" smtClean="0"/>
              <a:t>‹#›</a:t>
            </a:fld>
            <a:endParaRPr lang="en-IN"/>
          </a:p>
        </p:txBody>
      </p:sp>
    </p:spTree>
    <p:extLst>
      <p:ext uri="{BB962C8B-B14F-4D97-AF65-F5344CB8AC3E}">
        <p14:creationId xmlns:p14="http://schemas.microsoft.com/office/powerpoint/2010/main" val="362364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8A991F-FE7C-035F-0F9C-97B1C9B18038}"/>
              </a:ext>
            </a:extLst>
          </p:cNvPr>
          <p:cNvSpPr>
            <a:spLocks noGrp="1"/>
          </p:cNvSpPr>
          <p:nvPr>
            <p:ph type="dt" sz="half" idx="10"/>
          </p:nvPr>
        </p:nvSpPr>
        <p:spPr/>
        <p:txBody>
          <a:bodyPr/>
          <a:lstStyle/>
          <a:p>
            <a:fld id="{8EE2B6FD-7189-4B6F-B6C0-225966EF08C9}" type="datetimeFigureOut">
              <a:rPr lang="en-IN" smtClean="0"/>
              <a:t>12-08-2023</a:t>
            </a:fld>
            <a:endParaRPr lang="en-IN"/>
          </a:p>
        </p:txBody>
      </p:sp>
      <p:sp>
        <p:nvSpPr>
          <p:cNvPr id="3" name="Footer Placeholder 2">
            <a:extLst>
              <a:ext uri="{FF2B5EF4-FFF2-40B4-BE49-F238E27FC236}">
                <a16:creationId xmlns:a16="http://schemas.microsoft.com/office/drawing/2014/main" id="{6DC3F6E2-B864-357B-F864-209D856ADDA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B2B774-04D4-93D0-1D30-45431A186EF5}"/>
              </a:ext>
            </a:extLst>
          </p:cNvPr>
          <p:cNvSpPr>
            <a:spLocks noGrp="1"/>
          </p:cNvSpPr>
          <p:nvPr>
            <p:ph type="sldNum" sz="quarter" idx="12"/>
          </p:nvPr>
        </p:nvSpPr>
        <p:spPr/>
        <p:txBody>
          <a:bodyPr/>
          <a:lstStyle/>
          <a:p>
            <a:fld id="{86D4A27B-392A-4E0C-9EFD-D90B110990C5}" type="slidenum">
              <a:rPr lang="en-IN" smtClean="0"/>
              <a:t>‹#›</a:t>
            </a:fld>
            <a:endParaRPr lang="en-IN"/>
          </a:p>
        </p:txBody>
      </p:sp>
    </p:spTree>
    <p:extLst>
      <p:ext uri="{BB962C8B-B14F-4D97-AF65-F5344CB8AC3E}">
        <p14:creationId xmlns:p14="http://schemas.microsoft.com/office/powerpoint/2010/main" val="92867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8689-AEAB-647E-AF78-DFD2FA544D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5AFD25-B691-79B6-BAB4-2CB09A6150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6E0E713-3AD8-BA39-0F89-90D04E7A2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7A628-3754-F270-BAA5-6C787CD85BD6}"/>
              </a:ext>
            </a:extLst>
          </p:cNvPr>
          <p:cNvSpPr>
            <a:spLocks noGrp="1"/>
          </p:cNvSpPr>
          <p:nvPr>
            <p:ph type="dt" sz="half" idx="10"/>
          </p:nvPr>
        </p:nvSpPr>
        <p:spPr/>
        <p:txBody>
          <a:bodyPr/>
          <a:lstStyle/>
          <a:p>
            <a:fld id="{8EE2B6FD-7189-4B6F-B6C0-225966EF08C9}" type="datetimeFigureOut">
              <a:rPr lang="en-IN" smtClean="0"/>
              <a:t>12-08-2023</a:t>
            </a:fld>
            <a:endParaRPr lang="en-IN"/>
          </a:p>
        </p:txBody>
      </p:sp>
      <p:sp>
        <p:nvSpPr>
          <p:cNvPr id="6" name="Footer Placeholder 5">
            <a:extLst>
              <a:ext uri="{FF2B5EF4-FFF2-40B4-BE49-F238E27FC236}">
                <a16:creationId xmlns:a16="http://schemas.microsoft.com/office/drawing/2014/main" id="{1201A246-E84C-7B89-B162-52887B7975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14303F-799D-F5A7-B57C-5C2877872E8D}"/>
              </a:ext>
            </a:extLst>
          </p:cNvPr>
          <p:cNvSpPr>
            <a:spLocks noGrp="1"/>
          </p:cNvSpPr>
          <p:nvPr>
            <p:ph type="sldNum" sz="quarter" idx="12"/>
          </p:nvPr>
        </p:nvSpPr>
        <p:spPr/>
        <p:txBody>
          <a:bodyPr/>
          <a:lstStyle/>
          <a:p>
            <a:fld id="{86D4A27B-392A-4E0C-9EFD-D90B110990C5}" type="slidenum">
              <a:rPr lang="en-IN" smtClean="0"/>
              <a:t>‹#›</a:t>
            </a:fld>
            <a:endParaRPr lang="en-IN"/>
          </a:p>
        </p:txBody>
      </p:sp>
    </p:spTree>
    <p:extLst>
      <p:ext uri="{BB962C8B-B14F-4D97-AF65-F5344CB8AC3E}">
        <p14:creationId xmlns:p14="http://schemas.microsoft.com/office/powerpoint/2010/main" val="303807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0404-1FC5-D4E8-74C4-929A9B382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2CACEF-289D-71D8-C0AE-91309645E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C51DDA-0B75-FCD0-8B4B-54961B0A8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6F3BC-FC8C-9CC5-9DEF-5C6B677267B1}"/>
              </a:ext>
            </a:extLst>
          </p:cNvPr>
          <p:cNvSpPr>
            <a:spLocks noGrp="1"/>
          </p:cNvSpPr>
          <p:nvPr>
            <p:ph type="dt" sz="half" idx="10"/>
          </p:nvPr>
        </p:nvSpPr>
        <p:spPr/>
        <p:txBody>
          <a:bodyPr/>
          <a:lstStyle/>
          <a:p>
            <a:fld id="{8EE2B6FD-7189-4B6F-B6C0-225966EF08C9}" type="datetimeFigureOut">
              <a:rPr lang="en-IN" smtClean="0"/>
              <a:t>12-08-2023</a:t>
            </a:fld>
            <a:endParaRPr lang="en-IN"/>
          </a:p>
        </p:txBody>
      </p:sp>
      <p:sp>
        <p:nvSpPr>
          <p:cNvPr id="6" name="Footer Placeholder 5">
            <a:extLst>
              <a:ext uri="{FF2B5EF4-FFF2-40B4-BE49-F238E27FC236}">
                <a16:creationId xmlns:a16="http://schemas.microsoft.com/office/drawing/2014/main" id="{D7DC8870-10AD-DE54-63E2-EDAAB9F092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F22A0F-A07A-AB55-0FFB-A6CF5197DAE2}"/>
              </a:ext>
            </a:extLst>
          </p:cNvPr>
          <p:cNvSpPr>
            <a:spLocks noGrp="1"/>
          </p:cNvSpPr>
          <p:nvPr>
            <p:ph type="sldNum" sz="quarter" idx="12"/>
          </p:nvPr>
        </p:nvSpPr>
        <p:spPr/>
        <p:txBody>
          <a:bodyPr/>
          <a:lstStyle/>
          <a:p>
            <a:fld id="{86D4A27B-392A-4E0C-9EFD-D90B110990C5}" type="slidenum">
              <a:rPr lang="en-IN" smtClean="0"/>
              <a:t>‹#›</a:t>
            </a:fld>
            <a:endParaRPr lang="en-IN"/>
          </a:p>
        </p:txBody>
      </p:sp>
    </p:spTree>
    <p:extLst>
      <p:ext uri="{BB962C8B-B14F-4D97-AF65-F5344CB8AC3E}">
        <p14:creationId xmlns:p14="http://schemas.microsoft.com/office/powerpoint/2010/main" val="3432980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F4626E-4F02-3542-5D4F-DB21FD388F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EA117D-2EFE-E1CA-00FB-A6050DBF2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6B5801D4-F0FE-AC77-657E-C875D9D27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2B6FD-7189-4B6F-B6C0-225966EF08C9}" type="datetimeFigureOut">
              <a:rPr lang="en-IN" smtClean="0"/>
              <a:t>12-08-2023</a:t>
            </a:fld>
            <a:endParaRPr lang="en-IN"/>
          </a:p>
        </p:txBody>
      </p:sp>
      <p:sp>
        <p:nvSpPr>
          <p:cNvPr id="5" name="Footer Placeholder 4">
            <a:extLst>
              <a:ext uri="{FF2B5EF4-FFF2-40B4-BE49-F238E27FC236}">
                <a16:creationId xmlns:a16="http://schemas.microsoft.com/office/drawing/2014/main" id="{14FDF9E4-43F0-85EE-8DDD-6AEACE23E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1D4BFF-1762-F51D-20B2-6DCBBBB33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4A27B-392A-4E0C-9EFD-D90B110990C5}" type="slidenum">
              <a:rPr lang="en-IN" smtClean="0"/>
              <a:t>‹#›</a:t>
            </a:fld>
            <a:endParaRPr lang="en-IN"/>
          </a:p>
        </p:txBody>
      </p:sp>
    </p:spTree>
    <p:extLst>
      <p:ext uri="{BB962C8B-B14F-4D97-AF65-F5344CB8AC3E}">
        <p14:creationId xmlns:p14="http://schemas.microsoft.com/office/powerpoint/2010/main" val="322264182"/>
      </p:ext>
    </p:extLst>
  </p:cSld>
  <p:clrMap bg1="lt1" tx1="dk1" bg2="lt2" tx2="dk2" accent1="accent1" accent2="accent2" accent3="accent3" accent4="accent4" accent5="accent5" accent6="accent6" hlink="hlink" folHlink="folHlink"/>
  <p:sldLayoutIdLst>
    <p:sldLayoutId id="2147484276" r:id="rId1"/>
    <p:sldLayoutId id="2147484277" r:id="rId2"/>
    <p:sldLayoutId id="2147484278" r:id="rId3"/>
    <p:sldLayoutId id="2147484279" r:id="rId4"/>
    <p:sldLayoutId id="2147484280" r:id="rId5"/>
    <p:sldLayoutId id="2147484281" r:id="rId6"/>
    <p:sldLayoutId id="2147484282" r:id="rId7"/>
    <p:sldLayoutId id="2147484283" r:id="rId8"/>
    <p:sldLayoutId id="2147484284" r:id="rId9"/>
    <p:sldLayoutId id="2147484285" r:id="rId10"/>
    <p:sldLayoutId id="21474842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A27D59-ED4E-9291-A5A2-D2CDD7D0D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4332" y="-52736"/>
            <a:ext cx="5384800" cy="2599138"/>
          </a:xfrm>
          <a:prstGeom prst="rect">
            <a:avLst/>
          </a:prstGeom>
          <a:ln>
            <a:noFill/>
          </a:ln>
          <a:effectLst>
            <a:softEdge rad="112500"/>
          </a:effectLst>
        </p:spPr>
      </p:pic>
      <p:sp>
        <p:nvSpPr>
          <p:cNvPr id="3" name="TextBox 2">
            <a:extLst>
              <a:ext uri="{FF2B5EF4-FFF2-40B4-BE49-F238E27FC236}">
                <a16:creationId xmlns:a16="http://schemas.microsoft.com/office/drawing/2014/main" id="{01F82F3C-B402-7210-E2E7-8481381E19B3}"/>
              </a:ext>
            </a:extLst>
          </p:cNvPr>
          <p:cNvSpPr txBox="1"/>
          <p:nvPr/>
        </p:nvSpPr>
        <p:spPr>
          <a:xfrm>
            <a:off x="7966953" y="5326973"/>
            <a:ext cx="4027251" cy="954107"/>
          </a:xfrm>
          <a:prstGeom prst="rect">
            <a:avLst/>
          </a:prstGeom>
          <a:noFill/>
        </p:spPr>
        <p:txBody>
          <a:bodyPr wrap="square" rtlCol="0">
            <a:spAutoFit/>
          </a:bodyPr>
          <a:lstStyle/>
          <a:p>
            <a:r>
              <a:rPr lang="en-IN" sz="2800" b="1" dirty="0"/>
              <a:t>By DSC_46 Batch</a:t>
            </a:r>
          </a:p>
          <a:p>
            <a:r>
              <a:rPr lang="en-IN" sz="2800" b="1" dirty="0"/>
              <a:t>Shruti ,Teja &amp; Meenakshi</a:t>
            </a:r>
          </a:p>
        </p:txBody>
      </p:sp>
      <p:pic>
        <p:nvPicPr>
          <p:cNvPr id="8" name="Graphic 7" descr="Head with gears with solid fill">
            <a:extLst>
              <a:ext uri="{FF2B5EF4-FFF2-40B4-BE49-F238E27FC236}">
                <a16:creationId xmlns:a16="http://schemas.microsoft.com/office/drawing/2014/main" id="{23AC9260-C1C2-BA4C-2DDB-948B6CFE3B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4289" y="5366680"/>
            <a:ext cx="914400" cy="914400"/>
          </a:xfrm>
          <a:prstGeom prst="rect">
            <a:avLst/>
          </a:prstGeom>
        </p:spPr>
      </p:pic>
      <p:sp>
        <p:nvSpPr>
          <p:cNvPr id="9" name="TextBox 8">
            <a:extLst>
              <a:ext uri="{FF2B5EF4-FFF2-40B4-BE49-F238E27FC236}">
                <a16:creationId xmlns:a16="http://schemas.microsoft.com/office/drawing/2014/main" id="{5F15AD76-96F9-7037-6F66-628F2CC14935}"/>
              </a:ext>
            </a:extLst>
          </p:cNvPr>
          <p:cNvSpPr txBox="1"/>
          <p:nvPr/>
        </p:nvSpPr>
        <p:spPr>
          <a:xfrm flipH="1">
            <a:off x="-59268" y="3316275"/>
            <a:ext cx="12192000" cy="923330"/>
          </a:xfrm>
          <a:prstGeom prst="rect">
            <a:avLst/>
          </a:prstGeom>
          <a:noFill/>
        </p:spPr>
        <p:txBody>
          <a:bodyPr wrap="square" rtlCol="0">
            <a:spAutoFit/>
          </a:bodyPr>
          <a:lstStyle/>
          <a:p>
            <a:pPr algn="ctr"/>
            <a:r>
              <a:rPr lang="en-IN" sz="5400" b="1" dirty="0">
                <a:solidFill>
                  <a:schemeClr val="accent1"/>
                </a:solidFill>
              </a:rPr>
              <a:t>Finance &amp; Risk Analytics</a:t>
            </a:r>
          </a:p>
        </p:txBody>
      </p:sp>
    </p:spTree>
    <p:extLst>
      <p:ext uri="{BB962C8B-B14F-4D97-AF65-F5344CB8AC3E}">
        <p14:creationId xmlns:p14="http://schemas.microsoft.com/office/powerpoint/2010/main" val="2397328747"/>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782E72-8209-4540-8A1A-A797934970F6}"/>
              </a:ext>
            </a:extLst>
          </p:cNvPr>
          <p:cNvSpPr>
            <a:spLocks noGrp="1"/>
          </p:cNvSpPr>
          <p:nvPr>
            <p:ph type="title"/>
          </p:nvPr>
        </p:nvSpPr>
        <p:spPr>
          <a:xfrm>
            <a:off x="838200" y="97895"/>
            <a:ext cx="10515600" cy="583142"/>
          </a:xfrm>
        </p:spPr>
        <p:txBody>
          <a:bodyPr>
            <a:normAutofit fontScale="90000"/>
          </a:bodyPr>
          <a:lstStyle/>
          <a:p>
            <a:pPr marL="12700" marR="5080" algn="ctr">
              <a:lnSpc>
                <a:spcPct val="107200"/>
              </a:lnSpc>
              <a:spcBef>
                <a:spcPts val="65"/>
              </a:spcBef>
            </a:pPr>
            <a:r>
              <a:rPr lang="en-IN" sz="4400" b="1" spc="190" dirty="0">
                <a:solidFill>
                  <a:schemeClr val="accent5">
                    <a:lumMod val="75000"/>
                  </a:schemeClr>
                </a:solidFill>
                <a:latin typeface="Arial" panose="020B0604020202020204" pitchFamily="34" charset="0"/>
                <a:cs typeface="Arial" panose="020B0604020202020204" pitchFamily="34" charset="0"/>
              </a:rPr>
              <a:t>Correlation Among Stocks</a:t>
            </a:r>
            <a:endParaRPr lang="en-IN" sz="4400" b="1" dirty="0">
              <a:solidFill>
                <a:schemeClr val="accent5">
                  <a:lumMod val="75000"/>
                </a:schemeClr>
              </a:solidFill>
              <a:latin typeface="Arial" panose="020B0604020202020204" pitchFamily="34" charset="0"/>
              <a:cs typeface="Arial" panose="020B0604020202020204" pitchFamily="34" charset="0"/>
            </a:endParaRPr>
          </a:p>
        </p:txBody>
      </p:sp>
      <p:pic>
        <p:nvPicPr>
          <p:cNvPr id="8" name="Content Placeholder 7">
            <a:extLst>
              <a:ext uri="{FF2B5EF4-FFF2-40B4-BE49-F238E27FC236}">
                <a16:creationId xmlns:a16="http://schemas.microsoft.com/office/drawing/2014/main" id="{93BDF533-EF35-A353-EC75-4C16C3F600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707" y="978928"/>
            <a:ext cx="7889493" cy="5585944"/>
          </a:xfrm>
        </p:spPr>
      </p:pic>
      <p:sp>
        <p:nvSpPr>
          <p:cNvPr id="9" name="TextBox 8">
            <a:extLst>
              <a:ext uri="{FF2B5EF4-FFF2-40B4-BE49-F238E27FC236}">
                <a16:creationId xmlns:a16="http://schemas.microsoft.com/office/drawing/2014/main" id="{5E8135D0-86FD-9B2D-0AE1-283779B9F0FE}"/>
              </a:ext>
            </a:extLst>
          </p:cNvPr>
          <p:cNvSpPr txBox="1"/>
          <p:nvPr/>
        </p:nvSpPr>
        <p:spPr>
          <a:xfrm>
            <a:off x="8746066" y="1456267"/>
            <a:ext cx="3445933" cy="5078313"/>
          </a:xfrm>
          <a:prstGeom prst="rect">
            <a:avLst/>
          </a:prstGeom>
          <a:noFill/>
        </p:spPr>
        <p:txBody>
          <a:bodyPr wrap="square" rtlCol="0">
            <a:spAutoFit/>
          </a:bodyPr>
          <a:lstStyle/>
          <a:p>
            <a:pPr marL="457200" indent="-457200">
              <a:buFont typeface="Wingdings" panose="05000000000000000000" pitchFamily="2" charset="2"/>
              <a:buChar char="Ø"/>
            </a:pPr>
            <a:r>
              <a:rPr lang="en-GB" sz="1800" dirty="0">
                <a:solidFill>
                  <a:schemeClr val="accent1"/>
                </a:solidFill>
              </a:rPr>
              <a:t>American Airlines &amp; Delta Airlines are more correlated than Alaska Air Group in the Aviation sector stocks.</a:t>
            </a:r>
          </a:p>
          <a:p>
            <a:pPr marL="285750" indent="-285750">
              <a:buFont typeface="Wingdings" panose="05000000000000000000" pitchFamily="2" charset="2"/>
              <a:buChar char="Ø"/>
            </a:pPr>
            <a:endParaRPr lang="en-GB" sz="1800" dirty="0">
              <a:solidFill>
                <a:schemeClr val="accent1"/>
              </a:solidFill>
            </a:endParaRPr>
          </a:p>
          <a:p>
            <a:pPr marL="457200" indent="-457200">
              <a:buFont typeface="Wingdings" panose="05000000000000000000" pitchFamily="2" charset="2"/>
              <a:buChar char="Ø"/>
            </a:pPr>
            <a:r>
              <a:rPr lang="en-GB" sz="1800" dirty="0">
                <a:solidFill>
                  <a:schemeClr val="accent1"/>
                </a:solidFill>
              </a:rPr>
              <a:t>Goldman Sachs, Morgan Stanley &amp; Wells Fargo are correlated in the Finance sector Stocks.</a:t>
            </a:r>
          </a:p>
          <a:p>
            <a:pPr marL="285750" indent="-285750">
              <a:buFont typeface="Wingdings" panose="05000000000000000000" pitchFamily="2" charset="2"/>
              <a:buChar char="Ø"/>
            </a:pPr>
            <a:endParaRPr lang="en-GB" sz="1800" dirty="0">
              <a:solidFill>
                <a:schemeClr val="accent1"/>
              </a:solidFill>
            </a:endParaRPr>
          </a:p>
          <a:p>
            <a:pPr marL="457200" indent="-457200">
              <a:buFont typeface="Wingdings" panose="05000000000000000000" pitchFamily="2" charset="2"/>
              <a:buChar char="Ø"/>
            </a:pPr>
            <a:r>
              <a:rPr lang="en-GB" sz="1800" dirty="0">
                <a:solidFill>
                  <a:schemeClr val="accent1"/>
                </a:solidFill>
              </a:rPr>
              <a:t>Pharma sector stocks are less correlated when compared to any other sector stocks</a:t>
            </a:r>
          </a:p>
          <a:p>
            <a:pPr marL="285750" indent="-285750">
              <a:buFont typeface="Wingdings" panose="05000000000000000000" pitchFamily="2" charset="2"/>
              <a:buChar char="Ø"/>
            </a:pPr>
            <a:endParaRPr lang="en-GB" dirty="0">
              <a:solidFill>
                <a:schemeClr val="accent1"/>
              </a:solidFill>
            </a:endParaRPr>
          </a:p>
          <a:p>
            <a:pPr marL="457200" indent="-457200">
              <a:buFont typeface="Wingdings" panose="05000000000000000000" pitchFamily="2" charset="2"/>
              <a:buChar char="Ø"/>
            </a:pPr>
            <a:r>
              <a:rPr lang="en-GB" sz="1800" b="1" dirty="0">
                <a:solidFill>
                  <a:schemeClr val="accent1"/>
                </a:solidFill>
              </a:rPr>
              <a:t>Microsoft &amp; Google stocks are highly correlated in the Technology sector Stocks.</a:t>
            </a:r>
          </a:p>
          <a:p>
            <a:pPr marL="457200" indent="-457200">
              <a:buFont typeface="Arial" panose="020B0604020202020204" pitchFamily="34" charset="0"/>
              <a:buChar char="•"/>
            </a:pPr>
            <a:endParaRPr lang="en-GB" sz="1800" dirty="0">
              <a:solidFill>
                <a:schemeClr val="accent1"/>
              </a:solidFill>
            </a:endParaRPr>
          </a:p>
        </p:txBody>
      </p:sp>
    </p:spTree>
    <p:extLst>
      <p:ext uri="{BB962C8B-B14F-4D97-AF65-F5344CB8AC3E}">
        <p14:creationId xmlns:p14="http://schemas.microsoft.com/office/powerpoint/2010/main" val="335863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BCE0B-6FC1-4919-1D8C-90A08D6E8877}"/>
              </a:ext>
            </a:extLst>
          </p:cNvPr>
          <p:cNvSpPr>
            <a:spLocks noGrp="1"/>
          </p:cNvSpPr>
          <p:nvPr>
            <p:ph type="title"/>
          </p:nvPr>
        </p:nvSpPr>
        <p:spPr>
          <a:xfrm>
            <a:off x="46566" y="18255"/>
            <a:ext cx="12098867" cy="819945"/>
          </a:xfrm>
        </p:spPr>
        <p:txBody>
          <a:bodyPr/>
          <a:lstStyle/>
          <a:p>
            <a:pPr algn="ctr"/>
            <a:r>
              <a:rPr lang="en-IN" b="1" dirty="0"/>
              <a:t>Daily Returns of the stock</a:t>
            </a:r>
          </a:p>
        </p:txBody>
      </p:sp>
      <p:pic>
        <p:nvPicPr>
          <p:cNvPr id="5" name="Content Placeholder 4">
            <a:extLst>
              <a:ext uri="{FF2B5EF4-FFF2-40B4-BE49-F238E27FC236}">
                <a16:creationId xmlns:a16="http://schemas.microsoft.com/office/drawing/2014/main" id="{11787321-1C56-F07F-DB8C-712F8D115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733" y="1007533"/>
            <a:ext cx="8836092" cy="5169430"/>
          </a:xfrm>
        </p:spPr>
      </p:pic>
    </p:spTree>
    <p:extLst>
      <p:ext uri="{BB962C8B-B14F-4D97-AF65-F5344CB8AC3E}">
        <p14:creationId xmlns:p14="http://schemas.microsoft.com/office/powerpoint/2010/main" val="412450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A917-543B-C549-7B88-C28341287BBF}"/>
              </a:ext>
            </a:extLst>
          </p:cNvPr>
          <p:cNvSpPr>
            <a:spLocks noGrp="1"/>
          </p:cNvSpPr>
          <p:nvPr>
            <p:ph type="title"/>
          </p:nvPr>
        </p:nvSpPr>
        <p:spPr>
          <a:xfrm>
            <a:off x="0" y="0"/>
            <a:ext cx="12192000" cy="659342"/>
          </a:xfrm>
        </p:spPr>
        <p:txBody>
          <a:bodyPr>
            <a:normAutofit fontScale="90000"/>
          </a:bodyPr>
          <a:lstStyle/>
          <a:p>
            <a:pPr algn="ctr"/>
            <a:r>
              <a:rPr lang="en-IN" b="1" dirty="0"/>
              <a:t>Cumulative Daily returns ,Sharp ratio &amp; Risk</a:t>
            </a:r>
          </a:p>
        </p:txBody>
      </p:sp>
      <p:pic>
        <p:nvPicPr>
          <p:cNvPr id="5" name="Content Placeholder 4">
            <a:extLst>
              <a:ext uri="{FF2B5EF4-FFF2-40B4-BE49-F238E27FC236}">
                <a16:creationId xmlns:a16="http://schemas.microsoft.com/office/drawing/2014/main" id="{217E05F9-2E16-410D-D1F5-9F671A855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498" y="788080"/>
            <a:ext cx="10233222" cy="5551759"/>
          </a:xfrm>
        </p:spPr>
      </p:pic>
    </p:spTree>
    <p:extLst>
      <p:ext uri="{BB962C8B-B14F-4D97-AF65-F5344CB8AC3E}">
        <p14:creationId xmlns:p14="http://schemas.microsoft.com/office/powerpoint/2010/main" val="2354671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EC3C-D0FD-93E8-AF1B-ED6DD36CA283}"/>
              </a:ext>
            </a:extLst>
          </p:cNvPr>
          <p:cNvSpPr>
            <a:spLocks noGrp="1"/>
          </p:cNvSpPr>
          <p:nvPr>
            <p:ph type="title"/>
          </p:nvPr>
        </p:nvSpPr>
        <p:spPr>
          <a:xfrm>
            <a:off x="254003" y="365125"/>
            <a:ext cx="11709397" cy="769408"/>
          </a:xfrm>
        </p:spPr>
        <p:txBody>
          <a:bodyPr>
            <a:normAutofit/>
          </a:bodyPr>
          <a:lstStyle/>
          <a:p>
            <a:pPr algn="ctr"/>
            <a:r>
              <a:rPr lang="en-US" sz="2700" b="1" dirty="0"/>
              <a:t>Stocks have good annual returns – End of 5 years</a:t>
            </a:r>
            <a:endParaRPr lang="en-IN" b="1" dirty="0"/>
          </a:p>
        </p:txBody>
      </p:sp>
      <p:graphicFrame>
        <p:nvGraphicFramePr>
          <p:cNvPr id="7" name="Content Placeholder 6">
            <a:extLst>
              <a:ext uri="{FF2B5EF4-FFF2-40B4-BE49-F238E27FC236}">
                <a16:creationId xmlns:a16="http://schemas.microsoft.com/office/drawing/2014/main" id="{8E53A2A4-47DC-678D-5FFE-DC64E65EFB25}"/>
              </a:ext>
            </a:extLst>
          </p:cNvPr>
          <p:cNvGraphicFramePr>
            <a:graphicFrameLocks noGrp="1"/>
          </p:cNvGraphicFramePr>
          <p:nvPr>
            <p:ph idx="1"/>
            <p:extLst>
              <p:ext uri="{D42A27DB-BD31-4B8C-83A1-F6EECF244321}">
                <p14:modId xmlns:p14="http://schemas.microsoft.com/office/powerpoint/2010/main" val="2551186539"/>
              </p:ext>
            </p:extLst>
          </p:nvPr>
        </p:nvGraphicFramePr>
        <p:xfrm>
          <a:off x="397933" y="1134534"/>
          <a:ext cx="11565467" cy="5029205"/>
        </p:xfrm>
        <a:graphic>
          <a:graphicData uri="http://schemas.openxmlformats.org/drawingml/2006/table">
            <a:tbl>
              <a:tblPr>
                <a:tableStyleId>{5C22544A-7EE6-4342-B048-85BDC9FD1C3A}</a:tableStyleId>
              </a:tblPr>
              <a:tblGrid>
                <a:gridCol w="1435849">
                  <a:extLst>
                    <a:ext uri="{9D8B030D-6E8A-4147-A177-3AD203B41FA5}">
                      <a16:colId xmlns:a16="http://schemas.microsoft.com/office/drawing/2014/main" val="1973716729"/>
                    </a:ext>
                  </a:extLst>
                </a:gridCol>
                <a:gridCol w="1239157">
                  <a:extLst>
                    <a:ext uri="{9D8B030D-6E8A-4147-A177-3AD203B41FA5}">
                      <a16:colId xmlns:a16="http://schemas.microsoft.com/office/drawing/2014/main" val="171614138"/>
                    </a:ext>
                  </a:extLst>
                </a:gridCol>
                <a:gridCol w="963788">
                  <a:extLst>
                    <a:ext uri="{9D8B030D-6E8A-4147-A177-3AD203B41FA5}">
                      <a16:colId xmlns:a16="http://schemas.microsoft.com/office/drawing/2014/main" val="3740107519"/>
                    </a:ext>
                  </a:extLst>
                </a:gridCol>
                <a:gridCol w="963788">
                  <a:extLst>
                    <a:ext uri="{9D8B030D-6E8A-4147-A177-3AD203B41FA5}">
                      <a16:colId xmlns:a16="http://schemas.microsoft.com/office/drawing/2014/main" val="3836234951"/>
                    </a:ext>
                  </a:extLst>
                </a:gridCol>
                <a:gridCol w="963788">
                  <a:extLst>
                    <a:ext uri="{9D8B030D-6E8A-4147-A177-3AD203B41FA5}">
                      <a16:colId xmlns:a16="http://schemas.microsoft.com/office/drawing/2014/main" val="1700623010"/>
                    </a:ext>
                  </a:extLst>
                </a:gridCol>
                <a:gridCol w="1612872">
                  <a:extLst>
                    <a:ext uri="{9D8B030D-6E8A-4147-A177-3AD203B41FA5}">
                      <a16:colId xmlns:a16="http://schemas.microsoft.com/office/drawing/2014/main" val="473301295"/>
                    </a:ext>
                  </a:extLst>
                </a:gridCol>
                <a:gridCol w="1612872">
                  <a:extLst>
                    <a:ext uri="{9D8B030D-6E8A-4147-A177-3AD203B41FA5}">
                      <a16:colId xmlns:a16="http://schemas.microsoft.com/office/drawing/2014/main" val="3130225654"/>
                    </a:ext>
                  </a:extLst>
                </a:gridCol>
                <a:gridCol w="885113">
                  <a:extLst>
                    <a:ext uri="{9D8B030D-6E8A-4147-A177-3AD203B41FA5}">
                      <a16:colId xmlns:a16="http://schemas.microsoft.com/office/drawing/2014/main" val="1695836918"/>
                    </a:ext>
                  </a:extLst>
                </a:gridCol>
                <a:gridCol w="1888240">
                  <a:extLst>
                    <a:ext uri="{9D8B030D-6E8A-4147-A177-3AD203B41FA5}">
                      <a16:colId xmlns:a16="http://schemas.microsoft.com/office/drawing/2014/main" val="3252754082"/>
                    </a:ext>
                  </a:extLst>
                </a:gridCol>
              </a:tblGrid>
              <a:tr h="1160585">
                <a:tc>
                  <a:txBody>
                    <a:bodyPr/>
                    <a:lstStyle/>
                    <a:p>
                      <a:pPr algn="ctr" fontAlgn="ctr"/>
                      <a:r>
                        <a:rPr lang="en-IN" b="1" dirty="0"/>
                        <a:t>Company</a:t>
                      </a:r>
                    </a:p>
                  </a:txBody>
                  <a:tcPr marL="7620" marR="7620" marT="7620" marB="0" anchor="ctr"/>
                </a:tc>
                <a:tc>
                  <a:txBody>
                    <a:bodyPr/>
                    <a:lstStyle/>
                    <a:p>
                      <a:pPr algn="ctr" fontAlgn="ctr"/>
                      <a:r>
                        <a:rPr lang="en-IN" b="1" dirty="0" err="1"/>
                        <a:t>Avg</a:t>
                      </a:r>
                      <a:r>
                        <a:rPr lang="en-IN" b="1" dirty="0"/>
                        <a:t> Daily Returns</a:t>
                      </a:r>
                    </a:p>
                  </a:txBody>
                  <a:tcPr marL="7620" marR="7620" marT="7620" marB="0" anchor="ctr"/>
                </a:tc>
                <a:tc>
                  <a:txBody>
                    <a:bodyPr/>
                    <a:lstStyle/>
                    <a:p>
                      <a:pPr algn="ctr" fontAlgn="ctr"/>
                      <a:r>
                        <a:rPr lang="en-IN" b="1" dirty="0"/>
                        <a:t>Risk</a:t>
                      </a:r>
                    </a:p>
                  </a:txBody>
                  <a:tcPr marL="7620" marR="7620" marT="7620" marB="0" anchor="ctr"/>
                </a:tc>
                <a:tc>
                  <a:txBody>
                    <a:bodyPr/>
                    <a:lstStyle/>
                    <a:p>
                      <a:pPr algn="ctr" fontAlgn="ctr"/>
                      <a:r>
                        <a:rPr lang="en-IN" b="1" dirty="0"/>
                        <a:t>Min</a:t>
                      </a:r>
                    </a:p>
                  </a:txBody>
                  <a:tcPr marL="7620" marR="7620" marT="7620" marB="0" anchor="ctr"/>
                </a:tc>
                <a:tc>
                  <a:txBody>
                    <a:bodyPr/>
                    <a:lstStyle/>
                    <a:p>
                      <a:pPr algn="ctr" fontAlgn="ctr"/>
                      <a:r>
                        <a:rPr lang="en-IN" b="1" dirty="0"/>
                        <a:t>Max</a:t>
                      </a:r>
                    </a:p>
                  </a:txBody>
                  <a:tcPr marL="7620" marR="7620" marT="7620" marB="0" anchor="ctr"/>
                </a:tc>
                <a:tc>
                  <a:txBody>
                    <a:bodyPr/>
                    <a:lstStyle/>
                    <a:p>
                      <a:pPr algn="ctr" fontAlgn="ctr"/>
                      <a:r>
                        <a:rPr lang="en-IN" b="1" dirty="0">
                          <a:highlight>
                            <a:srgbClr val="00FF00"/>
                          </a:highlight>
                        </a:rPr>
                        <a:t>Annualized</a:t>
                      </a:r>
                      <a:br>
                        <a:rPr lang="en-IN" b="1" dirty="0">
                          <a:highlight>
                            <a:srgbClr val="00FF00"/>
                          </a:highlight>
                        </a:rPr>
                      </a:br>
                      <a:r>
                        <a:rPr lang="en-IN" b="1" dirty="0">
                          <a:highlight>
                            <a:srgbClr val="00FF00"/>
                          </a:highlight>
                        </a:rPr>
                        <a:t>Returns</a:t>
                      </a:r>
                    </a:p>
                  </a:txBody>
                  <a:tcPr marL="7620" marR="7620" marT="7620" marB="0" anchor="ctr"/>
                </a:tc>
                <a:tc>
                  <a:txBody>
                    <a:bodyPr/>
                    <a:lstStyle/>
                    <a:p>
                      <a:pPr algn="ctr" fontAlgn="ctr"/>
                      <a:r>
                        <a:rPr lang="en-IN" b="1" dirty="0"/>
                        <a:t>Annualized</a:t>
                      </a:r>
                      <a:br>
                        <a:rPr lang="en-IN" b="1" dirty="0"/>
                      </a:br>
                      <a:r>
                        <a:rPr lang="en-IN" b="1" dirty="0"/>
                        <a:t>Risk</a:t>
                      </a:r>
                    </a:p>
                  </a:txBody>
                  <a:tcPr marL="7620" marR="7620" marT="7620" marB="0" anchor="ctr"/>
                </a:tc>
                <a:tc>
                  <a:txBody>
                    <a:bodyPr/>
                    <a:lstStyle/>
                    <a:p>
                      <a:pPr algn="ctr" fontAlgn="ctr"/>
                      <a:r>
                        <a:rPr lang="en-IN" b="1" dirty="0"/>
                        <a:t>Sharp</a:t>
                      </a:r>
                      <a:br>
                        <a:rPr lang="en-IN" b="1" dirty="0"/>
                      </a:br>
                      <a:r>
                        <a:rPr lang="en-IN" b="1" dirty="0"/>
                        <a:t>Ratio</a:t>
                      </a:r>
                    </a:p>
                  </a:txBody>
                  <a:tcPr marL="7620" marR="7620" marT="7620" marB="0" anchor="ctr"/>
                </a:tc>
                <a:tc>
                  <a:txBody>
                    <a:bodyPr/>
                    <a:lstStyle/>
                    <a:p>
                      <a:pPr algn="ctr" fontAlgn="ctr"/>
                      <a:r>
                        <a:rPr lang="en-IN" b="1" dirty="0"/>
                        <a:t>Cumulative</a:t>
                      </a:r>
                      <a:br>
                        <a:rPr lang="en-IN" b="1" dirty="0"/>
                      </a:br>
                      <a:r>
                        <a:rPr lang="en-IN" b="1" dirty="0"/>
                        <a:t> Returns</a:t>
                      </a:r>
                    </a:p>
                  </a:txBody>
                  <a:tcPr marL="7620" marR="7620" marT="7620" marB="0" anchor="ctr"/>
                </a:tc>
                <a:extLst>
                  <a:ext uri="{0D108BD9-81ED-4DB2-BD59-A6C34878D82A}">
                    <a16:rowId xmlns:a16="http://schemas.microsoft.com/office/drawing/2014/main" val="2361758924"/>
                  </a:ext>
                </a:extLst>
              </a:tr>
              <a:tr h="386862">
                <a:tc>
                  <a:txBody>
                    <a:bodyPr/>
                    <a:lstStyle/>
                    <a:p>
                      <a:pPr algn="ctr" fontAlgn="ctr"/>
                      <a:r>
                        <a:rPr lang="en-IN" sz="1600" u="none" strike="noStrike">
                          <a:effectLst/>
                        </a:rPr>
                        <a:t>AMZN</a:t>
                      </a:r>
                      <a:endParaRPr lang="en-IN"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0.18</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1.95</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-7.92</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14.13</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tx1"/>
                          </a:solidFill>
                          <a:effectLst/>
                          <a:highlight>
                            <a:srgbClr val="00FF00"/>
                          </a:highlight>
                        </a:rPr>
                        <a:t>46.4</a:t>
                      </a:r>
                      <a:endParaRPr lang="en-IN" sz="1600" b="1" i="0" u="none" strike="noStrike" dirty="0">
                        <a:solidFill>
                          <a:schemeClr val="tx1"/>
                        </a:solidFill>
                        <a:effectLst/>
                        <a:highlight>
                          <a:srgbClr val="00FF00"/>
                        </a:highlight>
                        <a:latin typeface="Calibri" panose="020F0502020204030204" pitchFamily="34" charset="0"/>
                      </a:endParaRPr>
                    </a:p>
                  </a:txBody>
                  <a:tcPr marL="7620" marR="7620" marT="7620" marB="0" anchor="ctr"/>
                </a:tc>
                <a:tc>
                  <a:txBody>
                    <a:bodyPr/>
                    <a:lstStyle/>
                    <a:p>
                      <a:pPr algn="ctr" fontAlgn="ctr"/>
                      <a:r>
                        <a:rPr lang="en-IN" sz="1600" u="none" strike="noStrike">
                          <a:effectLst/>
                        </a:rPr>
                        <a:t>30.9</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1.48</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980.52</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45633663"/>
                  </a:ext>
                </a:extLst>
              </a:tr>
              <a:tr h="386862">
                <a:tc>
                  <a:txBody>
                    <a:bodyPr/>
                    <a:lstStyle/>
                    <a:p>
                      <a:pPr algn="ctr" fontAlgn="ctr"/>
                      <a:r>
                        <a:rPr lang="en-IN" sz="1600" u="none" strike="noStrike">
                          <a:effectLst/>
                        </a:rPr>
                        <a:t>MSFT</a:t>
                      </a:r>
                      <a:endParaRPr lang="en-IN"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0.12</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1.76</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-14.7</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14.22</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tx1"/>
                          </a:solidFill>
                          <a:effectLst/>
                          <a:highlight>
                            <a:srgbClr val="00FF00"/>
                          </a:highlight>
                        </a:rPr>
                        <a:t>30.28</a:t>
                      </a:r>
                      <a:endParaRPr lang="en-IN" sz="1600" b="1" i="0" u="none" strike="noStrike" dirty="0">
                        <a:solidFill>
                          <a:schemeClr val="tx1"/>
                        </a:solidFill>
                        <a:effectLst/>
                        <a:highlight>
                          <a:srgbClr val="00FF00"/>
                        </a:highlight>
                        <a:latin typeface="Calibri" panose="020F0502020204030204" pitchFamily="34" charset="0"/>
                      </a:endParaRPr>
                    </a:p>
                  </a:txBody>
                  <a:tcPr marL="7620" marR="7620" marT="7620" marB="0" anchor="ctr"/>
                </a:tc>
                <a:tc>
                  <a:txBody>
                    <a:bodyPr/>
                    <a:lstStyle/>
                    <a:p>
                      <a:pPr algn="ctr" fontAlgn="ctr"/>
                      <a:r>
                        <a:rPr lang="en-IN" sz="1600" u="none" strike="noStrike">
                          <a:effectLst/>
                        </a:rPr>
                        <a:t>27.93</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1.06</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351.35</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36392331"/>
                  </a:ext>
                </a:extLst>
              </a:tr>
              <a:tr h="386862">
                <a:tc>
                  <a:txBody>
                    <a:bodyPr/>
                    <a:lstStyle/>
                    <a:p>
                      <a:pPr algn="ctr" fontAlgn="ctr"/>
                      <a:r>
                        <a:rPr lang="en-IN" sz="1600" u="none" strike="noStrike">
                          <a:effectLst/>
                        </a:rPr>
                        <a:t>AAPL</a:t>
                      </a:r>
                      <a:endParaRPr lang="en-IN"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0.12</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1.85</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-12.9</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11.98</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tx1"/>
                          </a:solidFill>
                          <a:effectLst/>
                          <a:highlight>
                            <a:srgbClr val="00FF00"/>
                          </a:highlight>
                        </a:rPr>
                        <a:t>29.62</a:t>
                      </a:r>
                      <a:endParaRPr lang="en-IN" sz="1600" b="1" i="0" u="none" strike="noStrike" dirty="0">
                        <a:solidFill>
                          <a:schemeClr val="tx1"/>
                        </a:solidFill>
                        <a:effectLst/>
                        <a:highlight>
                          <a:srgbClr val="00FF00"/>
                        </a:highlight>
                        <a:latin typeface="Calibri" panose="020F0502020204030204" pitchFamily="34" charset="0"/>
                      </a:endParaRPr>
                    </a:p>
                  </a:txBody>
                  <a:tcPr marL="7620" marR="7620" marT="7620" marB="0" anchor="ctr"/>
                </a:tc>
                <a:tc>
                  <a:txBody>
                    <a:bodyPr/>
                    <a:lstStyle/>
                    <a:p>
                      <a:pPr algn="ctr" fontAlgn="ctr"/>
                      <a:r>
                        <a:rPr lang="en-IN" sz="1600" u="none" strike="noStrike">
                          <a:effectLst/>
                        </a:rPr>
                        <a:t>29.4</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0.98</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324.02</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91195853"/>
                  </a:ext>
                </a:extLst>
              </a:tr>
              <a:tr h="386862">
                <a:tc>
                  <a:txBody>
                    <a:bodyPr/>
                    <a:lstStyle/>
                    <a:p>
                      <a:pPr algn="ctr" fontAlgn="ctr"/>
                      <a:r>
                        <a:rPr lang="en-IN" sz="1600" u="none" strike="noStrike">
                          <a:effectLst/>
                        </a:rPr>
                        <a:t>FB</a:t>
                      </a:r>
                      <a:endParaRPr lang="en-IN"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0.11</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1.99</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-19</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15.52</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a:solidFill>
                            <a:schemeClr val="tx1"/>
                          </a:solidFill>
                          <a:effectLst/>
                          <a:highlight>
                            <a:srgbClr val="00FF00"/>
                          </a:highlight>
                        </a:rPr>
                        <a:t>26.52</a:t>
                      </a:r>
                      <a:endParaRPr lang="en-IN" sz="1600" b="1" i="0" u="none" strike="noStrike">
                        <a:solidFill>
                          <a:schemeClr val="tx1"/>
                        </a:solidFill>
                        <a:effectLst/>
                        <a:highlight>
                          <a:srgbClr val="00FF00"/>
                        </a:highlight>
                        <a:latin typeface="Calibri" panose="020F0502020204030204" pitchFamily="34" charset="0"/>
                      </a:endParaRPr>
                    </a:p>
                  </a:txBody>
                  <a:tcPr marL="7620" marR="7620" marT="7620" marB="0" anchor="ctr"/>
                </a:tc>
                <a:tc>
                  <a:txBody>
                    <a:bodyPr/>
                    <a:lstStyle/>
                    <a:p>
                      <a:pPr algn="ctr" fontAlgn="ctr"/>
                      <a:r>
                        <a:rPr lang="en-IN" sz="1600" u="none" strike="noStrike">
                          <a:effectLst/>
                        </a:rPr>
                        <a:t>31.59</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0.82</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241.37</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59653967"/>
                  </a:ext>
                </a:extLst>
              </a:tr>
              <a:tr h="386862">
                <a:tc>
                  <a:txBody>
                    <a:bodyPr/>
                    <a:lstStyle/>
                    <a:p>
                      <a:pPr algn="ctr" fontAlgn="ctr"/>
                      <a:r>
                        <a:rPr lang="en-IN" sz="1600" u="none" strike="noStrike">
                          <a:effectLst/>
                        </a:rPr>
                        <a:t>UNH</a:t>
                      </a:r>
                      <a:endParaRPr lang="en-IN"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0.09</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1.75</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-17.3</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12.8</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tx1"/>
                          </a:solidFill>
                          <a:effectLst/>
                          <a:highlight>
                            <a:srgbClr val="00FF00"/>
                          </a:highlight>
                        </a:rPr>
                        <a:t>23.35</a:t>
                      </a:r>
                      <a:endParaRPr lang="en-IN" sz="1600" b="1" i="0" u="none" strike="noStrike" dirty="0">
                        <a:solidFill>
                          <a:schemeClr val="tx1"/>
                        </a:solidFill>
                        <a:effectLst/>
                        <a:highlight>
                          <a:srgbClr val="00FF00"/>
                        </a:highlight>
                        <a:latin typeface="Calibri" panose="020F0502020204030204" pitchFamily="34" charset="0"/>
                      </a:endParaRPr>
                    </a:p>
                  </a:txBody>
                  <a:tcPr marL="7620" marR="7620" marT="7620" marB="0" anchor="ctr"/>
                </a:tc>
                <a:tc>
                  <a:txBody>
                    <a:bodyPr/>
                    <a:lstStyle/>
                    <a:p>
                      <a:pPr algn="ctr" fontAlgn="ctr"/>
                      <a:r>
                        <a:rPr lang="en-IN" sz="1600" u="none" strike="noStrike" dirty="0">
                          <a:effectLst/>
                        </a:rPr>
                        <a:t>27.82</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0.81</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204.02</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80299830"/>
                  </a:ext>
                </a:extLst>
              </a:tr>
              <a:tr h="386862">
                <a:tc>
                  <a:txBody>
                    <a:bodyPr/>
                    <a:lstStyle/>
                    <a:p>
                      <a:pPr algn="ctr" fontAlgn="ctr"/>
                      <a:r>
                        <a:rPr lang="en-IN" sz="1600" u="none" strike="noStrike">
                          <a:effectLst/>
                        </a:rPr>
                        <a:t>GOOG</a:t>
                      </a:r>
                      <a:endParaRPr lang="en-IN"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0.09</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1.69</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-11.1</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16.05</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tx1"/>
                          </a:solidFill>
                          <a:effectLst/>
                          <a:highlight>
                            <a:srgbClr val="00FF00"/>
                          </a:highlight>
                        </a:rPr>
                        <a:t>22.78</a:t>
                      </a:r>
                      <a:endParaRPr lang="en-IN" sz="1600" b="1" i="0" u="none" strike="noStrike" dirty="0">
                        <a:solidFill>
                          <a:schemeClr val="tx1"/>
                        </a:solidFill>
                        <a:effectLst/>
                        <a:highlight>
                          <a:srgbClr val="00FF00"/>
                        </a:highlight>
                        <a:latin typeface="Calibri" panose="020F0502020204030204" pitchFamily="34" charset="0"/>
                      </a:endParaRPr>
                    </a:p>
                  </a:txBody>
                  <a:tcPr marL="7620" marR="7620" marT="7620" marB="0" anchor="ctr"/>
                </a:tc>
                <a:tc>
                  <a:txBody>
                    <a:bodyPr/>
                    <a:lstStyle/>
                    <a:p>
                      <a:pPr algn="ctr" fontAlgn="ctr"/>
                      <a:r>
                        <a:rPr lang="en-IN" sz="1600" u="none" strike="noStrike" dirty="0">
                          <a:effectLst/>
                        </a:rPr>
                        <a:t>26.9</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0.82</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199.18</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16686017"/>
                  </a:ext>
                </a:extLst>
              </a:tr>
              <a:tr h="386862">
                <a:tc>
                  <a:txBody>
                    <a:bodyPr/>
                    <a:lstStyle/>
                    <a:p>
                      <a:pPr algn="ctr" fontAlgn="ctr"/>
                      <a:r>
                        <a:rPr lang="en-IN" sz="1600" u="none" strike="noStrike">
                          <a:effectLst/>
                        </a:rPr>
                        <a:t>S&amp;P500</a:t>
                      </a:r>
                      <a:endParaRPr lang="en-IN"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0.04</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1.18</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-12</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9.38</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tx1"/>
                          </a:solidFill>
                          <a:effectLst/>
                          <a:highlight>
                            <a:srgbClr val="00FF00"/>
                          </a:highlight>
                        </a:rPr>
                        <a:t>10.62</a:t>
                      </a:r>
                      <a:endParaRPr lang="en-IN" sz="1600" b="1" i="0" u="none" strike="noStrike" dirty="0">
                        <a:solidFill>
                          <a:schemeClr val="tx1"/>
                        </a:solidFill>
                        <a:effectLst/>
                        <a:highlight>
                          <a:srgbClr val="00FF00"/>
                        </a:highlight>
                        <a:latin typeface="Calibri" panose="020F0502020204030204" pitchFamily="34" charset="0"/>
                      </a:endParaRPr>
                    </a:p>
                  </a:txBody>
                  <a:tcPr marL="7620" marR="7620" marT="7620" marB="0" anchor="ctr"/>
                </a:tc>
                <a:tc>
                  <a:txBody>
                    <a:bodyPr/>
                    <a:lstStyle/>
                    <a:p>
                      <a:pPr algn="ctr" fontAlgn="ctr"/>
                      <a:r>
                        <a:rPr lang="en-IN" sz="1600" u="none" strike="noStrike" dirty="0">
                          <a:effectLst/>
                        </a:rPr>
                        <a:t>18.75</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0.53</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65.81</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3324334"/>
                  </a:ext>
                </a:extLst>
              </a:tr>
              <a:tr h="386862">
                <a:tc>
                  <a:txBody>
                    <a:bodyPr/>
                    <a:lstStyle/>
                    <a:p>
                      <a:pPr algn="ctr" fontAlgn="ctr"/>
                      <a:r>
                        <a:rPr lang="en-IN" sz="1600" u="none" strike="noStrike">
                          <a:effectLst/>
                        </a:rPr>
                        <a:t>MS</a:t>
                      </a:r>
                      <a:endParaRPr lang="en-IN"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0.04</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2.11</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-15.6</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19.77</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tx1"/>
                          </a:solidFill>
                          <a:effectLst/>
                          <a:highlight>
                            <a:srgbClr val="00FF00"/>
                          </a:highlight>
                        </a:rPr>
                        <a:t>10.57</a:t>
                      </a:r>
                      <a:endParaRPr lang="en-IN" sz="1600" b="1" i="0" u="none" strike="noStrike" dirty="0">
                        <a:solidFill>
                          <a:schemeClr val="tx1"/>
                        </a:solidFill>
                        <a:effectLst/>
                        <a:highlight>
                          <a:srgbClr val="00FF00"/>
                        </a:highlight>
                        <a:latin typeface="Calibri" panose="020F0502020204030204" pitchFamily="34" charset="0"/>
                      </a:endParaRPr>
                    </a:p>
                  </a:txBody>
                  <a:tcPr marL="7620" marR="7620" marT="7620" marB="0" anchor="ctr"/>
                </a:tc>
                <a:tc>
                  <a:txBody>
                    <a:bodyPr/>
                    <a:lstStyle/>
                    <a:p>
                      <a:pPr algn="ctr" fontAlgn="ctr"/>
                      <a:r>
                        <a:rPr lang="en-IN" sz="1600" u="none" strike="noStrike" dirty="0">
                          <a:effectLst/>
                        </a:rPr>
                        <a:t>33.48</a:t>
                      </a:r>
                      <a:endParaRPr lang="en-IN" sz="16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0.29</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32.94</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6788036"/>
                  </a:ext>
                </a:extLst>
              </a:tr>
              <a:tr h="386862">
                <a:tc>
                  <a:txBody>
                    <a:bodyPr/>
                    <a:lstStyle/>
                    <a:p>
                      <a:pPr algn="ctr" fontAlgn="ctr"/>
                      <a:r>
                        <a:rPr lang="en-IN" sz="1600" u="none" strike="noStrike">
                          <a:effectLst/>
                        </a:rPr>
                        <a:t>JNJ</a:t>
                      </a:r>
                      <a:endParaRPr lang="en-IN"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0.03</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1.22</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8</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tx1"/>
                          </a:solidFill>
                          <a:effectLst/>
                          <a:highlight>
                            <a:srgbClr val="00FF00"/>
                          </a:highlight>
                        </a:rPr>
                        <a:t>8.08</a:t>
                      </a:r>
                      <a:endParaRPr lang="en-IN" sz="1600" b="1" i="0" u="none" strike="noStrike" dirty="0">
                        <a:solidFill>
                          <a:schemeClr val="tx1"/>
                        </a:solidFill>
                        <a:effectLst/>
                        <a:highlight>
                          <a:srgbClr val="00FF00"/>
                        </a:highlight>
                        <a:latin typeface="Calibri" panose="020F0502020204030204" pitchFamily="34" charset="0"/>
                      </a:endParaRPr>
                    </a:p>
                  </a:txBody>
                  <a:tcPr marL="7620" marR="7620" marT="7620" marB="0" anchor="ctr"/>
                </a:tc>
                <a:tc>
                  <a:txBody>
                    <a:bodyPr/>
                    <a:lstStyle/>
                    <a:p>
                      <a:pPr algn="ctr" fontAlgn="ctr"/>
                      <a:r>
                        <a:rPr lang="en-IN" sz="1600" u="none" strike="noStrike">
                          <a:effectLst/>
                        </a:rPr>
                        <a:t>19.44</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0.38</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42.36</a:t>
                      </a:r>
                      <a:endParaRPr lang="en-IN" sz="16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61319109"/>
                  </a:ext>
                </a:extLst>
              </a:tr>
              <a:tr h="386862">
                <a:tc>
                  <a:txBody>
                    <a:bodyPr/>
                    <a:lstStyle/>
                    <a:p>
                      <a:pPr algn="ctr" fontAlgn="ctr"/>
                      <a:r>
                        <a:rPr lang="en-IN" sz="1600" u="none" strike="noStrike">
                          <a:effectLst/>
                        </a:rPr>
                        <a:t>MRK</a:t>
                      </a:r>
                      <a:endParaRPr lang="en-IN" sz="16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0.03</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1.4</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-8.9</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10.41</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b="1" u="none" strike="noStrike" dirty="0">
                          <a:solidFill>
                            <a:schemeClr val="tx1"/>
                          </a:solidFill>
                          <a:effectLst/>
                          <a:highlight>
                            <a:srgbClr val="00FF00"/>
                          </a:highlight>
                        </a:rPr>
                        <a:t>7.47</a:t>
                      </a:r>
                      <a:endParaRPr lang="en-IN" sz="1600" b="1" i="0" u="none" strike="noStrike" dirty="0">
                        <a:solidFill>
                          <a:schemeClr val="tx1"/>
                        </a:solidFill>
                        <a:effectLst/>
                        <a:highlight>
                          <a:srgbClr val="00FF00"/>
                        </a:highlight>
                        <a:latin typeface="Calibri" panose="020F0502020204030204" pitchFamily="34" charset="0"/>
                      </a:endParaRPr>
                    </a:p>
                  </a:txBody>
                  <a:tcPr marL="7620" marR="7620" marT="7620" marB="0" anchor="ctr"/>
                </a:tc>
                <a:tc>
                  <a:txBody>
                    <a:bodyPr/>
                    <a:lstStyle/>
                    <a:p>
                      <a:pPr algn="ctr" fontAlgn="ctr"/>
                      <a:r>
                        <a:rPr lang="en-IN" sz="1600" u="none" strike="noStrike">
                          <a:effectLst/>
                        </a:rPr>
                        <a:t>22.21</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a:effectLst/>
                        </a:rPr>
                        <a:t>0.3</a:t>
                      </a:r>
                      <a:endParaRPr lang="en-IN" sz="16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IN" sz="1600" u="none" strike="noStrike" dirty="0">
                          <a:effectLst/>
                        </a:rPr>
                        <a:t>33.15</a:t>
                      </a:r>
                      <a:endParaRPr lang="en-IN" sz="16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634276947"/>
                  </a:ext>
                </a:extLst>
              </a:tr>
            </a:tbl>
          </a:graphicData>
        </a:graphic>
      </p:graphicFrame>
    </p:spTree>
    <p:extLst>
      <p:ext uri="{BB962C8B-B14F-4D97-AF65-F5344CB8AC3E}">
        <p14:creationId xmlns:p14="http://schemas.microsoft.com/office/powerpoint/2010/main" val="1436600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2D2F-C570-BBA1-DF07-BE144DAA5458}"/>
              </a:ext>
            </a:extLst>
          </p:cNvPr>
          <p:cNvSpPr>
            <a:spLocks noGrp="1"/>
          </p:cNvSpPr>
          <p:nvPr>
            <p:ph type="title"/>
          </p:nvPr>
        </p:nvSpPr>
        <p:spPr>
          <a:xfrm>
            <a:off x="67732" y="106362"/>
            <a:ext cx="12124267" cy="574675"/>
          </a:xfrm>
        </p:spPr>
        <p:txBody>
          <a:bodyPr>
            <a:normAutofit fontScale="90000"/>
          </a:bodyPr>
          <a:lstStyle/>
          <a:p>
            <a:pPr algn="ctr"/>
            <a:r>
              <a:rPr lang="en-IN" sz="4400" b="1" dirty="0">
                <a:solidFill>
                  <a:schemeClr val="accent6"/>
                </a:solidFill>
                <a:latin typeface="Arial" panose="020B0604020202020204" pitchFamily="34" charset="0"/>
                <a:cs typeface="Arial" panose="020B0604020202020204" pitchFamily="34" charset="0"/>
              </a:rPr>
              <a:t>Portfolio Analysis</a:t>
            </a:r>
            <a:endParaRPr lang="en-IN" dirty="0"/>
          </a:p>
        </p:txBody>
      </p:sp>
      <p:pic>
        <p:nvPicPr>
          <p:cNvPr id="7" name="Content Placeholder 6">
            <a:extLst>
              <a:ext uri="{FF2B5EF4-FFF2-40B4-BE49-F238E27FC236}">
                <a16:creationId xmlns:a16="http://schemas.microsoft.com/office/drawing/2014/main" id="{FB86CD1B-759A-999E-3D7D-31610C98A72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47131" y="1825625"/>
            <a:ext cx="5486401" cy="4667250"/>
          </a:xfrm>
        </p:spPr>
      </p:pic>
      <p:sp>
        <p:nvSpPr>
          <p:cNvPr id="5" name="Content Placeholder 4">
            <a:extLst>
              <a:ext uri="{FF2B5EF4-FFF2-40B4-BE49-F238E27FC236}">
                <a16:creationId xmlns:a16="http://schemas.microsoft.com/office/drawing/2014/main" id="{BE3738CF-25CD-3170-4224-BE8F5D2D4E3A}"/>
              </a:ext>
            </a:extLst>
          </p:cNvPr>
          <p:cNvSpPr>
            <a:spLocks noGrp="1"/>
          </p:cNvSpPr>
          <p:nvPr>
            <p:ph sz="half" idx="2"/>
          </p:nvPr>
        </p:nvSpPr>
        <p:spPr/>
        <p:txBody>
          <a:bodyPr>
            <a:normAutofit fontScale="85000" lnSpcReduction="20000"/>
          </a:bodyPr>
          <a:lstStyle/>
          <a:p>
            <a:pPr>
              <a:buFont typeface="Wingdings" panose="05000000000000000000" pitchFamily="2" charset="2"/>
              <a:buChar char="Ø"/>
            </a:pPr>
            <a:r>
              <a:rPr lang="en-GB" sz="2300" dirty="0">
                <a:solidFill>
                  <a:schemeClr val="accent1"/>
                </a:solidFill>
              </a:rPr>
              <a:t>Mr. Patrick </a:t>
            </a:r>
            <a:r>
              <a:rPr lang="en-GB" sz="2300" dirty="0" err="1">
                <a:solidFill>
                  <a:schemeClr val="accent1"/>
                </a:solidFill>
              </a:rPr>
              <a:t>Jyengar</a:t>
            </a:r>
            <a:r>
              <a:rPr lang="en-GB" sz="2300" dirty="0">
                <a:solidFill>
                  <a:schemeClr val="accent1"/>
                </a:solidFill>
              </a:rPr>
              <a:t> wants to double his investment in the span on 5 years. He wants to invest in low risk stocks which would fetch him decent returns.</a:t>
            </a:r>
          </a:p>
          <a:p>
            <a:pPr>
              <a:buFont typeface="Wingdings" panose="05000000000000000000" pitchFamily="2" charset="2"/>
              <a:buChar char="Ø"/>
            </a:pPr>
            <a:r>
              <a:rPr lang="en-GB" sz="2300" dirty="0">
                <a:solidFill>
                  <a:schemeClr val="accent1"/>
                </a:solidFill>
              </a:rPr>
              <a:t>As per his profile Low risk stocks like </a:t>
            </a:r>
            <a:r>
              <a:rPr lang="en-GB" sz="2300" b="1" dirty="0">
                <a:solidFill>
                  <a:schemeClr val="accent1"/>
                </a:solidFill>
              </a:rPr>
              <a:t>JNJ,RHHBY </a:t>
            </a:r>
            <a:r>
              <a:rPr lang="en-GB" sz="2300" dirty="0">
                <a:solidFill>
                  <a:schemeClr val="accent1"/>
                </a:solidFill>
              </a:rPr>
              <a:t>and </a:t>
            </a:r>
            <a:r>
              <a:rPr lang="en-GB" sz="2300" b="1" dirty="0">
                <a:solidFill>
                  <a:schemeClr val="accent1"/>
                </a:solidFill>
              </a:rPr>
              <a:t>MRK</a:t>
            </a:r>
            <a:r>
              <a:rPr lang="en-GB" sz="2300" dirty="0">
                <a:solidFill>
                  <a:schemeClr val="accent1"/>
                </a:solidFill>
              </a:rPr>
              <a:t> is suitable to invest on. But overall returns with these three stocks wouldn't reach the target what Mr. Patrick is investing for. So one portion of his wealth can be invested on </a:t>
            </a:r>
            <a:r>
              <a:rPr lang="en-GB" sz="2300" b="1" dirty="0">
                <a:solidFill>
                  <a:schemeClr val="accent1"/>
                </a:solidFill>
              </a:rPr>
              <a:t>MSFT</a:t>
            </a:r>
            <a:r>
              <a:rPr lang="en-GB" sz="2300" dirty="0">
                <a:solidFill>
                  <a:schemeClr val="accent1"/>
                </a:solidFill>
              </a:rPr>
              <a:t> to gain the desired returns.</a:t>
            </a:r>
          </a:p>
          <a:p>
            <a:pPr>
              <a:buFont typeface="Wingdings" panose="05000000000000000000" pitchFamily="2" charset="2"/>
              <a:buChar char="Ø"/>
            </a:pPr>
            <a:r>
              <a:rPr lang="en-GB" sz="2300" dirty="0">
                <a:solidFill>
                  <a:schemeClr val="accent1"/>
                </a:solidFill>
              </a:rPr>
              <a:t>Keeping all the weightage of stocks equal that is </a:t>
            </a:r>
            <a:r>
              <a:rPr lang="en-GB" sz="2300" b="1" dirty="0">
                <a:solidFill>
                  <a:schemeClr val="accent1"/>
                </a:solidFill>
              </a:rPr>
              <a:t>0.25 across all stocks</a:t>
            </a:r>
            <a:r>
              <a:rPr lang="en-GB" sz="2300" dirty="0">
                <a:solidFill>
                  <a:schemeClr val="accent1"/>
                </a:solidFill>
              </a:rPr>
              <a:t>.</a:t>
            </a:r>
          </a:p>
          <a:p>
            <a:pPr>
              <a:buFont typeface="Wingdings" panose="05000000000000000000" pitchFamily="2" charset="2"/>
              <a:buChar char="Ø"/>
            </a:pPr>
            <a:r>
              <a:rPr lang="en-US" sz="2300" dirty="0">
                <a:solidFill>
                  <a:schemeClr val="accent1"/>
                </a:solidFill>
              </a:rPr>
              <a:t>Returns that he would fetch after 5 years is 0.95 Million Dollar with 456.92 Thousand dollar of gain on investment.</a:t>
            </a:r>
            <a:endParaRPr lang="en-IN" dirty="0"/>
          </a:p>
        </p:txBody>
      </p:sp>
      <p:sp>
        <p:nvSpPr>
          <p:cNvPr id="8" name="TextBox 7">
            <a:extLst>
              <a:ext uri="{FF2B5EF4-FFF2-40B4-BE49-F238E27FC236}">
                <a16:creationId xmlns:a16="http://schemas.microsoft.com/office/drawing/2014/main" id="{221F03C3-68DE-9E13-B157-4D22D4F07E81}"/>
              </a:ext>
            </a:extLst>
          </p:cNvPr>
          <p:cNvSpPr txBox="1"/>
          <p:nvPr/>
        </p:nvSpPr>
        <p:spPr>
          <a:xfrm>
            <a:off x="135467" y="872067"/>
            <a:ext cx="11904133" cy="400110"/>
          </a:xfrm>
          <a:prstGeom prst="rect">
            <a:avLst/>
          </a:prstGeom>
          <a:noFill/>
        </p:spPr>
        <p:txBody>
          <a:bodyPr wrap="square" rtlCol="0">
            <a:spAutoFit/>
          </a:bodyPr>
          <a:lstStyle/>
          <a:p>
            <a:pPr algn="ctr"/>
            <a:r>
              <a:rPr lang="en-IN" sz="2000" b="1" dirty="0">
                <a:solidFill>
                  <a:schemeClr val="accent6"/>
                </a:solidFill>
                <a:latin typeface="Algerian" panose="04020705040A02060702" pitchFamily="82" charset="0"/>
              </a:rPr>
              <a:t>Patrick </a:t>
            </a:r>
            <a:r>
              <a:rPr lang="en-IN" sz="2000" b="1" dirty="0" err="1">
                <a:solidFill>
                  <a:schemeClr val="accent6"/>
                </a:solidFill>
                <a:latin typeface="Algerian" panose="04020705040A02060702" pitchFamily="82" charset="0"/>
              </a:rPr>
              <a:t>Jyengar</a:t>
            </a:r>
            <a:r>
              <a:rPr lang="en-IN" sz="2000" b="1" dirty="0">
                <a:solidFill>
                  <a:schemeClr val="accent6"/>
                </a:solidFill>
                <a:latin typeface="Algerian" panose="04020705040A02060702" pitchFamily="82" charset="0"/>
              </a:rPr>
              <a:t> Portfolio</a:t>
            </a:r>
          </a:p>
        </p:txBody>
      </p:sp>
    </p:spTree>
    <p:extLst>
      <p:ext uri="{BB962C8B-B14F-4D97-AF65-F5344CB8AC3E}">
        <p14:creationId xmlns:p14="http://schemas.microsoft.com/office/powerpoint/2010/main" val="1034727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2D2F-C570-BBA1-DF07-BE144DAA5458}"/>
              </a:ext>
            </a:extLst>
          </p:cNvPr>
          <p:cNvSpPr>
            <a:spLocks noGrp="1"/>
          </p:cNvSpPr>
          <p:nvPr>
            <p:ph type="title"/>
          </p:nvPr>
        </p:nvSpPr>
        <p:spPr>
          <a:xfrm>
            <a:off x="67732" y="106362"/>
            <a:ext cx="12124267" cy="574675"/>
          </a:xfrm>
        </p:spPr>
        <p:txBody>
          <a:bodyPr>
            <a:normAutofit fontScale="90000"/>
          </a:bodyPr>
          <a:lstStyle/>
          <a:p>
            <a:pPr algn="ctr"/>
            <a:r>
              <a:rPr lang="en-IN" sz="4400" b="1" dirty="0">
                <a:solidFill>
                  <a:schemeClr val="accent6"/>
                </a:solidFill>
                <a:latin typeface="Arial" panose="020B0604020202020204" pitchFamily="34" charset="0"/>
                <a:cs typeface="Arial" panose="020B0604020202020204" pitchFamily="34" charset="0"/>
              </a:rPr>
              <a:t>Portfolio Analysis</a:t>
            </a:r>
            <a:endParaRPr lang="en-IN" dirty="0"/>
          </a:p>
        </p:txBody>
      </p:sp>
      <p:sp>
        <p:nvSpPr>
          <p:cNvPr id="8" name="TextBox 7">
            <a:extLst>
              <a:ext uri="{FF2B5EF4-FFF2-40B4-BE49-F238E27FC236}">
                <a16:creationId xmlns:a16="http://schemas.microsoft.com/office/drawing/2014/main" id="{221F03C3-68DE-9E13-B157-4D22D4F07E81}"/>
              </a:ext>
            </a:extLst>
          </p:cNvPr>
          <p:cNvSpPr txBox="1"/>
          <p:nvPr/>
        </p:nvSpPr>
        <p:spPr>
          <a:xfrm>
            <a:off x="135467" y="872067"/>
            <a:ext cx="11904133" cy="400110"/>
          </a:xfrm>
          <a:prstGeom prst="rect">
            <a:avLst/>
          </a:prstGeom>
          <a:noFill/>
        </p:spPr>
        <p:txBody>
          <a:bodyPr wrap="square" rtlCol="0">
            <a:spAutoFit/>
          </a:bodyPr>
          <a:lstStyle/>
          <a:p>
            <a:pPr algn="ctr"/>
            <a:r>
              <a:rPr lang="en-IN" sz="2000" b="1" dirty="0">
                <a:solidFill>
                  <a:schemeClr val="accent6"/>
                </a:solidFill>
                <a:latin typeface="Algerian" panose="04020705040A02060702" pitchFamily="82" charset="0"/>
              </a:rPr>
              <a:t>Patrick </a:t>
            </a:r>
            <a:r>
              <a:rPr lang="en-IN" sz="2000" b="1" dirty="0" err="1">
                <a:solidFill>
                  <a:schemeClr val="accent6"/>
                </a:solidFill>
                <a:latin typeface="Algerian" panose="04020705040A02060702" pitchFamily="82" charset="0"/>
              </a:rPr>
              <a:t>Jyengar</a:t>
            </a:r>
            <a:r>
              <a:rPr lang="en-IN" sz="2000" b="1" dirty="0">
                <a:solidFill>
                  <a:schemeClr val="accent6"/>
                </a:solidFill>
                <a:latin typeface="Algerian" panose="04020705040A02060702" pitchFamily="82" charset="0"/>
              </a:rPr>
              <a:t> Portfolio</a:t>
            </a:r>
          </a:p>
        </p:txBody>
      </p:sp>
      <p:pic>
        <p:nvPicPr>
          <p:cNvPr id="11" name="Content Placeholder 10">
            <a:extLst>
              <a:ext uri="{FF2B5EF4-FFF2-40B4-BE49-F238E27FC236}">
                <a16:creationId xmlns:a16="http://schemas.microsoft.com/office/drawing/2014/main" id="{D3BFD61C-1335-6915-C6BC-AF1652F7854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915329"/>
            <a:ext cx="6019801" cy="4070604"/>
          </a:xfrm>
        </p:spPr>
      </p:pic>
      <p:pic>
        <p:nvPicPr>
          <p:cNvPr id="13" name="Content Placeholder 12">
            <a:extLst>
              <a:ext uri="{FF2B5EF4-FFF2-40B4-BE49-F238E27FC236}">
                <a16:creationId xmlns:a16="http://schemas.microsoft.com/office/drawing/2014/main" id="{A53F8762-6FC4-22AA-A51C-3C7E6435F96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199" y="1915328"/>
            <a:ext cx="6019801" cy="3977471"/>
          </a:xfrm>
        </p:spPr>
      </p:pic>
    </p:spTree>
    <p:extLst>
      <p:ext uri="{BB962C8B-B14F-4D97-AF65-F5344CB8AC3E}">
        <p14:creationId xmlns:p14="http://schemas.microsoft.com/office/powerpoint/2010/main" val="15238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2D2F-C570-BBA1-DF07-BE144DAA5458}"/>
              </a:ext>
            </a:extLst>
          </p:cNvPr>
          <p:cNvSpPr>
            <a:spLocks noGrp="1"/>
          </p:cNvSpPr>
          <p:nvPr>
            <p:ph type="title"/>
          </p:nvPr>
        </p:nvSpPr>
        <p:spPr>
          <a:xfrm>
            <a:off x="67732" y="106362"/>
            <a:ext cx="12124267" cy="574675"/>
          </a:xfrm>
        </p:spPr>
        <p:txBody>
          <a:bodyPr>
            <a:normAutofit fontScale="90000"/>
          </a:bodyPr>
          <a:lstStyle/>
          <a:p>
            <a:pPr algn="ctr"/>
            <a:r>
              <a:rPr lang="en-IN" sz="4400" b="1" dirty="0">
                <a:solidFill>
                  <a:schemeClr val="accent6"/>
                </a:solidFill>
                <a:latin typeface="Arial" panose="020B0604020202020204" pitchFamily="34" charset="0"/>
                <a:cs typeface="Arial" panose="020B0604020202020204" pitchFamily="34" charset="0"/>
              </a:rPr>
              <a:t>Portfolio Analysis</a:t>
            </a:r>
            <a:endParaRPr lang="en-IN" dirty="0"/>
          </a:p>
        </p:txBody>
      </p:sp>
      <p:sp>
        <p:nvSpPr>
          <p:cNvPr id="5" name="Content Placeholder 4">
            <a:extLst>
              <a:ext uri="{FF2B5EF4-FFF2-40B4-BE49-F238E27FC236}">
                <a16:creationId xmlns:a16="http://schemas.microsoft.com/office/drawing/2014/main" id="{BE3738CF-25CD-3170-4224-BE8F5D2D4E3A}"/>
              </a:ext>
            </a:extLst>
          </p:cNvPr>
          <p:cNvSpPr>
            <a:spLocks noGrp="1"/>
          </p:cNvSpPr>
          <p:nvPr>
            <p:ph sz="half" idx="2"/>
          </p:nvPr>
        </p:nvSpPr>
        <p:spPr>
          <a:xfrm>
            <a:off x="6172200" y="1549400"/>
            <a:ext cx="5181600" cy="4512733"/>
          </a:xfrm>
        </p:spPr>
        <p:txBody>
          <a:bodyPr>
            <a:normAutofit fontScale="62500" lnSpcReduction="20000"/>
          </a:bodyPr>
          <a:lstStyle/>
          <a:p>
            <a:pPr>
              <a:buFont typeface="Wingdings" panose="05000000000000000000" pitchFamily="2" charset="2"/>
              <a:buChar char="Ø"/>
            </a:pPr>
            <a:r>
              <a:rPr lang="en-GB" sz="2800" dirty="0">
                <a:solidFill>
                  <a:schemeClr val="accent1"/>
                </a:solidFill>
              </a:rPr>
              <a:t>Mr. Peter </a:t>
            </a:r>
            <a:r>
              <a:rPr lang="en-GB" sz="2800" dirty="0" err="1">
                <a:solidFill>
                  <a:schemeClr val="accent1"/>
                </a:solidFill>
              </a:rPr>
              <a:t>Jyengar</a:t>
            </a:r>
            <a:r>
              <a:rPr lang="en-GB" sz="2800" dirty="0">
                <a:solidFill>
                  <a:schemeClr val="accent1"/>
                </a:solidFill>
              </a:rPr>
              <a:t> on the other hand Consistent with his attitude towards risk, he prefers high-return investments. Believes that he can still bounce back in case of any occasional losses.</a:t>
            </a:r>
          </a:p>
          <a:p>
            <a:pPr>
              <a:buFont typeface="Wingdings" panose="05000000000000000000" pitchFamily="2" charset="2"/>
              <a:buChar char="Ø"/>
            </a:pPr>
            <a:r>
              <a:rPr lang="en-GB" sz="2800" dirty="0">
                <a:solidFill>
                  <a:schemeClr val="accent1"/>
                </a:solidFill>
              </a:rPr>
              <a:t>He Wants to invest $1 million from company's cash and cash equivalents in the most high-margin stacks Expects high returns within 5 years for inorganic expansion of his company.</a:t>
            </a:r>
          </a:p>
          <a:p>
            <a:pPr>
              <a:buFont typeface="Wingdings" panose="05000000000000000000" pitchFamily="2" charset="2"/>
              <a:buChar char="Ø"/>
            </a:pPr>
            <a:r>
              <a:rPr lang="en-GB" sz="2800" dirty="0">
                <a:solidFill>
                  <a:schemeClr val="accent1"/>
                </a:solidFill>
              </a:rPr>
              <a:t>As per his profile High risk/High Returns stocks like </a:t>
            </a:r>
            <a:r>
              <a:rPr lang="en-GB" sz="2800" b="1" dirty="0">
                <a:solidFill>
                  <a:schemeClr val="accent1"/>
                </a:solidFill>
              </a:rPr>
              <a:t>AMZN</a:t>
            </a:r>
            <a:r>
              <a:rPr lang="en-GB" sz="2800" dirty="0">
                <a:solidFill>
                  <a:schemeClr val="accent1"/>
                </a:solidFill>
              </a:rPr>
              <a:t> is suitable to invest on. </a:t>
            </a:r>
          </a:p>
          <a:p>
            <a:pPr>
              <a:buFont typeface="Wingdings" panose="05000000000000000000" pitchFamily="2" charset="2"/>
              <a:buChar char="Ø"/>
            </a:pPr>
            <a:r>
              <a:rPr lang="en-GB" sz="2800" dirty="0">
                <a:solidFill>
                  <a:schemeClr val="accent1"/>
                </a:solidFill>
              </a:rPr>
              <a:t>Overall returns with this stock would fetch him Maximum returns and also cater the Risk. Risk associated with the above mentioned portfolio.</a:t>
            </a:r>
          </a:p>
          <a:p>
            <a:pPr>
              <a:buFont typeface="Wingdings" panose="05000000000000000000" pitchFamily="2" charset="2"/>
              <a:buChar char="Ø"/>
            </a:pPr>
            <a:r>
              <a:rPr lang="en-GB" sz="2800" dirty="0">
                <a:solidFill>
                  <a:schemeClr val="accent1"/>
                </a:solidFill>
              </a:rPr>
              <a:t>As Mr. Peter </a:t>
            </a:r>
            <a:r>
              <a:rPr lang="en-GB" sz="2800" dirty="0" err="1">
                <a:solidFill>
                  <a:schemeClr val="accent1"/>
                </a:solidFill>
              </a:rPr>
              <a:t>jyengar</a:t>
            </a:r>
            <a:r>
              <a:rPr lang="en-GB" sz="2800" dirty="0">
                <a:solidFill>
                  <a:schemeClr val="accent1"/>
                </a:solidFill>
              </a:rPr>
              <a:t> invests </a:t>
            </a:r>
            <a:r>
              <a:rPr lang="en-GB" sz="2800" b="1" dirty="0">
                <a:solidFill>
                  <a:schemeClr val="accent1"/>
                </a:solidFill>
              </a:rPr>
              <a:t>1 Million </a:t>
            </a:r>
            <a:r>
              <a:rPr lang="en-GB" sz="2800" dirty="0">
                <a:solidFill>
                  <a:schemeClr val="accent1"/>
                </a:solidFill>
              </a:rPr>
              <a:t>Dollar on equities i.e. the </a:t>
            </a:r>
            <a:r>
              <a:rPr lang="en-GB" sz="2800" b="1" dirty="0">
                <a:solidFill>
                  <a:schemeClr val="accent1"/>
                </a:solidFill>
              </a:rPr>
              <a:t>AMZN stock</a:t>
            </a:r>
            <a:r>
              <a:rPr lang="en-GB" sz="2800" dirty="0">
                <a:solidFill>
                  <a:schemeClr val="accent1"/>
                </a:solidFill>
              </a:rPr>
              <a:t>. Returns that he would fetch after 5 years is more than </a:t>
            </a:r>
            <a:r>
              <a:rPr lang="en-GB" sz="2800" b="1" dirty="0">
                <a:solidFill>
                  <a:schemeClr val="accent1"/>
                </a:solidFill>
              </a:rPr>
              <a:t>10 Million </a:t>
            </a:r>
            <a:r>
              <a:rPr lang="en-GB" sz="2800" dirty="0">
                <a:solidFill>
                  <a:schemeClr val="accent1"/>
                </a:solidFill>
              </a:rPr>
              <a:t>Dollars with </a:t>
            </a:r>
            <a:r>
              <a:rPr lang="en-GB" sz="2800" b="1" dirty="0">
                <a:solidFill>
                  <a:schemeClr val="accent1"/>
                </a:solidFill>
              </a:rPr>
              <a:t>9+ Million </a:t>
            </a:r>
            <a:r>
              <a:rPr lang="en-GB" sz="2800" dirty="0">
                <a:solidFill>
                  <a:schemeClr val="accent1"/>
                </a:solidFill>
              </a:rPr>
              <a:t>dollars of </a:t>
            </a:r>
            <a:r>
              <a:rPr lang="en-GB" sz="2800" b="1" dirty="0">
                <a:solidFill>
                  <a:schemeClr val="accent1"/>
                </a:solidFill>
              </a:rPr>
              <a:t>gain on investment.</a:t>
            </a:r>
          </a:p>
          <a:p>
            <a:pPr marL="0" indent="0">
              <a:buNone/>
            </a:pPr>
            <a:endParaRPr lang="en-IN" dirty="0"/>
          </a:p>
        </p:txBody>
      </p:sp>
      <p:sp>
        <p:nvSpPr>
          <p:cNvPr id="8" name="TextBox 7">
            <a:extLst>
              <a:ext uri="{FF2B5EF4-FFF2-40B4-BE49-F238E27FC236}">
                <a16:creationId xmlns:a16="http://schemas.microsoft.com/office/drawing/2014/main" id="{221F03C3-68DE-9E13-B157-4D22D4F07E81}"/>
              </a:ext>
            </a:extLst>
          </p:cNvPr>
          <p:cNvSpPr txBox="1"/>
          <p:nvPr/>
        </p:nvSpPr>
        <p:spPr>
          <a:xfrm>
            <a:off x="135467" y="872067"/>
            <a:ext cx="11904133" cy="400110"/>
          </a:xfrm>
          <a:prstGeom prst="rect">
            <a:avLst/>
          </a:prstGeom>
          <a:noFill/>
        </p:spPr>
        <p:txBody>
          <a:bodyPr wrap="square" rtlCol="0">
            <a:spAutoFit/>
          </a:bodyPr>
          <a:lstStyle/>
          <a:p>
            <a:pPr algn="ctr"/>
            <a:r>
              <a:rPr lang="en-IN" sz="2000" b="1" dirty="0">
                <a:solidFill>
                  <a:schemeClr val="accent6"/>
                </a:solidFill>
                <a:latin typeface="Algerian" panose="04020705040A02060702" pitchFamily="82" charset="0"/>
              </a:rPr>
              <a:t>Peter </a:t>
            </a:r>
            <a:r>
              <a:rPr lang="en-IN" sz="2000" b="1" dirty="0" err="1">
                <a:solidFill>
                  <a:schemeClr val="accent6"/>
                </a:solidFill>
                <a:latin typeface="Algerian" panose="04020705040A02060702" pitchFamily="82" charset="0"/>
              </a:rPr>
              <a:t>Jyengar</a:t>
            </a:r>
            <a:r>
              <a:rPr lang="en-IN" sz="2000" b="1" dirty="0">
                <a:solidFill>
                  <a:schemeClr val="accent6"/>
                </a:solidFill>
                <a:latin typeface="Algerian" panose="04020705040A02060702" pitchFamily="82" charset="0"/>
              </a:rPr>
              <a:t> Portfolio</a:t>
            </a:r>
          </a:p>
        </p:txBody>
      </p:sp>
      <p:pic>
        <p:nvPicPr>
          <p:cNvPr id="6" name="Picture 2">
            <a:extLst>
              <a:ext uri="{FF2B5EF4-FFF2-40B4-BE49-F238E27FC236}">
                <a16:creationId xmlns:a16="http://schemas.microsoft.com/office/drawing/2014/main" id="{FFD78DD0-A657-0CDF-B07F-CAD3FB698B96}"/>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732" y="1272177"/>
            <a:ext cx="6104468" cy="5035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9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2D2F-C570-BBA1-DF07-BE144DAA5458}"/>
              </a:ext>
            </a:extLst>
          </p:cNvPr>
          <p:cNvSpPr>
            <a:spLocks noGrp="1"/>
          </p:cNvSpPr>
          <p:nvPr>
            <p:ph type="title"/>
          </p:nvPr>
        </p:nvSpPr>
        <p:spPr>
          <a:xfrm>
            <a:off x="67732" y="106362"/>
            <a:ext cx="12124267" cy="574675"/>
          </a:xfrm>
        </p:spPr>
        <p:txBody>
          <a:bodyPr>
            <a:normAutofit fontScale="90000"/>
          </a:bodyPr>
          <a:lstStyle/>
          <a:p>
            <a:pPr algn="ctr"/>
            <a:r>
              <a:rPr lang="en-IN" sz="4400" b="1" dirty="0">
                <a:solidFill>
                  <a:schemeClr val="accent6"/>
                </a:solidFill>
                <a:latin typeface="Arial" panose="020B0604020202020204" pitchFamily="34" charset="0"/>
                <a:cs typeface="Arial" panose="020B0604020202020204" pitchFamily="34" charset="0"/>
              </a:rPr>
              <a:t>Portfolio Analysis</a:t>
            </a:r>
            <a:endParaRPr lang="en-IN" dirty="0"/>
          </a:p>
        </p:txBody>
      </p:sp>
      <p:sp>
        <p:nvSpPr>
          <p:cNvPr id="5" name="Content Placeholder 4">
            <a:extLst>
              <a:ext uri="{FF2B5EF4-FFF2-40B4-BE49-F238E27FC236}">
                <a16:creationId xmlns:a16="http://schemas.microsoft.com/office/drawing/2014/main" id="{BE3738CF-25CD-3170-4224-BE8F5D2D4E3A}"/>
              </a:ext>
            </a:extLst>
          </p:cNvPr>
          <p:cNvSpPr>
            <a:spLocks noGrp="1"/>
          </p:cNvSpPr>
          <p:nvPr>
            <p:ph sz="half" idx="2"/>
          </p:nvPr>
        </p:nvSpPr>
        <p:spPr>
          <a:xfrm>
            <a:off x="6172200" y="1549400"/>
            <a:ext cx="5181600" cy="4512733"/>
          </a:xfrm>
        </p:spPr>
        <p:txBody>
          <a:bodyPr>
            <a:normAutofit/>
          </a:bodyPr>
          <a:lstStyle/>
          <a:p>
            <a:pPr marL="0" indent="0">
              <a:buNone/>
            </a:pPr>
            <a:endParaRPr lang="en-IN" dirty="0"/>
          </a:p>
        </p:txBody>
      </p:sp>
      <p:sp>
        <p:nvSpPr>
          <p:cNvPr id="8" name="TextBox 7">
            <a:extLst>
              <a:ext uri="{FF2B5EF4-FFF2-40B4-BE49-F238E27FC236}">
                <a16:creationId xmlns:a16="http://schemas.microsoft.com/office/drawing/2014/main" id="{221F03C3-68DE-9E13-B157-4D22D4F07E81}"/>
              </a:ext>
            </a:extLst>
          </p:cNvPr>
          <p:cNvSpPr txBox="1"/>
          <p:nvPr/>
        </p:nvSpPr>
        <p:spPr>
          <a:xfrm>
            <a:off x="135467" y="872067"/>
            <a:ext cx="11904133" cy="400110"/>
          </a:xfrm>
          <a:prstGeom prst="rect">
            <a:avLst/>
          </a:prstGeom>
          <a:noFill/>
        </p:spPr>
        <p:txBody>
          <a:bodyPr wrap="square" rtlCol="0">
            <a:spAutoFit/>
          </a:bodyPr>
          <a:lstStyle/>
          <a:p>
            <a:pPr algn="ctr"/>
            <a:r>
              <a:rPr lang="en-IN" sz="2000" b="1" dirty="0">
                <a:solidFill>
                  <a:schemeClr val="accent6"/>
                </a:solidFill>
                <a:latin typeface="Algerian" panose="04020705040A02060702" pitchFamily="82" charset="0"/>
              </a:rPr>
              <a:t>Peter </a:t>
            </a:r>
            <a:r>
              <a:rPr lang="en-IN" sz="2000" b="1" dirty="0" err="1">
                <a:solidFill>
                  <a:schemeClr val="accent6"/>
                </a:solidFill>
                <a:latin typeface="Algerian" panose="04020705040A02060702" pitchFamily="82" charset="0"/>
              </a:rPr>
              <a:t>Jyengar</a:t>
            </a:r>
            <a:r>
              <a:rPr lang="en-IN" sz="2000" b="1" dirty="0">
                <a:solidFill>
                  <a:schemeClr val="accent6"/>
                </a:solidFill>
                <a:latin typeface="Algerian" panose="04020705040A02060702" pitchFamily="82" charset="0"/>
              </a:rPr>
              <a:t> Portfolio</a:t>
            </a:r>
          </a:p>
        </p:txBody>
      </p:sp>
      <p:pic>
        <p:nvPicPr>
          <p:cNvPr id="7" name="Content Placeholder 6">
            <a:extLst>
              <a:ext uri="{FF2B5EF4-FFF2-40B4-BE49-F238E27FC236}">
                <a16:creationId xmlns:a16="http://schemas.microsoft.com/office/drawing/2014/main" id="{FD909ED3-5700-700F-C186-AFA05170707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5467" y="1549399"/>
            <a:ext cx="11667066" cy="4512733"/>
          </a:xfrm>
        </p:spPr>
      </p:pic>
    </p:spTree>
    <p:extLst>
      <p:ext uri="{BB962C8B-B14F-4D97-AF65-F5344CB8AC3E}">
        <p14:creationId xmlns:p14="http://schemas.microsoft.com/office/powerpoint/2010/main" val="2817959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E17F6B-5400-45AF-A4C6-2168A1EFB5DD}"/>
              </a:ext>
            </a:extLst>
          </p:cNvPr>
          <p:cNvSpPr txBox="1"/>
          <p:nvPr/>
        </p:nvSpPr>
        <p:spPr>
          <a:xfrm>
            <a:off x="76200" y="3183467"/>
            <a:ext cx="12115800" cy="769441"/>
          </a:xfrm>
          <a:prstGeom prst="rect">
            <a:avLst/>
          </a:prstGeom>
          <a:noFill/>
        </p:spPr>
        <p:txBody>
          <a:bodyPr wrap="square" rtlCol="0">
            <a:spAutoFit/>
          </a:bodyPr>
          <a:lstStyle/>
          <a:p>
            <a:pPr algn="ctr"/>
            <a:r>
              <a:rPr lang="en-IN" sz="4400" b="1" dirty="0"/>
              <a:t>THANK YOU</a:t>
            </a:r>
          </a:p>
        </p:txBody>
      </p:sp>
    </p:spTree>
    <p:extLst>
      <p:ext uri="{BB962C8B-B14F-4D97-AF65-F5344CB8AC3E}">
        <p14:creationId xmlns:p14="http://schemas.microsoft.com/office/powerpoint/2010/main" val="737718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D885AB-6A38-FB9F-9E90-C0DC35638CB1}"/>
              </a:ext>
            </a:extLst>
          </p:cNvPr>
          <p:cNvSpPr>
            <a:spLocks noGrp="1"/>
          </p:cNvSpPr>
          <p:nvPr>
            <p:ph type="title"/>
          </p:nvPr>
        </p:nvSpPr>
        <p:spPr/>
        <p:txBody>
          <a:bodyPr/>
          <a:lstStyle/>
          <a:p>
            <a:pPr algn="ctr"/>
            <a:r>
              <a:rPr lang="en-IN" b="1" dirty="0"/>
              <a:t>Agenda</a:t>
            </a:r>
          </a:p>
        </p:txBody>
      </p:sp>
      <p:sp>
        <p:nvSpPr>
          <p:cNvPr id="7" name="Content Placeholder 6">
            <a:extLst>
              <a:ext uri="{FF2B5EF4-FFF2-40B4-BE49-F238E27FC236}">
                <a16:creationId xmlns:a16="http://schemas.microsoft.com/office/drawing/2014/main" id="{2CFB0B4F-A409-7883-FC59-769014746130}"/>
              </a:ext>
            </a:extLst>
          </p:cNvPr>
          <p:cNvSpPr>
            <a:spLocks noGrp="1"/>
          </p:cNvSpPr>
          <p:nvPr>
            <p:ph idx="1"/>
          </p:nvPr>
        </p:nvSpPr>
        <p:spPr/>
        <p:txBody>
          <a:bodyPr/>
          <a:lstStyle/>
          <a:p>
            <a:r>
              <a:rPr lang="en-IN" dirty="0"/>
              <a:t>Objective</a:t>
            </a:r>
          </a:p>
          <a:p>
            <a:r>
              <a:rPr lang="en-IN" dirty="0"/>
              <a:t>Methodology </a:t>
            </a:r>
          </a:p>
          <a:p>
            <a:r>
              <a:rPr lang="en-IN" dirty="0"/>
              <a:t>Insights</a:t>
            </a:r>
          </a:p>
          <a:p>
            <a:r>
              <a:rPr lang="en-IN" dirty="0"/>
              <a:t>Visualisation</a:t>
            </a:r>
          </a:p>
          <a:p>
            <a:r>
              <a:rPr lang="en-IN" dirty="0"/>
              <a:t>Inferences</a:t>
            </a:r>
          </a:p>
        </p:txBody>
      </p:sp>
      <p:pic>
        <p:nvPicPr>
          <p:cNvPr id="8" name="Picture 7">
            <a:extLst>
              <a:ext uri="{FF2B5EF4-FFF2-40B4-BE49-F238E27FC236}">
                <a16:creationId xmlns:a16="http://schemas.microsoft.com/office/drawing/2014/main" id="{DB9EC062-7C36-AF10-46F4-52D0C58DD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6183" y="109217"/>
            <a:ext cx="2307771" cy="17164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8682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63C01-36B8-85C2-24E5-6DEDE7079CA3}"/>
              </a:ext>
            </a:extLst>
          </p:cNvPr>
          <p:cNvSpPr>
            <a:spLocks noGrp="1"/>
          </p:cNvSpPr>
          <p:nvPr>
            <p:ph type="title"/>
          </p:nvPr>
        </p:nvSpPr>
        <p:spPr>
          <a:xfrm>
            <a:off x="838199" y="365125"/>
            <a:ext cx="10515600" cy="1260475"/>
          </a:xfrm>
        </p:spPr>
        <p:txBody>
          <a:bodyPr>
            <a:normAutofit/>
          </a:bodyPr>
          <a:lstStyle/>
          <a:p>
            <a:pPr algn="ctr"/>
            <a:r>
              <a:rPr lang="en-IN" b="1" dirty="0"/>
              <a:t>OBJECTIVE</a:t>
            </a:r>
          </a:p>
        </p:txBody>
      </p:sp>
      <p:sp>
        <p:nvSpPr>
          <p:cNvPr id="3" name="Content Placeholder 2">
            <a:extLst>
              <a:ext uri="{FF2B5EF4-FFF2-40B4-BE49-F238E27FC236}">
                <a16:creationId xmlns:a16="http://schemas.microsoft.com/office/drawing/2014/main" id="{0D1B34C2-9C62-99BD-8835-2F341DF84124}"/>
              </a:ext>
            </a:extLst>
          </p:cNvPr>
          <p:cNvSpPr>
            <a:spLocks noGrp="1"/>
          </p:cNvSpPr>
          <p:nvPr>
            <p:ph idx="1"/>
          </p:nvPr>
        </p:nvSpPr>
        <p:spPr>
          <a:xfrm>
            <a:off x="838199" y="1825625"/>
            <a:ext cx="10786533" cy="4202642"/>
          </a:xfrm>
        </p:spPr>
        <p:txBody>
          <a:bodyPr>
            <a:normAutofit lnSpcReduction="10000"/>
          </a:bodyPr>
          <a:lstStyle/>
          <a:p>
            <a:pPr algn="just"/>
            <a:r>
              <a:rPr lang="en-GB" sz="2800" dirty="0"/>
              <a:t>Analyse a portfolio of stocks to provide consultation on investment management based on client’s requirement. </a:t>
            </a:r>
            <a:r>
              <a:rPr lang="en-GB" dirty="0"/>
              <a:t>T</a:t>
            </a:r>
            <a:r>
              <a:rPr lang="en-GB" sz="2800" dirty="0"/>
              <a:t>ask is to provide consultation to two different investors, Mr Patrick </a:t>
            </a:r>
            <a:r>
              <a:rPr lang="en-GB" sz="2800" dirty="0" err="1"/>
              <a:t>Jyenger</a:t>
            </a:r>
            <a:r>
              <a:rPr lang="en-GB" sz="2800" dirty="0"/>
              <a:t> and Mr Peter </a:t>
            </a:r>
            <a:r>
              <a:rPr lang="en-GB" sz="2800" dirty="0" err="1"/>
              <a:t>Jyenger</a:t>
            </a:r>
            <a:r>
              <a:rPr lang="en-GB" sz="2800" dirty="0"/>
              <a:t> based on their requirements and financial objectives.</a:t>
            </a:r>
          </a:p>
          <a:p>
            <a:pPr algn="just"/>
            <a:endParaRPr lang="en-GB" sz="2800" dirty="0"/>
          </a:p>
          <a:p>
            <a:pPr algn="just"/>
            <a:r>
              <a:rPr lang="en-GB" sz="2800" dirty="0"/>
              <a:t>Mr Patrick </a:t>
            </a:r>
            <a:r>
              <a:rPr lang="en-GB" sz="2800" dirty="0" err="1"/>
              <a:t>Jyenger</a:t>
            </a:r>
            <a:r>
              <a:rPr lang="en-GB" sz="2800" dirty="0"/>
              <a:t>  investor, expects </a:t>
            </a:r>
            <a:r>
              <a:rPr lang="en-GB" sz="2800" b="1" dirty="0"/>
              <a:t>doubling his capital with less risk in 5 years time.</a:t>
            </a:r>
          </a:p>
          <a:p>
            <a:pPr algn="just"/>
            <a:endParaRPr lang="en-GB" sz="2800" b="1" dirty="0"/>
          </a:p>
          <a:p>
            <a:pPr algn="just"/>
            <a:r>
              <a:rPr lang="en-GB" sz="2800" dirty="0"/>
              <a:t>Mr Peter </a:t>
            </a:r>
            <a:r>
              <a:rPr lang="en-GB" sz="2800" dirty="0" err="1"/>
              <a:t>Jyenger</a:t>
            </a:r>
            <a:r>
              <a:rPr lang="en-GB" sz="2800" dirty="0"/>
              <a:t>, investor prefers </a:t>
            </a:r>
            <a:r>
              <a:rPr lang="en-GB" sz="2800" b="1" dirty="0"/>
              <a:t>high return investment expects doubling his capital with high risk in 5 years time.</a:t>
            </a:r>
          </a:p>
          <a:p>
            <a:endParaRPr lang="en-IN" dirty="0"/>
          </a:p>
        </p:txBody>
      </p:sp>
    </p:spTree>
    <p:extLst>
      <p:ext uri="{BB962C8B-B14F-4D97-AF65-F5344CB8AC3E}">
        <p14:creationId xmlns:p14="http://schemas.microsoft.com/office/powerpoint/2010/main" val="246370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AB97-D449-3364-9045-933B5E1FDE58}"/>
              </a:ext>
            </a:extLst>
          </p:cNvPr>
          <p:cNvSpPr>
            <a:spLocks noGrp="1"/>
          </p:cNvSpPr>
          <p:nvPr>
            <p:ph type="title"/>
          </p:nvPr>
        </p:nvSpPr>
        <p:spPr/>
        <p:txBody>
          <a:bodyPr/>
          <a:lstStyle/>
          <a:p>
            <a:pPr algn="ctr"/>
            <a:r>
              <a:rPr lang="en-IN" b="1" dirty="0"/>
              <a:t>Methodology</a:t>
            </a:r>
          </a:p>
        </p:txBody>
      </p:sp>
      <p:sp>
        <p:nvSpPr>
          <p:cNvPr id="3" name="Content Placeholder 2">
            <a:extLst>
              <a:ext uri="{FF2B5EF4-FFF2-40B4-BE49-F238E27FC236}">
                <a16:creationId xmlns:a16="http://schemas.microsoft.com/office/drawing/2014/main" id="{40521895-37EB-EF77-22B3-509C86AA296C}"/>
              </a:ext>
            </a:extLst>
          </p:cNvPr>
          <p:cNvSpPr>
            <a:spLocks noGrp="1"/>
          </p:cNvSpPr>
          <p:nvPr>
            <p:ph idx="1"/>
          </p:nvPr>
        </p:nvSpPr>
        <p:spPr/>
        <p:txBody>
          <a:bodyPr/>
          <a:lstStyle/>
          <a:p>
            <a:r>
              <a:rPr lang="en-IN" b="1" i="0" dirty="0">
                <a:solidFill>
                  <a:srgbClr val="091E42"/>
                </a:solidFill>
                <a:effectLst/>
                <a:latin typeface="freight-text-pro"/>
              </a:rPr>
              <a:t>Preliminary Steps - Data loading</a:t>
            </a:r>
          </a:p>
          <a:p>
            <a:r>
              <a:rPr lang="en-IN" b="1" i="0" dirty="0">
                <a:solidFill>
                  <a:srgbClr val="091E42"/>
                </a:solidFill>
                <a:effectLst/>
                <a:latin typeface="freight-text-pro"/>
              </a:rPr>
              <a:t>Exploratory Data Analysis</a:t>
            </a:r>
          </a:p>
          <a:p>
            <a:r>
              <a:rPr lang="en-IN" b="1" i="0" dirty="0">
                <a:solidFill>
                  <a:srgbClr val="091E42"/>
                </a:solidFill>
                <a:effectLst/>
                <a:latin typeface="freight-text-pro"/>
              </a:rPr>
              <a:t>Stock Market Analysis</a:t>
            </a:r>
          </a:p>
          <a:p>
            <a:r>
              <a:rPr lang="en-US" b="1" i="0" dirty="0">
                <a:solidFill>
                  <a:srgbClr val="091E42"/>
                </a:solidFill>
                <a:effectLst/>
                <a:latin typeface="freight-text-pro"/>
              </a:rPr>
              <a:t>Data Storytelling and Business Impact</a:t>
            </a:r>
            <a:endParaRPr lang="en-IN" dirty="0"/>
          </a:p>
        </p:txBody>
      </p:sp>
    </p:spTree>
    <p:extLst>
      <p:ext uri="{BB962C8B-B14F-4D97-AF65-F5344CB8AC3E}">
        <p14:creationId xmlns:p14="http://schemas.microsoft.com/office/powerpoint/2010/main" val="317426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FA83-94B3-541C-32D1-202FEA464F4F}"/>
              </a:ext>
            </a:extLst>
          </p:cNvPr>
          <p:cNvSpPr>
            <a:spLocks noGrp="1"/>
          </p:cNvSpPr>
          <p:nvPr>
            <p:ph type="title"/>
          </p:nvPr>
        </p:nvSpPr>
        <p:spPr>
          <a:xfrm>
            <a:off x="0" y="338665"/>
            <a:ext cx="12192000" cy="1159935"/>
          </a:xfrm>
        </p:spPr>
        <p:txBody>
          <a:bodyPr>
            <a:normAutofit fontScale="90000"/>
          </a:bodyPr>
          <a:lstStyle/>
          <a:p>
            <a:pPr algn="ctr"/>
            <a:r>
              <a:rPr lang="en-IN" b="1" i="0" dirty="0">
                <a:solidFill>
                  <a:srgbClr val="091E42"/>
                </a:solidFill>
                <a:effectLst/>
                <a:latin typeface="freight-text-pro"/>
              </a:rPr>
              <a:t>Preliminary Steps - Data loading</a:t>
            </a:r>
            <a:br>
              <a:rPr lang="en-IN" b="1" i="0" dirty="0">
                <a:solidFill>
                  <a:srgbClr val="091E42"/>
                </a:solidFill>
                <a:effectLst/>
                <a:latin typeface="freight-text-pro"/>
              </a:rPr>
            </a:br>
            <a:br>
              <a:rPr lang="en-IN" b="1" i="0" dirty="0">
                <a:solidFill>
                  <a:srgbClr val="091E42"/>
                </a:solidFill>
                <a:effectLst/>
                <a:latin typeface="freight-text-pro"/>
              </a:rPr>
            </a:br>
            <a:r>
              <a:rPr lang="en-IN" sz="3100" b="1" i="0" dirty="0">
                <a:solidFill>
                  <a:srgbClr val="091E42"/>
                </a:solidFill>
                <a:effectLst/>
                <a:latin typeface="freight-text-pro"/>
              </a:rPr>
              <a:t>Data set                                      Data Loading</a:t>
            </a:r>
            <a:endParaRPr lang="en-IN" sz="3100" dirty="0"/>
          </a:p>
        </p:txBody>
      </p:sp>
      <p:pic>
        <p:nvPicPr>
          <p:cNvPr id="4" name="Content Placeholder 3">
            <a:extLst>
              <a:ext uri="{FF2B5EF4-FFF2-40B4-BE49-F238E27FC236}">
                <a16:creationId xmlns:a16="http://schemas.microsoft.com/office/drawing/2014/main" id="{F7173628-1CE2-33F2-83FE-FA5B73BAC61C}"/>
              </a:ext>
            </a:extLst>
          </p:cNvPr>
          <p:cNvPicPr>
            <a:picLocks noGrp="1" noChangeAspect="1"/>
          </p:cNvPicPr>
          <p:nvPr>
            <p:ph idx="1"/>
          </p:nvPr>
        </p:nvPicPr>
        <p:blipFill>
          <a:blip r:embed="rId2"/>
          <a:stretch>
            <a:fillRect/>
          </a:stretch>
        </p:blipFill>
        <p:spPr>
          <a:xfrm>
            <a:off x="1109133" y="1666384"/>
            <a:ext cx="4377266" cy="4535979"/>
          </a:xfrm>
          <a:prstGeom prst="rect">
            <a:avLst/>
          </a:prstGeom>
        </p:spPr>
      </p:pic>
      <p:pic>
        <p:nvPicPr>
          <p:cNvPr id="10" name="Picture 9">
            <a:extLst>
              <a:ext uri="{FF2B5EF4-FFF2-40B4-BE49-F238E27FC236}">
                <a16:creationId xmlns:a16="http://schemas.microsoft.com/office/drawing/2014/main" id="{EEB3CA02-D602-0CE5-9237-1A1A858318E2}"/>
              </a:ext>
            </a:extLst>
          </p:cNvPr>
          <p:cNvPicPr>
            <a:picLocks noChangeAspect="1"/>
          </p:cNvPicPr>
          <p:nvPr/>
        </p:nvPicPr>
        <p:blipFill>
          <a:blip r:embed="rId3"/>
          <a:stretch>
            <a:fillRect/>
          </a:stretch>
        </p:blipFill>
        <p:spPr>
          <a:xfrm>
            <a:off x="6943786" y="1666384"/>
            <a:ext cx="3935881" cy="4535979"/>
          </a:xfrm>
          <a:prstGeom prst="rect">
            <a:avLst/>
          </a:prstGeom>
        </p:spPr>
      </p:pic>
    </p:spTree>
    <p:extLst>
      <p:ext uri="{BB962C8B-B14F-4D97-AF65-F5344CB8AC3E}">
        <p14:creationId xmlns:p14="http://schemas.microsoft.com/office/powerpoint/2010/main" val="378571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08E5-9594-0BC1-AE8D-2E6FA154AB00}"/>
              </a:ext>
            </a:extLst>
          </p:cNvPr>
          <p:cNvSpPr>
            <a:spLocks noGrp="1"/>
          </p:cNvSpPr>
          <p:nvPr>
            <p:ph type="title"/>
          </p:nvPr>
        </p:nvSpPr>
        <p:spPr/>
        <p:txBody>
          <a:bodyPr/>
          <a:lstStyle/>
          <a:p>
            <a:pPr algn="ctr"/>
            <a:r>
              <a:rPr lang="en-IN" b="1" dirty="0"/>
              <a:t>Exploratory Data Analysis</a:t>
            </a:r>
          </a:p>
        </p:txBody>
      </p:sp>
      <p:pic>
        <p:nvPicPr>
          <p:cNvPr id="5" name="Content Placeholder 4">
            <a:extLst>
              <a:ext uri="{FF2B5EF4-FFF2-40B4-BE49-F238E27FC236}">
                <a16:creationId xmlns:a16="http://schemas.microsoft.com/office/drawing/2014/main" id="{D7204770-2251-D344-F92E-20E6B55FDA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1754168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29EEAF-2C71-40FD-C520-C0819919A29C}"/>
              </a:ext>
            </a:extLst>
          </p:cNvPr>
          <p:cNvSpPr>
            <a:spLocks noGrp="1"/>
          </p:cNvSpPr>
          <p:nvPr>
            <p:ph type="title"/>
          </p:nvPr>
        </p:nvSpPr>
        <p:spPr>
          <a:xfrm>
            <a:off x="838200" y="313876"/>
            <a:ext cx="10515600" cy="792389"/>
          </a:xfrm>
        </p:spPr>
        <p:txBody>
          <a:bodyPr/>
          <a:lstStyle/>
          <a:p>
            <a:pPr algn="ctr"/>
            <a:r>
              <a:rPr lang="en-IN" b="1" dirty="0"/>
              <a:t>Visualization of Stock Value</a:t>
            </a:r>
          </a:p>
        </p:txBody>
      </p:sp>
      <p:pic>
        <p:nvPicPr>
          <p:cNvPr id="19" name="Content Placeholder 18">
            <a:extLst>
              <a:ext uri="{FF2B5EF4-FFF2-40B4-BE49-F238E27FC236}">
                <a16:creationId xmlns:a16="http://schemas.microsoft.com/office/drawing/2014/main" id="{07F53812-4676-6E0A-5C61-44895B10862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39775"/>
            <a:ext cx="5181600" cy="4207933"/>
          </a:xfrm>
        </p:spPr>
      </p:pic>
      <p:pic>
        <p:nvPicPr>
          <p:cNvPr id="16" name="Content Placeholder 15">
            <a:extLst>
              <a:ext uri="{FF2B5EF4-FFF2-40B4-BE49-F238E27FC236}">
                <a16:creationId xmlns:a16="http://schemas.microsoft.com/office/drawing/2014/main" id="{655C05EE-CC0D-0612-E1B9-D5F45FACC1E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0868" y="1825625"/>
            <a:ext cx="5647266" cy="4207933"/>
          </a:xfrm>
        </p:spPr>
      </p:pic>
      <p:sp>
        <p:nvSpPr>
          <p:cNvPr id="17" name="TextBox 16">
            <a:extLst>
              <a:ext uri="{FF2B5EF4-FFF2-40B4-BE49-F238E27FC236}">
                <a16:creationId xmlns:a16="http://schemas.microsoft.com/office/drawing/2014/main" id="{06347E58-BBBB-C6EE-DF53-678CF8A99F8B}"/>
              </a:ext>
            </a:extLst>
          </p:cNvPr>
          <p:cNvSpPr txBox="1"/>
          <p:nvPr/>
        </p:nvSpPr>
        <p:spPr>
          <a:xfrm rot="10800000" flipV="1">
            <a:off x="387046" y="6100136"/>
            <a:ext cx="4275667" cy="369332"/>
          </a:xfrm>
          <a:prstGeom prst="rect">
            <a:avLst/>
          </a:prstGeom>
          <a:noFill/>
        </p:spPr>
        <p:txBody>
          <a:bodyPr wrap="square" rtlCol="0">
            <a:spAutoFit/>
          </a:bodyPr>
          <a:lstStyle/>
          <a:p>
            <a:r>
              <a:rPr lang="en-US" b="1" dirty="0"/>
              <a:t>Amazon and Google – Upward Trend</a:t>
            </a:r>
            <a:endParaRPr lang="en-IN" b="1" dirty="0"/>
          </a:p>
        </p:txBody>
      </p:sp>
      <p:sp>
        <p:nvSpPr>
          <p:cNvPr id="20" name="TextBox 19">
            <a:extLst>
              <a:ext uri="{FF2B5EF4-FFF2-40B4-BE49-F238E27FC236}">
                <a16:creationId xmlns:a16="http://schemas.microsoft.com/office/drawing/2014/main" id="{9405091E-0986-6992-D6F3-037407DEF1FE}"/>
              </a:ext>
            </a:extLst>
          </p:cNvPr>
          <p:cNvSpPr txBox="1"/>
          <p:nvPr/>
        </p:nvSpPr>
        <p:spPr>
          <a:xfrm>
            <a:off x="6172201" y="6081237"/>
            <a:ext cx="5253446" cy="646331"/>
          </a:xfrm>
          <a:prstGeom prst="rect">
            <a:avLst/>
          </a:prstGeom>
          <a:noFill/>
        </p:spPr>
        <p:txBody>
          <a:bodyPr wrap="square" rtlCol="0">
            <a:spAutoFit/>
          </a:bodyPr>
          <a:lstStyle/>
          <a:p>
            <a:r>
              <a:rPr lang="en-US" b="1" dirty="0"/>
              <a:t>Stocks like Amazon, MSFT, AAPL</a:t>
            </a:r>
          </a:p>
          <a:p>
            <a:r>
              <a:rPr lang="en-US" b="1" dirty="0"/>
              <a:t>which are performing better than S&amp;P500</a:t>
            </a:r>
            <a:endParaRPr lang="en-IN" b="1" dirty="0"/>
          </a:p>
        </p:txBody>
      </p:sp>
      <p:sp>
        <p:nvSpPr>
          <p:cNvPr id="22" name="TextBox 21">
            <a:extLst>
              <a:ext uri="{FF2B5EF4-FFF2-40B4-BE49-F238E27FC236}">
                <a16:creationId xmlns:a16="http://schemas.microsoft.com/office/drawing/2014/main" id="{001F8CFF-1A76-E51D-7BE2-D34DA2ACF801}"/>
              </a:ext>
            </a:extLst>
          </p:cNvPr>
          <p:cNvSpPr txBox="1"/>
          <p:nvPr/>
        </p:nvSpPr>
        <p:spPr>
          <a:xfrm>
            <a:off x="7419704" y="1436914"/>
            <a:ext cx="2641962" cy="369332"/>
          </a:xfrm>
          <a:prstGeom prst="rect">
            <a:avLst/>
          </a:prstGeom>
          <a:noFill/>
        </p:spPr>
        <p:txBody>
          <a:bodyPr wrap="square">
            <a:spAutoFit/>
          </a:bodyPr>
          <a:lstStyle/>
          <a:p>
            <a:r>
              <a:rPr lang="en-IN" b="1" dirty="0"/>
              <a:t>Normalized Stock Values</a:t>
            </a:r>
          </a:p>
        </p:txBody>
      </p:sp>
      <p:sp>
        <p:nvSpPr>
          <p:cNvPr id="23" name="TextBox 22">
            <a:extLst>
              <a:ext uri="{FF2B5EF4-FFF2-40B4-BE49-F238E27FC236}">
                <a16:creationId xmlns:a16="http://schemas.microsoft.com/office/drawing/2014/main" id="{036ED8A9-DAE5-2DB6-9C86-69062296D090}"/>
              </a:ext>
            </a:extLst>
          </p:cNvPr>
          <p:cNvSpPr txBox="1"/>
          <p:nvPr/>
        </p:nvSpPr>
        <p:spPr>
          <a:xfrm>
            <a:off x="1598024" y="1423004"/>
            <a:ext cx="2641962" cy="369332"/>
          </a:xfrm>
          <a:prstGeom prst="rect">
            <a:avLst/>
          </a:prstGeom>
          <a:noFill/>
        </p:spPr>
        <p:txBody>
          <a:bodyPr wrap="square">
            <a:spAutoFit/>
          </a:bodyPr>
          <a:lstStyle/>
          <a:p>
            <a:r>
              <a:rPr lang="en-IN" b="1" dirty="0"/>
              <a:t>Actual Stock Values</a:t>
            </a:r>
          </a:p>
        </p:txBody>
      </p:sp>
    </p:spTree>
    <p:extLst>
      <p:ext uri="{BB962C8B-B14F-4D97-AF65-F5344CB8AC3E}">
        <p14:creationId xmlns:p14="http://schemas.microsoft.com/office/powerpoint/2010/main" val="331750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86EA54-0E3D-05B1-2E25-E85A795E8B33}"/>
              </a:ext>
            </a:extLst>
          </p:cNvPr>
          <p:cNvSpPr>
            <a:spLocks noGrp="1"/>
          </p:cNvSpPr>
          <p:nvPr>
            <p:ph type="title"/>
          </p:nvPr>
        </p:nvSpPr>
        <p:spPr>
          <a:xfrm>
            <a:off x="0" y="101943"/>
            <a:ext cx="12132733" cy="939457"/>
          </a:xfrm>
        </p:spPr>
        <p:txBody>
          <a:bodyPr/>
          <a:lstStyle/>
          <a:p>
            <a:pPr algn="ctr"/>
            <a:r>
              <a:rPr lang="en-IN" b="1" dirty="0"/>
              <a:t>Sector – Wise Analysis</a:t>
            </a:r>
          </a:p>
        </p:txBody>
      </p:sp>
      <p:pic>
        <p:nvPicPr>
          <p:cNvPr id="12" name="Content Placeholder 11">
            <a:extLst>
              <a:ext uri="{FF2B5EF4-FFF2-40B4-BE49-F238E27FC236}">
                <a16:creationId xmlns:a16="http://schemas.microsoft.com/office/drawing/2014/main" id="{056E17EC-465F-E27E-6F9D-2854E8F32E0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5081" y="1865361"/>
            <a:ext cx="5446186" cy="3532821"/>
          </a:xfrm>
        </p:spPr>
      </p:pic>
      <p:pic>
        <p:nvPicPr>
          <p:cNvPr id="16" name="Content Placeholder 15">
            <a:extLst>
              <a:ext uri="{FF2B5EF4-FFF2-40B4-BE49-F238E27FC236}">
                <a16:creationId xmlns:a16="http://schemas.microsoft.com/office/drawing/2014/main" id="{FDE7A10B-6882-DE32-5EEB-4BEC85B4CB2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66366" y="1865361"/>
            <a:ext cx="6036733" cy="3532821"/>
          </a:xfrm>
        </p:spPr>
      </p:pic>
      <p:sp>
        <p:nvSpPr>
          <p:cNvPr id="13" name="TextBox 12">
            <a:extLst>
              <a:ext uri="{FF2B5EF4-FFF2-40B4-BE49-F238E27FC236}">
                <a16:creationId xmlns:a16="http://schemas.microsoft.com/office/drawing/2014/main" id="{E36D8B33-9FE8-B276-DF1D-018B242C7731}"/>
              </a:ext>
            </a:extLst>
          </p:cNvPr>
          <p:cNvSpPr txBox="1"/>
          <p:nvPr/>
        </p:nvSpPr>
        <p:spPr>
          <a:xfrm>
            <a:off x="582082" y="1298487"/>
            <a:ext cx="5054599" cy="369332"/>
          </a:xfrm>
          <a:prstGeom prst="rect">
            <a:avLst/>
          </a:prstGeom>
          <a:noFill/>
        </p:spPr>
        <p:txBody>
          <a:bodyPr wrap="square" rtlCol="0">
            <a:spAutoFit/>
          </a:bodyPr>
          <a:lstStyle/>
          <a:p>
            <a:pPr marL="12700" marR="5080" algn="ctr">
              <a:lnSpc>
                <a:spcPct val="107200"/>
              </a:lnSpc>
              <a:spcBef>
                <a:spcPts val="65"/>
              </a:spcBef>
            </a:pPr>
            <a:r>
              <a:rPr lang="en-IN" sz="1800" b="1" kern="0" spc="190" dirty="0">
                <a:solidFill>
                  <a:schemeClr val="accent6">
                    <a:lumMod val="75000"/>
                  </a:schemeClr>
                </a:solidFill>
                <a:latin typeface="Arial" panose="020B0604020202020204" pitchFamily="34" charset="0"/>
                <a:cs typeface="Arial" panose="020B0604020202020204" pitchFamily="34" charset="0"/>
              </a:rPr>
              <a:t>Aviation Sector</a:t>
            </a:r>
            <a:endParaRPr lang="en-IN" sz="1800" b="1" kern="0" dirty="0">
              <a:solidFill>
                <a:schemeClr val="accent6">
                  <a:lumMod val="75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DD7DE8F-2DCA-D44E-1300-DC632B0E96E4}"/>
              </a:ext>
            </a:extLst>
          </p:cNvPr>
          <p:cNvSpPr txBox="1"/>
          <p:nvPr/>
        </p:nvSpPr>
        <p:spPr>
          <a:xfrm>
            <a:off x="317498" y="5555912"/>
            <a:ext cx="5583769" cy="997645"/>
          </a:xfrm>
          <a:prstGeom prst="rect">
            <a:avLst/>
          </a:prstGeom>
          <a:noFill/>
        </p:spPr>
        <p:txBody>
          <a:bodyPr wrap="square" rtlCol="0">
            <a:spAutoFit/>
          </a:bodyPr>
          <a:lstStyle/>
          <a:p>
            <a:pPr marL="12700" marR="5080">
              <a:lnSpc>
                <a:spcPct val="107200"/>
              </a:lnSpc>
              <a:spcBef>
                <a:spcPts val="65"/>
              </a:spcBef>
            </a:pPr>
            <a:r>
              <a:rPr lang="en-US" sz="1400" spc="55" dirty="0">
                <a:solidFill>
                  <a:schemeClr val="accent1"/>
                </a:solidFill>
                <a:latin typeface="Arial" panose="020B0604020202020204" pitchFamily="34" charset="0"/>
                <a:cs typeface="Arial" panose="020B0604020202020204" pitchFamily="34" charset="0"/>
              </a:rPr>
              <a:t>The stocks were constantly good still 2019 but due to Corona Pandemic hit in March 2020 Aviation sector has faced a major crisis and the sector has not recovered there after even thought market index has gone up.</a:t>
            </a:r>
            <a:endParaRPr lang="en-US" sz="1400" dirty="0">
              <a:solidFill>
                <a:schemeClr val="accent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81D206BC-9F3A-E515-B52F-BC568FF5FAE1}"/>
              </a:ext>
            </a:extLst>
          </p:cNvPr>
          <p:cNvSpPr txBox="1"/>
          <p:nvPr/>
        </p:nvSpPr>
        <p:spPr>
          <a:xfrm>
            <a:off x="6299201" y="1268714"/>
            <a:ext cx="5054599" cy="369332"/>
          </a:xfrm>
          <a:prstGeom prst="rect">
            <a:avLst/>
          </a:prstGeom>
          <a:noFill/>
        </p:spPr>
        <p:txBody>
          <a:bodyPr wrap="square" rtlCol="0">
            <a:spAutoFit/>
          </a:bodyPr>
          <a:lstStyle/>
          <a:p>
            <a:pPr marL="12700" marR="5080" algn="ctr">
              <a:lnSpc>
                <a:spcPct val="107200"/>
              </a:lnSpc>
              <a:spcBef>
                <a:spcPts val="65"/>
              </a:spcBef>
            </a:pPr>
            <a:r>
              <a:rPr lang="en-IN" sz="1800" b="1" kern="0" dirty="0">
                <a:solidFill>
                  <a:schemeClr val="accent6">
                    <a:lumMod val="75000"/>
                  </a:schemeClr>
                </a:solidFill>
                <a:latin typeface="Arial" panose="020B0604020202020204" pitchFamily="34" charset="0"/>
                <a:cs typeface="Arial" panose="020B0604020202020204" pitchFamily="34" charset="0"/>
              </a:rPr>
              <a:t>Finance Sector</a:t>
            </a:r>
          </a:p>
        </p:txBody>
      </p:sp>
      <p:sp>
        <p:nvSpPr>
          <p:cNvPr id="19" name="TextBox 18">
            <a:extLst>
              <a:ext uri="{FF2B5EF4-FFF2-40B4-BE49-F238E27FC236}">
                <a16:creationId xmlns:a16="http://schemas.microsoft.com/office/drawing/2014/main" id="{045DC543-91C9-6EC5-DB74-55FA9ACD5573}"/>
              </a:ext>
            </a:extLst>
          </p:cNvPr>
          <p:cNvSpPr txBox="1"/>
          <p:nvPr/>
        </p:nvSpPr>
        <p:spPr>
          <a:xfrm>
            <a:off x="6007099" y="5454569"/>
            <a:ext cx="6096000" cy="1200329"/>
          </a:xfrm>
          <a:prstGeom prst="rect">
            <a:avLst/>
          </a:prstGeom>
          <a:noFill/>
        </p:spPr>
        <p:txBody>
          <a:bodyPr wrap="square">
            <a:spAutoFit/>
          </a:bodyPr>
          <a:lstStyle/>
          <a:p>
            <a:r>
              <a:rPr lang="en-GB" sz="1800" dirty="0">
                <a:solidFill>
                  <a:schemeClr val="accent1"/>
                </a:solidFill>
              </a:rPr>
              <a:t>Due to Corona Pandemic hit in March 2020 Finance sector has also faced a major </a:t>
            </a:r>
            <a:r>
              <a:rPr lang="en-GB" dirty="0">
                <a:solidFill>
                  <a:schemeClr val="accent1"/>
                </a:solidFill>
              </a:rPr>
              <a:t>crisis</a:t>
            </a:r>
            <a:endParaRPr lang="en-GB" sz="1800" dirty="0">
              <a:solidFill>
                <a:schemeClr val="accent1"/>
              </a:solidFill>
            </a:endParaRPr>
          </a:p>
          <a:p>
            <a:r>
              <a:rPr lang="en-GB" sz="1800" dirty="0">
                <a:solidFill>
                  <a:schemeClr val="accent1"/>
                </a:solidFill>
              </a:rPr>
              <a:t>Morgan Stanley &amp; Goldman Sachs have performed well when compared to other stocks.</a:t>
            </a:r>
          </a:p>
        </p:txBody>
      </p:sp>
    </p:spTree>
    <p:extLst>
      <p:ext uri="{BB962C8B-B14F-4D97-AF65-F5344CB8AC3E}">
        <p14:creationId xmlns:p14="http://schemas.microsoft.com/office/powerpoint/2010/main" val="12562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86EA54-0E3D-05B1-2E25-E85A795E8B33}"/>
              </a:ext>
            </a:extLst>
          </p:cNvPr>
          <p:cNvSpPr>
            <a:spLocks noGrp="1"/>
          </p:cNvSpPr>
          <p:nvPr>
            <p:ph type="title"/>
          </p:nvPr>
        </p:nvSpPr>
        <p:spPr>
          <a:xfrm>
            <a:off x="0" y="101943"/>
            <a:ext cx="12132733" cy="939457"/>
          </a:xfrm>
        </p:spPr>
        <p:txBody>
          <a:bodyPr/>
          <a:lstStyle/>
          <a:p>
            <a:pPr algn="ctr"/>
            <a:r>
              <a:rPr lang="en-IN" b="1" dirty="0"/>
              <a:t>Sector – Wise Analysis</a:t>
            </a:r>
          </a:p>
        </p:txBody>
      </p:sp>
      <p:sp>
        <p:nvSpPr>
          <p:cNvPr id="13" name="TextBox 12">
            <a:extLst>
              <a:ext uri="{FF2B5EF4-FFF2-40B4-BE49-F238E27FC236}">
                <a16:creationId xmlns:a16="http://schemas.microsoft.com/office/drawing/2014/main" id="{E36D8B33-9FE8-B276-DF1D-018B242C7731}"/>
              </a:ext>
            </a:extLst>
          </p:cNvPr>
          <p:cNvSpPr txBox="1"/>
          <p:nvPr/>
        </p:nvSpPr>
        <p:spPr>
          <a:xfrm>
            <a:off x="582082" y="1250495"/>
            <a:ext cx="5054599" cy="369332"/>
          </a:xfrm>
          <a:prstGeom prst="rect">
            <a:avLst/>
          </a:prstGeom>
          <a:noFill/>
        </p:spPr>
        <p:txBody>
          <a:bodyPr wrap="square" rtlCol="0">
            <a:spAutoFit/>
          </a:bodyPr>
          <a:lstStyle/>
          <a:p>
            <a:pPr marL="12700" marR="5080" algn="ctr">
              <a:lnSpc>
                <a:spcPct val="107200"/>
              </a:lnSpc>
              <a:spcBef>
                <a:spcPts val="65"/>
              </a:spcBef>
            </a:pPr>
            <a:r>
              <a:rPr lang="en-IN" b="1" kern="0" spc="190" dirty="0">
                <a:solidFill>
                  <a:schemeClr val="accent6">
                    <a:lumMod val="75000"/>
                  </a:schemeClr>
                </a:solidFill>
                <a:latin typeface="Arial" panose="020B0604020202020204" pitchFamily="34" charset="0"/>
                <a:cs typeface="Arial" panose="020B0604020202020204" pitchFamily="34" charset="0"/>
              </a:rPr>
              <a:t>Pharma and Healthcare </a:t>
            </a:r>
            <a:r>
              <a:rPr lang="en-IN" sz="1800" b="1" kern="0" spc="190" dirty="0">
                <a:solidFill>
                  <a:schemeClr val="accent6">
                    <a:lumMod val="75000"/>
                  </a:schemeClr>
                </a:solidFill>
                <a:latin typeface="Arial" panose="020B0604020202020204" pitchFamily="34" charset="0"/>
                <a:cs typeface="Arial" panose="020B0604020202020204" pitchFamily="34" charset="0"/>
              </a:rPr>
              <a:t>Sector</a:t>
            </a:r>
            <a:endParaRPr lang="en-IN" sz="1800" b="1" kern="0" dirty="0">
              <a:solidFill>
                <a:schemeClr val="accent6">
                  <a:lumMod val="75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DD7DE8F-2DCA-D44E-1300-DC632B0E96E4}"/>
              </a:ext>
            </a:extLst>
          </p:cNvPr>
          <p:cNvSpPr txBox="1"/>
          <p:nvPr/>
        </p:nvSpPr>
        <p:spPr>
          <a:xfrm>
            <a:off x="198964" y="5279022"/>
            <a:ext cx="5583769" cy="1600438"/>
          </a:xfrm>
          <a:prstGeom prst="rect">
            <a:avLst/>
          </a:prstGeom>
          <a:noFill/>
        </p:spPr>
        <p:txBody>
          <a:bodyPr wrap="square" rtlCol="0">
            <a:spAutoFit/>
          </a:bodyPr>
          <a:lstStyle/>
          <a:p>
            <a:pPr marL="285750" indent="-285750">
              <a:buFont typeface="Wingdings" panose="05000000000000000000" pitchFamily="2" charset="2"/>
              <a:buChar char="Ø"/>
            </a:pPr>
            <a:r>
              <a:rPr lang="en-GB" sz="1400" dirty="0">
                <a:solidFill>
                  <a:schemeClr val="accent1"/>
                </a:solidFill>
              </a:rPr>
              <a:t>Due to Corona Pandemic hit in March 2020 Pharma &amp; Health care sector has also faced a major crisis and the recovery rate shown by this sector is commendable.</a:t>
            </a:r>
          </a:p>
          <a:p>
            <a:pPr marL="285750" indent="-285750">
              <a:buFont typeface="Wingdings" panose="05000000000000000000" pitchFamily="2" charset="2"/>
              <a:buChar char="Ø"/>
            </a:pPr>
            <a:r>
              <a:rPr lang="en-GB" sz="1400" dirty="0">
                <a:solidFill>
                  <a:schemeClr val="accent1"/>
                </a:solidFill>
              </a:rPr>
              <a:t>United Health, Johnson &amp; Johnson have performed well when compared to S&amp;P Index.</a:t>
            </a:r>
          </a:p>
          <a:p>
            <a:pPr marL="285750" indent="-285750">
              <a:buFont typeface="Wingdings" panose="05000000000000000000" pitchFamily="2" charset="2"/>
              <a:buChar char="Ø"/>
            </a:pPr>
            <a:r>
              <a:rPr lang="en-GB" sz="1400" dirty="0">
                <a:solidFill>
                  <a:schemeClr val="accent1"/>
                </a:solidFill>
              </a:rPr>
              <a:t>Bausch Health is consistently performed very badly over the years when compared to other stocks in the same sector.</a:t>
            </a:r>
          </a:p>
        </p:txBody>
      </p:sp>
      <p:sp>
        <p:nvSpPr>
          <p:cNvPr id="17" name="TextBox 16">
            <a:extLst>
              <a:ext uri="{FF2B5EF4-FFF2-40B4-BE49-F238E27FC236}">
                <a16:creationId xmlns:a16="http://schemas.microsoft.com/office/drawing/2014/main" id="{81D206BC-9F3A-E515-B52F-BC568FF5FAE1}"/>
              </a:ext>
            </a:extLst>
          </p:cNvPr>
          <p:cNvSpPr txBox="1"/>
          <p:nvPr/>
        </p:nvSpPr>
        <p:spPr>
          <a:xfrm>
            <a:off x="6096000" y="1268714"/>
            <a:ext cx="5782734" cy="369332"/>
          </a:xfrm>
          <a:prstGeom prst="rect">
            <a:avLst/>
          </a:prstGeom>
          <a:noFill/>
        </p:spPr>
        <p:txBody>
          <a:bodyPr wrap="square" rtlCol="0">
            <a:spAutoFit/>
          </a:bodyPr>
          <a:lstStyle/>
          <a:p>
            <a:pPr marL="12700" marR="5080" algn="ctr">
              <a:lnSpc>
                <a:spcPct val="107200"/>
              </a:lnSpc>
              <a:spcBef>
                <a:spcPts val="65"/>
              </a:spcBef>
            </a:pPr>
            <a:r>
              <a:rPr lang="en-IN" sz="1800" b="1" kern="0" dirty="0">
                <a:solidFill>
                  <a:schemeClr val="accent6">
                    <a:lumMod val="75000"/>
                  </a:schemeClr>
                </a:solidFill>
                <a:latin typeface="Arial" panose="020B0604020202020204" pitchFamily="34" charset="0"/>
                <a:cs typeface="Arial" panose="020B0604020202020204" pitchFamily="34" charset="0"/>
              </a:rPr>
              <a:t>Technology Sector</a:t>
            </a:r>
          </a:p>
        </p:txBody>
      </p:sp>
      <p:sp>
        <p:nvSpPr>
          <p:cNvPr id="19" name="TextBox 18">
            <a:extLst>
              <a:ext uri="{FF2B5EF4-FFF2-40B4-BE49-F238E27FC236}">
                <a16:creationId xmlns:a16="http://schemas.microsoft.com/office/drawing/2014/main" id="{045DC543-91C9-6EC5-DB74-55FA9ACD5573}"/>
              </a:ext>
            </a:extLst>
          </p:cNvPr>
          <p:cNvSpPr txBox="1"/>
          <p:nvPr/>
        </p:nvSpPr>
        <p:spPr>
          <a:xfrm>
            <a:off x="6002869" y="5386743"/>
            <a:ext cx="6096000" cy="1384995"/>
          </a:xfrm>
          <a:prstGeom prst="rect">
            <a:avLst/>
          </a:prstGeom>
          <a:noFill/>
        </p:spPr>
        <p:txBody>
          <a:bodyPr wrap="square">
            <a:spAutoFit/>
          </a:bodyPr>
          <a:lstStyle/>
          <a:p>
            <a:pPr marL="285750" indent="-285750">
              <a:buFont typeface="Wingdings" panose="05000000000000000000" pitchFamily="2" charset="2"/>
              <a:buChar char="Ø"/>
            </a:pPr>
            <a:r>
              <a:rPr lang="en-GB" sz="1400" dirty="0">
                <a:solidFill>
                  <a:schemeClr val="accent1"/>
                </a:solidFill>
              </a:rPr>
              <a:t>Due to Covid Pandemic hit in March 2020 Technology Sector has also faced crisis but the recovery rate shown by this sector is commendable.</a:t>
            </a:r>
          </a:p>
          <a:p>
            <a:pPr marL="285750" indent="-285750">
              <a:buFont typeface="Wingdings" panose="05000000000000000000" pitchFamily="2" charset="2"/>
              <a:buChar char="Ø"/>
            </a:pPr>
            <a:r>
              <a:rPr lang="en-GB" sz="1400" dirty="0">
                <a:solidFill>
                  <a:schemeClr val="accent1"/>
                </a:solidFill>
              </a:rPr>
              <a:t>Microsoft, Amazon, Apple, Facebook &amp; Google have performed well along with Market index.</a:t>
            </a:r>
          </a:p>
          <a:p>
            <a:pPr marL="285750" indent="-285750">
              <a:buFont typeface="Wingdings" panose="05000000000000000000" pitchFamily="2" charset="2"/>
              <a:buChar char="Ø"/>
            </a:pPr>
            <a:r>
              <a:rPr lang="en-GB" sz="1400" dirty="0">
                <a:solidFill>
                  <a:schemeClr val="accent1"/>
                </a:solidFill>
              </a:rPr>
              <a:t>The stock performed very badly over the years when compared to other stocks in the same sector is IBM</a:t>
            </a:r>
          </a:p>
        </p:txBody>
      </p:sp>
      <p:pic>
        <p:nvPicPr>
          <p:cNvPr id="7" name="Content Placeholder 6">
            <a:extLst>
              <a:ext uri="{FF2B5EF4-FFF2-40B4-BE49-F238E27FC236}">
                <a16:creationId xmlns:a16="http://schemas.microsoft.com/office/drawing/2014/main" id="{2646265F-FAD1-019E-BD22-278A0F5851E8}"/>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0" y="1638168"/>
            <a:ext cx="5782733" cy="3622513"/>
          </a:xfrm>
        </p:spPr>
      </p:pic>
      <p:pic>
        <p:nvPicPr>
          <p:cNvPr id="10" name="Content Placeholder 9">
            <a:extLst>
              <a:ext uri="{FF2B5EF4-FFF2-40B4-BE49-F238E27FC236}">
                <a16:creationId xmlns:a16="http://schemas.microsoft.com/office/drawing/2014/main" id="{9F8F0C09-DD91-4516-5D63-8ECAE751B718}"/>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95999" y="1638047"/>
            <a:ext cx="5782733" cy="3622513"/>
          </a:xfrm>
        </p:spPr>
      </p:pic>
    </p:spTree>
    <p:extLst>
      <p:ext uri="{BB962C8B-B14F-4D97-AF65-F5344CB8AC3E}">
        <p14:creationId xmlns:p14="http://schemas.microsoft.com/office/powerpoint/2010/main" val="3112849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1175</TotalTime>
  <Words>879</Words>
  <Application>Microsoft Office PowerPoint</Application>
  <PresentationFormat>Widescreen</PresentationFormat>
  <Paragraphs>172</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Calibri Light</vt:lpstr>
      <vt:lpstr>freight-text-pro</vt:lpstr>
      <vt:lpstr>Wingdings</vt:lpstr>
      <vt:lpstr>Office Theme</vt:lpstr>
      <vt:lpstr>PowerPoint Presentation</vt:lpstr>
      <vt:lpstr>Agenda</vt:lpstr>
      <vt:lpstr>OBJECTIVE</vt:lpstr>
      <vt:lpstr>Methodology</vt:lpstr>
      <vt:lpstr>Preliminary Steps - Data loading  Data set                                      Data Loading</vt:lpstr>
      <vt:lpstr>Exploratory Data Analysis</vt:lpstr>
      <vt:lpstr>Visualization of Stock Value</vt:lpstr>
      <vt:lpstr>Sector – Wise Analysis</vt:lpstr>
      <vt:lpstr>Sector – Wise Analysis</vt:lpstr>
      <vt:lpstr>Correlation Among Stocks</vt:lpstr>
      <vt:lpstr>Daily Returns of the stock</vt:lpstr>
      <vt:lpstr>Cumulative Daily returns ,Sharp ratio &amp; Risk</vt:lpstr>
      <vt:lpstr>Stocks have good annual returns – End of 5 years</vt:lpstr>
      <vt:lpstr>Portfolio Analysis</vt:lpstr>
      <vt:lpstr>Portfolio Analysis</vt:lpstr>
      <vt:lpstr>Portfolio Analysis</vt:lpstr>
      <vt:lpstr>Portfolio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emeenakshi80@outlook.com</dc:creator>
  <cp:lastModifiedBy>emeenakshi80@outlook.com</cp:lastModifiedBy>
  <cp:revision>21</cp:revision>
  <dcterms:created xsi:type="dcterms:W3CDTF">2023-08-11T07:48:19Z</dcterms:created>
  <dcterms:modified xsi:type="dcterms:W3CDTF">2023-08-12T20:00:14Z</dcterms:modified>
</cp:coreProperties>
</file>