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6.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6" r:id="rId2"/>
  </p:sldMasterIdLst>
  <p:notesMasterIdLst>
    <p:notesMasterId r:id="rId25"/>
  </p:notesMasterIdLst>
  <p:sldIdLst>
    <p:sldId id="429" r:id="rId3"/>
    <p:sldId id="430" r:id="rId4"/>
    <p:sldId id="431" r:id="rId5"/>
    <p:sldId id="432" r:id="rId6"/>
    <p:sldId id="433" r:id="rId7"/>
    <p:sldId id="434" r:id="rId8"/>
    <p:sldId id="435" r:id="rId9"/>
    <p:sldId id="436" r:id="rId10"/>
    <p:sldId id="437" r:id="rId11"/>
    <p:sldId id="438" r:id="rId12"/>
    <p:sldId id="379" r:id="rId13"/>
    <p:sldId id="386" r:id="rId14"/>
    <p:sldId id="422" r:id="rId15"/>
    <p:sldId id="423" r:id="rId16"/>
    <p:sldId id="424" r:id="rId17"/>
    <p:sldId id="428" r:id="rId18"/>
    <p:sldId id="425" r:id="rId19"/>
    <p:sldId id="389" r:id="rId20"/>
    <p:sldId id="427" r:id="rId21"/>
    <p:sldId id="426" r:id="rId22"/>
    <p:sldId id="450" r:id="rId23"/>
    <p:sldId id="339" r:id="rId24"/>
  </p:sldIdLst>
  <p:sldSz cx="9144000" cy="5143500" type="screen16x9"/>
  <p:notesSz cx="6858000" cy="9144000"/>
  <p:embeddedFontLst>
    <p:embeddedFont>
      <p:font typeface="Impact" panose="020B0806030902050204" pitchFamily="34" charset="0"/>
      <p:regular r:id="rId26"/>
    </p:embeddedFont>
    <p:embeddedFont>
      <p:font typeface="黑体" panose="02010609060101010101" pitchFamily="49" charset="-122"/>
      <p:regular r:id="rId27"/>
    </p:embeddedFont>
    <p:embeddedFont>
      <p:font typeface="微软雅黑" panose="020B0503020204020204" pitchFamily="34" charset="-122"/>
      <p:regular r:id="rId28"/>
      <p:bold r:id="rId29"/>
    </p:embeddedFont>
  </p:embeddedFontLst>
  <p:custDataLst>
    <p:tags r:id="rId30"/>
  </p:custDataLst>
  <p:defaultTextStyle>
    <a:defPPr>
      <a:defRPr lang="zh-CN"/>
    </a:defPPr>
    <a:lvl1pPr marL="0" lvl="0" indent="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1pPr>
    <a:lvl2pPr marL="342900" lvl="1" indent="1143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2pPr>
    <a:lvl3pPr marL="685800" lvl="2" indent="2286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3pPr>
    <a:lvl4pPr marL="1028700" lvl="3" indent="3429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4pPr>
    <a:lvl5pPr marL="1371600" lvl="4"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5pPr>
    <a:lvl6pPr marL="2286000" lvl="5"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6pPr>
    <a:lvl7pPr marL="2743200" lvl="6"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7pPr>
    <a:lvl8pPr marL="3200400" lvl="7"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8pPr>
    <a:lvl9pPr marL="3657600" lvl="8" indent="457200" algn="l" defTabSz="685800" rtl="0" eaLnBrk="0" fontAlgn="base" latinLnBrk="0" hangingPunct="0">
      <a:lnSpc>
        <a:spcPct val="100000"/>
      </a:lnSpc>
      <a:spcBef>
        <a:spcPct val="0"/>
      </a:spcBef>
      <a:spcAft>
        <a:spcPct val="0"/>
      </a:spcAft>
      <a:buNone/>
      <a:defRPr sz="1300" b="0" i="0" u="none" kern="1200" baseline="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1620" userDrawn="1">
          <p15:clr>
            <a:srgbClr val="A4A3A4"/>
          </p15:clr>
        </p15:guide>
        <p15:guide id="2" pos="30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A3A3A"/>
    <a:srgbClr val="DDDDDD"/>
    <a:srgbClr val="FFFFD5"/>
    <a:srgbClr val="FFFFCC"/>
    <a:srgbClr val="00508A"/>
    <a:srgbClr val="EB6C15"/>
    <a:srgbClr val="D05F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p:restoredTop sz="94660"/>
  </p:normalViewPr>
  <p:slideViewPr>
    <p:cSldViewPr snapToGrid="0" showGuides="1">
      <p:cViewPr varScale="1">
        <p:scale>
          <a:sx n="116" d="100"/>
          <a:sy n="116" d="100"/>
        </p:scale>
        <p:origin x="60" y="72"/>
      </p:cViewPr>
      <p:guideLst>
        <p:guide orient="horz" pos="1620"/>
        <p:guide pos="3032"/>
      </p:guideLst>
    </p:cSldViewPr>
  </p:slideViewPr>
  <p:notesTextViewPr>
    <p:cViewPr>
      <p:scale>
        <a:sx n="1" d="1"/>
        <a:sy n="1" d="1"/>
      </p:scale>
      <p:origin x="0" y="0"/>
    </p:cViewPr>
  </p:notesTextViewPr>
  <p:sorterViewPr showFormatting="0">
    <p:cViewPr>
      <p:scale>
        <a:sx n="116" d="100"/>
        <a:sy n="116" d="100"/>
      </p:scale>
      <p:origin x="0" y="-37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tags" Target="tags/tag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685800" rtl="0" eaLnBrk="1" fontAlgn="auto" latinLnBrk="0" hangingPunct="1">
              <a:lnSpc>
                <a:spcPct val="100000"/>
              </a:lnSpc>
              <a:spcBef>
                <a:spcPts val="0"/>
              </a:spcBef>
              <a:spcAft>
                <a:spcPts val="0"/>
              </a:spcAft>
              <a:buClrTx/>
              <a:buSzTx/>
              <a:buFontTx/>
              <a:buNone/>
              <a:defRPr/>
            </a:pPr>
            <a:fld id="{D931B4D0-3709-4EBC-B68F-FE532AADB61C}"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t>2025/5/25</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685800" rtl="0" eaLnBrk="0" fontAlgn="base" latinLnBrk="0" hangingPunct="0">
              <a:lnSpc>
                <a:spcPct val="100000"/>
              </a:lnSpc>
              <a:spcBef>
                <a:spcPct val="30000"/>
              </a:spcBef>
              <a:spcAft>
                <a:spcPct val="0"/>
              </a:spcAft>
              <a:buClrTx/>
              <a:buSzTx/>
              <a:buFontTx/>
              <a:buNone/>
              <a:defRPr/>
            </a:pPr>
            <a:endParaRPr kumimoji="0" lang="zh-CN" altLang="en-US" sz="9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685800" rtl="0" eaLnBrk="0" fontAlgn="base" latinLnBrk="0" hangingPunct="0">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342900" marR="0" lvl="1" indent="0" algn="l" defTabSz="685800" rtl="0" eaLnBrk="0" fontAlgn="base" latinLnBrk="0" hangingPunct="0">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第二级</a:t>
            </a:r>
          </a:p>
          <a:p>
            <a:pPr marL="685800" marR="0" lvl="2" indent="0" algn="l" defTabSz="685800" rtl="0" eaLnBrk="0" fontAlgn="base" latinLnBrk="0" hangingPunct="0">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第三级</a:t>
            </a:r>
          </a:p>
          <a:p>
            <a:pPr marL="1028700" marR="0" lvl="3" indent="0" algn="l" defTabSz="685800" rtl="0" eaLnBrk="0" fontAlgn="base" latinLnBrk="0" hangingPunct="0">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第四级</a:t>
            </a:r>
          </a:p>
          <a:p>
            <a:pPr marL="1371600" marR="0" lvl="4" indent="0" algn="l" defTabSz="685800" rtl="0" eaLnBrk="0" fontAlgn="base" latinLnBrk="0" hangingPunct="0">
              <a:lnSpc>
                <a:spcPct val="100000"/>
              </a:lnSpc>
              <a:spcBef>
                <a:spcPct val="30000"/>
              </a:spcBef>
              <a:spcAft>
                <a:spcPct val="0"/>
              </a:spcAft>
              <a:buClrTx/>
              <a:buSzTx/>
              <a:buFontTx/>
              <a:buNone/>
              <a:defRPr/>
            </a:pPr>
            <a:r>
              <a:rPr kumimoji="0" lang="zh-CN" altLang="en-US" sz="9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ea typeface="宋体" panose="02010600030101010101" pitchFamily="2" charset="-122"/>
              </a:defRPr>
            </a:lvl1pPr>
          </a:lstStyle>
          <a:p>
            <a:pPr marL="0" marR="0" lvl="0" indent="0" algn="r" defTabSz="685800" rtl="0" eaLnBrk="1" fontAlgn="base" latinLnBrk="0" hangingPunct="1">
              <a:lnSpc>
                <a:spcPct val="100000"/>
              </a:lnSpc>
              <a:spcBef>
                <a:spcPct val="0"/>
              </a:spcBef>
              <a:spcAft>
                <a:spcPct val="0"/>
              </a:spcAft>
              <a:buClrTx/>
              <a:buSzTx/>
              <a:buFontTx/>
              <a:buNone/>
              <a:defRPr/>
            </a:pPr>
            <a:fld id="{60B7EDB6-D5AE-4CF5-96D1-9D879A51EF39}" type="slidenum">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defTabSz="685800" rtl="0" eaLnBrk="0" fontAlgn="base" hangingPunct="0">
      <a:spcBef>
        <a:spcPct val="30000"/>
      </a:spcBef>
      <a:spcAft>
        <a:spcPct val="0"/>
      </a:spcAft>
      <a:defRPr sz="900" kern="1200">
        <a:solidFill>
          <a:schemeClr val="tx1"/>
        </a:solidFill>
        <a:latin typeface="+mn-lt"/>
        <a:ea typeface="+mn-ea"/>
        <a:cs typeface="+mn-cs"/>
      </a:defRPr>
    </a:lvl1pPr>
    <a:lvl2pPr marL="342900" algn="l" defTabSz="685800" rtl="0" eaLnBrk="0" fontAlgn="base" hangingPunct="0">
      <a:spcBef>
        <a:spcPct val="30000"/>
      </a:spcBef>
      <a:spcAft>
        <a:spcPct val="0"/>
      </a:spcAft>
      <a:defRPr sz="900" kern="1200">
        <a:solidFill>
          <a:schemeClr val="tx1"/>
        </a:solidFill>
        <a:latin typeface="+mn-lt"/>
        <a:ea typeface="+mn-ea"/>
        <a:cs typeface="+mn-cs"/>
      </a:defRPr>
    </a:lvl2pPr>
    <a:lvl3pPr marL="685800" algn="l" defTabSz="685800" rtl="0" eaLnBrk="0" fontAlgn="base" hangingPunct="0">
      <a:spcBef>
        <a:spcPct val="30000"/>
      </a:spcBef>
      <a:spcAft>
        <a:spcPct val="0"/>
      </a:spcAft>
      <a:defRPr sz="900" kern="1200">
        <a:solidFill>
          <a:schemeClr val="tx1"/>
        </a:solidFill>
        <a:latin typeface="+mn-lt"/>
        <a:ea typeface="+mn-ea"/>
        <a:cs typeface="+mn-cs"/>
      </a:defRPr>
    </a:lvl3pPr>
    <a:lvl4pPr marL="1028700" algn="l" defTabSz="685800" rtl="0" eaLnBrk="0" fontAlgn="base" hangingPunct="0">
      <a:spcBef>
        <a:spcPct val="30000"/>
      </a:spcBef>
      <a:spcAft>
        <a:spcPct val="0"/>
      </a:spcAft>
      <a:defRPr sz="900" kern="1200">
        <a:solidFill>
          <a:schemeClr val="tx1"/>
        </a:solidFill>
        <a:latin typeface="+mn-lt"/>
        <a:ea typeface="+mn-ea"/>
        <a:cs typeface="+mn-cs"/>
      </a:defRPr>
    </a:lvl4pPr>
    <a:lvl5pPr marL="1371600" algn="l" defTabSz="685800" rtl="0" eaLnBrk="0" fontAlgn="base" hangingPunct="0">
      <a:spcBef>
        <a:spcPct val="30000"/>
      </a:spcBef>
      <a:spcAft>
        <a:spcPct val="0"/>
      </a:spcAft>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a:ln>
            <a:solidFill>
              <a:srgbClr val="000000">
                <a:alpha val="100000"/>
              </a:srgbClr>
            </a:solidFill>
            <a:miter lim="800000"/>
          </a:ln>
        </p:spPr>
      </p:sp>
      <p:sp>
        <p:nvSpPr>
          <p:cNvPr id="1741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741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3</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ln>
            <a:solidFill>
              <a:srgbClr val="000000">
                <a:alpha val="100000"/>
              </a:srgbClr>
            </a:solidFill>
            <a:miter lim="800000"/>
          </a:ln>
        </p:spPr>
      </p:sp>
      <p:sp>
        <p:nvSpPr>
          <p:cNvPr id="19459"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946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12</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ln>
            <a:solidFill>
              <a:srgbClr val="000000">
                <a:alpha val="100000"/>
              </a:srgbClr>
            </a:solidFill>
            <a:miter lim="800000"/>
          </a:ln>
        </p:spPr>
      </p:sp>
      <p:sp>
        <p:nvSpPr>
          <p:cNvPr id="19459"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946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13</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ln>
            <a:solidFill>
              <a:srgbClr val="000000">
                <a:alpha val="100000"/>
              </a:srgbClr>
            </a:solidFill>
            <a:miter lim="800000"/>
          </a:ln>
        </p:spPr>
      </p:sp>
      <p:sp>
        <p:nvSpPr>
          <p:cNvPr id="19459"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946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14</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ln>
            <a:solidFill>
              <a:srgbClr val="000000">
                <a:alpha val="100000"/>
              </a:srgbClr>
            </a:solidFill>
            <a:miter lim="800000"/>
          </a:ln>
        </p:spPr>
      </p:sp>
      <p:sp>
        <p:nvSpPr>
          <p:cNvPr id="19459"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946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15</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ln>
            <a:solidFill>
              <a:srgbClr val="000000">
                <a:alpha val="100000"/>
              </a:srgbClr>
            </a:solidFill>
            <a:miter lim="800000"/>
          </a:ln>
        </p:spPr>
      </p:sp>
      <p:sp>
        <p:nvSpPr>
          <p:cNvPr id="19459"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946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16</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ln>
            <a:solidFill>
              <a:srgbClr val="000000">
                <a:alpha val="100000"/>
              </a:srgbClr>
            </a:solidFill>
            <a:miter lim="800000"/>
          </a:ln>
        </p:spPr>
      </p:sp>
      <p:sp>
        <p:nvSpPr>
          <p:cNvPr id="25603"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25604"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17</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a:solidFill>
              <a:srgbClr val="000000">
                <a:alpha val="100000"/>
              </a:srgbClr>
            </a:solidFill>
            <a:miter lim="800000"/>
          </a:ln>
        </p:spPr>
      </p:sp>
      <p:sp>
        <p:nvSpPr>
          <p:cNvPr id="29699"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2970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18</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a:solidFill>
              <a:srgbClr val="000000">
                <a:alpha val="100000"/>
              </a:srgbClr>
            </a:solidFill>
            <a:miter lim="800000"/>
          </a:ln>
        </p:spPr>
      </p:sp>
      <p:sp>
        <p:nvSpPr>
          <p:cNvPr id="31747"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3174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19</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a:solidFill>
              <a:srgbClr val="000000">
                <a:alpha val="100000"/>
              </a:srgbClr>
            </a:solidFill>
            <a:miter lim="800000"/>
          </a:ln>
        </p:spPr>
      </p:sp>
      <p:sp>
        <p:nvSpPr>
          <p:cNvPr id="31747"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3174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20</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a:solidFill>
              <a:srgbClr val="000000">
                <a:alpha val="100000"/>
              </a:srgbClr>
            </a:solidFill>
            <a:miter lim="800000"/>
          </a:ln>
        </p:spPr>
      </p:sp>
      <p:sp>
        <p:nvSpPr>
          <p:cNvPr id="31747"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3174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21</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ln>
            <a:solidFill>
              <a:srgbClr val="000000">
                <a:alpha val="100000"/>
              </a:srgbClr>
            </a:solidFill>
            <a:miter lim="800000"/>
          </a:ln>
        </p:spPr>
      </p:sp>
      <p:sp>
        <p:nvSpPr>
          <p:cNvPr id="19459"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946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4</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a:solidFill>
              <a:srgbClr val="000000">
                <a:alpha val="100000"/>
              </a:srgbClr>
            </a:solidFill>
            <a:miter lim="800000"/>
          </a:ln>
        </p:spPr>
      </p:sp>
      <p:sp>
        <p:nvSpPr>
          <p:cNvPr id="56323"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56324"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22</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ln>
            <a:solidFill>
              <a:srgbClr val="000000">
                <a:alpha val="100000"/>
              </a:srgbClr>
            </a:solidFill>
            <a:miter lim="800000"/>
          </a:ln>
        </p:spPr>
      </p:sp>
      <p:sp>
        <p:nvSpPr>
          <p:cNvPr id="21507"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2150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5</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a:solidFill>
              <a:srgbClr val="000000">
                <a:alpha val="100000"/>
              </a:srgbClr>
            </a:solidFill>
            <a:miter lim="800000"/>
          </a:ln>
        </p:spPr>
      </p:sp>
      <p:sp>
        <p:nvSpPr>
          <p:cNvPr id="23555"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2355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6</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ln>
            <a:solidFill>
              <a:srgbClr val="000000">
                <a:alpha val="100000"/>
              </a:srgbClr>
            </a:solidFill>
            <a:miter lim="800000"/>
          </a:ln>
        </p:spPr>
      </p:sp>
      <p:sp>
        <p:nvSpPr>
          <p:cNvPr id="25603"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25604"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7</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ln>
            <a:solidFill>
              <a:srgbClr val="000000">
                <a:alpha val="100000"/>
              </a:srgbClr>
            </a:solidFill>
            <a:miter lim="800000"/>
          </a:ln>
        </p:spPr>
      </p:sp>
      <p:sp>
        <p:nvSpPr>
          <p:cNvPr id="2765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2765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8</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a:solidFill>
              <a:srgbClr val="000000">
                <a:alpha val="100000"/>
              </a:srgbClr>
            </a:solidFill>
            <a:miter lim="800000"/>
          </a:ln>
        </p:spPr>
      </p:sp>
      <p:sp>
        <p:nvSpPr>
          <p:cNvPr id="29699"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2970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9</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a:solidFill>
              <a:srgbClr val="000000">
                <a:alpha val="100000"/>
              </a:srgbClr>
            </a:solidFill>
            <a:miter lim="800000"/>
          </a:ln>
        </p:spPr>
      </p:sp>
      <p:sp>
        <p:nvSpPr>
          <p:cNvPr id="31747"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3174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10</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ln>
            <a:solidFill>
              <a:srgbClr val="000000">
                <a:alpha val="100000"/>
              </a:srgbClr>
            </a:solidFill>
            <a:miter lim="800000"/>
          </a:ln>
        </p:spPr>
      </p:sp>
      <p:sp>
        <p:nvSpPr>
          <p:cNvPr id="25603"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25604"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11</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日期占位符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7" name="矩形 6"/>
          <p:cNvSpPr/>
          <p:nvPr/>
        </p:nvSpPr>
        <p:spPr>
          <a:xfrm>
            <a:off x="0" y="0"/>
            <a:ext cx="9144000" cy="51911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920875" y="-1587"/>
            <a:ext cx="1412875" cy="5207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nvGrpSpPr>
          <p:cNvPr id="7172" name="组合 8"/>
          <p:cNvGrpSpPr/>
          <p:nvPr userDrawn="1"/>
        </p:nvGrpSpPr>
        <p:grpSpPr>
          <a:xfrm>
            <a:off x="1370013" y="106363"/>
            <a:ext cx="1330325" cy="474662"/>
            <a:chOff x="1399441" y="1145221"/>
            <a:chExt cx="1329556" cy="474509"/>
          </a:xfrm>
        </p:grpSpPr>
        <p:sp>
          <p:nvSpPr>
            <p:cNvPr id="10" name="圆角矩形 9"/>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mn-lt"/>
                <a:ea typeface="+mn-ea"/>
                <a:cs typeface="+mn-cs"/>
              </a:endParaRPr>
            </a:p>
          </p:txBody>
        </p:sp>
        <p:sp>
          <p:nvSpPr>
            <p:cNvPr id="11" name="TextBox 15"/>
            <p:cNvSpPr txBox="1">
              <a:spLocks noChangeArrowheads="1"/>
            </p:cNvSpPr>
            <p:nvPr/>
          </p:nvSpPr>
          <p:spPr bwMode="auto">
            <a:xfrm>
              <a:off x="1691372" y="1281702"/>
              <a:ext cx="184044" cy="338028"/>
            </a:xfrm>
            <a:prstGeom prst="rect">
              <a:avLst/>
            </a:prstGeom>
            <a:no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12" name="TextBox 16">
            <a:hlinkClick r:id="" action="ppaction://noaction" highlightClick="1"/>
            <a:hlinkHover r:id="" action="ppaction://noaction" highlightClick="1"/>
          </p:cNvPr>
          <p:cNvSpPr txBox="1"/>
          <p:nvPr/>
        </p:nvSpPr>
        <p:spPr>
          <a:xfrm>
            <a:off x="1979613" y="141288"/>
            <a:ext cx="1252538"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bg1"/>
                </a:solidFill>
                <a:effectLst/>
                <a:uLnTx/>
                <a:uFillTx/>
                <a:latin typeface="+mn-ea"/>
                <a:ea typeface="+mn-ea"/>
                <a:cs typeface="+mn-cs"/>
              </a:rPr>
              <a:t>选题背景及意义</a:t>
            </a:r>
          </a:p>
        </p:txBody>
      </p:sp>
      <p:sp>
        <p:nvSpPr>
          <p:cNvPr id="13" name="TextBox 17">
            <a:hlinkClick r:id="" action="ppaction://hlinkshowjump?jump=nextslide" highlightClick="1"/>
            <a:hlinkHover r:id="" action="ppaction://noaction" highlightClick="1"/>
          </p:cNvPr>
          <p:cNvSpPr txBox="1"/>
          <p:nvPr/>
        </p:nvSpPr>
        <p:spPr>
          <a:xfrm>
            <a:off x="3333750" y="141288"/>
            <a:ext cx="1279525"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论文综述</a:t>
            </a:r>
          </a:p>
        </p:txBody>
      </p:sp>
      <p:sp>
        <p:nvSpPr>
          <p:cNvPr id="14" name="TextBox 18">
            <a:hlinkClick r:id="" action="ppaction://noaction" highlightClick="1"/>
            <a:hlinkHover r:id="" action="ppaction://noaction" highlightClick="1"/>
          </p:cNvPr>
          <p:cNvSpPr txBox="1"/>
          <p:nvPr/>
        </p:nvSpPr>
        <p:spPr>
          <a:xfrm>
            <a:off x="4613275" y="141288"/>
            <a:ext cx="1581150"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关键技术与难点</a:t>
            </a:r>
          </a:p>
        </p:txBody>
      </p:sp>
      <p:sp>
        <p:nvSpPr>
          <p:cNvPr id="15" name="TextBox 19">
            <a:hlinkClick r:id="" action="ppaction://noaction" highlightClick="1"/>
            <a:hlinkHover r:id="" action="ppaction://noaction" highlightClick="1"/>
          </p:cNvPr>
          <p:cNvSpPr txBox="1"/>
          <p:nvPr/>
        </p:nvSpPr>
        <p:spPr>
          <a:xfrm>
            <a:off x="6213475" y="141288"/>
            <a:ext cx="1528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研究成果与应用</a:t>
            </a:r>
          </a:p>
        </p:txBody>
      </p:sp>
      <p:sp>
        <p:nvSpPr>
          <p:cNvPr id="16" name="TextBox 20">
            <a:hlinkClick r:id="" action="ppaction://noaction" highlightClick="1"/>
            <a:hlinkHover r:id="" action="ppaction://noaction" highlightClick="1"/>
          </p:cNvPr>
          <p:cNvSpPr txBox="1"/>
          <p:nvPr/>
        </p:nvSpPr>
        <p:spPr>
          <a:xfrm>
            <a:off x="7742238" y="149225"/>
            <a:ext cx="1401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论文总结</a:t>
            </a:r>
          </a:p>
        </p:txBody>
      </p:sp>
      <p:cxnSp>
        <p:nvCxnSpPr>
          <p:cNvPr id="17" name="直接连接符 16"/>
          <p:cNvCxnSpPr/>
          <p:nvPr/>
        </p:nvCxnSpPr>
        <p:spPr>
          <a:xfrm>
            <a:off x="4597400"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194425"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724775"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7181" name="图片 19"/>
          <p:cNvPicPr>
            <a:picLocks noChangeAspect="1"/>
          </p:cNvPicPr>
          <p:nvPr userDrawn="1"/>
        </p:nvPicPr>
        <p:blipFill>
          <a:blip r:embed="rId2"/>
          <a:stretch>
            <a:fillRect/>
          </a:stretch>
        </p:blipFill>
        <p:spPr>
          <a:xfrm>
            <a:off x="273050" y="57150"/>
            <a:ext cx="1243013" cy="420688"/>
          </a:xfrm>
          <a:prstGeom prst="rect">
            <a:avLst/>
          </a:prstGeom>
          <a:noFill/>
          <a:ln w="9525">
            <a:noFill/>
          </a:ln>
        </p:spPr>
      </p:pic>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7" name="矩形 6"/>
          <p:cNvSpPr/>
          <p:nvPr/>
        </p:nvSpPr>
        <p:spPr>
          <a:xfrm>
            <a:off x="0" y="0"/>
            <a:ext cx="9144000" cy="51911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3333750" y="-1587"/>
            <a:ext cx="1263650" cy="5207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nvGrpSpPr>
          <p:cNvPr id="8196" name="组合 8"/>
          <p:cNvGrpSpPr/>
          <p:nvPr userDrawn="1"/>
        </p:nvGrpSpPr>
        <p:grpSpPr>
          <a:xfrm>
            <a:off x="1370013" y="106363"/>
            <a:ext cx="1330325" cy="474662"/>
            <a:chOff x="1399441" y="1145221"/>
            <a:chExt cx="1329556" cy="474509"/>
          </a:xfrm>
        </p:grpSpPr>
        <p:sp>
          <p:nvSpPr>
            <p:cNvPr id="10" name="圆角矩形 9"/>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mn-lt"/>
                <a:ea typeface="+mn-ea"/>
                <a:cs typeface="+mn-cs"/>
              </a:endParaRPr>
            </a:p>
          </p:txBody>
        </p:sp>
        <p:sp>
          <p:nvSpPr>
            <p:cNvPr id="11" name="TextBox 15"/>
            <p:cNvSpPr txBox="1">
              <a:spLocks noChangeArrowheads="1"/>
            </p:cNvSpPr>
            <p:nvPr/>
          </p:nvSpPr>
          <p:spPr bwMode="auto">
            <a:xfrm>
              <a:off x="1691372" y="1281702"/>
              <a:ext cx="184044" cy="338028"/>
            </a:xfrm>
            <a:prstGeom prst="rect">
              <a:avLst/>
            </a:prstGeom>
            <a:no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12" name="TextBox 16">
            <a:hlinkClick r:id="" action="ppaction://noaction" highlightClick="1"/>
            <a:hlinkHover r:id="" action="ppaction://noaction" highlightClick="1"/>
          </p:cNvPr>
          <p:cNvSpPr txBox="1"/>
          <p:nvPr/>
        </p:nvSpPr>
        <p:spPr>
          <a:xfrm>
            <a:off x="1979613" y="141288"/>
            <a:ext cx="1252538"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选题背景及意义</a:t>
            </a:r>
          </a:p>
        </p:txBody>
      </p:sp>
      <p:sp>
        <p:nvSpPr>
          <p:cNvPr id="13" name="TextBox 17">
            <a:hlinkClick r:id="" action="ppaction://hlinkshowjump?jump=nextslide" highlightClick="1"/>
            <a:hlinkHover r:id="" action="ppaction://noaction" highlightClick="1"/>
          </p:cNvPr>
          <p:cNvSpPr txBox="1"/>
          <p:nvPr/>
        </p:nvSpPr>
        <p:spPr>
          <a:xfrm>
            <a:off x="3333750" y="141288"/>
            <a:ext cx="1279525"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bg1"/>
                </a:solidFill>
                <a:effectLst/>
                <a:uLnTx/>
                <a:uFillTx/>
                <a:latin typeface="+mn-ea"/>
                <a:ea typeface="+mn-ea"/>
                <a:cs typeface="+mn-cs"/>
              </a:rPr>
              <a:t>论文综述</a:t>
            </a:r>
          </a:p>
        </p:txBody>
      </p:sp>
      <p:sp>
        <p:nvSpPr>
          <p:cNvPr id="14" name="TextBox 18">
            <a:hlinkClick r:id="" action="ppaction://noaction" highlightClick="1"/>
            <a:hlinkHover r:id="" action="ppaction://noaction" highlightClick="1"/>
          </p:cNvPr>
          <p:cNvSpPr txBox="1"/>
          <p:nvPr/>
        </p:nvSpPr>
        <p:spPr>
          <a:xfrm>
            <a:off x="4613275" y="141288"/>
            <a:ext cx="1581150"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关键技术与难点</a:t>
            </a:r>
          </a:p>
        </p:txBody>
      </p:sp>
      <p:sp>
        <p:nvSpPr>
          <p:cNvPr id="15" name="TextBox 19">
            <a:hlinkClick r:id="" action="ppaction://noaction" highlightClick="1"/>
            <a:hlinkHover r:id="" action="ppaction://noaction" highlightClick="1"/>
          </p:cNvPr>
          <p:cNvSpPr txBox="1"/>
          <p:nvPr/>
        </p:nvSpPr>
        <p:spPr>
          <a:xfrm>
            <a:off x="6213475" y="141288"/>
            <a:ext cx="1528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研究成果与应用</a:t>
            </a:r>
          </a:p>
        </p:txBody>
      </p:sp>
      <p:sp>
        <p:nvSpPr>
          <p:cNvPr id="16" name="TextBox 20">
            <a:hlinkClick r:id="" action="ppaction://noaction" highlightClick="1"/>
            <a:hlinkHover r:id="" action="ppaction://noaction" highlightClick="1"/>
          </p:cNvPr>
          <p:cNvSpPr txBox="1"/>
          <p:nvPr/>
        </p:nvSpPr>
        <p:spPr>
          <a:xfrm>
            <a:off x="7742238" y="149225"/>
            <a:ext cx="1401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论文总结</a:t>
            </a:r>
          </a:p>
        </p:txBody>
      </p:sp>
      <p:cxnSp>
        <p:nvCxnSpPr>
          <p:cNvPr id="17" name="直接连接符 16"/>
          <p:cNvCxnSpPr/>
          <p:nvPr/>
        </p:nvCxnSpPr>
        <p:spPr>
          <a:xfrm>
            <a:off x="6194425"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724775"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8204" name="图片 18"/>
          <p:cNvPicPr>
            <a:picLocks noChangeAspect="1"/>
          </p:cNvPicPr>
          <p:nvPr userDrawn="1"/>
        </p:nvPicPr>
        <p:blipFill>
          <a:blip r:embed="rId2"/>
          <a:stretch>
            <a:fillRect/>
          </a:stretch>
        </p:blipFill>
        <p:spPr>
          <a:xfrm>
            <a:off x="273050" y="57150"/>
            <a:ext cx="1243013" cy="420688"/>
          </a:xfrm>
          <a:prstGeom prst="rect">
            <a:avLst/>
          </a:prstGeom>
          <a:noFill/>
          <a:ln w="9525">
            <a:noFill/>
          </a:ln>
        </p:spPr>
      </p:pic>
      <p:cxnSp>
        <p:nvCxnSpPr>
          <p:cNvPr id="20" name="直接连接符 19"/>
          <p:cNvCxnSpPr/>
          <p:nvPr/>
        </p:nvCxnSpPr>
        <p:spPr>
          <a:xfrm>
            <a:off x="1849438" y="-1587"/>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7" name="矩形 6"/>
          <p:cNvSpPr/>
          <p:nvPr/>
        </p:nvSpPr>
        <p:spPr>
          <a:xfrm>
            <a:off x="0" y="0"/>
            <a:ext cx="9144000" cy="51911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4629150" y="6350"/>
            <a:ext cx="1573213" cy="5207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nvGrpSpPr>
          <p:cNvPr id="9220" name="组合 8"/>
          <p:cNvGrpSpPr/>
          <p:nvPr userDrawn="1"/>
        </p:nvGrpSpPr>
        <p:grpSpPr>
          <a:xfrm>
            <a:off x="1370013" y="106363"/>
            <a:ext cx="1330325" cy="474662"/>
            <a:chOff x="1399441" y="1145221"/>
            <a:chExt cx="1329556" cy="474509"/>
          </a:xfrm>
        </p:grpSpPr>
        <p:sp>
          <p:nvSpPr>
            <p:cNvPr id="10" name="圆角矩形 9"/>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mn-lt"/>
                <a:ea typeface="+mn-ea"/>
                <a:cs typeface="+mn-cs"/>
              </a:endParaRPr>
            </a:p>
          </p:txBody>
        </p:sp>
        <p:sp>
          <p:nvSpPr>
            <p:cNvPr id="11" name="TextBox 15"/>
            <p:cNvSpPr txBox="1">
              <a:spLocks noChangeArrowheads="1"/>
            </p:cNvSpPr>
            <p:nvPr/>
          </p:nvSpPr>
          <p:spPr bwMode="auto">
            <a:xfrm>
              <a:off x="1691372" y="1281702"/>
              <a:ext cx="184044" cy="338028"/>
            </a:xfrm>
            <a:prstGeom prst="rect">
              <a:avLst/>
            </a:prstGeom>
            <a:no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12" name="TextBox 16">
            <a:hlinkClick r:id="" action="ppaction://noaction" highlightClick="1"/>
            <a:hlinkHover r:id="" action="ppaction://noaction" highlightClick="1"/>
          </p:cNvPr>
          <p:cNvSpPr txBox="1"/>
          <p:nvPr/>
        </p:nvSpPr>
        <p:spPr>
          <a:xfrm>
            <a:off x="1979613" y="141288"/>
            <a:ext cx="1252538"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选题背景及意义</a:t>
            </a:r>
          </a:p>
        </p:txBody>
      </p:sp>
      <p:sp>
        <p:nvSpPr>
          <p:cNvPr id="13" name="TextBox 17">
            <a:hlinkClick r:id="" action="ppaction://hlinkshowjump?jump=nextslide" highlightClick="1"/>
            <a:hlinkHover r:id="" action="ppaction://noaction" highlightClick="1"/>
          </p:cNvPr>
          <p:cNvSpPr txBox="1"/>
          <p:nvPr/>
        </p:nvSpPr>
        <p:spPr>
          <a:xfrm>
            <a:off x="3333750" y="141288"/>
            <a:ext cx="1279525"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论文综述</a:t>
            </a:r>
          </a:p>
        </p:txBody>
      </p:sp>
      <p:sp>
        <p:nvSpPr>
          <p:cNvPr id="14" name="TextBox 18">
            <a:hlinkClick r:id="" action="ppaction://noaction" highlightClick="1"/>
            <a:hlinkHover r:id="" action="ppaction://noaction" highlightClick="1"/>
          </p:cNvPr>
          <p:cNvSpPr txBox="1"/>
          <p:nvPr/>
        </p:nvSpPr>
        <p:spPr>
          <a:xfrm>
            <a:off x="4613275" y="141288"/>
            <a:ext cx="1581150"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bg1"/>
                </a:solidFill>
                <a:effectLst/>
                <a:uLnTx/>
                <a:uFillTx/>
                <a:latin typeface="+mn-ea"/>
                <a:ea typeface="+mn-ea"/>
                <a:cs typeface="+mn-cs"/>
              </a:rPr>
              <a:t>关键技术与难点</a:t>
            </a:r>
          </a:p>
        </p:txBody>
      </p:sp>
      <p:sp>
        <p:nvSpPr>
          <p:cNvPr id="15" name="TextBox 19">
            <a:hlinkClick r:id="" action="ppaction://noaction" highlightClick="1"/>
            <a:hlinkHover r:id="" action="ppaction://noaction" highlightClick="1"/>
          </p:cNvPr>
          <p:cNvSpPr txBox="1"/>
          <p:nvPr/>
        </p:nvSpPr>
        <p:spPr>
          <a:xfrm>
            <a:off x="6213475" y="141288"/>
            <a:ext cx="1528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研究成果与应用</a:t>
            </a:r>
          </a:p>
        </p:txBody>
      </p:sp>
      <p:sp>
        <p:nvSpPr>
          <p:cNvPr id="16" name="TextBox 20">
            <a:hlinkClick r:id="" action="ppaction://noaction" highlightClick="1"/>
            <a:hlinkHover r:id="" action="ppaction://noaction" highlightClick="1"/>
          </p:cNvPr>
          <p:cNvSpPr txBox="1"/>
          <p:nvPr/>
        </p:nvSpPr>
        <p:spPr>
          <a:xfrm>
            <a:off x="7742238" y="149225"/>
            <a:ext cx="1401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论文总结</a:t>
            </a:r>
          </a:p>
        </p:txBody>
      </p:sp>
      <p:cxnSp>
        <p:nvCxnSpPr>
          <p:cNvPr id="17" name="直接连接符 16"/>
          <p:cNvCxnSpPr/>
          <p:nvPr/>
        </p:nvCxnSpPr>
        <p:spPr>
          <a:xfrm>
            <a:off x="3340100"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724775"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9228" name="图片 18"/>
          <p:cNvPicPr>
            <a:picLocks noChangeAspect="1"/>
          </p:cNvPicPr>
          <p:nvPr userDrawn="1"/>
        </p:nvPicPr>
        <p:blipFill>
          <a:blip r:embed="rId2"/>
          <a:stretch>
            <a:fillRect/>
          </a:stretch>
        </p:blipFill>
        <p:spPr>
          <a:xfrm>
            <a:off x="273050" y="57150"/>
            <a:ext cx="1243013" cy="420688"/>
          </a:xfrm>
          <a:prstGeom prst="rect">
            <a:avLst/>
          </a:prstGeom>
          <a:noFill/>
          <a:ln w="9525">
            <a:noFill/>
          </a:ln>
        </p:spPr>
      </p:pic>
      <p:cxnSp>
        <p:nvCxnSpPr>
          <p:cNvPr id="20" name="直接连接符 19"/>
          <p:cNvCxnSpPr/>
          <p:nvPr/>
        </p:nvCxnSpPr>
        <p:spPr>
          <a:xfrm>
            <a:off x="1849438" y="-1587"/>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7" name="矩形 6"/>
          <p:cNvSpPr/>
          <p:nvPr/>
        </p:nvSpPr>
        <p:spPr>
          <a:xfrm>
            <a:off x="0" y="0"/>
            <a:ext cx="9144000" cy="51911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6194425" y="7938"/>
            <a:ext cx="1547813" cy="51911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nvGrpSpPr>
          <p:cNvPr id="10244" name="组合 8"/>
          <p:cNvGrpSpPr/>
          <p:nvPr userDrawn="1"/>
        </p:nvGrpSpPr>
        <p:grpSpPr>
          <a:xfrm>
            <a:off x="1370013" y="106363"/>
            <a:ext cx="1330325" cy="474662"/>
            <a:chOff x="1399441" y="1145221"/>
            <a:chExt cx="1329556" cy="474509"/>
          </a:xfrm>
        </p:grpSpPr>
        <p:sp>
          <p:nvSpPr>
            <p:cNvPr id="10" name="圆角矩形 9"/>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mn-lt"/>
                <a:ea typeface="+mn-ea"/>
                <a:cs typeface="+mn-cs"/>
              </a:endParaRPr>
            </a:p>
          </p:txBody>
        </p:sp>
        <p:sp>
          <p:nvSpPr>
            <p:cNvPr id="11" name="TextBox 15"/>
            <p:cNvSpPr txBox="1">
              <a:spLocks noChangeArrowheads="1"/>
            </p:cNvSpPr>
            <p:nvPr/>
          </p:nvSpPr>
          <p:spPr bwMode="auto">
            <a:xfrm>
              <a:off x="1691372" y="1281702"/>
              <a:ext cx="184044" cy="338028"/>
            </a:xfrm>
            <a:prstGeom prst="rect">
              <a:avLst/>
            </a:prstGeom>
            <a:no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12" name="TextBox 16">
            <a:hlinkClick r:id="" action="ppaction://noaction" highlightClick="1"/>
            <a:hlinkHover r:id="" action="ppaction://noaction" highlightClick="1"/>
          </p:cNvPr>
          <p:cNvSpPr txBox="1"/>
          <p:nvPr/>
        </p:nvSpPr>
        <p:spPr>
          <a:xfrm>
            <a:off x="1979613" y="141288"/>
            <a:ext cx="1252538"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选题背景及意义</a:t>
            </a:r>
          </a:p>
        </p:txBody>
      </p:sp>
      <p:sp>
        <p:nvSpPr>
          <p:cNvPr id="13" name="TextBox 17">
            <a:hlinkClick r:id="" action="ppaction://hlinkshowjump?jump=nextslide" highlightClick="1"/>
            <a:hlinkHover r:id="" action="ppaction://noaction" highlightClick="1"/>
          </p:cNvPr>
          <p:cNvSpPr txBox="1"/>
          <p:nvPr/>
        </p:nvSpPr>
        <p:spPr>
          <a:xfrm>
            <a:off x="3333750" y="141288"/>
            <a:ext cx="1279525"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论文综述</a:t>
            </a:r>
          </a:p>
        </p:txBody>
      </p:sp>
      <p:sp>
        <p:nvSpPr>
          <p:cNvPr id="14" name="TextBox 18">
            <a:hlinkClick r:id="" action="ppaction://noaction" highlightClick="1"/>
            <a:hlinkHover r:id="" action="ppaction://noaction" highlightClick="1"/>
          </p:cNvPr>
          <p:cNvSpPr txBox="1"/>
          <p:nvPr/>
        </p:nvSpPr>
        <p:spPr>
          <a:xfrm>
            <a:off x="4613275" y="141288"/>
            <a:ext cx="1581150"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关键技术与难点</a:t>
            </a:r>
          </a:p>
        </p:txBody>
      </p:sp>
      <p:sp>
        <p:nvSpPr>
          <p:cNvPr id="15" name="TextBox 19">
            <a:hlinkClick r:id="" action="ppaction://noaction" highlightClick="1"/>
            <a:hlinkHover r:id="" action="ppaction://noaction" highlightClick="1"/>
          </p:cNvPr>
          <p:cNvSpPr txBox="1"/>
          <p:nvPr/>
        </p:nvSpPr>
        <p:spPr>
          <a:xfrm>
            <a:off x="6213475" y="141288"/>
            <a:ext cx="1528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bg1"/>
                </a:solidFill>
                <a:effectLst/>
                <a:uLnTx/>
                <a:uFillTx/>
                <a:latin typeface="+mn-ea"/>
                <a:ea typeface="+mn-ea"/>
                <a:cs typeface="+mn-cs"/>
              </a:rPr>
              <a:t>研究成果与应用</a:t>
            </a:r>
          </a:p>
        </p:txBody>
      </p:sp>
      <p:sp>
        <p:nvSpPr>
          <p:cNvPr id="16" name="TextBox 20">
            <a:hlinkClick r:id="" action="ppaction://noaction" highlightClick="1"/>
            <a:hlinkHover r:id="" action="ppaction://noaction" highlightClick="1"/>
          </p:cNvPr>
          <p:cNvSpPr txBox="1"/>
          <p:nvPr/>
        </p:nvSpPr>
        <p:spPr>
          <a:xfrm>
            <a:off x="7742238" y="149225"/>
            <a:ext cx="1401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论文总结</a:t>
            </a:r>
          </a:p>
        </p:txBody>
      </p:sp>
      <p:cxnSp>
        <p:nvCxnSpPr>
          <p:cNvPr id="17" name="直接连接符 16"/>
          <p:cNvCxnSpPr/>
          <p:nvPr/>
        </p:nvCxnSpPr>
        <p:spPr>
          <a:xfrm>
            <a:off x="3340100"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0251" name="图片 17"/>
          <p:cNvPicPr>
            <a:picLocks noChangeAspect="1"/>
          </p:cNvPicPr>
          <p:nvPr userDrawn="1"/>
        </p:nvPicPr>
        <p:blipFill>
          <a:blip r:embed="rId2"/>
          <a:stretch>
            <a:fillRect/>
          </a:stretch>
        </p:blipFill>
        <p:spPr>
          <a:xfrm>
            <a:off x="273050" y="57150"/>
            <a:ext cx="1243013" cy="420688"/>
          </a:xfrm>
          <a:prstGeom prst="rect">
            <a:avLst/>
          </a:prstGeom>
          <a:noFill/>
          <a:ln w="9525">
            <a:noFill/>
          </a:ln>
        </p:spPr>
      </p:pic>
      <p:cxnSp>
        <p:nvCxnSpPr>
          <p:cNvPr id="19" name="直接连接符 18"/>
          <p:cNvCxnSpPr/>
          <p:nvPr/>
        </p:nvCxnSpPr>
        <p:spPr>
          <a:xfrm>
            <a:off x="1849438" y="-1587"/>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602163"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
        <p:nvSpPr>
          <p:cNvPr id="7" name="矩形 6"/>
          <p:cNvSpPr/>
          <p:nvPr/>
        </p:nvSpPr>
        <p:spPr>
          <a:xfrm>
            <a:off x="0" y="0"/>
            <a:ext cx="9144000" cy="51911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7769225" y="-4762"/>
            <a:ext cx="1374775" cy="5207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nvGrpSpPr>
          <p:cNvPr id="11268" name="组合 8"/>
          <p:cNvGrpSpPr/>
          <p:nvPr userDrawn="1"/>
        </p:nvGrpSpPr>
        <p:grpSpPr>
          <a:xfrm>
            <a:off x="1370013" y="106363"/>
            <a:ext cx="1330325" cy="474662"/>
            <a:chOff x="1399441" y="1145221"/>
            <a:chExt cx="1329556" cy="474509"/>
          </a:xfrm>
        </p:grpSpPr>
        <p:sp>
          <p:nvSpPr>
            <p:cNvPr id="10" name="圆角矩形 9"/>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mn-lt"/>
                <a:ea typeface="+mn-ea"/>
                <a:cs typeface="+mn-cs"/>
              </a:endParaRPr>
            </a:p>
          </p:txBody>
        </p:sp>
        <p:sp>
          <p:nvSpPr>
            <p:cNvPr id="11" name="TextBox 15"/>
            <p:cNvSpPr txBox="1">
              <a:spLocks noChangeArrowheads="1"/>
            </p:cNvSpPr>
            <p:nvPr/>
          </p:nvSpPr>
          <p:spPr bwMode="auto">
            <a:xfrm>
              <a:off x="1691372" y="1281702"/>
              <a:ext cx="184044" cy="338028"/>
            </a:xfrm>
            <a:prstGeom prst="rect">
              <a:avLst/>
            </a:prstGeom>
            <a:no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12" name="TextBox 16">
            <a:hlinkClick r:id="" action="ppaction://noaction" highlightClick="1"/>
            <a:hlinkHover r:id="" action="ppaction://noaction" highlightClick="1"/>
          </p:cNvPr>
          <p:cNvSpPr txBox="1"/>
          <p:nvPr/>
        </p:nvSpPr>
        <p:spPr>
          <a:xfrm>
            <a:off x="1979613" y="141288"/>
            <a:ext cx="1252538"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选题背景及意义</a:t>
            </a:r>
          </a:p>
        </p:txBody>
      </p:sp>
      <p:sp>
        <p:nvSpPr>
          <p:cNvPr id="13" name="TextBox 17">
            <a:hlinkClick r:id="" action="ppaction://hlinkshowjump?jump=nextslide" highlightClick="1"/>
            <a:hlinkHover r:id="" action="ppaction://noaction" highlightClick="1"/>
          </p:cNvPr>
          <p:cNvSpPr txBox="1"/>
          <p:nvPr/>
        </p:nvSpPr>
        <p:spPr>
          <a:xfrm>
            <a:off x="3333750" y="141288"/>
            <a:ext cx="1279525"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论文综述</a:t>
            </a:r>
          </a:p>
        </p:txBody>
      </p:sp>
      <p:sp>
        <p:nvSpPr>
          <p:cNvPr id="14" name="TextBox 18">
            <a:hlinkClick r:id="" action="ppaction://noaction" highlightClick="1"/>
            <a:hlinkHover r:id="" action="ppaction://noaction" highlightClick="1"/>
          </p:cNvPr>
          <p:cNvSpPr txBox="1"/>
          <p:nvPr/>
        </p:nvSpPr>
        <p:spPr>
          <a:xfrm>
            <a:off x="4613275" y="141288"/>
            <a:ext cx="1581150"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关键技术与难点</a:t>
            </a:r>
          </a:p>
        </p:txBody>
      </p:sp>
      <p:sp>
        <p:nvSpPr>
          <p:cNvPr id="15" name="TextBox 19">
            <a:hlinkClick r:id="" action="ppaction://noaction" highlightClick="1"/>
            <a:hlinkHover r:id="" action="ppaction://noaction" highlightClick="1"/>
          </p:cNvPr>
          <p:cNvSpPr txBox="1"/>
          <p:nvPr/>
        </p:nvSpPr>
        <p:spPr>
          <a:xfrm>
            <a:off x="6205538" y="141288"/>
            <a:ext cx="15541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研究成果与应用</a:t>
            </a:r>
          </a:p>
        </p:txBody>
      </p:sp>
      <p:sp>
        <p:nvSpPr>
          <p:cNvPr id="16" name="TextBox 20">
            <a:hlinkClick r:id="" action="ppaction://noaction" highlightClick="1"/>
            <a:hlinkHover r:id="" action="ppaction://noaction" highlightClick="1"/>
          </p:cNvPr>
          <p:cNvSpPr txBox="1"/>
          <p:nvPr/>
        </p:nvSpPr>
        <p:spPr>
          <a:xfrm>
            <a:off x="7789863" y="149225"/>
            <a:ext cx="1403350"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bg1"/>
                </a:solidFill>
                <a:effectLst/>
                <a:uLnTx/>
                <a:uFillTx/>
                <a:latin typeface="+mn-ea"/>
                <a:ea typeface="+mn-ea"/>
                <a:cs typeface="+mn-cs"/>
              </a:rPr>
              <a:t>论文总结</a:t>
            </a:r>
          </a:p>
        </p:txBody>
      </p:sp>
      <p:cxnSp>
        <p:nvCxnSpPr>
          <p:cNvPr id="17" name="直接连接符 16"/>
          <p:cNvCxnSpPr/>
          <p:nvPr/>
        </p:nvCxnSpPr>
        <p:spPr>
          <a:xfrm>
            <a:off x="3340100"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1275" name="图片 17"/>
          <p:cNvPicPr>
            <a:picLocks noChangeAspect="1"/>
          </p:cNvPicPr>
          <p:nvPr userDrawn="1"/>
        </p:nvPicPr>
        <p:blipFill>
          <a:blip r:embed="rId2"/>
          <a:stretch>
            <a:fillRect/>
          </a:stretch>
        </p:blipFill>
        <p:spPr>
          <a:xfrm>
            <a:off x="273050" y="57150"/>
            <a:ext cx="1243013" cy="420688"/>
          </a:xfrm>
          <a:prstGeom prst="rect">
            <a:avLst/>
          </a:prstGeom>
          <a:noFill/>
          <a:ln w="9525">
            <a:noFill/>
          </a:ln>
        </p:spPr>
      </p:pic>
      <p:cxnSp>
        <p:nvCxnSpPr>
          <p:cNvPr id="19" name="直接连接符 18"/>
          <p:cNvCxnSpPr/>
          <p:nvPr/>
        </p:nvCxnSpPr>
        <p:spPr>
          <a:xfrm>
            <a:off x="1849438" y="-1587"/>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602163"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176963"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日期占位符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日期占位符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日期占位符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日期占位符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日期占位符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节标题">
    <p:bg>
      <p:bgPr>
        <a:gradFill rotWithShape="0">
          <a:gsLst>
            <a:gs pos="0">
              <a:srgbClr val="001934">
                <a:alpha val="100000"/>
              </a:srgbClr>
            </a:gs>
            <a:gs pos="53999">
              <a:srgbClr val="003576">
                <a:alpha val="100000"/>
              </a:srgbClr>
            </a:gs>
            <a:gs pos="100000">
              <a:srgbClr val="00479E">
                <a:alpha val="100000"/>
              </a:srgbClr>
            </a:gs>
          </a:gsLst>
          <a:lin ang="5400000" scaled="1"/>
          <a:tileRect/>
        </a:gra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日期占位符 4"/>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日期占位符 6"/>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7" name="矩形 6"/>
          <p:cNvSpPr/>
          <p:nvPr/>
        </p:nvSpPr>
        <p:spPr>
          <a:xfrm>
            <a:off x="0" y="214313"/>
            <a:ext cx="42863" cy="3968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anose="02000000000000000000" pitchFamily="50" charset="0"/>
              <a:ea typeface="+mn-ea"/>
              <a:cs typeface="+mn-cs"/>
            </a:endParaRPr>
          </a:p>
        </p:txBody>
      </p:sp>
      <p:sp>
        <p:nvSpPr>
          <p:cNvPr id="8" name="矩形 7"/>
          <p:cNvSpPr/>
          <p:nvPr/>
        </p:nvSpPr>
        <p:spPr>
          <a:xfrm>
            <a:off x="63500" y="214313"/>
            <a:ext cx="42863" cy="3968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anose="02000000000000000000" pitchFamily="50" charset="0"/>
              <a:ea typeface="+mn-ea"/>
              <a:cs typeface="+mn-cs"/>
            </a:endParaRPr>
          </a:p>
        </p:txBody>
      </p:sp>
      <p:sp>
        <p:nvSpPr>
          <p:cNvPr id="9" name="矩形 8"/>
          <p:cNvSpPr/>
          <p:nvPr/>
        </p:nvSpPr>
        <p:spPr>
          <a:xfrm>
            <a:off x="188913" y="214313"/>
            <a:ext cx="42863" cy="3968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anose="02000000000000000000" pitchFamily="50" charset="0"/>
              <a:ea typeface="+mn-ea"/>
              <a:cs typeface="+mn-cs"/>
            </a:endParaRPr>
          </a:p>
        </p:txBody>
      </p:sp>
      <p:sp>
        <p:nvSpPr>
          <p:cNvPr id="10" name="矩形 9"/>
          <p:cNvSpPr/>
          <p:nvPr/>
        </p:nvSpPr>
        <p:spPr>
          <a:xfrm>
            <a:off x="125413" y="214313"/>
            <a:ext cx="42863" cy="3968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anose="02000000000000000000" pitchFamily="50" charset="0"/>
              <a:ea typeface="+mn-ea"/>
              <a:cs typeface="+mn-cs"/>
            </a:endParaRPr>
          </a:p>
        </p:txBody>
      </p:sp>
      <p:sp>
        <p:nvSpPr>
          <p:cNvPr id="11" name="圆角矩形 10"/>
          <p:cNvSpPr/>
          <p:nvPr/>
        </p:nvSpPr>
        <p:spPr>
          <a:xfrm>
            <a:off x="188913" y="190500"/>
            <a:ext cx="2706688" cy="457200"/>
          </a:xfrm>
          <a:prstGeom prst="roundRect">
            <a:avLst>
              <a:gd name="adj" fmla="val 50000"/>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tx1"/>
                </a:solidFill>
                <a:effectLst/>
                <a:uLnTx/>
                <a:uFillTx/>
                <a:latin typeface="Nexa Light" panose="02000000000000000000" pitchFamily="50" charset="0"/>
                <a:ea typeface="+mn-ea"/>
                <a:cs typeface="+mn-cs"/>
              </a:rPr>
              <a:t>目录</a:t>
            </a:r>
          </a:p>
        </p:txBody>
      </p:sp>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3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30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22" presetClass="entr" presetSubtype="8" fill="hold" grpId="0" nodeType="withEffect">
                                  <p:stCondLst>
                                    <p:cond delay="80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bldLvl="0" animBg="1"/>
      <p:bldP spid="11" grpId="0" bldLvl="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矩形 6"/>
          <p:cNvSpPr/>
          <p:nvPr/>
        </p:nvSpPr>
        <p:spPr>
          <a:xfrm>
            <a:off x="0" y="214313"/>
            <a:ext cx="42863" cy="3968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anose="02000000000000000000" pitchFamily="50" charset="0"/>
              <a:ea typeface="+mn-ea"/>
              <a:cs typeface="+mn-cs"/>
            </a:endParaRPr>
          </a:p>
        </p:txBody>
      </p:sp>
      <p:sp>
        <p:nvSpPr>
          <p:cNvPr id="8" name="矩形 7"/>
          <p:cNvSpPr/>
          <p:nvPr/>
        </p:nvSpPr>
        <p:spPr>
          <a:xfrm>
            <a:off x="63500" y="214313"/>
            <a:ext cx="42863" cy="3968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anose="02000000000000000000" pitchFamily="50" charset="0"/>
              <a:ea typeface="+mn-ea"/>
              <a:cs typeface="+mn-cs"/>
            </a:endParaRPr>
          </a:p>
        </p:txBody>
      </p:sp>
      <p:sp>
        <p:nvSpPr>
          <p:cNvPr id="9" name="矩形 8"/>
          <p:cNvSpPr/>
          <p:nvPr/>
        </p:nvSpPr>
        <p:spPr>
          <a:xfrm>
            <a:off x="188913" y="214313"/>
            <a:ext cx="42863" cy="3968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anose="02000000000000000000" pitchFamily="50" charset="0"/>
              <a:ea typeface="+mn-ea"/>
              <a:cs typeface="+mn-cs"/>
            </a:endParaRPr>
          </a:p>
        </p:txBody>
      </p:sp>
      <p:sp>
        <p:nvSpPr>
          <p:cNvPr id="10" name="矩形 9"/>
          <p:cNvSpPr/>
          <p:nvPr/>
        </p:nvSpPr>
        <p:spPr>
          <a:xfrm>
            <a:off x="125413" y="214313"/>
            <a:ext cx="42863" cy="3968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anose="02000000000000000000" pitchFamily="50" charset="0"/>
              <a:ea typeface="+mn-ea"/>
              <a:cs typeface="+mn-cs"/>
            </a:endParaRPr>
          </a:p>
        </p:txBody>
      </p:sp>
      <p:sp>
        <p:nvSpPr>
          <p:cNvPr id="11" name="圆角矩形 10"/>
          <p:cNvSpPr/>
          <p:nvPr/>
        </p:nvSpPr>
        <p:spPr>
          <a:xfrm>
            <a:off x="188913" y="190500"/>
            <a:ext cx="3073400" cy="457200"/>
          </a:xfrm>
          <a:prstGeom prst="roundRect">
            <a:avLst>
              <a:gd name="adj" fmla="val 50000"/>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Nexa Light" panose="02000000000000000000" pitchFamily="50" charset="0"/>
                <a:ea typeface="+mn-ea"/>
                <a:cs typeface="+mn-cs"/>
              </a:rPr>
              <a:t>点击此处添加标题</a:t>
            </a:r>
          </a:p>
        </p:txBody>
      </p:sp>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3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30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22" presetClass="entr" presetSubtype="8" fill="hold" grpId="0" nodeType="withEffect">
                                  <p:stCondLst>
                                    <p:cond delay="80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bldLvl="0" animBg="1"/>
      <p:bldP spid="11" grpId="0" bldLvl="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6_标题和内容">
    <p:bg>
      <p:bgPr>
        <a:solidFill>
          <a:schemeClr val="bg1">
            <a:lumMod val="95000"/>
          </a:schemeClr>
        </a:solidFill>
        <a:effectLst/>
      </p:bgPr>
    </p:bg>
    <p:spTree>
      <p:nvGrpSpPr>
        <p:cNvPr id="1" name=""/>
        <p:cNvGrpSpPr/>
        <p:nvPr/>
      </p:nvGrpSpPr>
      <p:grpSpPr>
        <a:xfrm>
          <a:off x="0" y="0"/>
          <a:ext cx="0" cy="0"/>
          <a:chOff x="0" y="0"/>
          <a:chExt cx="0" cy="0"/>
        </a:xfrm>
      </p:grpSpPr>
      <p:sp>
        <p:nvSpPr>
          <p:cNvPr id="7" name="矩形 6"/>
          <p:cNvSpPr/>
          <p:nvPr/>
        </p:nvSpPr>
        <p:spPr>
          <a:xfrm>
            <a:off x="0" y="0"/>
            <a:ext cx="9144000" cy="6000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grpSp>
        <p:nvGrpSpPr>
          <p:cNvPr id="6147" name="组合 7"/>
          <p:cNvGrpSpPr/>
          <p:nvPr userDrawn="1"/>
        </p:nvGrpSpPr>
        <p:grpSpPr>
          <a:xfrm>
            <a:off x="1370013" y="106363"/>
            <a:ext cx="1330325" cy="474662"/>
            <a:chOff x="1399441" y="1145221"/>
            <a:chExt cx="1329556" cy="474509"/>
          </a:xfrm>
        </p:grpSpPr>
        <p:sp>
          <p:nvSpPr>
            <p:cNvPr id="9" name="圆角矩形 8"/>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mn-lt"/>
                <a:ea typeface="+mn-ea"/>
                <a:cs typeface="+mn-cs"/>
              </a:endParaRPr>
            </a:p>
          </p:txBody>
        </p:sp>
        <p:sp>
          <p:nvSpPr>
            <p:cNvPr id="10" name="TextBox 15"/>
            <p:cNvSpPr txBox="1">
              <a:spLocks noChangeArrowheads="1"/>
            </p:cNvSpPr>
            <p:nvPr/>
          </p:nvSpPr>
          <p:spPr bwMode="auto">
            <a:xfrm>
              <a:off x="1691372" y="1281702"/>
              <a:ext cx="184044" cy="338028"/>
            </a:xfrm>
            <a:prstGeom prst="rect">
              <a:avLst/>
            </a:prstGeom>
            <a:no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7" name="矩形 6"/>
          <p:cNvSpPr/>
          <p:nvPr/>
        </p:nvSpPr>
        <p:spPr>
          <a:xfrm>
            <a:off x="0" y="0"/>
            <a:ext cx="9144000" cy="51911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920875" y="-1587"/>
            <a:ext cx="1412875" cy="5207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nvGrpSpPr>
          <p:cNvPr id="7172" name="组合 8"/>
          <p:cNvGrpSpPr/>
          <p:nvPr userDrawn="1"/>
        </p:nvGrpSpPr>
        <p:grpSpPr>
          <a:xfrm>
            <a:off x="1370013" y="106363"/>
            <a:ext cx="1330325" cy="474662"/>
            <a:chOff x="1399441" y="1145221"/>
            <a:chExt cx="1329556" cy="474509"/>
          </a:xfrm>
        </p:grpSpPr>
        <p:sp>
          <p:nvSpPr>
            <p:cNvPr id="10" name="圆角矩形 9"/>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mn-lt"/>
                <a:ea typeface="+mn-ea"/>
                <a:cs typeface="+mn-cs"/>
              </a:endParaRPr>
            </a:p>
          </p:txBody>
        </p:sp>
        <p:sp>
          <p:nvSpPr>
            <p:cNvPr id="11" name="TextBox 15"/>
            <p:cNvSpPr txBox="1">
              <a:spLocks noChangeArrowheads="1"/>
            </p:cNvSpPr>
            <p:nvPr/>
          </p:nvSpPr>
          <p:spPr bwMode="auto">
            <a:xfrm>
              <a:off x="1691372" y="1281702"/>
              <a:ext cx="184044" cy="338028"/>
            </a:xfrm>
            <a:prstGeom prst="rect">
              <a:avLst/>
            </a:prstGeom>
            <a:no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12" name="TextBox 16">
            <a:hlinkClick r:id="" action="ppaction://noaction" highlightClick="1"/>
            <a:hlinkHover r:id="" action="ppaction://noaction" highlightClick="1"/>
          </p:cNvPr>
          <p:cNvSpPr txBox="1"/>
          <p:nvPr/>
        </p:nvSpPr>
        <p:spPr>
          <a:xfrm>
            <a:off x="1979613" y="141288"/>
            <a:ext cx="1252538"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bg1"/>
                </a:solidFill>
                <a:effectLst/>
                <a:uLnTx/>
                <a:uFillTx/>
                <a:latin typeface="+mn-ea"/>
                <a:ea typeface="+mn-ea"/>
                <a:cs typeface="+mn-cs"/>
              </a:rPr>
              <a:t>选题背景及意义</a:t>
            </a:r>
          </a:p>
        </p:txBody>
      </p:sp>
      <p:sp>
        <p:nvSpPr>
          <p:cNvPr id="13" name="TextBox 17">
            <a:hlinkClick r:id="" action="ppaction://hlinkshowjump?jump=nextslide" highlightClick="1"/>
            <a:hlinkHover r:id="" action="ppaction://noaction" highlightClick="1"/>
          </p:cNvPr>
          <p:cNvSpPr txBox="1"/>
          <p:nvPr/>
        </p:nvSpPr>
        <p:spPr>
          <a:xfrm>
            <a:off x="3333750" y="141288"/>
            <a:ext cx="1279525"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论文综述</a:t>
            </a:r>
          </a:p>
        </p:txBody>
      </p:sp>
      <p:sp>
        <p:nvSpPr>
          <p:cNvPr id="14" name="TextBox 18">
            <a:hlinkClick r:id="" action="ppaction://noaction" highlightClick="1"/>
            <a:hlinkHover r:id="" action="ppaction://noaction" highlightClick="1"/>
          </p:cNvPr>
          <p:cNvSpPr txBox="1"/>
          <p:nvPr/>
        </p:nvSpPr>
        <p:spPr>
          <a:xfrm>
            <a:off x="4613275" y="141288"/>
            <a:ext cx="1581150"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关键技术与难点</a:t>
            </a:r>
          </a:p>
        </p:txBody>
      </p:sp>
      <p:sp>
        <p:nvSpPr>
          <p:cNvPr id="15" name="TextBox 19">
            <a:hlinkClick r:id="" action="ppaction://noaction" highlightClick="1"/>
            <a:hlinkHover r:id="" action="ppaction://noaction" highlightClick="1"/>
          </p:cNvPr>
          <p:cNvSpPr txBox="1"/>
          <p:nvPr/>
        </p:nvSpPr>
        <p:spPr>
          <a:xfrm>
            <a:off x="6213475" y="141288"/>
            <a:ext cx="1528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研究成果与应用</a:t>
            </a:r>
          </a:p>
        </p:txBody>
      </p:sp>
      <p:sp>
        <p:nvSpPr>
          <p:cNvPr id="16" name="TextBox 20">
            <a:hlinkClick r:id="" action="ppaction://noaction" highlightClick="1"/>
            <a:hlinkHover r:id="" action="ppaction://noaction" highlightClick="1"/>
          </p:cNvPr>
          <p:cNvSpPr txBox="1"/>
          <p:nvPr/>
        </p:nvSpPr>
        <p:spPr>
          <a:xfrm>
            <a:off x="7742238" y="149225"/>
            <a:ext cx="1401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论文总结</a:t>
            </a:r>
          </a:p>
        </p:txBody>
      </p:sp>
      <p:cxnSp>
        <p:nvCxnSpPr>
          <p:cNvPr id="17" name="直接连接符 16"/>
          <p:cNvCxnSpPr/>
          <p:nvPr/>
        </p:nvCxnSpPr>
        <p:spPr>
          <a:xfrm>
            <a:off x="4597400"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194425"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724775"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7181" name="图片 19"/>
          <p:cNvPicPr>
            <a:picLocks noChangeAspect="1"/>
          </p:cNvPicPr>
          <p:nvPr userDrawn="1"/>
        </p:nvPicPr>
        <p:blipFill>
          <a:blip r:embed="rId2"/>
          <a:stretch>
            <a:fillRect/>
          </a:stretch>
        </p:blipFill>
        <p:spPr>
          <a:xfrm>
            <a:off x="273050" y="57150"/>
            <a:ext cx="1243013" cy="420688"/>
          </a:xfrm>
          <a:prstGeom prst="rect">
            <a:avLst/>
          </a:prstGeom>
          <a:noFill/>
          <a:ln w="9525">
            <a:noFill/>
          </a:ln>
        </p:spPr>
      </p:pic>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7" name="矩形 6"/>
          <p:cNvSpPr/>
          <p:nvPr/>
        </p:nvSpPr>
        <p:spPr>
          <a:xfrm>
            <a:off x="0" y="0"/>
            <a:ext cx="9144000" cy="51911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3333750" y="-1587"/>
            <a:ext cx="1263650" cy="5207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nvGrpSpPr>
          <p:cNvPr id="8196" name="组合 8"/>
          <p:cNvGrpSpPr/>
          <p:nvPr userDrawn="1"/>
        </p:nvGrpSpPr>
        <p:grpSpPr>
          <a:xfrm>
            <a:off x="1370013" y="106363"/>
            <a:ext cx="1330325" cy="474662"/>
            <a:chOff x="1399441" y="1145221"/>
            <a:chExt cx="1329556" cy="474509"/>
          </a:xfrm>
        </p:grpSpPr>
        <p:sp>
          <p:nvSpPr>
            <p:cNvPr id="10" name="圆角矩形 9"/>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mn-lt"/>
                <a:ea typeface="+mn-ea"/>
                <a:cs typeface="+mn-cs"/>
              </a:endParaRPr>
            </a:p>
          </p:txBody>
        </p:sp>
        <p:sp>
          <p:nvSpPr>
            <p:cNvPr id="11" name="TextBox 15"/>
            <p:cNvSpPr txBox="1">
              <a:spLocks noChangeArrowheads="1"/>
            </p:cNvSpPr>
            <p:nvPr/>
          </p:nvSpPr>
          <p:spPr bwMode="auto">
            <a:xfrm>
              <a:off x="1691372" y="1281702"/>
              <a:ext cx="184044" cy="338028"/>
            </a:xfrm>
            <a:prstGeom prst="rect">
              <a:avLst/>
            </a:prstGeom>
            <a:no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12" name="TextBox 16">
            <a:hlinkClick r:id="" action="ppaction://noaction" highlightClick="1"/>
            <a:hlinkHover r:id="" action="ppaction://noaction" highlightClick="1"/>
          </p:cNvPr>
          <p:cNvSpPr txBox="1"/>
          <p:nvPr/>
        </p:nvSpPr>
        <p:spPr>
          <a:xfrm>
            <a:off x="1979613" y="141288"/>
            <a:ext cx="1252538"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选题背景及意义</a:t>
            </a:r>
          </a:p>
        </p:txBody>
      </p:sp>
      <p:sp>
        <p:nvSpPr>
          <p:cNvPr id="13" name="TextBox 17">
            <a:hlinkClick r:id="" action="ppaction://hlinkshowjump?jump=nextslide" highlightClick="1"/>
            <a:hlinkHover r:id="" action="ppaction://noaction" highlightClick="1"/>
          </p:cNvPr>
          <p:cNvSpPr txBox="1"/>
          <p:nvPr/>
        </p:nvSpPr>
        <p:spPr>
          <a:xfrm>
            <a:off x="3333750" y="141288"/>
            <a:ext cx="1279525"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bg1"/>
                </a:solidFill>
                <a:effectLst/>
                <a:uLnTx/>
                <a:uFillTx/>
                <a:latin typeface="+mn-ea"/>
                <a:ea typeface="+mn-ea"/>
                <a:cs typeface="+mn-cs"/>
              </a:rPr>
              <a:t>论文综述</a:t>
            </a:r>
          </a:p>
        </p:txBody>
      </p:sp>
      <p:sp>
        <p:nvSpPr>
          <p:cNvPr id="14" name="TextBox 18">
            <a:hlinkClick r:id="" action="ppaction://noaction" highlightClick="1"/>
            <a:hlinkHover r:id="" action="ppaction://noaction" highlightClick="1"/>
          </p:cNvPr>
          <p:cNvSpPr txBox="1"/>
          <p:nvPr/>
        </p:nvSpPr>
        <p:spPr>
          <a:xfrm>
            <a:off x="4613275" y="141288"/>
            <a:ext cx="1581150"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关键技术与难点</a:t>
            </a:r>
          </a:p>
        </p:txBody>
      </p:sp>
      <p:sp>
        <p:nvSpPr>
          <p:cNvPr id="15" name="TextBox 19">
            <a:hlinkClick r:id="" action="ppaction://noaction" highlightClick="1"/>
            <a:hlinkHover r:id="" action="ppaction://noaction" highlightClick="1"/>
          </p:cNvPr>
          <p:cNvSpPr txBox="1"/>
          <p:nvPr/>
        </p:nvSpPr>
        <p:spPr>
          <a:xfrm>
            <a:off x="6213475" y="141288"/>
            <a:ext cx="1528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研究成果与应用</a:t>
            </a:r>
          </a:p>
        </p:txBody>
      </p:sp>
      <p:sp>
        <p:nvSpPr>
          <p:cNvPr id="16" name="TextBox 20">
            <a:hlinkClick r:id="" action="ppaction://noaction" highlightClick="1"/>
            <a:hlinkHover r:id="" action="ppaction://noaction" highlightClick="1"/>
          </p:cNvPr>
          <p:cNvSpPr txBox="1"/>
          <p:nvPr/>
        </p:nvSpPr>
        <p:spPr>
          <a:xfrm>
            <a:off x="7742238" y="149225"/>
            <a:ext cx="1401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论文总结</a:t>
            </a:r>
          </a:p>
        </p:txBody>
      </p:sp>
      <p:cxnSp>
        <p:nvCxnSpPr>
          <p:cNvPr id="17" name="直接连接符 16"/>
          <p:cNvCxnSpPr/>
          <p:nvPr/>
        </p:nvCxnSpPr>
        <p:spPr>
          <a:xfrm>
            <a:off x="6194425"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724775"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8204" name="图片 18"/>
          <p:cNvPicPr>
            <a:picLocks noChangeAspect="1"/>
          </p:cNvPicPr>
          <p:nvPr userDrawn="1"/>
        </p:nvPicPr>
        <p:blipFill>
          <a:blip r:embed="rId2"/>
          <a:stretch>
            <a:fillRect/>
          </a:stretch>
        </p:blipFill>
        <p:spPr>
          <a:xfrm>
            <a:off x="273050" y="57150"/>
            <a:ext cx="1243013" cy="420688"/>
          </a:xfrm>
          <a:prstGeom prst="rect">
            <a:avLst/>
          </a:prstGeom>
          <a:noFill/>
          <a:ln w="9525">
            <a:noFill/>
          </a:ln>
        </p:spPr>
      </p:pic>
      <p:cxnSp>
        <p:nvCxnSpPr>
          <p:cNvPr id="20" name="直接连接符 19"/>
          <p:cNvCxnSpPr/>
          <p:nvPr/>
        </p:nvCxnSpPr>
        <p:spPr>
          <a:xfrm>
            <a:off x="1849438" y="-1587"/>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7" name="矩形 6"/>
          <p:cNvSpPr/>
          <p:nvPr/>
        </p:nvSpPr>
        <p:spPr>
          <a:xfrm>
            <a:off x="0" y="0"/>
            <a:ext cx="9144000" cy="51911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4629150" y="6350"/>
            <a:ext cx="1573213" cy="5207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nvGrpSpPr>
          <p:cNvPr id="9220" name="组合 8"/>
          <p:cNvGrpSpPr/>
          <p:nvPr userDrawn="1"/>
        </p:nvGrpSpPr>
        <p:grpSpPr>
          <a:xfrm>
            <a:off x="1370013" y="106363"/>
            <a:ext cx="1330325" cy="474662"/>
            <a:chOff x="1399441" y="1145221"/>
            <a:chExt cx="1329556" cy="474509"/>
          </a:xfrm>
        </p:grpSpPr>
        <p:sp>
          <p:nvSpPr>
            <p:cNvPr id="10" name="圆角矩形 9"/>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mn-lt"/>
                <a:ea typeface="+mn-ea"/>
                <a:cs typeface="+mn-cs"/>
              </a:endParaRPr>
            </a:p>
          </p:txBody>
        </p:sp>
        <p:sp>
          <p:nvSpPr>
            <p:cNvPr id="11" name="TextBox 15"/>
            <p:cNvSpPr txBox="1">
              <a:spLocks noChangeArrowheads="1"/>
            </p:cNvSpPr>
            <p:nvPr/>
          </p:nvSpPr>
          <p:spPr bwMode="auto">
            <a:xfrm>
              <a:off x="1691372" y="1281702"/>
              <a:ext cx="184044" cy="338028"/>
            </a:xfrm>
            <a:prstGeom prst="rect">
              <a:avLst/>
            </a:prstGeom>
            <a:no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12" name="TextBox 16">
            <a:hlinkClick r:id="" action="ppaction://noaction" highlightClick="1"/>
            <a:hlinkHover r:id="" action="ppaction://noaction" highlightClick="1"/>
          </p:cNvPr>
          <p:cNvSpPr txBox="1"/>
          <p:nvPr/>
        </p:nvSpPr>
        <p:spPr>
          <a:xfrm>
            <a:off x="1979613" y="141288"/>
            <a:ext cx="1252538"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选题背景及意义</a:t>
            </a:r>
          </a:p>
        </p:txBody>
      </p:sp>
      <p:sp>
        <p:nvSpPr>
          <p:cNvPr id="13" name="TextBox 17">
            <a:hlinkClick r:id="" action="ppaction://hlinkshowjump?jump=nextslide" highlightClick="1"/>
            <a:hlinkHover r:id="" action="ppaction://noaction" highlightClick="1"/>
          </p:cNvPr>
          <p:cNvSpPr txBox="1"/>
          <p:nvPr/>
        </p:nvSpPr>
        <p:spPr>
          <a:xfrm>
            <a:off x="3333750" y="141288"/>
            <a:ext cx="1279525"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论文综述</a:t>
            </a:r>
          </a:p>
        </p:txBody>
      </p:sp>
      <p:sp>
        <p:nvSpPr>
          <p:cNvPr id="14" name="TextBox 18">
            <a:hlinkClick r:id="" action="ppaction://noaction" highlightClick="1"/>
            <a:hlinkHover r:id="" action="ppaction://noaction" highlightClick="1"/>
          </p:cNvPr>
          <p:cNvSpPr txBox="1"/>
          <p:nvPr/>
        </p:nvSpPr>
        <p:spPr>
          <a:xfrm>
            <a:off x="4613275" y="141288"/>
            <a:ext cx="1581150"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bg1"/>
                </a:solidFill>
                <a:effectLst/>
                <a:uLnTx/>
                <a:uFillTx/>
                <a:latin typeface="+mn-ea"/>
                <a:ea typeface="+mn-ea"/>
                <a:cs typeface="+mn-cs"/>
              </a:rPr>
              <a:t>关键技术与难点</a:t>
            </a:r>
          </a:p>
        </p:txBody>
      </p:sp>
      <p:sp>
        <p:nvSpPr>
          <p:cNvPr id="15" name="TextBox 19">
            <a:hlinkClick r:id="" action="ppaction://noaction" highlightClick="1"/>
            <a:hlinkHover r:id="" action="ppaction://noaction" highlightClick="1"/>
          </p:cNvPr>
          <p:cNvSpPr txBox="1"/>
          <p:nvPr/>
        </p:nvSpPr>
        <p:spPr>
          <a:xfrm>
            <a:off x="6213475" y="141288"/>
            <a:ext cx="1528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研究成果与应用</a:t>
            </a:r>
          </a:p>
        </p:txBody>
      </p:sp>
      <p:sp>
        <p:nvSpPr>
          <p:cNvPr id="16" name="TextBox 20">
            <a:hlinkClick r:id="" action="ppaction://noaction" highlightClick="1"/>
            <a:hlinkHover r:id="" action="ppaction://noaction" highlightClick="1"/>
          </p:cNvPr>
          <p:cNvSpPr txBox="1"/>
          <p:nvPr/>
        </p:nvSpPr>
        <p:spPr>
          <a:xfrm>
            <a:off x="7742238" y="149225"/>
            <a:ext cx="1401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论文总结</a:t>
            </a:r>
          </a:p>
        </p:txBody>
      </p:sp>
      <p:cxnSp>
        <p:nvCxnSpPr>
          <p:cNvPr id="17" name="直接连接符 16"/>
          <p:cNvCxnSpPr/>
          <p:nvPr/>
        </p:nvCxnSpPr>
        <p:spPr>
          <a:xfrm>
            <a:off x="3340100"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724775"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9228" name="图片 18"/>
          <p:cNvPicPr>
            <a:picLocks noChangeAspect="1"/>
          </p:cNvPicPr>
          <p:nvPr userDrawn="1"/>
        </p:nvPicPr>
        <p:blipFill>
          <a:blip r:embed="rId2"/>
          <a:stretch>
            <a:fillRect/>
          </a:stretch>
        </p:blipFill>
        <p:spPr>
          <a:xfrm>
            <a:off x="273050" y="57150"/>
            <a:ext cx="1243013" cy="420688"/>
          </a:xfrm>
          <a:prstGeom prst="rect">
            <a:avLst/>
          </a:prstGeom>
          <a:noFill/>
          <a:ln w="9525">
            <a:noFill/>
          </a:ln>
        </p:spPr>
      </p:pic>
      <p:cxnSp>
        <p:nvCxnSpPr>
          <p:cNvPr id="20" name="直接连接符 19"/>
          <p:cNvCxnSpPr/>
          <p:nvPr/>
        </p:nvCxnSpPr>
        <p:spPr>
          <a:xfrm>
            <a:off x="1849438" y="-1587"/>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gradFill rotWithShape="0">
          <a:gsLst>
            <a:gs pos="0">
              <a:srgbClr val="001934">
                <a:alpha val="100000"/>
              </a:srgbClr>
            </a:gs>
            <a:gs pos="53999">
              <a:srgbClr val="003576">
                <a:alpha val="100000"/>
              </a:srgbClr>
            </a:gs>
            <a:gs pos="100000">
              <a:srgbClr val="00479E">
                <a:alpha val="100000"/>
              </a:srgbClr>
            </a:gs>
          </a:gsLst>
          <a:lin ang="5400000" scaled="1"/>
          <a:tileRect/>
        </a:gra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7" name="矩形 6"/>
          <p:cNvSpPr/>
          <p:nvPr/>
        </p:nvSpPr>
        <p:spPr>
          <a:xfrm>
            <a:off x="0" y="0"/>
            <a:ext cx="9144000" cy="51911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6194425" y="7938"/>
            <a:ext cx="1547813" cy="51911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nvGrpSpPr>
          <p:cNvPr id="10244" name="组合 8"/>
          <p:cNvGrpSpPr/>
          <p:nvPr userDrawn="1"/>
        </p:nvGrpSpPr>
        <p:grpSpPr>
          <a:xfrm>
            <a:off x="1370013" y="106363"/>
            <a:ext cx="1330325" cy="474662"/>
            <a:chOff x="1399441" y="1145221"/>
            <a:chExt cx="1329556" cy="474509"/>
          </a:xfrm>
        </p:grpSpPr>
        <p:sp>
          <p:nvSpPr>
            <p:cNvPr id="10" name="圆角矩形 9"/>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mn-lt"/>
                <a:ea typeface="+mn-ea"/>
                <a:cs typeface="+mn-cs"/>
              </a:endParaRPr>
            </a:p>
          </p:txBody>
        </p:sp>
        <p:sp>
          <p:nvSpPr>
            <p:cNvPr id="11" name="TextBox 15"/>
            <p:cNvSpPr txBox="1">
              <a:spLocks noChangeArrowheads="1"/>
            </p:cNvSpPr>
            <p:nvPr/>
          </p:nvSpPr>
          <p:spPr bwMode="auto">
            <a:xfrm>
              <a:off x="1691372" y="1281702"/>
              <a:ext cx="184044" cy="338028"/>
            </a:xfrm>
            <a:prstGeom prst="rect">
              <a:avLst/>
            </a:prstGeom>
            <a:no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12" name="TextBox 16">
            <a:hlinkClick r:id="" action="ppaction://noaction" highlightClick="1"/>
            <a:hlinkHover r:id="" action="ppaction://noaction" highlightClick="1"/>
          </p:cNvPr>
          <p:cNvSpPr txBox="1"/>
          <p:nvPr/>
        </p:nvSpPr>
        <p:spPr>
          <a:xfrm>
            <a:off x="1979613" y="141288"/>
            <a:ext cx="1252538"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选题背景及意义</a:t>
            </a:r>
          </a:p>
        </p:txBody>
      </p:sp>
      <p:sp>
        <p:nvSpPr>
          <p:cNvPr id="13" name="TextBox 17">
            <a:hlinkClick r:id="" action="ppaction://hlinkshowjump?jump=nextslide" highlightClick="1"/>
            <a:hlinkHover r:id="" action="ppaction://noaction" highlightClick="1"/>
          </p:cNvPr>
          <p:cNvSpPr txBox="1"/>
          <p:nvPr/>
        </p:nvSpPr>
        <p:spPr>
          <a:xfrm>
            <a:off x="3333750" y="141288"/>
            <a:ext cx="1279525"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论文综述</a:t>
            </a:r>
          </a:p>
        </p:txBody>
      </p:sp>
      <p:sp>
        <p:nvSpPr>
          <p:cNvPr id="14" name="TextBox 18">
            <a:hlinkClick r:id="" action="ppaction://noaction" highlightClick="1"/>
            <a:hlinkHover r:id="" action="ppaction://noaction" highlightClick="1"/>
          </p:cNvPr>
          <p:cNvSpPr txBox="1"/>
          <p:nvPr/>
        </p:nvSpPr>
        <p:spPr>
          <a:xfrm>
            <a:off x="4613275" y="141288"/>
            <a:ext cx="1581150"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关键技术与难点</a:t>
            </a:r>
          </a:p>
        </p:txBody>
      </p:sp>
      <p:sp>
        <p:nvSpPr>
          <p:cNvPr id="15" name="TextBox 19">
            <a:hlinkClick r:id="" action="ppaction://noaction" highlightClick="1"/>
            <a:hlinkHover r:id="" action="ppaction://noaction" highlightClick="1"/>
          </p:cNvPr>
          <p:cNvSpPr txBox="1"/>
          <p:nvPr/>
        </p:nvSpPr>
        <p:spPr>
          <a:xfrm>
            <a:off x="6213475" y="141288"/>
            <a:ext cx="1528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bg1"/>
                </a:solidFill>
                <a:effectLst/>
                <a:uLnTx/>
                <a:uFillTx/>
                <a:latin typeface="+mn-ea"/>
                <a:ea typeface="+mn-ea"/>
                <a:cs typeface="+mn-cs"/>
              </a:rPr>
              <a:t>研究成果与应用</a:t>
            </a:r>
          </a:p>
        </p:txBody>
      </p:sp>
      <p:sp>
        <p:nvSpPr>
          <p:cNvPr id="16" name="TextBox 20">
            <a:hlinkClick r:id="" action="ppaction://noaction" highlightClick="1"/>
            <a:hlinkHover r:id="" action="ppaction://noaction" highlightClick="1"/>
          </p:cNvPr>
          <p:cNvSpPr txBox="1"/>
          <p:nvPr/>
        </p:nvSpPr>
        <p:spPr>
          <a:xfrm>
            <a:off x="7742238" y="149225"/>
            <a:ext cx="14017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论文总结</a:t>
            </a:r>
          </a:p>
        </p:txBody>
      </p:sp>
      <p:cxnSp>
        <p:nvCxnSpPr>
          <p:cNvPr id="17" name="直接连接符 16"/>
          <p:cNvCxnSpPr/>
          <p:nvPr/>
        </p:nvCxnSpPr>
        <p:spPr>
          <a:xfrm>
            <a:off x="3340100"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0251" name="图片 17"/>
          <p:cNvPicPr>
            <a:picLocks noChangeAspect="1"/>
          </p:cNvPicPr>
          <p:nvPr userDrawn="1"/>
        </p:nvPicPr>
        <p:blipFill>
          <a:blip r:embed="rId2"/>
          <a:stretch>
            <a:fillRect/>
          </a:stretch>
        </p:blipFill>
        <p:spPr>
          <a:xfrm>
            <a:off x="273050" y="57150"/>
            <a:ext cx="1243013" cy="420688"/>
          </a:xfrm>
          <a:prstGeom prst="rect">
            <a:avLst/>
          </a:prstGeom>
          <a:noFill/>
          <a:ln w="9525">
            <a:noFill/>
          </a:ln>
        </p:spPr>
      </p:pic>
      <p:cxnSp>
        <p:nvCxnSpPr>
          <p:cNvPr id="19" name="直接连接符 18"/>
          <p:cNvCxnSpPr/>
          <p:nvPr/>
        </p:nvCxnSpPr>
        <p:spPr>
          <a:xfrm>
            <a:off x="1849438" y="-1587"/>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602163"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
        <p:nvSpPr>
          <p:cNvPr id="7" name="矩形 6"/>
          <p:cNvSpPr/>
          <p:nvPr/>
        </p:nvSpPr>
        <p:spPr>
          <a:xfrm>
            <a:off x="0" y="0"/>
            <a:ext cx="9144000" cy="51911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7769225" y="-4762"/>
            <a:ext cx="1374775" cy="5207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nvGrpSpPr>
          <p:cNvPr id="11268" name="组合 8"/>
          <p:cNvGrpSpPr/>
          <p:nvPr userDrawn="1"/>
        </p:nvGrpSpPr>
        <p:grpSpPr>
          <a:xfrm>
            <a:off x="1370013" y="106363"/>
            <a:ext cx="1330325" cy="474662"/>
            <a:chOff x="1399441" y="1145221"/>
            <a:chExt cx="1329556" cy="474509"/>
          </a:xfrm>
        </p:grpSpPr>
        <p:sp>
          <p:nvSpPr>
            <p:cNvPr id="10" name="圆角矩形 9"/>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mn-lt"/>
                <a:ea typeface="+mn-ea"/>
                <a:cs typeface="+mn-cs"/>
              </a:endParaRPr>
            </a:p>
          </p:txBody>
        </p:sp>
        <p:sp>
          <p:nvSpPr>
            <p:cNvPr id="11" name="TextBox 15"/>
            <p:cNvSpPr txBox="1">
              <a:spLocks noChangeArrowheads="1"/>
            </p:cNvSpPr>
            <p:nvPr/>
          </p:nvSpPr>
          <p:spPr bwMode="auto">
            <a:xfrm>
              <a:off x="1691372" y="1281702"/>
              <a:ext cx="184044" cy="338028"/>
            </a:xfrm>
            <a:prstGeom prst="rect">
              <a:avLst/>
            </a:prstGeom>
            <a:no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12" name="TextBox 16">
            <a:hlinkClick r:id="" action="ppaction://noaction" highlightClick="1"/>
            <a:hlinkHover r:id="" action="ppaction://noaction" highlightClick="1"/>
          </p:cNvPr>
          <p:cNvSpPr txBox="1"/>
          <p:nvPr/>
        </p:nvSpPr>
        <p:spPr>
          <a:xfrm>
            <a:off x="1979613" y="141288"/>
            <a:ext cx="1252538"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选题背景及意义</a:t>
            </a:r>
          </a:p>
        </p:txBody>
      </p:sp>
      <p:sp>
        <p:nvSpPr>
          <p:cNvPr id="13" name="TextBox 17">
            <a:hlinkClick r:id="" action="ppaction://hlinkshowjump?jump=nextslide" highlightClick="1"/>
            <a:hlinkHover r:id="" action="ppaction://noaction" highlightClick="1"/>
          </p:cNvPr>
          <p:cNvSpPr txBox="1"/>
          <p:nvPr/>
        </p:nvSpPr>
        <p:spPr>
          <a:xfrm>
            <a:off x="3333750" y="141288"/>
            <a:ext cx="1279525"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论文综述</a:t>
            </a:r>
          </a:p>
        </p:txBody>
      </p:sp>
      <p:sp>
        <p:nvSpPr>
          <p:cNvPr id="14" name="TextBox 18">
            <a:hlinkClick r:id="" action="ppaction://noaction" highlightClick="1"/>
            <a:hlinkHover r:id="" action="ppaction://noaction" highlightClick="1"/>
          </p:cNvPr>
          <p:cNvSpPr txBox="1"/>
          <p:nvPr/>
        </p:nvSpPr>
        <p:spPr>
          <a:xfrm>
            <a:off x="4613275" y="141288"/>
            <a:ext cx="1581150"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关键技术与难点</a:t>
            </a:r>
          </a:p>
        </p:txBody>
      </p:sp>
      <p:sp>
        <p:nvSpPr>
          <p:cNvPr id="15" name="TextBox 19">
            <a:hlinkClick r:id="" action="ppaction://noaction" highlightClick="1"/>
            <a:hlinkHover r:id="" action="ppaction://noaction" highlightClick="1"/>
          </p:cNvPr>
          <p:cNvSpPr txBox="1"/>
          <p:nvPr/>
        </p:nvSpPr>
        <p:spPr>
          <a:xfrm>
            <a:off x="6205538" y="141288"/>
            <a:ext cx="1554163"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ea"/>
                <a:ea typeface="+mn-ea"/>
                <a:cs typeface="+mn-cs"/>
              </a:rPr>
              <a:t>研究成果与应用</a:t>
            </a:r>
          </a:p>
        </p:txBody>
      </p:sp>
      <p:sp>
        <p:nvSpPr>
          <p:cNvPr id="16" name="TextBox 20">
            <a:hlinkClick r:id="" action="ppaction://noaction" highlightClick="1"/>
            <a:hlinkHover r:id="" action="ppaction://noaction" highlightClick="1"/>
          </p:cNvPr>
          <p:cNvSpPr txBox="1"/>
          <p:nvPr/>
        </p:nvSpPr>
        <p:spPr>
          <a:xfrm>
            <a:off x="7789863" y="149225"/>
            <a:ext cx="1403350" cy="27622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spAutoFit/>
          </a:bodyPr>
          <a:lstStyle>
            <a:defPPr>
              <a:defRPr lang="zh-CN"/>
            </a:defPPr>
            <a:lvl1pPr algn="ctr" fontAlgn="auto">
              <a:spcBef>
                <a:spcPts val="0"/>
              </a:spcBef>
              <a:spcAft>
                <a:spcPts val="0"/>
              </a:spcAft>
              <a:defRPr>
                <a:solidFill>
                  <a:schemeClr val="bg1"/>
                </a:solidFill>
                <a:latin typeface="华文中宋" panose="02010600040101010101" pitchFamily="2" charset="-122"/>
                <a:ea typeface="华文中宋" panose="02010600040101010101" pitchFamily="2" charset="-122"/>
              </a:defRPr>
            </a:lvl1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bg1"/>
                </a:solidFill>
                <a:effectLst/>
                <a:uLnTx/>
                <a:uFillTx/>
                <a:latin typeface="+mn-ea"/>
                <a:ea typeface="+mn-ea"/>
                <a:cs typeface="+mn-cs"/>
              </a:rPr>
              <a:t>论文总结</a:t>
            </a:r>
          </a:p>
        </p:txBody>
      </p:sp>
      <p:cxnSp>
        <p:nvCxnSpPr>
          <p:cNvPr id="17" name="直接连接符 16"/>
          <p:cNvCxnSpPr/>
          <p:nvPr/>
        </p:nvCxnSpPr>
        <p:spPr>
          <a:xfrm>
            <a:off x="3340100"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1275" name="图片 17"/>
          <p:cNvPicPr>
            <a:picLocks noChangeAspect="1"/>
          </p:cNvPicPr>
          <p:nvPr userDrawn="1"/>
        </p:nvPicPr>
        <p:blipFill>
          <a:blip r:embed="rId2"/>
          <a:stretch>
            <a:fillRect/>
          </a:stretch>
        </p:blipFill>
        <p:spPr>
          <a:xfrm>
            <a:off x="273050" y="57150"/>
            <a:ext cx="1243013" cy="420688"/>
          </a:xfrm>
          <a:prstGeom prst="rect">
            <a:avLst/>
          </a:prstGeom>
          <a:noFill/>
          <a:ln w="9525">
            <a:noFill/>
          </a:ln>
        </p:spPr>
      </p:pic>
      <p:cxnSp>
        <p:nvCxnSpPr>
          <p:cNvPr id="19" name="直接连接符 18"/>
          <p:cNvCxnSpPr/>
          <p:nvPr/>
        </p:nvCxnSpPr>
        <p:spPr>
          <a:xfrm>
            <a:off x="1849438" y="-1587"/>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602163"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176963" y="0"/>
            <a:ext cx="0" cy="5222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日期占位符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日期占位符 3"/>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日期占位符 4"/>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日期占位符 6"/>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7" name="矩形 6"/>
          <p:cNvSpPr/>
          <p:nvPr/>
        </p:nvSpPr>
        <p:spPr>
          <a:xfrm>
            <a:off x="0" y="214313"/>
            <a:ext cx="42863" cy="3968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anose="02000000000000000000" pitchFamily="50" charset="0"/>
              <a:ea typeface="+mn-ea"/>
              <a:cs typeface="+mn-cs"/>
            </a:endParaRPr>
          </a:p>
        </p:txBody>
      </p:sp>
      <p:sp>
        <p:nvSpPr>
          <p:cNvPr id="8" name="矩形 7"/>
          <p:cNvSpPr/>
          <p:nvPr/>
        </p:nvSpPr>
        <p:spPr>
          <a:xfrm>
            <a:off x="63500" y="214313"/>
            <a:ext cx="42863" cy="3968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anose="02000000000000000000" pitchFamily="50" charset="0"/>
              <a:ea typeface="+mn-ea"/>
              <a:cs typeface="+mn-cs"/>
            </a:endParaRPr>
          </a:p>
        </p:txBody>
      </p:sp>
      <p:sp>
        <p:nvSpPr>
          <p:cNvPr id="9" name="矩形 8"/>
          <p:cNvSpPr/>
          <p:nvPr/>
        </p:nvSpPr>
        <p:spPr>
          <a:xfrm>
            <a:off x="188913" y="214313"/>
            <a:ext cx="42863" cy="3968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anose="02000000000000000000" pitchFamily="50" charset="0"/>
              <a:ea typeface="+mn-ea"/>
              <a:cs typeface="+mn-cs"/>
            </a:endParaRPr>
          </a:p>
        </p:txBody>
      </p:sp>
      <p:sp>
        <p:nvSpPr>
          <p:cNvPr id="10" name="矩形 9"/>
          <p:cNvSpPr/>
          <p:nvPr/>
        </p:nvSpPr>
        <p:spPr>
          <a:xfrm>
            <a:off x="125413" y="214313"/>
            <a:ext cx="42863" cy="3968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anose="02000000000000000000" pitchFamily="50" charset="0"/>
              <a:ea typeface="+mn-ea"/>
              <a:cs typeface="+mn-cs"/>
            </a:endParaRPr>
          </a:p>
        </p:txBody>
      </p:sp>
      <p:sp>
        <p:nvSpPr>
          <p:cNvPr id="11" name="圆角矩形 10"/>
          <p:cNvSpPr/>
          <p:nvPr/>
        </p:nvSpPr>
        <p:spPr>
          <a:xfrm>
            <a:off x="188913" y="190500"/>
            <a:ext cx="2706688" cy="457200"/>
          </a:xfrm>
          <a:prstGeom prst="roundRect">
            <a:avLst>
              <a:gd name="adj" fmla="val 50000"/>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tx1"/>
                </a:solidFill>
                <a:effectLst/>
                <a:uLnTx/>
                <a:uFillTx/>
                <a:latin typeface="Nexa Light" panose="02000000000000000000" pitchFamily="50" charset="0"/>
                <a:ea typeface="+mn-ea"/>
                <a:cs typeface="+mn-cs"/>
              </a:rPr>
              <a:t>目录</a:t>
            </a:r>
          </a:p>
        </p:txBody>
      </p:sp>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3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30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22" presetClass="entr" presetSubtype="8" fill="hold" grpId="0" nodeType="withEffect">
                                  <p:stCondLst>
                                    <p:cond delay="80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矩形 6"/>
          <p:cNvSpPr/>
          <p:nvPr/>
        </p:nvSpPr>
        <p:spPr>
          <a:xfrm>
            <a:off x="0" y="214313"/>
            <a:ext cx="42863" cy="3968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anose="02000000000000000000" pitchFamily="50" charset="0"/>
              <a:ea typeface="+mn-ea"/>
              <a:cs typeface="+mn-cs"/>
            </a:endParaRPr>
          </a:p>
        </p:txBody>
      </p:sp>
      <p:sp>
        <p:nvSpPr>
          <p:cNvPr id="8" name="矩形 7"/>
          <p:cNvSpPr/>
          <p:nvPr/>
        </p:nvSpPr>
        <p:spPr>
          <a:xfrm>
            <a:off x="63500" y="214313"/>
            <a:ext cx="42863" cy="3968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anose="02000000000000000000" pitchFamily="50" charset="0"/>
              <a:ea typeface="+mn-ea"/>
              <a:cs typeface="+mn-cs"/>
            </a:endParaRPr>
          </a:p>
        </p:txBody>
      </p:sp>
      <p:sp>
        <p:nvSpPr>
          <p:cNvPr id="9" name="矩形 8"/>
          <p:cNvSpPr/>
          <p:nvPr/>
        </p:nvSpPr>
        <p:spPr>
          <a:xfrm>
            <a:off x="188913" y="214313"/>
            <a:ext cx="42863" cy="3968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anose="02000000000000000000" pitchFamily="50" charset="0"/>
              <a:ea typeface="+mn-ea"/>
              <a:cs typeface="+mn-cs"/>
            </a:endParaRPr>
          </a:p>
        </p:txBody>
      </p:sp>
      <p:sp>
        <p:nvSpPr>
          <p:cNvPr id="10" name="矩形 9"/>
          <p:cNvSpPr/>
          <p:nvPr/>
        </p:nvSpPr>
        <p:spPr>
          <a:xfrm>
            <a:off x="125413" y="214313"/>
            <a:ext cx="42863" cy="39687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Nexa Light" panose="02000000000000000000" pitchFamily="50" charset="0"/>
              <a:ea typeface="+mn-ea"/>
              <a:cs typeface="+mn-cs"/>
            </a:endParaRPr>
          </a:p>
        </p:txBody>
      </p:sp>
      <p:sp>
        <p:nvSpPr>
          <p:cNvPr id="11" name="圆角矩形 10"/>
          <p:cNvSpPr/>
          <p:nvPr/>
        </p:nvSpPr>
        <p:spPr>
          <a:xfrm>
            <a:off x="188913" y="190500"/>
            <a:ext cx="3073400" cy="457200"/>
          </a:xfrm>
          <a:prstGeom prst="roundRect">
            <a:avLst>
              <a:gd name="adj" fmla="val 50000"/>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Nexa Light" panose="02000000000000000000" pitchFamily="50" charset="0"/>
                <a:ea typeface="+mn-ea"/>
                <a:cs typeface="+mn-cs"/>
              </a:rPr>
              <a:t>点击此处添加标题</a:t>
            </a:r>
          </a:p>
        </p:txBody>
      </p:sp>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3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3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30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22" presetClass="entr" presetSubtype="8" fill="hold" grpId="0" nodeType="withEffect">
                                  <p:stCondLst>
                                    <p:cond delay="80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标题和内容">
    <p:bg>
      <p:bgPr>
        <a:solidFill>
          <a:schemeClr val="bg1">
            <a:lumMod val="95000"/>
          </a:schemeClr>
        </a:solidFill>
        <a:effectLst/>
      </p:bgPr>
    </p:bg>
    <p:spTree>
      <p:nvGrpSpPr>
        <p:cNvPr id="1" name=""/>
        <p:cNvGrpSpPr/>
        <p:nvPr/>
      </p:nvGrpSpPr>
      <p:grpSpPr>
        <a:xfrm>
          <a:off x="0" y="0"/>
          <a:ext cx="0" cy="0"/>
          <a:chOff x="0" y="0"/>
          <a:chExt cx="0" cy="0"/>
        </a:xfrm>
      </p:grpSpPr>
      <p:sp>
        <p:nvSpPr>
          <p:cNvPr id="7" name="矩形 6"/>
          <p:cNvSpPr/>
          <p:nvPr/>
        </p:nvSpPr>
        <p:spPr>
          <a:xfrm>
            <a:off x="0" y="0"/>
            <a:ext cx="9144000" cy="6000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lumMod val="65000"/>
                  <a:lumOff val="35000"/>
                </a:schemeClr>
              </a:solidFill>
              <a:effectLst/>
              <a:uLnTx/>
              <a:uFillTx/>
              <a:latin typeface="+mn-lt"/>
              <a:ea typeface="+mn-ea"/>
              <a:cs typeface="+mn-cs"/>
            </a:endParaRPr>
          </a:p>
        </p:txBody>
      </p:sp>
      <p:grpSp>
        <p:nvGrpSpPr>
          <p:cNvPr id="6147" name="组合 7"/>
          <p:cNvGrpSpPr/>
          <p:nvPr userDrawn="1"/>
        </p:nvGrpSpPr>
        <p:grpSpPr>
          <a:xfrm>
            <a:off x="1370013" y="106363"/>
            <a:ext cx="1330325" cy="474662"/>
            <a:chOff x="1399441" y="1145221"/>
            <a:chExt cx="1329556" cy="474509"/>
          </a:xfrm>
        </p:grpSpPr>
        <p:sp>
          <p:nvSpPr>
            <p:cNvPr id="9" name="圆角矩形 8"/>
            <p:cNvSpPr/>
            <p:nvPr/>
          </p:nvSpPr>
          <p:spPr>
            <a:xfrm>
              <a:off x="1399441" y="1145221"/>
              <a:ext cx="1329556" cy="3840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lt1"/>
                </a:solidFill>
                <a:effectLst/>
                <a:uLnTx/>
                <a:uFillTx/>
                <a:latin typeface="+mn-lt"/>
                <a:ea typeface="+mn-ea"/>
                <a:cs typeface="+mn-cs"/>
              </a:endParaRPr>
            </a:p>
          </p:txBody>
        </p:sp>
        <p:sp>
          <p:nvSpPr>
            <p:cNvPr id="10" name="TextBox 15"/>
            <p:cNvSpPr txBox="1">
              <a:spLocks noChangeArrowheads="1"/>
            </p:cNvSpPr>
            <p:nvPr/>
          </p:nvSpPr>
          <p:spPr bwMode="auto">
            <a:xfrm>
              <a:off x="1691372" y="1281702"/>
              <a:ext cx="184044" cy="338028"/>
            </a:xfrm>
            <a:prstGeom prst="rect">
              <a:avLst/>
            </a:prstGeom>
            <a:no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sp>
        <p:nvSpPr>
          <p:cNvPr id="2" name="日期占位符 1"/>
          <p:cNvSpPr>
            <a:spLocks noGrp="1"/>
          </p:cNvSpPr>
          <p:nvPr>
            <p:ph type="dt" sz="half" idx="10"/>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628650" y="274638"/>
            <a:ext cx="7886700" cy="993775"/>
          </a:xfrm>
          <a:prstGeom prst="rect">
            <a:avLst/>
          </a:prstGeom>
          <a:noFill/>
          <a:ln w="9525">
            <a:noFill/>
          </a:ln>
        </p:spPr>
        <p:txBody>
          <a:bodyPr anchor="ctr" anchorCtr="0"/>
          <a:lstStyle/>
          <a:p>
            <a:pPr lvl="0"/>
            <a:r>
              <a:rPr lang="zh-CN" altLang="en-US" dirty="0"/>
              <a:t>单击此处编辑母版标题样式</a:t>
            </a:r>
            <a:endParaRPr lang="en-US" altLang="zh-CN" dirty="0"/>
          </a:p>
        </p:txBody>
      </p:sp>
      <p:sp>
        <p:nvSpPr>
          <p:cNvPr id="1027" name="Text Placeholder 2"/>
          <p:cNvSpPr>
            <a:spLocks noGrp="1"/>
          </p:cNvSpPr>
          <p:nvPr>
            <p:ph type="body" idx="1"/>
          </p:nvPr>
        </p:nvSpPr>
        <p:spPr>
          <a:xfrm>
            <a:off x="628650" y="1370013"/>
            <a:ext cx="7886700" cy="3262312"/>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4" name="Date Placeholder 3"/>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ea typeface="+mn-ea"/>
              </a:defRPr>
            </a:lvl1p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ctr" anchorCtr="0" compatLnSpc="1"/>
          <a:lstStyle>
            <a:lvl1pPr algn="r" eaLnBrk="1" hangingPunct="1">
              <a:defRPr sz="900">
                <a:solidFill>
                  <a:srgbClr val="898989"/>
                </a:solidFill>
              </a:defRPr>
            </a:lvl1p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2pPr>
      <a:lvl3pPr algn="l" defTabSz="685800" rtl="0" eaLnBrk="0" fontAlgn="base" hangingPunct="0">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3pPr>
      <a:lvl4pPr algn="l" defTabSz="685800" rtl="0" eaLnBrk="0" fontAlgn="base" hangingPunct="0">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4pPr>
      <a:lvl5pPr algn="l" defTabSz="685800" rtl="0" eaLnBrk="0" fontAlgn="base" hangingPunct="0">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5pPr>
      <a:lvl6pPr marL="4572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6pPr>
      <a:lvl7pPr marL="9144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7pPr>
      <a:lvl8pPr marL="13716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8pPr>
      <a:lvl9pPr marL="18288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628650" y="274638"/>
            <a:ext cx="7886700" cy="993775"/>
          </a:xfrm>
          <a:prstGeom prst="rect">
            <a:avLst/>
          </a:prstGeom>
          <a:noFill/>
          <a:ln w="9525">
            <a:noFill/>
          </a:ln>
        </p:spPr>
        <p:txBody>
          <a:bodyPr anchor="ctr" anchorCtr="0"/>
          <a:lstStyle/>
          <a:p>
            <a:pPr lvl="0"/>
            <a:r>
              <a:rPr lang="zh-CN" altLang="en-US" dirty="0"/>
              <a:t>单击此处编辑母版标题样式</a:t>
            </a:r>
            <a:endParaRPr lang="en-US" altLang="zh-CN" dirty="0"/>
          </a:p>
        </p:txBody>
      </p:sp>
      <p:sp>
        <p:nvSpPr>
          <p:cNvPr id="1027" name="Text Placeholder 2"/>
          <p:cNvSpPr>
            <a:spLocks noGrp="1"/>
          </p:cNvSpPr>
          <p:nvPr>
            <p:ph type="body" idx="1"/>
          </p:nvPr>
        </p:nvSpPr>
        <p:spPr>
          <a:xfrm>
            <a:off x="628650" y="1370013"/>
            <a:ext cx="7886700" cy="3262312"/>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4" name="Date Placeholder 3"/>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ea typeface="+mn-ea"/>
              </a:defRPr>
            </a:lvl1pPr>
          </a:lstStyle>
          <a:p>
            <a:pPr marL="0" marR="0" lvl="0" indent="0" algn="l" defTabSz="685800" rtl="0" eaLnBrk="1" fontAlgn="auto" latinLnBrk="0" hangingPunct="1">
              <a:lnSpc>
                <a:spcPct val="100000"/>
              </a:lnSpc>
              <a:spcBef>
                <a:spcPts val="0"/>
              </a:spcBef>
              <a:spcAft>
                <a:spcPts val="0"/>
              </a:spcAft>
              <a:buClrTx/>
              <a:buSzTx/>
              <a:buFontTx/>
              <a:buNone/>
              <a:defRPr/>
            </a:pPr>
            <a:fld id="{803681D2-DD80-4AF8-9682-BC3408A1F30B}"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2025/5/25</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ea typeface="+mn-ea"/>
              </a:defRPr>
            </a:lvl1p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ctr" anchorCtr="0" compatLnSpc="1"/>
          <a:lstStyle>
            <a:lvl1pPr algn="r" eaLnBrk="1" hangingPunct="1">
              <a:defRPr sz="900">
                <a:solidFill>
                  <a:srgbClr val="898989"/>
                </a:solidFill>
              </a:defRPr>
            </a:lvl1pPr>
          </a:lstStyle>
          <a:p>
            <a:pPr marL="0" marR="0" lvl="0" indent="0" algn="r" defTabSz="685800" rtl="0" eaLnBrk="1" fontAlgn="base" latinLnBrk="0" hangingPunct="1">
              <a:lnSpc>
                <a:spcPct val="100000"/>
              </a:lnSpc>
              <a:spcBef>
                <a:spcPct val="0"/>
              </a:spcBef>
              <a:spcAft>
                <a:spcPct val="0"/>
              </a:spcAft>
              <a:buClrTx/>
              <a:buSzTx/>
              <a:buFontTx/>
              <a:buNone/>
              <a:defRPr/>
            </a:pPr>
            <a:fld id="{5F858F42-C69F-49FA-B86B-A72535F43D6A}" type="slidenum">
              <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rPr>
              <a:t>‹#›</a:t>
            </a:fld>
            <a:endParaRPr kumimoji="0" lang="zh-CN" altLang="en-US" sz="900" b="0" i="0" u="none" strike="noStrike" kern="1200" cap="none" spc="0" normalizeH="0" baseline="0" noProof="0">
              <a:ln>
                <a:noFill/>
              </a:ln>
              <a:solidFill>
                <a:srgbClr val="898989"/>
              </a:solidFill>
              <a:effectLst/>
              <a:uLnTx/>
              <a:uFillTx/>
              <a:latin typeface="Arial" panose="020B06040202020202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2pPr>
      <a:lvl3pPr algn="l" defTabSz="685800" rtl="0" eaLnBrk="0" fontAlgn="base" hangingPunct="0">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3pPr>
      <a:lvl4pPr algn="l" defTabSz="685800" rtl="0" eaLnBrk="0" fontAlgn="base" hangingPunct="0">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4pPr>
      <a:lvl5pPr algn="l" defTabSz="685800" rtl="0" eaLnBrk="0" fontAlgn="base" hangingPunct="0">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5pPr>
      <a:lvl6pPr marL="4572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6pPr>
      <a:lvl7pPr marL="9144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7pPr>
      <a:lvl8pPr marL="13716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8pPr>
      <a:lvl9pPr marL="1828800" algn="l" defTabSz="685800" rtl="0" fontAlgn="base">
        <a:lnSpc>
          <a:spcPct val="90000"/>
        </a:lnSpc>
        <a:spcBef>
          <a:spcPct val="0"/>
        </a:spcBef>
        <a:spcAft>
          <a:spcPct val="0"/>
        </a:spcAft>
        <a:defRPr sz="3300">
          <a:solidFill>
            <a:schemeClr val="tx1"/>
          </a:solidFill>
          <a:latin typeface="Arial" panose="020B0604020202020204" pitchFamily="34" charset="0"/>
          <a:ea typeface="微软雅黑" panose="020B0503020204020204" pitchFamily="34"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5.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5.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4.xml"/><Relationship Id="rId7" Type="http://schemas.openxmlformats.org/officeDocument/2006/relationships/image" Target="../media/image3.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14.xml"/><Relationship Id="rId5" Type="http://schemas.openxmlformats.org/officeDocument/2006/relationships/slideLayout" Target="../slideLayouts/slideLayout25.xml"/><Relationship Id="rId4" Type="http://schemas.openxmlformats.org/officeDocument/2006/relationships/tags" Target="../tags/tag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tags" Target="../tags/tag18.xml"/><Relationship Id="rId18" Type="http://schemas.openxmlformats.org/officeDocument/2006/relationships/tags" Target="../tags/tag23.xml"/><Relationship Id="rId3" Type="http://schemas.openxmlformats.org/officeDocument/2006/relationships/tags" Target="../tags/tag8.xml"/><Relationship Id="rId21" Type="http://schemas.openxmlformats.org/officeDocument/2006/relationships/tags" Target="../tags/tag26.xml"/><Relationship Id="rId7" Type="http://schemas.openxmlformats.org/officeDocument/2006/relationships/tags" Target="../tags/tag12.xml"/><Relationship Id="rId12" Type="http://schemas.openxmlformats.org/officeDocument/2006/relationships/tags" Target="../tags/tag17.xml"/><Relationship Id="rId17" Type="http://schemas.openxmlformats.org/officeDocument/2006/relationships/tags" Target="../tags/tag22.xml"/><Relationship Id="rId25" Type="http://schemas.openxmlformats.org/officeDocument/2006/relationships/image" Target="../media/image3.png"/><Relationship Id="rId2" Type="http://schemas.openxmlformats.org/officeDocument/2006/relationships/tags" Target="../tags/tag7.xml"/><Relationship Id="rId16" Type="http://schemas.openxmlformats.org/officeDocument/2006/relationships/tags" Target="../tags/tag21.xml"/><Relationship Id="rId20" Type="http://schemas.openxmlformats.org/officeDocument/2006/relationships/tags" Target="../tags/tag25.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24" Type="http://schemas.openxmlformats.org/officeDocument/2006/relationships/notesSlide" Target="../notesSlides/notesSlide16.xml"/><Relationship Id="rId5" Type="http://schemas.openxmlformats.org/officeDocument/2006/relationships/tags" Target="../tags/tag10.xml"/><Relationship Id="rId15" Type="http://schemas.openxmlformats.org/officeDocument/2006/relationships/tags" Target="../tags/tag20.xml"/><Relationship Id="rId23" Type="http://schemas.openxmlformats.org/officeDocument/2006/relationships/slideLayout" Target="../slideLayouts/slideLayout8.xml"/><Relationship Id="rId10" Type="http://schemas.openxmlformats.org/officeDocument/2006/relationships/tags" Target="../tags/tag15.xml"/><Relationship Id="rId19" Type="http://schemas.openxmlformats.org/officeDocument/2006/relationships/tags" Target="../tags/tag24.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 Id="rId22" Type="http://schemas.openxmlformats.org/officeDocument/2006/relationships/tags" Target="../tags/tag27.xml"/></Relationships>
</file>

<file path=ppt/slides/_rels/slide19.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tags" Target="../tags/tag40.xml"/><Relationship Id="rId18" Type="http://schemas.openxmlformats.org/officeDocument/2006/relationships/image" Target="../media/image6.png"/><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tags" Target="../tags/tag39.xml"/><Relationship Id="rId17" Type="http://schemas.openxmlformats.org/officeDocument/2006/relationships/notesSlide" Target="../notesSlides/notesSlide17.xml"/><Relationship Id="rId2" Type="http://schemas.openxmlformats.org/officeDocument/2006/relationships/tags" Target="../tags/tag29.xml"/><Relationship Id="rId16" Type="http://schemas.openxmlformats.org/officeDocument/2006/relationships/slideLayout" Target="../slideLayouts/slideLayout17.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5" Type="http://schemas.openxmlformats.org/officeDocument/2006/relationships/tags" Target="../tags/tag32.xml"/><Relationship Id="rId15" Type="http://schemas.openxmlformats.org/officeDocument/2006/relationships/tags" Target="../tags/tag42.xml"/><Relationship Id="rId10" Type="http://schemas.openxmlformats.org/officeDocument/2006/relationships/tags" Target="../tags/tag37.xml"/><Relationship Id="rId19" Type="http://schemas.openxmlformats.org/officeDocument/2006/relationships/image" Target="../media/image3.png"/><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tags" Target="../tags/tag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1022350" y="2159000"/>
            <a:ext cx="6935788" cy="1447800"/>
          </a:xfrm>
          <a:prstGeom prst="rect">
            <a:avLst/>
          </a:prstGeom>
          <a:noFill/>
        </p:spPr>
        <p:txBody>
          <a:bodyPr wrap="square">
            <a:spAutoFit/>
          </a:bodyPr>
          <a:lstStyle/>
          <a:p>
            <a:pPr marR="0" algn="ctr" defTabSz="685800" eaLnBrk="1" fontAlgn="auto" hangingPunct="1">
              <a:spcBef>
                <a:spcPts val="0"/>
              </a:spcBef>
              <a:spcAft>
                <a:spcPts val="0"/>
              </a:spcAft>
              <a:buClrTx/>
              <a:buSzTx/>
              <a:buFontTx/>
              <a:buNone/>
              <a:defRPr/>
            </a:pPr>
            <a:r>
              <a:rPr kumimoji="0" lang="zh-CN" altLang="en-US" sz="4400" b="1" kern="1200" cap="none" spc="0" normalizeH="0" baseline="0" noProof="0" dirty="0">
                <a:solidFill>
                  <a:schemeClr val="tx1">
                    <a:lumMod val="85000"/>
                    <a:lumOff val="15000"/>
                  </a:schemeClr>
                </a:solidFill>
                <a:latin typeface="+mn-ea"/>
                <a:ea typeface="+mn-ea"/>
                <a:cs typeface="+mn-cs"/>
              </a:rPr>
              <a:t>使用手机阅读不同文娱产品的脑电信号比较</a:t>
            </a:r>
          </a:p>
        </p:txBody>
      </p:sp>
      <p:sp>
        <p:nvSpPr>
          <p:cNvPr id="2" name="文本框 1"/>
          <p:cNvSpPr txBox="1"/>
          <p:nvPr/>
        </p:nvSpPr>
        <p:spPr>
          <a:xfrm>
            <a:off x="1619250" y="3744913"/>
            <a:ext cx="5684838" cy="515938"/>
          </a:xfrm>
          <a:prstGeom prst="rect">
            <a:avLst/>
          </a:prstGeom>
          <a:noFill/>
        </p:spPr>
        <p:txBody>
          <a:bodyPr wrap="square">
            <a:spAutoFit/>
          </a:bodyPr>
          <a:lstStyle/>
          <a:p>
            <a:pPr marR="0" algn="ctr" defTabSz="685800">
              <a:buClrTx/>
              <a:buSzTx/>
              <a:buFontTx/>
              <a:buNone/>
              <a:defRPr/>
            </a:pPr>
            <a:r>
              <a:rPr kumimoji="0" lang="zh-CN" altLang="en-US" sz="1350" kern="1200" cap="none" spc="0" normalizeH="0" baseline="0" noProof="0" dirty="0">
                <a:latin typeface="+mn-lt"/>
                <a:ea typeface="+mn-ea"/>
                <a:cs typeface="+mn-cs"/>
              </a:rPr>
              <a:t>第</a:t>
            </a:r>
            <a:r>
              <a:rPr kumimoji="0" lang="en-US" altLang="zh-CN" sz="1350" kern="1200" cap="none" spc="0" normalizeH="0" baseline="0" noProof="0" dirty="0">
                <a:latin typeface="+mn-lt"/>
                <a:ea typeface="+mn-ea"/>
                <a:cs typeface="+mn-cs"/>
              </a:rPr>
              <a:t>6</a:t>
            </a:r>
            <a:r>
              <a:rPr kumimoji="0" lang="zh-CN" altLang="en-US" sz="1350" kern="1200" cap="none" spc="0" normalizeH="0" baseline="0" noProof="0" dirty="0">
                <a:latin typeface="+mn-lt"/>
                <a:ea typeface="+mn-ea"/>
                <a:cs typeface="+mn-cs"/>
              </a:rPr>
              <a:t>组：刘佳仪 潘诗语 金一鸣 刘晴睿 林子超</a:t>
            </a:r>
            <a:endParaRPr kumimoji="0" lang="en-US" altLang="zh-CN" sz="1350" kern="1200" cap="none" spc="0" normalizeH="0" baseline="0" noProof="0" dirty="0">
              <a:latin typeface="+mn-lt"/>
              <a:ea typeface="+mn-ea"/>
              <a:cs typeface="+mn-cs"/>
            </a:endParaRPr>
          </a:p>
          <a:p>
            <a:pPr marR="0" algn="ctr" defTabSz="685800">
              <a:buClrTx/>
              <a:buSzTx/>
              <a:buFontTx/>
              <a:buNone/>
              <a:defRPr/>
            </a:pPr>
            <a:r>
              <a:rPr kumimoji="0" lang="zh-CN" altLang="en-US" sz="1350" kern="1200" cap="none" spc="0" normalizeH="0" baseline="0" noProof="0" dirty="0">
                <a:latin typeface="+mn-lt"/>
                <a:ea typeface="+mn-ea"/>
                <a:cs typeface="+mn-cs"/>
              </a:rPr>
              <a:t>李昀惜 唐瑞浛 王昕 姚安欣 杨曜瑄</a:t>
            </a:r>
          </a:p>
        </p:txBody>
      </p:sp>
      <p:pic>
        <p:nvPicPr>
          <p:cNvPr id="14341" name="图片 2"/>
          <p:cNvPicPr>
            <a:picLocks noChangeAspect="1"/>
          </p:cNvPicPr>
          <p:nvPr/>
        </p:nvPicPr>
        <p:blipFill>
          <a:blip r:embed="rId2"/>
          <a:stretch>
            <a:fillRect/>
          </a:stretch>
        </p:blipFill>
        <p:spPr>
          <a:xfrm>
            <a:off x="3028950" y="952500"/>
            <a:ext cx="2922588" cy="1068388"/>
          </a:xfrm>
          <a:prstGeom prst="rect">
            <a:avLst/>
          </a:prstGeom>
          <a:noFill/>
          <a:ln w="9525">
            <a:noFill/>
          </a:ln>
        </p:spPr>
      </p:pic>
    </p:spTree>
  </p:cSld>
  <p:clrMapOvr>
    <a:masterClrMapping/>
  </p:clrMapOvr>
  <p:transition spd="slow" advClick="0" advTm="0">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组合 16"/>
          <p:cNvGrpSpPr/>
          <p:nvPr/>
        </p:nvGrpSpPr>
        <p:grpSpPr>
          <a:xfrm>
            <a:off x="877888" y="1112838"/>
            <a:ext cx="2989262" cy="1589087"/>
            <a:chOff x="552805" y="1098843"/>
            <a:chExt cx="8038391" cy="1589733"/>
          </a:xfrm>
        </p:grpSpPr>
        <p:sp>
          <p:nvSpPr>
            <p:cNvPr id="18" name="TextBox 30"/>
            <p:cNvSpPr txBox="1"/>
            <p:nvPr/>
          </p:nvSpPr>
          <p:spPr>
            <a:xfrm>
              <a:off x="611538" y="1098843"/>
              <a:ext cx="543691" cy="307738"/>
            </a:xfrm>
            <a:prstGeom prst="rect">
              <a:avLst/>
            </a:prstGeom>
            <a:noFill/>
          </p:spPr>
          <p:txBody>
            <a:bodyPr wrap="none">
              <a:spAutoFit/>
            </a:bodyPr>
            <a:lstStyle/>
            <a:p>
              <a:pPr marR="0" defTabSz="685800" eaLnBrk="1" fontAlgn="auto" hangingPunct="1">
                <a:spcBef>
                  <a:spcPts val="0"/>
                </a:spcBef>
                <a:spcAft>
                  <a:spcPts val="0"/>
                </a:spcAft>
                <a:buClrTx/>
                <a:buSzTx/>
                <a:buFontTx/>
                <a:buNone/>
                <a:defRPr/>
              </a:pPr>
              <a:r>
                <a:rPr kumimoji="0" lang="zh-CN" altLang="en-US" sz="1400" b="1"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t>被试</a:t>
              </a:r>
            </a:p>
          </p:txBody>
        </p:sp>
        <p:sp>
          <p:nvSpPr>
            <p:cNvPr id="19" name="TextBox 29"/>
            <p:cNvSpPr txBox="1"/>
            <p:nvPr/>
          </p:nvSpPr>
          <p:spPr>
            <a:xfrm>
              <a:off x="552805" y="1419477"/>
              <a:ext cx="8038391" cy="1269099"/>
            </a:xfrm>
            <a:prstGeom prst="rect">
              <a:avLst/>
            </a:prstGeom>
            <a:noFill/>
          </p:spPr>
          <p:txBody>
            <a:bodyPr>
              <a:spAutoFit/>
            </a:bodyPr>
            <a:lstStyle/>
            <a:p>
              <a:pPr marR="0" defTabSz="685800" eaLnBrk="1" fontAlgn="auto" hangingPunct="1">
                <a:lnSpc>
                  <a:spcPct val="130000"/>
                </a:lnSpc>
                <a:spcBef>
                  <a:spcPts val="0"/>
                </a:spcBef>
                <a:spcAft>
                  <a:spcPts val="0"/>
                </a:spcAft>
                <a:buClrTx/>
                <a:buSzTx/>
                <a:buFontTx/>
                <a:buNone/>
                <a:defRPr/>
              </a:pPr>
              <a:r>
                <a:rPr kumimoji="0" lang="zh-CN" altLang="en-US" sz="12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rPr>
                <a:t>通过问卷招募</a:t>
              </a:r>
              <a:r>
                <a:rPr kumimoji="0" lang="en-US" altLang="zh-CN" sz="12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rPr>
                <a:t>36</a:t>
              </a:r>
              <a:r>
                <a:rPr kumimoji="0" lang="zh-CN" altLang="en-US" sz="12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rPr>
                <a:t>名被试（其中男性</a:t>
              </a:r>
              <a:r>
                <a:rPr kumimoji="0" lang="en-US" altLang="zh-CN" sz="12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rPr>
                <a:t>12</a:t>
              </a:r>
              <a:r>
                <a:rPr kumimoji="0" lang="zh-CN" altLang="en-US" sz="12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rPr>
                <a:t>人），年龄范围</a:t>
              </a:r>
              <a:r>
                <a:rPr kumimoji="0" lang="en-US" altLang="zh-CN" sz="12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rPr>
                <a:t>19-22</a:t>
              </a:r>
              <a:r>
                <a:rPr kumimoji="0" lang="zh-CN" altLang="en-US" sz="12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rPr>
                <a:t>岁。</a:t>
              </a:r>
              <a:endParaRPr kumimoji="0" lang="en-US" altLang="zh-CN" sz="12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endParaRPr>
            </a:p>
            <a:p>
              <a:pPr marR="0" defTabSz="685800" eaLnBrk="1" fontAlgn="auto" hangingPunct="1">
                <a:lnSpc>
                  <a:spcPct val="130000"/>
                </a:lnSpc>
                <a:spcBef>
                  <a:spcPts val="0"/>
                </a:spcBef>
                <a:spcAft>
                  <a:spcPts val="0"/>
                </a:spcAft>
                <a:buClrTx/>
                <a:buSzTx/>
                <a:buFontTx/>
                <a:buNone/>
                <a:defRPr/>
              </a:pPr>
              <a:r>
                <a:rPr kumimoji="0" lang="zh-CN" altLang="en-US" sz="12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rPr>
                <a:t>均为右利手，均视力正常或矫正后视力正常，无色盲色弱等视障情况，无智力障碍。</a:t>
              </a:r>
              <a:endParaRPr kumimoji="0" lang="en-US" altLang="zh-CN" sz="12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endParaRPr>
            </a:p>
          </p:txBody>
        </p:sp>
      </p:grpSp>
      <p:sp>
        <p:nvSpPr>
          <p:cNvPr id="30723" name="文本框 6"/>
          <p:cNvSpPr txBox="1"/>
          <p:nvPr/>
        </p:nvSpPr>
        <p:spPr>
          <a:xfrm>
            <a:off x="782638" y="280988"/>
            <a:ext cx="1722437" cy="461962"/>
          </a:xfrm>
          <a:prstGeom prst="rect">
            <a:avLst/>
          </a:prstGeom>
          <a:noFill/>
          <a:ln w="9525">
            <a:noFill/>
          </a:ln>
        </p:spPr>
        <p:txBody>
          <a:bodyPr>
            <a:spAutoFit/>
          </a:bodyPr>
          <a:lstStyle/>
          <a:p>
            <a:pPr eaLnBrk="1" hangingPunct="1"/>
            <a:r>
              <a:rPr lang="zh-CN" altLang="en-US" sz="2400" b="1" dirty="0">
                <a:latin typeface="Arial" panose="020B0604020202020204" pitchFamily="34" charset="0"/>
              </a:rPr>
              <a:t>实验设计</a:t>
            </a:r>
          </a:p>
        </p:txBody>
      </p:sp>
      <p:grpSp>
        <p:nvGrpSpPr>
          <p:cNvPr id="30724" name="组合 7"/>
          <p:cNvGrpSpPr>
            <a:grpSpLocks noChangeAspect="1"/>
          </p:cNvGrpSpPr>
          <p:nvPr/>
        </p:nvGrpSpPr>
        <p:grpSpPr>
          <a:xfrm>
            <a:off x="314325" y="290513"/>
            <a:ext cx="468313" cy="468312"/>
            <a:chOff x="1928879" y="1944350"/>
            <a:chExt cx="1129689" cy="1129689"/>
          </a:xfrm>
        </p:grpSpPr>
        <p:sp>
          <p:nvSpPr>
            <p:cNvPr id="9" name="椭圆 8"/>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10" name="Freeform 7"/>
            <p:cNvSpPr>
              <a:spLocks noEditPoints="1"/>
            </p:cNvSpPr>
            <p:nvPr/>
          </p:nvSpPr>
          <p:spPr bwMode="auto">
            <a:xfrm>
              <a:off x="2108864" y="2227730"/>
              <a:ext cx="750572" cy="616542"/>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pic>
        <p:nvPicPr>
          <p:cNvPr id="30725" name="图片 10"/>
          <p:cNvPicPr>
            <a:picLocks noChangeAspect="1"/>
          </p:cNvPicPr>
          <p:nvPr/>
        </p:nvPicPr>
        <p:blipFill>
          <a:blip r:embed="rId3"/>
          <a:stretch>
            <a:fillRect/>
          </a:stretch>
        </p:blipFill>
        <p:spPr>
          <a:xfrm>
            <a:off x="7558088" y="-20637"/>
            <a:ext cx="1531937" cy="560387"/>
          </a:xfrm>
          <a:prstGeom prst="rect">
            <a:avLst/>
          </a:prstGeom>
          <a:noFill/>
          <a:ln w="9525">
            <a:noFill/>
          </a:ln>
        </p:spPr>
      </p:pic>
      <p:pic>
        <p:nvPicPr>
          <p:cNvPr id="30726" name="图片 1"/>
          <p:cNvPicPr>
            <a:picLocks noChangeAspect="1"/>
          </p:cNvPicPr>
          <p:nvPr/>
        </p:nvPicPr>
        <p:blipFill>
          <a:blip r:embed="rId4"/>
          <a:stretch>
            <a:fillRect/>
          </a:stretch>
        </p:blipFill>
        <p:spPr>
          <a:xfrm>
            <a:off x="314325" y="2979738"/>
            <a:ext cx="8469313" cy="1755775"/>
          </a:xfrm>
          <a:prstGeom prst="rect">
            <a:avLst/>
          </a:prstGeom>
          <a:noFill/>
          <a:ln w="9525">
            <a:noFill/>
          </a:ln>
        </p:spPr>
      </p:pic>
      <p:sp>
        <p:nvSpPr>
          <p:cNvPr id="3" name="矩形 2"/>
          <p:cNvSpPr/>
          <p:nvPr/>
        </p:nvSpPr>
        <p:spPr>
          <a:xfrm>
            <a:off x="4352925" y="2125663"/>
            <a:ext cx="4613275" cy="1062038"/>
          </a:xfrm>
          <a:prstGeom prst="rect">
            <a:avLst/>
          </a:prstGeom>
        </p:spPr>
        <p:txBody>
          <a:bodyPr wrap="square">
            <a:spAutoFit/>
          </a:bodyPr>
          <a:lstStyle/>
          <a:p>
            <a:pPr marL="0" marR="0" lvl="0" indent="0" algn="l" defTabSz="685800" rtl="0" eaLnBrk="0" fontAlgn="base" latinLnBrk="0" hangingPunct="0">
              <a:lnSpc>
                <a:spcPct val="150000"/>
              </a:lnSpc>
              <a:spcBef>
                <a:spcPct val="0"/>
              </a:spcBef>
              <a:spcAft>
                <a:spcPts val="0"/>
              </a:spcAft>
              <a:buClrTx/>
              <a:buSzTx/>
              <a:buFontTx/>
              <a:buNone/>
              <a:defRPr/>
            </a:pPr>
            <a:r>
              <a:rPr kumimoji="0" lang="zh-CN" altLang="en-US" sz="1400" b="1"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因变量：</a:t>
            </a:r>
            <a:r>
              <a:rPr kumimoji="0" lang="zh-CN" altLang="en-US" sz="12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脑电指标</a:t>
            </a:r>
            <a:r>
              <a:rPr kumimoji="0" lang="zh-CN" altLang="en-US" sz="11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a:t>
            </a:r>
            <a:r>
              <a:rPr kumimoji="0" lang="el-GR" altLang="zh-CN" sz="11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α</a:t>
            </a:r>
            <a:r>
              <a:rPr kumimoji="0" lang="zh-CN" altLang="en-US" sz="11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偏侧化指数、</a:t>
            </a:r>
            <a:r>
              <a:rPr kumimoji="0" lang="el-GR" altLang="zh-CN" sz="11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β/α</a:t>
            </a:r>
            <a:r>
              <a:rPr kumimoji="0" lang="zh-CN" altLang="en-US" sz="11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波的能量比值）</a:t>
            </a:r>
            <a:endParaRPr kumimoji="0" lang="en-US" altLang="zh-CN" sz="11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685800" rtl="0" eaLnBrk="0" fontAlgn="base" latinLnBrk="0" hangingPunct="0">
              <a:lnSpc>
                <a:spcPct val="150000"/>
              </a:lnSpc>
              <a:spcBef>
                <a:spcPct val="0"/>
              </a:spcBef>
              <a:spcAft>
                <a:spcPts val="0"/>
              </a:spcAft>
              <a:buClrTx/>
              <a:buSzTx/>
              <a:buFontTx/>
              <a:buNone/>
              <a:defRPr/>
            </a:pPr>
            <a:r>
              <a:rPr kumimoji="0" lang="en-US" altLang="zh-CN" sz="11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主观报告（</a:t>
            </a:r>
            <a:r>
              <a:rPr kumimoji="0" lang="zh-CN" altLang="en-US" sz="11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理解难度、注意力吸引、情绪体验等评分</a:t>
            </a:r>
            <a:r>
              <a:rPr kumimoji="0" lang="zh-CN" altLang="en-US" sz="12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a:t>
            </a:r>
          </a:p>
          <a:p>
            <a:pPr marL="0" marR="0" lvl="0" indent="0" algn="l" defTabSz="685800" rtl="0" eaLnBrk="0" fontAlgn="base" latinLnBrk="0" hangingPunct="0">
              <a:lnSpc>
                <a:spcPct val="100000"/>
              </a:lnSpc>
              <a:spcBef>
                <a:spcPct val="0"/>
              </a:spcBef>
              <a:spcAft>
                <a:spcPts val="0"/>
              </a:spcAft>
              <a:buClrTx/>
              <a:buSzTx/>
              <a:buFontTx/>
              <a:buNone/>
              <a:defRPr/>
            </a:pPr>
            <a:endParaRPr kumimoji="0" lang="zh-CN" altLang="en-US" sz="12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685800" rtl="0" eaLnBrk="0" fontAlgn="base" latinLnBrk="0" hangingPunct="0">
              <a:lnSpc>
                <a:spcPct val="100000"/>
              </a:lnSpc>
              <a:spcBef>
                <a:spcPct val="0"/>
              </a:spcBef>
              <a:spcAft>
                <a:spcPts val="0"/>
              </a:spcAft>
              <a:buClrTx/>
              <a:buSzTx/>
              <a:buFontTx/>
              <a:buNone/>
              <a:defRPr/>
            </a:pPr>
            <a:endParaRPr kumimoji="0" lang="en-US" altLang="zh-CN" sz="12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endParaRPr>
          </a:p>
        </p:txBody>
      </p:sp>
      <p:sp>
        <p:nvSpPr>
          <p:cNvPr id="4" name="矩形 3"/>
          <p:cNvSpPr/>
          <p:nvPr/>
        </p:nvSpPr>
        <p:spPr>
          <a:xfrm>
            <a:off x="4352925" y="1085850"/>
            <a:ext cx="3613150" cy="936625"/>
          </a:xfrm>
          <a:prstGeom prst="rect">
            <a:avLst/>
          </a:prstGeom>
        </p:spPr>
        <p:txBody>
          <a:bodyPr wrap="square">
            <a:spAutoFit/>
          </a:bodyPr>
          <a:lstStyle/>
          <a:p>
            <a:pPr marL="0" marR="0" lvl="0" indent="0" algn="l" defTabSz="685800" rtl="0" eaLnBrk="0" fontAlgn="base" latinLnBrk="0" hangingPunct="0">
              <a:lnSpc>
                <a:spcPct val="150000"/>
              </a:lnSpc>
              <a:spcBef>
                <a:spcPct val="0"/>
              </a:spcBef>
              <a:spcAft>
                <a:spcPts val="0"/>
              </a:spcAft>
              <a:buClrTx/>
              <a:buSzTx/>
              <a:buFontTx/>
              <a:buNone/>
              <a:defRPr/>
            </a:pPr>
            <a:r>
              <a:rPr kumimoji="0" lang="zh-CN" altLang="en-US" sz="1400" b="1"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自变量：</a:t>
            </a:r>
            <a:r>
              <a:rPr kumimoji="0" lang="en-US" altLang="zh-CN" sz="12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3x3</a:t>
            </a:r>
            <a:r>
              <a:rPr kumimoji="0" lang="zh-CN" altLang="en-US" sz="12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被试内设计</a:t>
            </a:r>
            <a:endParaRPr kumimoji="0" lang="en-US" altLang="zh-CN" sz="12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685800" rtl="0" eaLnBrk="0" fontAlgn="base" latinLnBrk="0" hangingPunct="0">
              <a:lnSpc>
                <a:spcPct val="150000"/>
              </a:lnSpc>
              <a:spcBef>
                <a:spcPct val="0"/>
              </a:spcBef>
              <a:spcAft>
                <a:spcPts val="0"/>
              </a:spcAft>
              <a:buClrTx/>
              <a:buSzTx/>
              <a:buFontTx/>
              <a:buNone/>
              <a:defRPr/>
            </a:pPr>
            <a:r>
              <a:rPr kumimoji="0" lang="en-US" altLang="zh-CN" sz="12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材料类型（长视频</a:t>
            </a:r>
            <a:r>
              <a:rPr kumimoji="0" lang="en-US" altLang="zh-CN" sz="12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短视频</a:t>
            </a:r>
            <a:r>
              <a:rPr kumimoji="0" lang="en-US" altLang="zh-CN" sz="12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漫画） </a:t>
            </a:r>
            <a:endParaRPr kumimoji="0" lang="en-US" altLang="zh-CN" sz="12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685800" rtl="0" eaLnBrk="0" fontAlgn="base" latinLnBrk="0" hangingPunct="0">
              <a:lnSpc>
                <a:spcPct val="150000"/>
              </a:lnSpc>
              <a:spcBef>
                <a:spcPct val="0"/>
              </a:spcBef>
              <a:spcAft>
                <a:spcPts val="0"/>
              </a:spcAft>
              <a:buClrTx/>
              <a:buSzTx/>
              <a:buFontTx/>
              <a:buNone/>
              <a:defRPr/>
            </a:pPr>
            <a:r>
              <a:rPr kumimoji="0" lang="en-US" altLang="zh-CN" sz="12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测量时间段（阅读前</a:t>
            </a:r>
            <a:r>
              <a:rPr kumimoji="0" lang="en-US" altLang="zh-CN" sz="12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阅读中</a:t>
            </a:r>
            <a:r>
              <a:rPr kumimoji="0" lang="en-US" altLang="zh-CN" sz="12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rPr>
              <a:t>阅读后）</a:t>
            </a:r>
            <a:endParaRPr kumimoji="0" lang="en-US" altLang="zh-CN" sz="1200" b="0" i="0" u="none" strike="noStrike" kern="120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slow" advClick="0" advTm="0">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文本框 2"/>
          <p:cNvSpPr txBox="1"/>
          <p:nvPr/>
        </p:nvSpPr>
        <p:spPr>
          <a:xfrm>
            <a:off x="2145665" y="2262505"/>
            <a:ext cx="4348163" cy="706755"/>
          </a:xfrm>
          <a:prstGeom prst="rect">
            <a:avLst/>
          </a:prstGeom>
          <a:noFill/>
        </p:spPr>
        <p:txBody>
          <a:bodyPr>
            <a:spAutoFit/>
          </a:bodyPr>
          <a:lstStyle/>
          <a:p>
            <a:pPr marR="0" algn="ctr" defTabSz="685800" eaLnBrk="1" fontAlgn="auto" hangingPunct="1">
              <a:spcBef>
                <a:spcPts val="0"/>
              </a:spcBef>
              <a:spcAft>
                <a:spcPts val="0"/>
              </a:spcAft>
              <a:buClrTx/>
              <a:buSzTx/>
              <a:buFontTx/>
              <a:buNone/>
              <a:defRPr/>
            </a:pPr>
            <a:r>
              <a:rPr kumimoji="0" lang="zh-CN" altLang="en-US" sz="4000" b="1" kern="1200" cap="none" spc="0" normalizeH="0" baseline="0" noProof="0" dirty="0">
                <a:solidFill>
                  <a:schemeClr val="tx1">
                    <a:lumMod val="85000"/>
                    <a:lumOff val="15000"/>
                  </a:schemeClr>
                </a:solidFill>
                <a:latin typeface="+mn-lt"/>
                <a:ea typeface="+mn-ea"/>
                <a:cs typeface="+mn-cs"/>
              </a:rPr>
              <a:t>研究结果</a:t>
            </a:r>
          </a:p>
        </p:txBody>
      </p:sp>
      <p:sp>
        <p:nvSpPr>
          <p:cNvPr id="24579" name="文本框 4"/>
          <p:cNvSpPr txBox="1"/>
          <p:nvPr/>
        </p:nvSpPr>
        <p:spPr>
          <a:xfrm>
            <a:off x="3228975" y="2019300"/>
            <a:ext cx="1331913" cy="306705"/>
          </a:xfrm>
          <a:prstGeom prst="rect">
            <a:avLst/>
          </a:prstGeom>
          <a:noFill/>
          <a:ln w="9525">
            <a:noFill/>
          </a:ln>
        </p:spPr>
        <p:txBody>
          <a:bodyPr>
            <a:spAutoFit/>
          </a:bodyPr>
          <a:lstStyle/>
          <a:p>
            <a:pPr eaLnBrk="1" hangingPunct="1"/>
            <a:r>
              <a:rPr lang="en-US" altLang="zh-CN" sz="1400" dirty="0">
                <a:latin typeface="Arial" panose="020B0604020202020204" pitchFamily="34" charset="0"/>
              </a:rPr>
              <a:t>PART FOUR</a:t>
            </a:r>
            <a:endParaRPr lang="zh-CN" altLang="en-US" sz="1400" dirty="0">
              <a:latin typeface="Arial" panose="020B0604020202020204" pitchFamily="34" charset="0"/>
            </a:endParaRPr>
          </a:p>
        </p:txBody>
      </p:sp>
      <p:grpSp>
        <p:nvGrpSpPr>
          <p:cNvPr id="24580" name="组合 8"/>
          <p:cNvGrpSpPr/>
          <p:nvPr/>
        </p:nvGrpSpPr>
        <p:grpSpPr>
          <a:xfrm>
            <a:off x="1928813" y="1944688"/>
            <a:ext cx="1130300" cy="1128712"/>
            <a:chOff x="1928879" y="1944350"/>
            <a:chExt cx="1129689" cy="1129689"/>
          </a:xfrm>
        </p:grpSpPr>
        <p:sp>
          <p:nvSpPr>
            <p:cNvPr id="2" name="椭圆 1"/>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8" name="Freeform 7"/>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40964" name="组合 3"/>
          <p:cNvGrpSpPr/>
          <p:nvPr/>
        </p:nvGrpSpPr>
        <p:grpSpPr>
          <a:xfrm>
            <a:off x="1955483" y="1956118"/>
            <a:ext cx="1130300" cy="1128712"/>
            <a:chOff x="1928879" y="1944350"/>
            <a:chExt cx="1129689" cy="1129689"/>
          </a:xfrm>
        </p:grpSpPr>
        <p:sp>
          <p:nvSpPr>
            <p:cNvPr id="4" name="椭圆 3"/>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grpSp>
          <p:nvGrpSpPr>
            <p:cNvPr id="5" name="组合 6"/>
            <p:cNvGrpSpPr/>
            <p:nvPr/>
          </p:nvGrpSpPr>
          <p:grpSpPr>
            <a:xfrm>
              <a:off x="2119073" y="2251134"/>
              <a:ext cx="749300" cy="509588"/>
              <a:chOff x="3897313" y="2016126"/>
              <a:chExt cx="749300" cy="509588"/>
            </a:xfrm>
            <a:solidFill>
              <a:schemeClr val="bg1"/>
            </a:solidFill>
          </p:grpSpPr>
          <p:sp>
            <p:nvSpPr>
              <p:cNvPr id="6" name="Freeform 8"/>
              <p:cNvSpPr>
                <a:spLocks noEditPoints="1"/>
              </p:cNvSpPr>
              <p:nvPr/>
            </p:nvSpPr>
            <p:spPr bwMode="auto">
              <a:xfrm>
                <a:off x="3897313" y="2016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10" name="Freeform 24"/>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11" name="Freeform 25"/>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12" name="Freeform 26"/>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13" name="Freeform 27"/>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14" name="Freeform 28"/>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15" name="Freeform 29"/>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16" name="Freeform 30"/>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17" name="Freeform 31"/>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18" name="Freeform 32"/>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19" name="Freeform 33"/>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grpSp>
    </p:spTree>
  </p:cSld>
  <p:clrMapOvr>
    <a:masterClrMapping/>
  </p:clrMapOvr>
  <p:transition spd="slow" advClick="0" advTm="0">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6865" y="1986915"/>
            <a:ext cx="2208530" cy="2790190"/>
          </a:xfrm>
          <a:prstGeom prst="rect">
            <a:avLst/>
          </a:prstGeom>
          <a:ln>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8450" name="矩形 25"/>
          <p:cNvSpPr/>
          <p:nvPr/>
        </p:nvSpPr>
        <p:spPr>
          <a:xfrm>
            <a:off x="782955" y="856615"/>
            <a:ext cx="7649210" cy="570865"/>
          </a:xfrm>
          <a:prstGeom prst="rect">
            <a:avLst/>
          </a:prstGeom>
          <a:noFill/>
          <a:ln w="9525">
            <a:noFill/>
          </a:ln>
        </p:spPr>
        <p:txBody>
          <a:bodyPr wrap="square">
            <a:spAutoFit/>
          </a:bodyPr>
          <a:lstStyle/>
          <a:p>
            <a:pPr eaLnBrk="1" hangingPunct="1">
              <a:lnSpc>
                <a:spcPct val="130000"/>
              </a:lnSpc>
            </a:pPr>
            <a:r>
              <a:rPr lang="en-US" sz="1200" dirty="0">
                <a:solidFill>
                  <a:srgbClr val="000000"/>
                </a:solidFill>
                <a:latin typeface="微软雅黑" panose="020B0503020204020204" pitchFamily="34" charset="-122"/>
              </a:rPr>
              <a:t>       </a:t>
            </a:r>
            <a:r>
              <a:rPr sz="1200" dirty="0">
                <a:solidFill>
                  <a:srgbClr val="000000"/>
                </a:solidFill>
                <a:latin typeface="微软雅黑" panose="020B0503020204020204" pitchFamily="34" charset="-122"/>
              </a:rPr>
              <a:t>对每段EEG数据进行1-30Hz带通滤波和50Hz陷波滤波，以去除噪声和工频干扰，同时去除了电压跳变的数据和眼动伪迹。分离每位被试静息段与三种任务态的EEG信号，每段选取前中后1/3时间段段数据分进行分析。</a:t>
            </a:r>
          </a:p>
        </p:txBody>
      </p:sp>
      <p:sp>
        <p:nvSpPr>
          <p:cNvPr id="36" name="矩形 35"/>
          <p:cNvSpPr/>
          <p:nvPr/>
        </p:nvSpPr>
        <p:spPr>
          <a:xfrm>
            <a:off x="392430" y="2487930"/>
            <a:ext cx="1963420" cy="1980565"/>
          </a:xfrm>
          <a:prstGeom prst="rect">
            <a:avLst/>
          </a:prstGeom>
        </p:spPr>
        <p:txBody>
          <a:bodyPr wrap="square">
            <a:spAutoFit/>
          </a:bodyPr>
          <a:lstStyle/>
          <a:p>
            <a:pPr marL="0" marR="0" lvl="0" indent="457200" algn="just" defTabSz="685800" rtl="0" eaLnBrk="1" fontAlgn="auto" latinLnBrk="0" hangingPunct="1">
              <a:lnSpc>
                <a:spcPts val="2105"/>
              </a:lnSpc>
              <a:spcBef>
                <a:spcPts val="0"/>
              </a:spcBef>
              <a:spcAft>
                <a:spcPts val="0"/>
              </a:spcAft>
              <a:buClrTx/>
              <a:buSzTx/>
              <a:buFontTx/>
              <a:buNone/>
              <a:defRPr/>
            </a:pPr>
            <a:r>
              <a:rPr kumimoji="0" lang="zh-CN" altLang="en-US" sz="10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计算左右额区在α波（8-12Hz）频段的功率，采取右额区α功率-左额区α功率的方式计算α偏侧化指数。为控制个体差异，将α偏侧化指数除以静息段的相应值作为标准化α指标进行分析。</a:t>
            </a:r>
          </a:p>
        </p:txBody>
      </p:sp>
      <p:grpSp>
        <p:nvGrpSpPr>
          <p:cNvPr id="18439" name="组合 36"/>
          <p:cNvGrpSpPr>
            <a:grpSpLocks noChangeAspect="1"/>
          </p:cNvGrpSpPr>
          <p:nvPr/>
        </p:nvGrpSpPr>
        <p:grpSpPr>
          <a:xfrm>
            <a:off x="271463" y="266700"/>
            <a:ext cx="468312" cy="468313"/>
            <a:chOff x="2558424" y="1401428"/>
            <a:chExt cx="1318727" cy="1318727"/>
          </a:xfrm>
        </p:grpSpPr>
        <p:sp>
          <p:nvSpPr>
            <p:cNvPr id="38" name="椭圆 37"/>
            <p:cNvSpPr/>
            <p:nvPr/>
          </p:nvSpPr>
          <p:spPr>
            <a:xfrm>
              <a:off x="2558424" y="1401428"/>
              <a:ext cx="1318727" cy="1318727"/>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39" name="Freeform 11"/>
            <p:cNvSpPr/>
            <p:nvPr/>
          </p:nvSpPr>
          <p:spPr bwMode="auto">
            <a:xfrm>
              <a:off x="2674651" y="1817163"/>
              <a:ext cx="1086273" cy="594543"/>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grpSp>
      <p:sp>
        <p:nvSpPr>
          <p:cNvPr id="18440" name="文本框 39"/>
          <p:cNvSpPr txBox="1"/>
          <p:nvPr/>
        </p:nvSpPr>
        <p:spPr>
          <a:xfrm>
            <a:off x="782638" y="280988"/>
            <a:ext cx="1722437" cy="460375"/>
          </a:xfrm>
          <a:prstGeom prst="rect">
            <a:avLst/>
          </a:prstGeom>
          <a:noFill/>
          <a:ln w="9525">
            <a:noFill/>
          </a:ln>
        </p:spPr>
        <p:txBody>
          <a:bodyPr>
            <a:spAutoFit/>
          </a:bodyPr>
          <a:lstStyle/>
          <a:p>
            <a:pPr eaLnBrk="1" hangingPunct="1"/>
            <a:r>
              <a:rPr lang="zh-CN" altLang="en-US" sz="2400" b="1" dirty="0">
                <a:latin typeface="Arial" panose="020B0604020202020204" pitchFamily="34" charset="0"/>
              </a:rPr>
              <a:t>研究结果</a:t>
            </a:r>
          </a:p>
        </p:txBody>
      </p:sp>
      <p:pic>
        <p:nvPicPr>
          <p:cNvPr id="18441" name="图片 33"/>
          <p:cNvPicPr>
            <a:picLocks noChangeAspect="1"/>
          </p:cNvPicPr>
          <p:nvPr/>
        </p:nvPicPr>
        <p:blipFill>
          <a:blip r:embed="rId3"/>
          <a:stretch>
            <a:fillRect/>
          </a:stretch>
        </p:blipFill>
        <p:spPr>
          <a:xfrm>
            <a:off x="7558088" y="-20637"/>
            <a:ext cx="1531937" cy="560387"/>
          </a:xfrm>
          <a:prstGeom prst="rect">
            <a:avLst/>
          </a:prstGeom>
          <a:noFill/>
          <a:ln w="9525">
            <a:noFill/>
          </a:ln>
        </p:spPr>
      </p:pic>
      <p:sp>
        <p:nvSpPr>
          <p:cNvPr id="2" name="矩形 26"/>
          <p:cNvSpPr/>
          <p:nvPr/>
        </p:nvSpPr>
        <p:spPr>
          <a:xfrm>
            <a:off x="584162" y="1537970"/>
            <a:ext cx="1641475" cy="337185"/>
          </a:xfrm>
          <a:prstGeom prst="rect">
            <a:avLst/>
          </a:prstGeom>
          <a:noFill/>
          <a:ln w="9525">
            <a:noFill/>
          </a:ln>
        </p:spPr>
        <p:txBody>
          <a:bodyPr wrap="none">
            <a:spAutoFit/>
          </a:bodyPr>
          <a:lstStyle/>
          <a:p>
            <a:pPr eaLnBrk="1" hangingPunct="1"/>
            <a:r>
              <a:rPr lang="en-US" altLang="zh-CN" sz="1600" b="1" dirty="0">
                <a:latin typeface="微软雅黑" panose="020B0503020204020204" pitchFamily="34" charset="-122"/>
              </a:rPr>
              <a:t>1.  α</a:t>
            </a:r>
            <a:r>
              <a:rPr lang="zh-CN" altLang="en-US" sz="1600" b="1" dirty="0">
                <a:latin typeface="微软雅黑" panose="020B0503020204020204" pitchFamily="34" charset="-122"/>
              </a:rPr>
              <a:t>偏侧化指数</a:t>
            </a:r>
          </a:p>
        </p:txBody>
      </p:sp>
      <p:sp>
        <p:nvSpPr>
          <p:cNvPr id="4" name="TextBox 23"/>
          <p:cNvSpPr txBox="1"/>
          <p:nvPr/>
        </p:nvSpPr>
        <p:spPr>
          <a:xfrm>
            <a:off x="986473" y="2087880"/>
            <a:ext cx="868680" cy="299085"/>
          </a:xfrm>
          <a:prstGeom prst="rect">
            <a:avLst/>
          </a:prstGeom>
          <a:noFill/>
        </p:spPr>
        <p:txBody>
          <a:bodyPr wrap="none">
            <a:spAutoFit/>
          </a:bodyPr>
          <a:lstStyle/>
          <a:p>
            <a:pPr marR="0" defTabSz="685800" eaLnBrk="1" fontAlgn="auto" hangingPunct="1">
              <a:spcBef>
                <a:spcPts val="0"/>
              </a:spcBef>
              <a:spcAft>
                <a:spcPts val="0"/>
              </a:spcAft>
              <a:buClrTx/>
              <a:buSzTx/>
              <a:buFontTx/>
              <a:buNone/>
              <a:defRPr/>
            </a:pPr>
            <a:r>
              <a:rPr kumimoji="0" lang="zh-CN" altLang="en-US" sz="1350" b="1" kern="1200" cap="none" spc="0" normalizeH="0" baseline="0" noProof="0" dirty="0">
                <a:latin typeface="微软雅黑" panose="020B0503020204020204" pitchFamily="34" charset="-122"/>
                <a:ea typeface="微软雅黑" panose="020B0503020204020204" pitchFamily="34" charset="-122"/>
                <a:cs typeface="+mn-cs"/>
              </a:rPr>
              <a:t>分析方法</a:t>
            </a:r>
          </a:p>
        </p:txBody>
      </p:sp>
      <p:sp>
        <p:nvSpPr>
          <p:cNvPr id="5" name="矩形 4"/>
          <p:cNvSpPr/>
          <p:nvPr/>
        </p:nvSpPr>
        <p:spPr>
          <a:xfrm>
            <a:off x="2649855" y="1542415"/>
            <a:ext cx="6223635" cy="3326765"/>
          </a:xfrm>
          <a:prstGeom prst="rect">
            <a:avLst/>
          </a:prstGeom>
          <a:noFill/>
          <a:ln>
            <a:prstDash val="sys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4"/>
          <a:stretch>
            <a:fillRect/>
          </a:stretch>
        </p:blipFill>
        <p:spPr>
          <a:xfrm>
            <a:off x="2755900" y="2275205"/>
            <a:ext cx="2495550" cy="847725"/>
          </a:xfrm>
          <a:prstGeom prst="rect">
            <a:avLst/>
          </a:prstGeom>
        </p:spPr>
      </p:pic>
      <p:pic>
        <p:nvPicPr>
          <p:cNvPr id="10" name="图片 9"/>
          <p:cNvPicPr>
            <a:picLocks noChangeAspect="1"/>
          </p:cNvPicPr>
          <p:nvPr/>
        </p:nvPicPr>
        <p:blipFill>
          <a:blip r:embed="rId5"/>
          <a:stretch>
            <a:fillRect/>
          </a:stretch>
        </p:blipFill>
        <p:spPr>
          <a:xfrm>
            <a:off x="2755900" y="3455035"/>
            <a:ext cx="2494280" cy="886460"/>
          </a:xfrm>
          <a:prstGeom prst="rect">
            <a:avLst/>
          </a:prstGeom>
        </p:spPr>
      </p:pic>
      <p:sp>
        <p:nvSpPr>
          <p:cNvPr id="18" name="TextBox 23"/>
          <p:cNvSpPr txBox="1"/>
          <p:nvPr/>
        </p:nvSpPr>
        <p:spPr>
          <a:xfrm>
            <a:off x="3539173" y="1632585"/>
            <a:ext cx="868680" cy="299085"/>
          </a:xfrm>
          <a:prstGeom prst="rect">
            <a:avLst/>
          </a:prstGeom>
          <a:noFill/>
        </p:spPr>
        <p:txBody>
          <a:bodyPr wrap="none">
            <a:spAutoFit/>
          </a:bodyPr>
          <a:lstStyle/>
          <a:p>
            <a:pPr marR="0" defTabSz="685800" eaLnBrk="1" fontAlgn="auto" hangingPunct="1">
              <a:spcBef>
                <a:spcPts val="0"/>
              </a:spcBef>
              <a:spcAft>
                <a:spcPts val="0"/>
              </a:spcAft>
              <a:buClrTx/>
              <a:buSzTx/>
              <a:buFontTx/>
              <a:buNone/>
              <a:defRPr/>
            </a:pPr>
            <a:r>
              <a:rPr kumimoji="0" lang="zh-CN" altLang="en-US" sz="1350" b="1" kern="1200" cap="none" spc="0" normalizeH="0" baseline="0" noProof="0" dirty="0">
                <a:latin typeface="微软雅黑" panose="020B0503020204020204" pitchFamily="34" charset="-122"/>
                <a:ea typeface="微软雅黑" panose="020B0503020204020204" pitchFamily="34" charset="-122"/>
                <a:cs typeface="+mn-cs"/>
              </a:rPr>
              <a:t>数据结果</a:t>
            </a:r>
          </a:p>
        </p:txBody>
      </p:sp>
      <p:sp>
        <p:nvSpPr>
          <p:cNvPr id="25" name="TextBox 23"/>
          <p:cNvSpPr txBox="1"/>
          <p:nvPr/>
        </p:nvSpPr>
        <p:spPr>
          <a:xfrm>
            <a:off x="3539173" y="2012950"/>
            <a:ext cx="1097280" cy="213995"/>
          </a:xfrm>
          <a:prstGeom prst="rect">
            <a:avLst/>
          </a:prstGeom>
          <a:noFill/>
        </p:spPr>
        <p:txBody>
          <a:bodyPr wrap="none">
            <a:spAutoFit/>
          </a:bodyPr>
          <a:lstStyle/>
          <a:p>
            <a:pPr marR="0" algn="l" defTabSz="685800" eaLnBrk="1" fontAlgn="auto" hangingPunct="1">
              <a:spcBef>
                <a:spcPts val="0"/>
              </a:spcBef>
              <a:spcAft>
                <a:spcPts val="0"/>
              </a:spcAft>
              <a:buClrTx/>
              <a:buSzTx/>
              <a:buFontTx/>
              <a:buNone/>
              <a:defRPr/>
            </a:pPr>
            <a:r>
              <a:rPr kumimoji="0" lang="zh-CN" altLang="en-US" sz="800" kern="1200" cap="none" spc="0" normalizeH="0" baseline="0" noProof="0" dirty="0">
                <a:latin typeface="黑体" panose="02010609060101010101" charset="-122"/>
                <a:ea typeface="黑体" panose="02010609060101010101" charset="-122"/>
                <a:cs typeface="黑体" panose="02010609060101010101" charset="-122"/>
              </a:rPr>
              <a:t>标准化α偏侧化指数</a:t>
            </a:r>
          </a:p>
        </p:txBody>
      </p:sp>
      <p:sp>
        <p:nvSpPr>
          <p:cNvPr id="26" name="TextBox 23"/>
          <p:cNvSpPr txBox="1"/>
          <p:nvPr/>
        </p:nvSpPr>
        <p:spPr>
          <a:xfrm>
            <a:off x="3081973" y="3166110"/>
            <a:ext cx="2011680" cy="213995"/>
          </a:xfrm>
          <a:prstGeom prst="rect">
            <a:avLst/>
          </a:prstGeom>
          <a:noFill/>
        </p:spPr>
        <p:txBody>
          <a:bodyPr wrap="none">
            <a:spAutoFit/>
          </a:bodyPr>
          <a:lstStyle/>
          <a:p>
            <a:pPr marR="0" algn="l" defTabSz="685800" eaLnBrk="1" fontAlgn="auto" hangingPunct="1">
              <a:spcBef>
                <a:spcPts val="0"/>
              </a:spcBef>
              <a:spcAft>
                <a:spcPts val="0"/>
              </a:spcAft>
              <a:buClrTx/>
              <a:buSzTx/>
              <a:buFontTx/>
              <a:buNone/>
              <a:defRPr/>
            </a:pPr>
            <a:r>
              <a:rPr kumimoji="0" lang="zh-CN" altLang="en-US" sz="800" kern="1200" cap="none" spc="0" normalizeH="0" baseline="0" noProof="0" dirty="0">
                <a:latin typeface="黑体" panose="02010609060101010101" charset="-122"/>
                <a:ea typeface="黑体" panose="02010609060101010101" charset="-122"/>
                <a:cs typeface="黑体" panose="02010609060101010101" charset="-122"/>
              </a:rPr>
              <a:t>标准化α偏侧化指数的重复测量方差分析</a:t>
            </a:r>
          </a:p>
        </p:txBody>
      </p:sp>
      <p:sp>
        <p:nvSpPr>
          <p:cNvPr id="27" name="矩形 26"/>
          <p:cNvSpPr/>
          <p:nvPr/>
        </p:nvSpPr>
        <p:spPr>
          <a:xfrm>
            <a:off x="5335270" y="1675130"/>
            <a:ext cx="1605280" cy="3060700"/>
          </a:xfrm>
          <a:prstGeom prst="rect">
            <a:avLst/>
          </a:prstGeom>
          <a:ln>
            <a:solidFill>
              <a:srgbClr val="3A3A3A"/>
            </a:solidFill>
          </a:ln>
        </p:spPr>
        <p:txBody>
          <a:bodyPr wrap="square">
            <a:spAutoFit/>
          </a:bodyPr>
          <a:lstStyle/>
          <a:p>
            <a:pPr marL="0" marR="0" lvl="0" algn="just" defTabSz="685800" rtl="0" eaLnBrk="1" fontAlgn="auto" latinLnBrk="0" hangingPunct="1">
              <a:lnSpc>
                <a:spcPts val="2105"/>
              </a:lnSpc>
              <a:spcBef>
                <a:spcPts val="0"/>
              </a:spcBef>
              <a:spcAft>
                <a:spcPts val="0"/>
              </a:spcAft>
              <a:buClrTx/>
              <a:buSzTx/>
              <a:buFontTx/>
              <a:buNone/>
              <a:defRPr/>
            </a:pPr>
            <a:r>
              <a:rPr kumimoji="0" lang="en-US" altLang="zh-CN" sz="10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         </a:t>
            </a:r>
            <a:r>
              <a:rPr kumimoji="0" lang="zh-CN" altLang="en-US" sz="10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经检验，标准化α偏侧化指数不符合正态分布，对其进行球形检验假设(Mauchly's Test)，结果不满足球形性检验假设</a:t>
            </a:r>
            <a:r>
              <a:rPr kumimoji="0" lang="zh-CN" altLang="en-US" sz="1000" b="0" i="1"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（p&lt;.001）</a:t>
            </a:r>
            <a:r>
              <a:rPr kumimoji="0" lang="zh-CN" altLang="en-US" sz="10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。进行重复测量ANOVA分析，任务主效应不显著</a:t>
            </a:r>
            <a:r>
              <a:rPr kumimoji="0" lang="zh-CN" altLang="en-US" sz="1000" b="0" i="1"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（p&gt;.05）</a:t>
            </a:r>
            <a:r>
              <a:rPr kumimoji="0" lang="zh-CN" altLang="en-US" sz="10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，不同阅读材料之间的标准化α偏侧化指数差异均不显著。</a:t>
            </a:r>
          </a:p>
        </p:txBody>
      </p:sp>
      <p:grpSp>
        <p:nvGrpSpPr>
          <p:cNvPr id="24580" name="组合 8"/>
          <p:cNvGrpSpPr/>
          <p:nvPr/>
        </p:nvGrpSpPr>
        <p:grpSpPr>
          <a:xfrm>
            <a:off x="275590" y="253365"/>
            <a:ext cx="468000" cy="468000"/>
            <a:chOff x="1928879" y="1944350"/>
            <a:chExt cx="1129689" cy="1129689"/>
          </a:xfrm>
        </p:grpSpPr>
        <p:sp>
          <p:nvSpPr>
            <p:cNvPr id="28" name="椭圆 27"/>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30" name="Freeform 7"/>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pic>
        <p:nvPicPr>
          <p:cNvPr id="31" name="图片 30"/>
          <p:cNvPicPr>
            <a:picLocks noChangeAspect="1"/>
          </p:cNvPicPr>
          <p:nvPr/>
        </p:nvPicPr>
        <p:blipFill>
          <a:blip r:embed="rId6"/>
          <a:srcRect t="3304" b="50401"/>
          <a:stretch>
            <a:fillRect/>
          </a:stretch>
        </p:blipFill>
        <p:spPr>
          <a:xfrm>
            <a:off x="7023735" y="1743710"/>
            <a:ext cx="1601470" cy="1422400"/>
          </a:xfrm>
          <a:prstGeom prst="rect">
            <a:avLst/>
          </a:prstGeom>
          <a:noFill/>
          <a:ln>
            <a:noFill/>
          </a:ln>
        </p:spPr>
      </p:pic>
      <p:pic>
        <p:nvPicPr>
          <p:cNvPr id="34" name="图片 33"/>
          <p:cNvPicPr/>
          <p:nvPr/>
        </p:nvPicPr>
        <p:blipFill>
          <a:blip r:embed="rId6"/>
          <a:srcRect t="52932" r="3091"/>
          <a:stretch>
            <a:fillRect/>
          </a:stretch>
        </p:blipFill>
        <p:spPr>
          <a:xfrm>
            <a:off x="7025640" y="3324225"/>
            <a:ext cx="1553845" cy="1544955"/>
          </a:xfrm>
          <a:prstGeom prst="rect">
            <a:avLst/>
          </a:prstGeom>
          <a:noFill/>
          <a:ln>
            <a:noFill/>
          </a:ln>
        </p:spPr>
      </p:pic>
      <p:sp>
        <p:nvSpPr>
          <p:cNvPr id="37" name="TextBox 23"/>
          <p:cNvSpPr txBox="1"/>
          <p:nvPr/>
        </p:nvSpPr>
        <p:spPr>
          <a:xfrm>
            <a:off x="8535353" y="1541463"/>
            <a:ext cx="305435" cy="1717040"/>
          </a:xfrm>
          <a:prstGeom prst="rect">
            <a:avLst/>
          </a:prstGeom>
          <a:noFill/>
        </p:spPr>
        <p:txBody>
          <a:bodyPr vert="mongolianVert" wrap="none">
            <a:spAutoFit/>
          </a:bodyPr>
          <a:lstStyle/>
          <a:p>
            <a:pPr marR="0" algn="ctr" defTabSz="685800" eaLnBrk="1" fontAlgn="auto" hangingPunct="1">
              <a:spcBef>
                <a:spcPts val="0"/>
              </a:spcBef>
              <a:spcAft>
                <a:spcPts val="0"/>
              </a:spcAft>
              <a:buClrTx/>
              <a:buSzTx/>
              <a:buFontTx/>
              <a:buNone/>
              <a:defRPr/>
            </a:pPr>
            <a:r>
              <a:rPr kumimoji="0" lang="zh-CN" altLang="en-US" sz="800" kern="1200" cap="none" spc="0" normalizeH="0" baseline="0" noProof="0" dirty="0">
                <a:latin typeface="黑体" panose="02010609060101010101" charset="-122"/>
                <a:ea typeface="黑体" panose="02010609060101010101" charset="-122"/>
                <a:cs typeface="黑体" panose="02010609060101010101" charset="-122"/>
              </a:rPr>
              <a:t>不同阅读材料的标准化</a:t>
            </a:r>
            <a:r>
              <a:rPr kumimoji="0" lang="en-US" altLang="zh-CN" sz="800" kern="1200" cap="none" spc="0" normalizeH="0" baseline="0" noProof="0" dirty="0">
                <a:latin typeface="黑体" panose="02010609060101010101" charset="-122"/>
                <a:ea typeface="黑体" panose="02010609060101010101" charset="-122"/>
                <a:cs typeface="黑体" panose="02010609060101010101" charset="-122"/>
              </a:rPr>
              <a:t>α</a:t>
            </a:r>
            <a:r>
              <a:rPr kumimoji="0" lang="zh-CN" altLang="en-US" sz="800" kern="1200" cap="none" spc="0" normalizeH="0" baseline="0" noProof="0" dirty="0">
                <a:latin typeface="黑体" panose="02010609060101010101" charset="-122"/>
                <a:ea typeface="黑体" panose="02010609060101010101" charset="-122"/>
                <a:cs typeface="黑体" panose="02010609060101010101" charset="-122"/>
              </a:rPr>
              <a:t>偏侧化指数</a:t>
            </a:r>
          </a:p>
        </p:txBody>
      </p:sp>
      <p:sp>
        <p:nvSpPr>
          <p:cNvPr id="40" name="TextBox 23"/>
          <p:cNvSpPr txBox="1"/>
          <p:nvPr/>
        </p:nvSpPr>
        <p:spPr>
          <a:xfrm>
            <a:off x="8535353" y="3292158"/>
            <a:ext cx="305435" cy="1412240"/>
          </a:xfrm>
          <a:prstGeom prst="rect">
            <a:avLst/>
          </a:prstGeom>
          <a:noFill/>
        </p:spPr>
        <p:txBody>
          <a:bodyPr vert="mongolianVert" wrap="none">
            <a:spAutoFit/>
          </a:bodyPr>
          <a:lstStyle/>
          <a:p>
            <a:pPr marR="0" algn="ctr" defTabSz="685800" eaLnBrk="1" fontAlgn="auto" hangingPunct="1">
              <a:spcBef>
                <a:spcPts val="0"/>
              </a:spcBef>
              <a:spcAft>
                <a:spcPts val="0"/>
              </a:spcAft>
              <a:buClrTx/>
              <a:buSzTx/>
              <a:buFontTx/>
              <a:buNone/>
              <a:defRPr/>
            </a:pPr>
            <a:r>
              <a:rPr kumimoji="0" lang="zh-CN" altLang="en-US" sz="800" kern="1200" cap="none" spc="0" normalizeH="0" baseline="0" noProof="0" dirty="0">
                <a:latin typeface="黑体" panose="02010609060101010101" charset="-122"/>
                <a:ea typeface="黑体" panose="02010609060101010101" charset="-122"/>
                <a:cs typeface="黑体" panose="02010609060101010101" charset="-122"/>
              </a:rPr>
              <a:t>不同阅读材料的</a:t>
            </a:r>
            <a:r>
              <a:rPr kumimoji="0" lang="en-US" altLang="zh-CN" sz="800" kern="1200" cap="none" spc="0" normalizeH="0" baseline="0" noProof="0" dirty="0">
                <a:latin typeface="黑体" panose="02010609060101010101" charset="-122"/>
                <a:ea typeface="黑体" panose="02010609060101010101" charset="-122"/>
                <a:cs typeface="黑体" panose="02010609060101010101" charset="-122"/>
              </a:rPr>
              <a:t>α</a:t>
            </a:r>
            <a:r>
              <a:rPr kumimoji="0" lang="zh-CN" altLang="en-US" sz="800" kern="1200" cap="none" spc="0" normalizeH="0" baseline="0" noProof="0" dirty="0">
                <a:latin typeface="黑体" panose="02010609060101010101" charset="-122"/>
                <a:ea typeface="黑体" panose="02010609060101010101" charset="-122"/>
                <a:cs typeface="黑体" panose="02010609060101010101" charset="-122"/>
              </a:rPr>
              <a:t>偏侧化指数</a:t>
            </a:r>
          </a:p>
        </p:txBody>
      </p:sp>
      <p:grpSp>
        <p:nvGrpSpPr>
          <p:cNvPr id="40964" name="组合 3"/>
          <p:cNvGrpSpPr/>
          <p:nvPr/>
        </p:nvGrpSpPr>
        <p:grpSpPr>
          <a:xfrm>
            <a:off x="277495" y="255270"/>
            <a:ext cx="468000" cy="468000"/>
            <a:chOff x="1928879" y="1944350"/>
            <a:chExt cx="1129689" cy="1129689"/>
          </a:xfrm>
        </p:grpSpPr>
        <p:sp>
          <p:nvSpPr>
            <p:cNvPr id="41" name="椭圆 40"/>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grpSp>
          <p:nvGrpSpPr>
            <p:cNvPr id="42" name="组合 6"/>
            <p:cNvGrpSpPr/>
            <p:nvPr/>
          </p:nvGrpSpPr>
          <p:grpSpPr>
            <a:xfrm>
              <a:off x="2119073" y="2251134"/>
              <a:ext cx="749300" cy="509588"/>
              <a:chOff x="3897313" y="2016126"/>
              <a:chExt cx="749300" cy="509588"/>
            </a:xfrm>
            <a:solidFill>
              <a:schemeClr val="bg1"/>
            </a:solidFill>
          </p:grpSpPr>
          <p:sp>
            <p:nvSpPr>
              <p:cNvPr id="43" name="Freeform 8"/>
              <p:cNvSpPr>
                <a:spLocks noEditPoints="1"/>
              </p:cNvSpPr>
              <p:nvPr/>
            </p:nvSpPr>
            <p:spPr bwMode="auto">
              <a:xfrm>
                <a:off x="3897313" y="2016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4" name="Freeform 24"/>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5" name="Freeform 25"/>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6" name="Freeform 26"/>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7" name="Freeform 27"/>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8" name="Freeform 28"/>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9" name="Freeform 29"/>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0" name="Freeform 30"/>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1" name="Freeform 31"/>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2" name="Freeform 32"/>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3" name="Freeform 33"/>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grpSp>
    </p:spTree>
  </p:cSld>
  <p:clrMapOvr>
    <a:masterClrMapping/>
  </p:clrMapOvr>
  <p:transition spd="slow" advClick="0" advTm="0">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9" name="组合 36"/>
          <p:cNvGrpSpPr>
            <a:grpSpLocks noChangeAspect="1"/>
          </p:cNvGrpSpPr>
          <p:nvPr/>
        </p:nvGrpSpPr>
        <p:grpSpPr>
          <a:xfrm>
            <a:off x="271463" y="266700"/>
            <a:ext cx="468312" cy="468313"/>
            <a:chOff x="2558424" y="1401428"/>
            <a:chExt cx="1318727" cy="1318727"/>
          </a:xfrm>
        </p:grpSpPr>
        <p:sp>
          <p:nvSpPr>
            <p:cNvPr id="38" name="椭圆 37"/>
            <p:cNvSpPr/>
            <p:nvPr/>
          </p:nvSpPr>
          <p:spPr>
            <a:xfrm>
              <a:off x="2558424" y="1401428"/>
              <a:ext cx="1318727" cy="1318727"/>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39" name="Freeform 11"/>
            <p:cNvSpPr/>
            <p:nvPr/>
          </p:nvSpPr>
          <p:spPr bwMode="auto">
            <a:xfrm>
              <a:off x="2674651" y="1817163"/>
              <a:ext cx="1086273" cy="594543"/>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grpSp>
      <p:sp>
        <p:nvSpPr>
          <p:cNvPr id="18440" name="文本框 39"/>
          <p:cNvSpPr txBox="1"/>
          <p:nvPr/>
        </p:nvSpPr>
        <p:spPr>
          <a:xfrm>
            <a:off x="782638" y="280988"/>
            <a:ext cx="1722437" cy="460375"/>
          </a:xfrm>
          <a:prstGeom prst="rect">
            <a:avLst/>
          </a:prstGeom>
          <a:noFill/>
          <a:ln w="9525">
            <a:noFill/>
          </a:ln>
        </p:spPr>
        <p:txBody>
          <a:bodyPr>
            <a:spAutoFit/>
          </a:bodyPr>
          <a:lstStyle/>
          <a:p>
            <a:pPr eaLnBrk="1" hangingPunct="1"/>
            <a:r>
              <a:rPr lang="zh-CN" altLang="en-US" sz="2400" b="1" dirty="0">
                <a:latin typeface="Arial" panose="020B0604020202020204" pitchFamily="34" charset="0"/>
              </a:rPr>
              <a:t>研究结果</a:t>
            </a:r>
          </a:p>
        </p:txBody>
      </p:sp>
      <p:pic>
        <p:nvPicPr>
          <p:cNvPr id="18441" name="图片 33"/>
          <p:cNvPicPr>
            <a:picLocks noChangeAspect="1"/>
          </p:cNvPicPr>
          <p:nvPr/>
        </p:nvPicPr>
        <p:blipFill>
          <a:blip r:embed="rId3"/>
          <a:stretch>
            <a:fillRect/>
          </a:stretch>
        </p:blipFill>
        <p:spPr>
          <a:xfrm>
            <a:off x="7558088" y="-20637"/>
            <a:ext cx="1531937" cy="560387"/>
          </a:xfrm>
          <a:prstGeom prst="rect">
            <a:avLst/>
          </a:prstGeom>
          <a:noFill/>
          <a:ln w="9525">
            <a:noFill/>
          </a:ln>
        </p:spPr>
      </p:pic>
      <p:sp>
        <p:nvSpPr>
          <p:cNvPr id="5" name="矩形 4"/>
          <p:cNvSpPr/>
          <p:nvPr/>
        </p:nvSpPr>
        <p:spPr>
          <a:xfrm>
            <a:off x="1073150" y="3192145"/>
            <a:ext cx="3261360" cy="1601470"/>
          </a:xfrm>
          <a:prstGeom prst="rect">
            <a:avLst/>
          </a:prstGeom>
          <a:solidFill>
            <a:srgbClr val="DDDDDD"/>
          </a:solidFill>
          <a:ln>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5" name="TextBox 23"/>
          <p:cNvSpPr txBox="1"/>
          <p:nvPr/>
        </p:nvSpPr>
        <p:spPr>
          <a:xfrm>
            <a:off x="1668463" y="2884170"/>
            <a:ext cx="1808480" cy="213995"/>
          </a:xfrm>
          <a:prstGeom prst="rect">
            <a:avLst/>
          </a:prstGeom>
          <a:noFill/>
        </p:spPr>
        <p:txBody>
          <a:bodyPr wrap="none">
            <a:spAutoFit/>
          </a:bodyPr>
          <a:lstStyle/>
          <a:p>
            <a:pPr marR="0" algn="l" defTabSz="685800" eaLnBrk="1" fontAlgn="auto" hangingPunct="1">
              <a:spcBef>
                <a:spcPts val="0"/>
              </a:spcBef>
              <a:spcAft>
                <a:spcPts val="0"/>
              </a:spcAft>
              <a:buClrTx/>
              <a:buSzTx/>
              <a:buFontTx/>
              <a:buNone/>
              <a:defRPr/>
            </a:pPr>
            <a:r>
              <a:rPr kumimoji="0" lang="zh-CN" altLang="en-US" sz="800" kern="1200" cap="none" spc="0" normalizeH="0" baseline="0" noProof="0" dirty="0">
                <a:latin typeface="黑体" panose="02010609060101010101" charset="-122"/>
                <a:ea typeface="黑体" panose="02010609060101010101" charset="-122"/>
                <a:cs typeface="黑体" panose="02010609060101010101" charset="-122"/>
              </a:rPr>
              <a:t>不同任务阶段的α偏侧化指数箱线图</a:t>
            </a:r>
          </a:p>
        </p:txBody>
      </p:sp>
      <p:pic>
        <p:nvPicPr>
          <p:cNvPr id="20" name="Image 20"/>
          <p:cNvPicPr/>
          <p:nvPr/>
        </p:nvPicPr>
        <p:blipFill>
          <a:blip r:embed="rId4" cstate="print"/>
          <a:srcRect t="3720"/>
          <a:stretch>
            <a:fillRect/>
          </a:stretch>
        </p:blipFill>
        <p:spPr>
          <a:xfrm>
            <a:off x="1123950" y="938530"/>
            <a:ext cx="2997835" cy="1968500"/>
          </a:xfrm>
          <a:prstGeom prst="rect">
            <a:avLst/>
          </a:prstGeom>
        </p:spPr>
      </p:pic>
      <p:sp>
        <p:nvSpPr>
          <p:cNvPr id="8" name="矩形 7"/>
          <p:cNvSpPr/>
          <p:nvPr/>
        </p:nvSpPr>
        <p:spPr>
          <a:xfrm>
            <a:off x="1339215" y="3295650"/>
            <a:ext cx="2729230" cy="1440815"/>
          </a:xfrm>
          <a:prstGeom prst="rect">
            <a:avLst/>
          </a:prstGeom>
        </p:spPr>
        <p:txBody>
          <a:bodyPr wrap="square">
            <a:spAutoFit/>
          </a:bodyPr>
          <a:lstStyle/>
          <a:p>
            <a:pPr marL="0" marR="0" lvl="0" indent="457200" algn="just" defTabSz="685800" rtl="0" eaLnBrk="1" fontAlgn="auto" latinLnBrk="0" hangingPunct="1">
              <a:lnSpc>
                <a:spcPts val="2105"/>
              </a:lnSpc>
              <a:spcBef>
                <a:spcPts val="0"/>
              </a:spcBef>
              <a:spcAft>
                <a:spcPts val="0"/>
              </a:spcAft>
              <a:buClrTx/>
              <a:buSzTx/>
              <a:buFontTx/>
              <a:buNone/>
              <a:defRPr/>
            </a:pPr>
            <a:r>
              <a:rPr kumimoji="0" lang="zh-CN" altLang="en-US" sz="12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选取阅读前、中、后段各1分钟EEG数据进行分析，后段标准化α偏侧化指数均高于前、中段，证明被试情绪随阅读材料有所变化，但不显著</a:t>
            </a:r>
            <a:r>
              <a:rPr kumimoji="0" lang="zh-CN" altLang="en-US" sz="1200" b="0" i="1"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（p&gt;.05）</a:t>
            </a:r>
            <a:r>
              <a:rPr kumimoji="0" lang="zh-CN" altLang="en-US" sz="12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a:t>
            </a:r>
          </a:p>
        </p:txBody>
      </p:sp>
      <p:sp>
        <p:nvSpPr>
          <p:cNvPr id="9" name="矩形 8"/>
          <p:cNvSpPr/>
          <p:nvPr/>
        </p:nvSpPr>
        <p:spPr>
          <a:xfrm>
            <a:off x="944880" y="844550"/>
            <a:ext cx="3417570" cy="2253615"/>
          </a:xfrm>
          <a:prstGeom prst="rect">
            <a:avLst/>
          </a:prstGeom>
          <a:noFill/>
          <a:ln>
            <a:prstDash val="sysDash"/>
          </a:ln>
          <a:extLst>
            <a:ext uri="{909E8E84-426E-40DD-AFC4-6F175D3DCCD1}">
              <a14:hiddenFill xmlns:a14="http://schemas.microsoft.com/office/drawing/2010/main">
                <a:solidFill>
                  <a:srgbClr val="DDDDDD"/>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矩形 10"/>
          <p:cNvSpPr/>
          <p:nvPr/>
        </p:nvSpPr>
        <p:spPr>
          <a:xfrm>
            <a:off x="4664075" y="2611120"/>
            <a:ext cx="3281680" cy="2157095"/>
          </a:xfrm>
          <a:prstGeom prst="rect">
            <a:avLst/>
          </a:prstGeom>
          <a:noFill/>
          <a:ln>
            <a:prstDash val="sysDash"/>
          </a:ln>
          <a:extLst>
            <a:ext uri="{909E8E84-426E-40DD-AFC4-6F175D3DCCD1}">
              <a14:hiddenFill xmlns:a14="http://schemas.microsoft.com/office/drawing/2010/main">
                <a:solidFill>
                  <a:srgbClr val="DDDDDD"/>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2" name="Image 22"/>
          <p:cNvPicPr/>
          <p:nvPr/>
        </p:nvPicPr>
        <p:blipFill>
          <a:blip r:embed="rId5" cstate="print"/>
          <a:stretch>
            <a:fillRect/>
          </a:stretch>
        </p:blipFill>
        <p:spPr>
          <a:xfrm>
            <a:off x="4791710" y="2764155"/>
            <a:ext cx="2918460" cy="1758315"/>
          </a:xfrm>
          <a:prstGeom prst="rect">
            <a:avLst/>
          </a:prstGeom>
        </p:spPr>
      </p:pic>
      <p:sp>
        <p:nvSpPr>
          <p:cNvPr id="13" name="左弧形箭头 12"/>
          <p:cNvSpPr/>
          <p:nvPr/>
        </p:nvSpPr>
        <p:spPr>
          <a:xfrm>
            <a:off x="437515" y="2764155"/>
            <a:ext cx="462915" cy="810895"/>
          </a:xfrm>
          <a:prstGeom prst="curved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tx1"/>
              </a:solidFill>
            </a:endParaRPr>
          </a:p>
        </p:txBody>
      </p:sp>
      <p:sp>
        <p:nvSpPr>
          <p:cNvPr id="15" name="TextBox 23"/>
          <p:cNvSpPr txBox="1"/>
          <p:nvPr/>
        </p:nvSpPr>
        <p:spPr>
          <a:xfrm>
            <a:off x="5527993" y="4522470"/>
            <a:ext cx="1605280" cy="213995"/>
          </a:xfrm>
          <a:prstGeom prst="rect">
            <a:avLst/>
          </a:prstGeom>
          <a:noFill/>
        </p:spPr>
        <p:txBody>
          <a:bodyPr wrap="none">
            <a:spAutoFit/>
          </a:bodyPr>
          <a:lstStyle/>
          <a:p>
            <a:pPr marR="0" algn="l" defTabSz="685800" eaLnBrk="1" fontAlgn="auto" hangingPunct="1">
              <a:spcBef>
                <a:spcPts val="0"/>
              </a:spcBef>
              <a:spcAft>
                <a:spcPts val="0"/>
              </a:spcAft>
              <a:buClrTx/>
              <a:buSzTx/>
              <a:buFontTx/>
              <a:buNone/>
              <a:defRPr/>
            </a:pPr>
            <a:r>
              <a:rPr kumimoji="0" lang="zh-CN" altLang="en-US" sz="800" kern="1200" cap="none" spc="0" normalizeH="0" baseline="0" noProof="0" dirty="0">
                <a:latin typeface="黑体" panose="02010609060101010101" charset="-122"/>
                <a:ea typeface="黑体" panose="02010609060101010101" charset="-122"/>
                <a:cs typeface="黑体" panose="02010609060101010101" charset="-122"/>
              </a:rPr>
              <a:t>α偏侧化指数随时间变化趋势图</a:t>
            </a:r>
          </a:p>
        </p:txBody>
      </p:sp>
      <p:sp>
        <p:nvSpPr>
          <p:cNvPr id="16" name="矩形 15"/>
          <p:cNvSpPr/>
          <p:nvPr/>
        </p:nvSpPr>
        <p:spPr>
          <a:xfrm>
            <a:off x="4664075" y="828040"/>
            <a:ext cx="3261360" cy="1601470"/>
          </a:xfrm>
          <a:prstGeom prst="rect">
            <a:avLst/>
          </a:prstGeom>
          <a:solidFill>
            <a:srgbClr val="DDDDDD"/>
          </a:solidFill>
          <a:ln>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 name="矩形 16"/>
          <p:cNvSpPr/>
          <p:nvPr/>
        </p:nvSpPr>
        <p:spPr>
          <a:xfrm>
            <a:off x="4930140" y="931545"/>
            <a:ext cx="2729230" cy="1440815"/>
          </a:xfrm>
          <a:prstGeom prst="rect">
            <a:avLst/>
          </a:prstGeom>
        </p:spPr>
        <p:txBody>
          <a:bodyPr wrap="square">
            <a:spAutoFit/>
          </a:bodyPr>
          <a:lstStyle/>
          <a:p>
            <a:pPr marL="0" marR="0" lvl="0" indent="457200" algn="just" defTabSz="685800" rtl="0" eaLnBrk="1" fontAlgn="auto" latinLnBrk="0" hangingPunct="1">
              <a:lnSpc>
                <a:spcPts val="2105"/>
              </a:lnSpc>
              <a:spcBef>
                <a:spcPts val="0"/>
              </a:spcBef>
              <a:spcAft>
                <a:spcPts val="0"/>
              </a:spcAft>
              <a:buClrTx/>
              <a:buSzTx/>
              <a:buFontTx/>
              <a:buNone/>
              <a:defRPr/>
            </a:pPr>
            <a:r>
              <a:rPr kumimoji="0" lang="zh-CN" altLang="en-US" sz="1200" b="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漫画与长视频的α偏侧化指数呈上升趋势，且漫画的α偏侧化指数在阅读任务前期快速上升；短视频的α偏侧化指数呈下降趋势，三者在任务后期趋于一致。</a:t>
            </a:r>
          </a:p>
        </p:txBody>
      </p:sp>
      <p:sp>
        <p:nvSpPr>
          <p:cNvPr id="19" name="左弧形箭头 18"/>
          <p:cNvSpPr/>
          <p:nvPr/>
        </p:nvSpPr>
        <p:spPr>
          <a:xfrm rot="10800000">
            <a:off x="8056880" y="2166620"/>
            <a:ext cx="462915" cy="810895"/>
          </a:xfrm>
          <a:prstGeom prst="curved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tx1"/>
              </a:solidFill>
            </a:endParaRPr>
          </a:p>
        </p:txBody>
      </p:sp>
      <p:grpSp>
        <p:nvGrpSpPr>
          <p:cNvPr id="24580" name="组合 8"/>
          <p:cNvGrpSpPr/>
          <p:nvPr/>
        </p:nvGrpSpPr>
        <p:grpSpPr>
          <a:xfrm>
            <a:off x="275590" y="253365"/>
            <a:ext cx="468000" cy="468000"/>
            <a:chOff x="1928879" y="1944350"/>
            <a:chExt cx="1129689" cy="1129689"/>
          </a:xfrm>
        </p:grpSpPr>
        <p:sp>
          <p:nvSpPr>
            <p:cNvPr id="28" name="椭圆 27"/>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30" name="Freeform 7"/>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40964" name="组合 3"/>
          <p:cNvGrpSpPr/>
          <p:nvPr/>
        </p:nvGrpSpPr>
        <p:grpSpPr>
          <a:xfrm>
            <a:off x="277495" y="255270"/>
            <a:ext cx="468000" cy="468000"/>
            <a:chOff x="1928879" y="1944350"/>
            <a:chExt cx="1129689" cy="1129689"/>
          </a:xfrm>
        </p:grpSpPr>
        <p:sp>
          <p:nvSpPr>
            <p:cNvPr id="41" name="椭圆 40"/>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grpSp>
          <p:nvGrpSpPr>
            <p:cNvPr id="42" name="组合 6"/>
            <p:cNvGrpSpPr/>
            <p:nvPr/>
          </p:nvGrpSpPr>
          <p:grpSpPr>
            <a:xfrm>
              <a:off x="2119073" y="2251134"/>
              <a:ext cx="749300" cy="509588"/>
              <a:chOff x="3897313" y="2016126"/>
              <a:chExt cx="749300" cy="509588"/>
            </a:xfrm>
            <a:solidFill>
              <a:schemeClr val="bg1"/>
            </a:solidFill>
          </p:grpSpPr>
          <p:sp>
            <p:nvSpPr>
              <p:cNvPr id="43" name="Freeform 8"/>
              <p:cNvSpPr>
                <a:spLocks noEditPoints="1"/>
              </p:cNvSpPr>
              <p:nvPr/>
            </p:nvSpPr>
            <p:spPr bwMode="auto">
              <a:xfrm>
                <a:off x="3897313" y="2016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4" name="Freeform 24"/>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5" name="Freeform 25"/>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6" name="Freeform 26"/>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7" name="Freeform 27"/>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8" name="Freeform 28"/>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9" name="Freeform 29"/>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0" name="Freeform 30"/>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1" name="Freeform 31"/>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2" name="Freeform 32"/>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3" name="Freeform 33"/>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grpSp>
    </p:spTree>
  </p:cSld>
  <p:clrMapOvr>
    <a:masterClrMapping/>
  </p:clrMapOvr>
  <p:transition spd="slow" advClick="0" advTm="0">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60070" y="1987550"/>
            <a:ext cx="5640705" cy="2790190"/>
          </a:xfrm>
          <a:prstGeom prst="rect">
            <a:avLst/>
          </a:prstGeom>
          <a:ln>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18439" name="组合 36"/>
          <p:cNvGrpSpPr>
            <a:grpSpLocks noChangeAspect="1"/>
          </p:cNvGrpSpPr>
          <p:nvPr/>
        </p:nvGrpSpPr>
        <p:grpSpPr>
          <a:xfrm>
            <a:off x="271463" y="266700"/>
            <a:ext cx="468312" cy="468313"/>
            <a:chOff x="2558424" y="1401428"/>
            <a:chExt cx="1318727" cy="1318727"/>
          </a:xfrm>
        </p:grpSpPr>
        <p:sp>
          <p:nvSpPr>
            <p:cNvPr id="38" name="椭圆 37"/>
            <p:cNvSpPr/>
            <p:nvPr/>
          </p:nvSpPr>
          <p:spPr>
            <a:xfrm>
              <a:off x="2558424" y="1401428"/>
              <a:ext cx="1318727" cy="1318727"/>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39" name="Freeform 11"/>
            <p:cNvSpPr/>
            <p:nvPr/>
          </p:nvSpPr>
          <p:spPr bwMode="auto">
            <a:xfrm>
              <a:off x="2674651" y="1817163"/>
              <a:ext cx="1086273" cy="594543"/>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grpSp>
      <p:sp>
        <p:nvSpPr>
          <p:cNvPr id="18440" name="文本框 39"/>
          <p:cNvSpPr txBox="1"/>
          <p:nvPr/>
        </p:nvSpPr>
        <p:spPr>
          <a:xfrm>
            <a:off x="782638" y="280988"/>
            <a:ext cx="1722437" cy="460375"/>
          </a:xfrm>
          <a:prstGeom prst="rect">
            <a:avLst/>
          </a:prstGeom>
          <a:noFill/>
          <a:ln w="9525">
            <a:noFill/>
          </a:ln>
        </p:spPr>
        <p:txBody>
          <a:bodyPr>
            <a:spAutoFit/>
          </a:bodyPr>
          <a:lstStyle/>
          <a:p>
            <a:pPr eaLnBrk="1" hangingPunct="1"/>
            <a:r>
              <a:rPr lang="zh-CN" altLang="en-US" sz="2400" b="1" dirty="0">
                <a:latin typeface="Arial" panose="020B0604020202020204" pitchFamily="34" charset="0"/>
              </a:rPr>
              <a:t>研究结果</a:t>
            </a:r>
          </a:p>
        </p:txBody>
      </p:sp>
      <p:pic>
        <p:nvPicPr>
          <p:cNvPr id="18441" name="图片 33"/>
          <p:cNvPicPr>
            <a:picLocks noChangeAspect="1"/>
          </p:cNvPicPr>
          <p:nvPr/>
        </p:nvPicPr>
        <p:blipFill>
          <a:blip r:embed="rId3"/>
          <a:stretch>
            <a:fillRect/>
          </a:stretch>
        </p:blipFill>
        <p:spPr>
          <a:xfrm>
            <a:off x="7558088" y="-20637"/>
            <a:ext cx="1531937" cy="560387"/>
          </a:xfrm>
          <a:prstGeom prst="rect">
            <a:avLst/>
          </a:prstGeom>
          <a:noFill/>
          <a:ln w="9525">
            <a:noFill/>
          </a:ln>
        </p:spPr>
      </p:pic>
      <p:sp>
        <p:nvSpPr>
          <p:cNvPr id="18" name="TextBox 23"/>
          <p:cNvSpPr txBox="1"/>
          <p:nvPr/>
        </p:nvSpPr>
        <p:spPr>
          <a:xfrm>
            <a:off x="2946083" y="2025650"/>
            <a:ext cx="868680" cy="299085"/>
          </a:xfrm>
          <a:prstGeom prst="rect">
            <a:avLst/>
          </a:prstGeom>
          <a:noFill/>
        </p:spPr>
        <p:txBody>
          <a:bodyPr wrap="none">
            <a:spAutoFit/>
          </a:bodyPr>
          <a:lstStyle/>
          <a:p>
            <a:pPr marR="0" defTabSz="685800" eaLnBrk="1" fontAlgn="auto" hangingPunct="1">
              <a:spcBef>
                <a:spcPts val="0"/>
              </a:spcBef>
              <a:spcAft>
                <a:spcPts val="0"/>
              </a:spcAft>
              <a:buClrTx/>
              <a:buSzTx/>
              <a:buFontTx/>
              <a:buNone/>
              <a:defRPr/>
            </a:pPr>
            <a:r>
              <a:rPr kumimoji="0" lang="zh-CN" altLang="en-US" sz="1350" b="1" kern="1200" cap="none" spc="0" normalizeH="0" baseline="0" noProof="0" dirty="0">
                <a:latin typeface="微软雅黑" panose="020B0503020204020204" pitchFamily="34" charset="-122"/>
                <a:ea typeface="微软雅黑" panose="020B0503020204020204" pitchFamily="34" charset="-122"/>
                <a:cs typeface="+mn-cs"/>
              </a:rPr>
              <a:t>数据结果</a:t>
            </a:r>
          </a:p>
        </p:txBody>
      </p:sp>
      <p:sp>
        <p:nvSpPr>
          <p:cNvPr id="25" name="TextBox 23"/>
          <p:cNvSpPr txBox="1"/>
          <p:nvPr/>
        </p:nvSpPr>
        <p:spPr>
          <a:xfrm>
            <a:off x="1569403" y="2341880"/>
            <a:ext cx="1198880" cy="213995"/>
          </a:xfrm>
          <a:prstGeom prst="rect">
            <a:avLst/>
          </a:prstGeom>
          <a:noFill/>
        </p:spPr>
        <p:txBody>
          <a:bodyPr wrap="none">
            <a:spAutoFit/>
          </a:bodyPr>
          <a:lstStyle/>
          <a:p>
            <a:pPr marR="0" algn="l" defTabSz="685800" eaLnBrk="1" fontAlgn="auto" hangingPunct="1">
              <a:spcBef>
                <a:spcPts val="0"/>
              </a:spcBef>
              <a:spcAft>
                <a:spcPts val="0"/>
              </a:spcAft>
              <a:buClrTx/>
              <a:buSzTx/>
              <a:buFontTx/>
              <a:buNone/>
              <a:defRPr/>
            </a:pPr>
            <a:r>
              <a:rPr kumimoji="0" lang="zh-CN" altLang="en-US" sz="800" kern="1200" cap="none" spc="0" normalizeH="0" baseline="0" noProof="0" dirty="0">
                <a:latin typeface="黑体" panose="02010609060101010101" charset="-122"/>
                <a:ea typeface="黑体" panose="02010609060101010101" charset="-122"/>
                <a:cs typeface="黑体" panose="02010609060101010101" charset="-122"/>
              </a:rPr>
              <a:t>标准化注意力投入程度</a:t>
            </a:r>
          </a:p>
        </p:txBody>
      </p:sp>
      <p:sp>
        <p:nvSpPr>
          <p:cNvPr id="26" name="TextBox 23"/>
          <p:cNvSpPr txBox="1"/>
          <p:nvPr/>
        </p:nvSpPr>
        <p:spPr>
          <a:xfrm>
            <a:off x="1192848" y="3466465"/>
            <a:ext cx="2113280" cy="213995"/>
          </a:xfrm>
          <a:prstGeom prst="rect">
            <a:avLst/>
          </a:prstGeom>
          <a:noFill/>
        </p:spPr>
        <p:txBody>
          <a:bodyPr wrap="none">
            <a:spAutoFit/>
          </a:bodyPr>
          <a:lstStyle/>
          <a:p>
            <a:pPr marR="0" algn="l" defTabSz="685800" eaLnBrk="1" fontAlgn="auto" hangingPunct="1">
              <a:spcBef>
                <a:spcPts val="0"/>
              </a:spcBef>
              <a:spcAft>
                <a:spcPts val="0"/>
              </a:spcAft>
              <a:buClrTx/>
              <a:buSzTx/>
              <a:buFontTx/>
              <a:buNone/>
              <a:defRPr/>
            </a:pPr>
            <a:r>
              <a:rPr kumimoji="0" lang="zh-CN" altLang="en-US" sz="800" kern="1200" cap="none" spc="0" normalizeH="0" baseline="0" noProof="0" dirty="0">
                <a:latin typeface="黑体" panose="02010609060101010101" charset="-122"/>
                <a:ea typeface="黑体" panose="02010609060101010101" charset="-122"/>
                <a:cs typeface="黑体" panose="02010609060101010101" charset="-122"/>
              </a:rPr>
              <a:t>标准化注意力投入程度的重复测量方差分析</a:t>
            </a:r>
          </a:p>
        </p:txBody>
      </p:sp>
      <p:sp>
        <p:nvSpPr>
          <p:cNvPr id="27" name="矩形 26"/>
          <p:cNvSpPr/>
          <p:nvPr/>
        </p:nvSpPr>
        <p:spPr>
          <a:xfrm>
            <a:off x="3783330" y="2399665"/>
            <a:ext cx="2204085" cy="1980565"/>
          </a:xfrm>
          <a:prstGeom prst="rect">
            <a:avLst/>
          </a:prstGeom>
          <a:ln>
            <a:solidFill>
              <a:srgbClr val="3A3A3A"/>
            </a:solidFill>
          </a:ln>
        </p:spPr>
        <p:txBody>
          <a:bodyPr wrap="square">
            <a:spAutoFit/>
          </a:bodyPr>
          <a:lstStyle/>
          <a:p>
            <a:pPr marL="0" marR="0" lvl="0" algn="just" defTabSz="685800" rtl="0" eaLnBrk="1" fontAlgn="auto" latinLnBrk="0" hangingPunct="1">
              <a:lnSpc>
                <a:spcPts val="2105"/>
              </a:lnSpc>
              <a:spcBef>
                <a:spcPts val="0"/>
              </a:spcBef>
              <a:spcAft>
                <a:spcPts val="0"/>
              </a:spcAft>
              <a:buClrTx/>
              <a:buSzTx/>
              <a:buFontTx/>
              <a:buNone/>
              <a:defRPr/>
            </a:pPr>
            <a:r>
              <a:rPr kumimoji="0" lang="en-US" altLang="zh-CN" sz="1000" b="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        </a:t>
            </a:r>
            <a:r>
              <a:rPr kumimoji="0" lang="zh-CN" altLang="en-US" sz="1000" b="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经检验，标准化注意力投入程度不符合正态分布，对其进行球形检验假设(Mauchly's Test)，满足球形性检验假设（p=.142）。进行重复测量ANOVA分析，任务主效应显著（p=.010），进行进一步事后配对t检验。</a:t>
            </a:r>
          </a:p>
        </p:txBody>
      </p:sp>
      <p:sp>
        <p:nvSpPr>
          <p:cNvPr id="6" name="矩形 25"/>
          <p:cNvSpPr/>
          <p:nvPr/>
        </p:nvSpPr>
        <p:spPr>
          <a:xfrm>
            <a:off x="698500" y="1044575"/>
            <a:ext cx="5433060" cy="1045845"/>
          </a:xfrm>
          <a:prstGeom prst="rect">
            <a:avLst/>
          </a:prstGeom>
          <a:noFill/>
          <a:ln w="9525">
            <a:noFill/>
          </a:ln>
        </p:spPr>
        <p:txBody>
          <a:bodyPr wrap="square">
            <a:noAutofit/>
          </a:bodyPr>
          <a:lstStyle/>
          <a:p>
            <a:pPr eaLnBrk="1" hangingPunct="1">
              <a:lnSpc>
                <a:spcPct val="130000"/>
              </a:lnSpc>
            </a:pPr>
            <a:r>
              <a:rPr lang="en-US" sz="1200" dirty="0">
                <a:solidFill>
                  <a:srgbClr val="000000"/>
                </a:solidFill>
                <a:latin typeface="微软雅黑" panose="020B0503020204020204" pitchFamily="34" charset="-122"/>
              </a:rPr>
              <a:t>       </a:t>
            </a:r>
            <a:r>
              <a:rPr sz="1200" dirty="0">
                <a:solidFill>
                  <a:srgbClr val="000000"/>
                </a:solidFill>
                <a:latin typeface="微软雅黑" panose="020B0503020204020204" pitchFamily="34" charset="-122"/>
              </a:rPr>
              <a:t>计算α波与β波的比值（左额区β/α功率比），反映了注意力的投入程度。同样为消除被试个体差异影响，将注意力投入程度除以静息段的相应值，得到标准化注意力投入程度进行分析。</a:t>
            </a:r>
          </a:p>
        </p:txBody>
      </p:sp>
      <p:sp>
        <p:nvSpPr>
          <p:cNvPr id="2" name="矩形 26"/>
          <p:cNvSpPr/>
          <p:nvPr/>
        </p:nvSpPr>
        <p:spPr>
          <a:xfrm>
            <a:off x="2425662" y="669925"/>
            <a:ext cx="1908810" cy="337185"/>
          </a:xfrm>
          <a:prstGeom prst="rect">
            <a:avLst/>
          </a:prstGeom>
          <a:noFill/>
          <a:ln w="9525">
            <a:noFill/>
          </a:ln>
        </p:spPr>
        <p:txBody>
          <a:bodyPr wrap="none">
            <a:spAutoFit/>
          </a:bodyPr>
          <a:lstStyle/>
          <a:p>
            <a:pPr eaLnBrk="1" hangingPunct="1"/>
            <a:r>
              <a:rPr lang="en-US" altLang="zh-CN" sz="1600" b="1" dirty="0">
                <a:latin typeface="微软雅黑" panose="020B0503020204020204" pitchFamily="34" charset="-122"/>
              </a:rPr>
              <a:t>2.  </a:t>
            </a:r>
            <a:r>
              <a:rPr lang="zh-CN" altLang="en-US" sz="1600" b="1" dirty="0">
                <a:latin typeface="微软雅黑" panose="020B0503020204020204" pitchFamily="34" charset="-122"/>
              </a:rPr>
              <a:t>注意力投入程度</a:t>
            </a:r>
          </a:p>
        </p:txBody>
      </p:sp>
      <p:pic>
        <p:nvPicPr>
          <p:cNvPr id="9" name="图片 8"/>
          <p:cNvPicPr>
            <a:picLocks noChangeAspect="1"/>
          </p:cNvPicPr>
          <p:nvPr/>
        </p:nvPicPr>
        <p:blipFill>
          <a:blip r:embed="rId4"/>
          <a:stretch>
            <a:fillRect/>
          </a:stretch>
        </p:blipFill>
        <p:spPr>
          <a:xfrm>
            <a:off x="783590" y="2509520"/>
            <a:ext cx="2680335" cy="910590"/>
          </a:xfrm>
          <a:prstGeom prst="rect">
            <a:avLst/>
          </a:prstGeom>
        </p:spPr>
      </p:pic>
      <p:pic>
        <p:nvPicPr>
          <p:cNvPr id="12" name="图片 11"/>
          <p:cNvPicPr>
            <a:picLocks noChangeAspect="1"/>
          </p:cNvPicPr>
          <p:nvPr/>
        </p:nvPicPr>
        <p:blipFill>
          <a:blip r:embed="rId5"/>
          <a:stretch>
            <a:fillRect/>
          </a:stretch>
        </p:blipFill>
        <p:spPr>
          <a:xfrm>
            <a:off x="794385" y="3646805"/>
            <a:ext cx="2669540" cy="948690"/>
          </a:xfrm>
          <a:prstGeom prst="rect">
            <a:avLst/>
          </a:prstGeom>
        </p:spPr>
      </p:pic>
      <p:pic>
        <p:nvPicPr>
          <p:cNvPr id="13" name="图片 12"/>
          <p:cNvPicPr>
            <a:picLocks noChangeAspect="1"/>
          </p:cNvPicPr>
          <p:nvPr/>
        </p:nvPicPr>
        <p:blipFill>
          <a:blip r:embed="rId6"/>
          <a:srcRect t="6467"/>
          <a:stretch>
            <a:fillRect/>
          </a:stretch>
        </p:blipFill>
        <p:spPr>
          <a:xfrm>
            <a:off x="6737351" y="956945"/>
            <a:ext cx="1685925" cy="1511300"/>
          </a:xfrm>
          <a:prstGeom prst="rect">
            <a:avLst/>
          </a:prstGeom>
          <a:noFill/>
          <a:ln>
            <a:noFill/>
          </a:ln>
        </p:spPr>
      </p:pic>
      <p:pic>
        <p:nvPicPr>
          <p:cNvPr id="14" name="图片 13"/>
          <p:cNvPicPr>
            <a:picLocks noChangeAspect="1"/>
          </p:cNvPicPr>
          <p:nvPr/>
        </p:nvPicPr>
        <p:blipFill>
          <a:blip r:embed="rId7"/>
          <a:srcRect t="6607"/>
          <a:stretch>
            <a:fillRect/>
          </a:stretch>
        </p:blipFill>
        <p:spPr>
          <a:xfrm>
            <a:off x="6720523" y="2885440"/>
            <a:ext cx="1719580" cy="1537335"/>
          </a:xfrm>
          <a:prstGeom prst="rect">
            <a:avLst/>
          </a:prstGeom>
          <a:noFill/>
          <a:ln>
            <a:noFill/>
          </a:ln>
        </p:spPr>
      </p:pic>
      <p:sp>
        <p:nvSpPr>
          <p:cNvPr id="15" name="矩形 14"/>
          <p:cNvSpPr/>
          <p:nvPr/>
        </p:nvSpPr>
        <p:spPr>
          <a:xfrm>
            <a:off x="6367780" y="735330"/>
            <a:ext cx="2409190" cy="4042410"/>
          </a:xfrm>
          <a:prstGeom prst="rect">
            <a:avLst/>
          </a:prstGeom>
          <a:noFill/>
          <a:ln>
            <a:prstDash val="sys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 name="TextBox 23"/>
          <p:cNvSpPr txBox="1"/>
          <p:nvPr/>
        </p:nvSpPr>
        <p:spPr>
          <a:xfrm>
            <a:off x="6625273" y="2468245"/>
            <a:ext cx="1910080" cy="213995"/>
          </a:xfrm>
          <a:prstGeom prst="rect">
            <a:avLst/>
          </a:prstGeom>
          <a:noFill/>
        </p:spPr>
        <p:txBody>
          <a:bodyPr wrap="none">
            <a:spAutoFit/>
          </a:bodyPr>
          <a:lstStyle/>
          <a:p>
            <a:pPr marR="0" algn="ctr" defTabSz="685800" eaLnBrk="1" fontAlgn="auto" hangingPunct="1">
              <a:spcBef>
                <a:spcPts val="0"/>
              </a:spcBef>
              <a:spcAft>
                <a:spcPts val="0"/>
              </a:spcAft>
              <a:buClrTx/>
              <a:buSzTx/>
              <a:buFontTx/>
              <a:buNone/>
              <a:defRPr/>
            </a:pPr>
            <a:r>
              <a:rPr kumimoji="0" lang="zh-CN" altLang="en-US" sz="800" kern="1200" cap="none" spc="0" normalizeH="0" baseline="0" noProof="0" dirty="0">
                <a:latin typeface="黑体" panose="02010609060101010101" charset="-122"/>
                <a:ea typeface="黑体" panose="02010609060101010101" charset="-122"/>
                <a:cs typeface="黑体" panose="02010609060101010101" charset="-122"/>
              </a:rPr>
              <a:t>不同阅读材料的标准化注意力投入程度</a:t>
            </a:r>
          </a:p>
        </p:txBody>
      </p:sp>
      <p:sp>
        <p:nvSpPr>
          <p:cNvPr id="17" name="TextBox 23"/>
          <p:cNvSpPr txBox="1"/>
          <p:nvPr/>
        </p:nvSpPr>
        <p:spPr>
          <a:xfrm>
            <a:off x="6777673" y="4451350"/>
            <a:ext cx="1605280" cy="213995"/>
          </a:xfrm>
          <a:prstGeom prst="rect">
            <a:avLst/>
          </a:prstGeom>
          <a:noFill/>
        </p:spPr>
        <p:txBody>
          <a:bodyPr wrap="none">
            <a:spAutoFit/>
          </a:bodyPr>
          <a:lstStyle/>
          <a:p>
            <a:pPr marR="0" algn="ctr" defTabSz="685800" eaLnBrk="1" fontAlgn="auto" hangingPunct="1">
              <a:spcBef>
                <a:spcPts val="0"/>
              </a:spcBef>
              <a:spcAft>
                <a:spcPts val="0"/>
              </a:spcAft>
              <a:buClrTx/>
              <a:buSzTx/>
              <a:buFontTx/>
              <a:buNone/>
              <a:defRPr/>
            </a:pPr>
            <a:r>
              <a:rPr kumimoji="0" lang="zh-CN" altLang="en-US" sz="800" kern="1200" cap="none" spc="0" normalizeH="0" baseline="0" noProof="0" dirty="0">
                <a:latin typeface="黑体" panose="02010609060101010101" charset="-122"/>
                <a:ea typeface="黑体" panose="02010609060101010101" charset="-122"/>
                <a:cs typeface="黑体" panose="02010609060101010101" charset="-122"/>
              </a:rPr>
              <a:t>不同阅读材料的注意力投入程度</a:t>
            </a:r>
          </a:p>
        </p:txBody>
      </p:sp>
      <p:grpSp>
        <p:nvGrpSpPr>
          <p:cNvPr id="24580" name="组合 8"/>
          <p:cNvGrpSpPr/>
          <p:nvPr/>
        </p:nvGrpSpPr>
        <p:grpSpPr>
          <a:xfrm>
            <a:off x="275590" y="253365"/>
            <a:ext cx="468000" cy="468000"/>
            <a:chOff x="1928879" y="1944350"/>
            <a:chExt cx="1129689" cy="1129689"/>
          </a:xfrm>
        </p:grpSpPr>
        <p:sp>
          <p:nvSpPr>
            <p:cNvPr id="28" name="椭圆 27"/>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30" name="Freeform 7"/>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40964" name="组合 3"/>
          <p:cNvGrpSpPr/>
          <p:nvPr/>
        </p:nvGrpSpPr>
        <p:grpSpPr>
          <a:xfrm>
            <a:off x="277495" y="255270"/>
            <a:ext cx="468000" cy="468000"/>
            <a:chOff x="1928879" y="1944350"/>
            <a:chExt cx="1129689" cy="1129689"/>
          </a:xfrm>
        </p:grpSpPr>
        <p:sp>
          <p:nvSpPr>
            <p:cNvPr id="41" name="椭圆 40"/>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grpSp>
          <p:nvGrpSpPr>
            <p:cNvPr id="42" name="组合 6"/>
            <p:cNvGrpSpPr/>
            <p:nvPr/>
          </p:nvGrpSpPr>
          <p:grpSpPr>
            <a:xfrm>
              <a:off x="2119073" y="2251134"/>
              <a:ext cx="749300" cy="509588"/>
              <a:chOff x="3897313" y="2016126"/>
              <a:chExt cx="749300" cy="509588"/>
            </a:xfrm>
            <a:solidFill>
              <a:schemeClr val="bg1"/>
            </a:solidFill>
          </p:grpSpPr>
          <p:sp>
            <p:nvSpPr>
              <p:cNvPr id="43" name="Freeform 8"/>
              <p:cNvSpPr>
                <a:spLocks noEditPoints="1"/>
              </p:cNvSpPr>
              <p:nvPr/>
            </p:nvSpPr>
            <p:spPr bwMode="auto">
              <a:xfrm>
                <a:off x="3897313" y="2016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4" name="Freeform 24"/>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5" name="Freeform 25"/>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6" name="Freeform 26"/>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7" name="Freeform 27"/>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8" name="Freeform 28"/>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9" name="Freeform 29"/>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0" name="Freeform 30"/>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1" name="Freeform 31"/>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2" name="Freeform 32"/>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3" name="Freeform 33"/>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grpSp>
    </p:spTree>
  </p:cSld>
  <p:clrMapOvr>
    <a:masterClrMapping/>
  </p:clrMapOvr>
  <p:transition spd="slow" advClick="0" advTm="0">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9" name="组合 36"/>
          <p:cNvGrpSpPr>
            <a:grpSpLocks noChangeAspect="1"/>
          </p:cNvGrpSpPr>
          <p:nvPr/>
        </p:nvGrpSpPr>
        <p:grpSpPr>
          <a:xfrm>
            <a:off x="271463" y="266700"/>
            <a:ext cx="468312" cy="468313"/>
            <a:chOff x="2558424" y="1401428"/>
            <a:chExt cx="1318727" cy="1318727"/>
          </a:xfrm>
        </p:grpSpPr>
        <p:sp>
          <p:nvSpPr>
            <p:cNvPr id="38" name="椭圆 37"/>
            <p:cNvSpPr/>
            <p:nvPr/>
          </p:nvSpPr>
          <p:spPr>
            <a:xfrm>
              <a:off x="2558424" y="1401428"/>
              <a:ext cx="1318727" cy="1318727"/>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39" name="Freeform 11"/>
            <p:cNvSpPr/>
            <p:nvPr/>
          </p:nvSpPr>
          <p:spPr bwMode="auto">
            <a:xfrm>
              <a:off x="2674651" y="1817163"/>
              <a:ext cx="1086273" cy="594543"/>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grpSp>
      <p:sp>
        <p:nvSpPr>
          <p:cNvPr id="18440" name="文本框 39"/>
          <p:cNvSpPr txBox="1"/>
          <p:nvPr/>
        </p:nvSpPr>
        <p:spPr>
          <a:xfrm>
            <a:off x="782638" y="280988"/>
            <a:ext cx="1722437" cy="460375"/>
          </a:xfrm>
          <a:prstGeom prst="rect">
            <a:avLst/>
          </a:prstGeom>
          <a:noFill/>
          <a:ln w="9525">
            <a:noFill/>
          </a:ln>
        </p:spPr>
        <p:txBody>
          <a:bodyPr>
            <a:spAutoFit/>
          </a:bodyPr>
          <a:lstStyle/>
          <a:p>
            <a:pPr eaLnBrk="1" hangingPunct="1"/>
            <a:r>
              <a:rPr lang="zh-CN" altLang="en-US" sz="2400" b="1" dirty="0">
                <a:latin typeface="Arial" panose="020B0604020202020204" pitchFamily="34" charset="0"/>
              </a:rPr>
              <a:t>研究结果</a:t>
            </a:r>
          </a:p>
        </p:txBody>
      </p:sp>
      <p:pic>
        <p:nvPicPr>
          <p:cNvPr id="18441" name="图片 33"/>
          <p:cNvPicPr>
            <a:picLocks noChangeAspect="1"/>
          </p:cNvPicPr>
          <p:nvPr/>
        </p:nvPicPr>
        <p:blipFill>
          <a:blip r:embed="rId3"/>
          <a:stretch>
            <a:fillRect/>
          </a:stretch>
        </p:blipFill>
        <p:spPr>
          <a:xfrm>
            <a:off x="7558088" y="-20637"/>
            <a:ext cx="1531937" cy="560387"/>
          </a:xfrm>
          <a:prstGeom prst="rect">
            <a:avLst/>
          </a:prstGeom>
          <a:noFill/>
          <a:ln w="9525">
            <a:noFill/>
          </a:ln>
        </p:spPr>
      </p:pic>
      <p:sp>
        <p:nvSpPr>
          <p:cNvPr id="5" name="矩形 4"/>
          <p:cNvSpPr/>
          <p:nvPr/>
        </p:nvSpPr>
        <p:spPr>
          <a:xfrm>
            <a:off x="1051560" y="3335020"/>
            <a:ext cx="3261360" cy="1410335"/>
          </a:xfrm>
          <a:prstGeom prst="rect">
            <a:avLst/>
          </a:prstGeom>
          <a:solidFill>
            <a:srgbClr val="DDDDDD"/>
          </a:solidFill>
          <a:ln>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5" name="TextBox 23"/>
          <p:cNvSpPr txBox="1"/>
          <p:nvPr/>
        </p:nvSpPr>
        <p:spPr>
          <a:xfrm>
            <a:off x="1668463" y="2884170"/>
            <a:ext cx="1808480" cy="213995"/>
          </a:xfrm>
          <a:prstGeom prst="rect">
            <a:avLst/>
          </a:prstGeom>
          <a:noFill/>
        </p:spPr>
        <p:txBody>
          <a:bodyPr wrap="none">
            <a:spAutoFit/>
          </a:bodyPr>
          <a:lstStyle/>
          <a:p>
            <a:pPr marR="0" algn="ctr" defTabSz="685800" eaLnBrk="1" fontAlgn="auto" hangingPunct="1">
              <a:spcBef>
                <a:spcPts val="0"/>
              </a:spcBef>
              <a:spcAft>
                <a:spcPts val="0"/>
              </a:spcAft>
              <a:buClrTx/>
              <a:buSzTx/>
              <a:buFontTx/>
              <a:buNone/>
              <a:defRPr/>
            </a:pPr>
            <a:r>
              <a:rPr kumimoji="0" lang="zh-CN" altLang="en-US" sz="800" kern="1200" cap="none" spc="0" normalizeH="0" baseline="0" noProof="0" dirty="0">
                <a:latin typeface="黑体" panose="02010609060101010101" charset="-122"/>
                <a:ea typeface="黑体" panose="02010609060101010101" charset="-122"/>
                <a:cs typeface="黑体" panose="02010609060101010101" charset="-122"/>
              </a:rPr>
              <a:t>不同任务阶段的注意力投入度箱线图</a:t>
            </a:r>
          </a:p>
        </p:txBody>
      </p:sp>
      <p:sp>
        <p:nvSpPr>
          <p:cNvPr id="9" name="矩形 8"/>
          <p:cNvSpPr/>
          <p:nvPr/>
        </p:nvSpPr>
        <p:spPr>
          <a:xfrm>
            <a:off x="864235" y="844550"/>
            <a:ext cx="3417570" cy="2253615"/>
          </a:xfrm>
          <a:prstGeom prst="rect">
            <a:avLst/>
          </a:prstGeom>
          <a:noFill/>
          <a:ln>
            <a:prstDash val="sysDash"/>
          </a:ln>
          <a:extLst>
            <a:ext uri="{909E8E84-426E-40DD-AFC4-6F175D3DCCD1}">
              <a14:hiddenFill xmlns:a14="http://schemas.microsoft.com/office/drawing/2010/main">
                <a:solidFill>
                  <a:srgbClr val="DDDDDD"/>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 name="矩形 15"/>
          <p:cNvSpPr/>
          <p:nvPr/>
        </p:nvSpPr>
        <p:spPr>
          <a:xfrm>
            <a:off x="4488180" y="619125"/>
            <a:ext cx="4044950" cy="2336800"/>
          </a:xfrm>
          <a:prstGeom prst="rect">
            <a:avLst/>
          </a:prstGeom>
          <a:solidFill>
            <a:srgbClr val="DDDDDD"/>
          </a:solidFill>
          <a:ln>
            <a:prstDash val="sys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Image 19"/>
          <p:cNvPicPr/>
          <p:nvPr/>
        </p:nvPicPr>
        <p:blipFill>
          <a:blip r:embed="rId4" cstate="print"/>
          <a:srcRect t="3085"/>
          <a:stretch>
            <a:fillRect/>
          </a:stretch>
        </p:blipFill>
        <p:spPr>
          <a:xfrm>
            <a:off x="1258570" y="931545"/>
            <a:ext cx="2617470" cy="1972310"/>
          </a:xfrm>
          <a:prstGeom prst="rect">
            <a:avLst/>
          </a:prstGeom>
        </p:spPr>
      </p:pic>
      <p:sp>
        <p:nvSpPr>
          <p:cNvPr id="8" name="矩形 7"/>
          <p:cNvSpPr/>
          <p:nvPr/>
        </p:nvSpPr>
        <p:spPr>
          <a:xfrm>
            <a:off x="4580255" y="625475"/>
            <a:ext cx="3837940" cy="2251075"/>
          </a:xfrm>
          <a:prstGeom prst="rect">
            <a:avLst/>
          </a:prstGeom>
        </p:spPr>
        <p:txBody>
          <a:bodyPr wrap="square">
            <a:spAutoFit/>
          </a:bodyPr>
          <a:lstStyle/>
          <a:p>
            <a:pPr marL="0" marR="0" lvl="0" indent="457200" algn="just" defTabSz="685800" rtl="0" eaLnBrk="1" fontAlgn="auto" latinLnBrk="0" hangingPunct="1">
              <a:lnSpc>
                <a:spcPts val="2105"/>
              </a:lnSpc>
              <a:spcBef>
                <a:spcPts val="0"/>
              </a:spcBef>
              <a:spcAft>
                <a:spcPts val="0"/>
              </a:spcAft>
              <a:buClrTx/>
              <a:buSzTx/>
              <a:buFontTx/>
              <a:buNone/>
              <a:defRPr/>
            </a:pPr>
            <a:r>
              <a:rPr kumimoji="0" lang="zh-CN" altLang="en-US" sz="1200" b="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在长视频与短视频的对比中，</a:t>
            </a:r>
            <a:r>
              <a:rPr kumimoji="0" lang="zh-CN" altLang="en-US" sz="1200" b="1"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任务差异显著</a:t>
            </a:r>
            <a:r>
              <a:rPr kumimoji="0" lang="zh-CN" altLang="en-US" sz="1200" b="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a:t>
            </a:r>
            <a:r>
              <a:rPr kumimoji="0" lang="zh-CN" altLang="en-US" sz="1200" b="0" i="1"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t = 2.574, p = 0.014, M长= 0.151，M短=0.131）</a:t>
            </a:r>
            <a:r>
              <a:rPr kumimoji="0" lang="zh-CN" altLang="en-US" sz="1200" b="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；在长视频与漫画的对比中，任务差异不显著</a:t>
            </a:r>
            <a:r>
              <a:rPr kumimoji="0" lang="zh-CN" altLang="en-US" sz="1200" b="0" i="1"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（t = 2.266, p = 0.030, M长= 0.151，M漫=0.130）</a:t>
            </a:r>
            <a:r>
              <a:rPr kumimoji="0" lang="zh-CN" altLang="en-US" sz="1200" b="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；在短视频与漫画的对比中，任务差异不显著</a:t>
            </a:r>
            <a:r>
              <a:rPr kumimoji="0" lang="zh-CN" altLang="en-US" sz="1200" b="0" i="1"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（t = 0.137, p = 0.892, M短=0.131，M漫=0.130）</a:t>
            </a:r>
            <a:r>
              <a:rPr kumimoji="0" lang="zh-CN" altLang="en-US" sz="1200" b="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a:t>
            </a:r>
          </a:p>
          <a:p>
            <a:pPr marL="0" marR="0" lvl="0" indent="457200" algn="just" defTabSz="685800" rtl="0" eaLnBrk="1" fontAlgn="auto" latinLnBrk="0" hangingPunct="1">
              <a:lnSpc>
                <a:spcPts val="2105"/>
              </a:lnSpc>
              <a:spcBef>
                <a:spcPts val="0"/>
              </a:spcBef>
              <a:spcAft>
                <a:spcPts val="0"/>
              </a:spcAft>
              <a:buClrTx/>
              <a:buSzTx/>
              <a:buFontTx/>
              <a:buNone/>
              <a:defRPr/>
            </a:pPr>
            <a:r>
              <a:rPr kumimoji="0" lang="zh-CN" altLang="en-US" sz="1200" b="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将检验结果排序得，注意力投入度从高到低排序: </a:t>
            </a:r>
            <a:r>
              <a:rPr kumimoji="0" lang="zh-CN" altLang="en-US" sz="1200" b="1"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长视频 &gt; 短视频 &gt; 漫画</a:t>
            </a:r>
            <a:r>
              <a:rPr kumimoji="0" lang="zh-CN" altLang="en-US" sz="1200" b="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a:t>
            </a:r>
          </a:p>
        </p:txBody>
      </p:sp>
      <p:pic>
        <p:nvPicPr>
          <p:cNvPr id="6" name="Image 21"/>
          <p:cNvPicPr/>
          <p:nvPr/>
        </p:nvPicPr>
        <p:blipFill>
          <a:blip r:embed="rId5" cstate="print"/>
          <a:srcRect t="2923"/>
          <a:stretch>
            <a:fillRect/>
          </a:stretch>
        </p:blipFill>
        <p:spPr>
          <a:xfrm>
            <a:off x="4782185" y="3157855"/>
            <a:ext cx="3089910" cy="1587500"/>
          </a:xfrm>
          <a:prstGeom prst="rect">
            <a:avLst/>
          </a:prstGeom>
        </p:spPr>
      </p:pic>
      <p:sp>
        <p:nvSpPr>
          <p:cNvPr id="3" name="矩形 2"/>
          <p:cNvSpPr/>
          <p:nvPr/>
        </p:nvSpPr>
        <p:spPr>
          <a:xfrm>
            <a:off x="4621530" y="3098165"/>
            <a:ext cx="3625215" cy="1744345"/>
          </a:xfrm>
          <a:prstGeom prst="rect">
            <a:avLst/>
          </a:prstGeom>
          <a:noFill/>
          <a:ln>
            <a:prstDash val="sysDash"/>
          </a:ln>
          <a:extLst>
            <a:ext uri="{909E8E84-426E-40DD-AFC4-6F175D3DCCD1}">
              <a14:hiddenFill xmlns:a14="http://schemas.microsoft.com/office/drawing/2010/main">
                <a:solidFill>
                  <a:srgbClr val="DDDDDD"/>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 name="TextBox 23"/>
          <p:cNvSpPr txBox="1"/>
          <p:nvPr/>
        </p:nvSpPr>
        <p:spPr>
          <a:xfrm>
            <a:off x="7831138" y="3157538"/>
            <a:ext cx="305435" cy="1513840"/>
          </a:xfrm>
          <a:prstGeom prst="rect">
            <a:avLst/>
          </a:prstGeom>
          <a:noFill/>
        </p:spPr>
        <p:txBody>
          <a:bodyPr vert="mongolianVert" wrap="none">
            <a:spAutoFit/>
          </a:bodyPr>
          <a:lstStyle/>
          <a:p>
            <a:pPr marR="0" algn="ctr" defTabSz="685800" eaLnBrk="1" fontAlgn="auto" hangingPunct="1">
              <a:spcBef>
                <a:spcPts val="0"/>
              </a:spcBef>
              <a:spcAft>
                <a:spcPts val="0"/>
              </a:spcAft>
              <a:buClrTx/>
              <a:buSzTx/>
              <a:buFontTx/>
              <a:buNone/>
              <a:defRPr/>
            </a:pPr>
            <a:r>
              <a:rPr kumimoji="0" lang="zh-CN" altLang="en-US" sz="800" kern="1200" cap="none" spc="0" normalizeH="0" baseline="0" noProof="0" dirty="0">
                <a:latin typeface="黑体" panose="02010609060101010101" charset="-122"/>
                <a:ea typeface="黑体" panose="02010609060101010101" charset="-122"/>
                <a:cs typeface="黑体" panose="02010609060101010101" charset="-122"/>
              </a:rPr>
              <a:t>注意力投入度随时间的变化趋势</a:t>
            </a:r>
          </a:p>
        </p:txBody>
      </p:sp>
      <p:sp>
        <p:nvSpPr>
          <p:cNvPr id="7" name="矩形 6"/>
          <p:cNvSpPr/>
          <p:nvPr/>
        </p:nvSpPr>
        <p:spPr>
          <a:xfrm>
            <a:off x="1258570" y="3385185"/>
            <a:ext cx="2729230" cy="1170940"/>
          </a:xfrm>
          <a:prstGeom prst="rect">
            <a:avLst/>
          </a:prstGeom>
        </p:spPr>
        <p:txBody>
          <a:bodyPr wrap="square">
            <a:spAutoFit/>
          </a:bodyPr>
          <a:lstStyle/>
          <a:p>
            <a:pPr marL="0" marR="0" lvl="0" indent="457200" algn="just" defTabSz="685800" rtl="0" eaLnBrk="1" fontAlgn="auto" latinLnBrk="0" hangingPunct="1">
              <a:lnSpc>
                <a:spcPts val="2105"/>
              </a:lnSpc>
              <a:spcBef>
                <a:spcPts val="0"/>
              </a:spcBef>
              <a:spcAft>
                <a:spcPts val="0"/>
              </a:spcAft>
              <a:buClrTx/>
              <a:buSzTx/>
              <a:buFontTx/>
              <a:buNone/>
              <a:defRPr/>
            </a:pPr>
            <a:r>
              <a:rPr kumimoji="0" lang="zh-CN" altLang="en-US" sz="1200" b="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长视频的注意力投入度显著高于短视频和漫画</a:t>
            </a:r>
            <a:r>
              <a:rPr kumimoji="0" lang="zh-CN" altLang="en-US" sz="1200" b="0" i="1"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（p&lt;.05）</a:t>
            </a:r>
            <a:r>
              <a:rPr kumimoji="0" lang="zh-CN" altLang="en-US" sz="1200" b="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；漫画与长视频的注意力投入呈上升趋势，短视频的注意力投入呈下降趋势。</a:t>
            </a:r>
          </a:p>
        </p:txBody>
      </p:sp>
      <p:sp>
        <p:nvSpPr>
          <p:cNvPr id="10" name="左箭头 9"/>
          <p:cNvSpPr/>
          <p:nvPr/>
        </p:nvSpPr>
        <p:spPr>
          <a:xfrm>
            <a:off x="4193540" y="3738245"/>
            <a:ext cx="517525" cy="419735"/>
          </a:xfrm>
          <a:prstGeom prst="leftArrow">
            <a:avLst/>
          </a:prstGeom>
          <a:solidFill>
            <a:srgbClr val="3A3A3A"/>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24580" name="组合 8"/>
          <p:cNvGrpSpPr/>
          <p:nvPr/>
        </p:nvGrpSpPr>
        <p:grpSpPr>
          <a:xfrm>
            <a:off x="275590" y="253365"/>
            <a:ext cx="468000" cy="468000"/>
            <a:chOff x="1928879" y="1944350"/>
            <a:chExt cx="1129689" cy="1129689"/>
          </a:xfrm>
        </p:grpSpPr>
        <p:sp>
          <p:nvSpPr>
            <p:cNvPr id="28" name="椭圆 27"/>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30" name="Freeform 7"/>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40964" name="组合 3"/>
          <p:cNvGrpSpPr/>
          <p:nvPr/>
        </p:nvGrpSpPr>
        <p:grpSpPr>
          <a:xfrm>
            <a:off x="277495" y="255270"/>
            <a:ext cx="468000" cy="468000"/>
            <a:chOff x="1928879" y="1944350"/>
            <a:chExt cx="1129689" cy="1129689"/>
          </a:xfrm>
        </p:grpSpPr>
        <p:sp>
          <p:nvSpPr>
            <p:cNvPr id="41" name="椭圆 40"/>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grpSp>
          <p:nvGrpSpPr>
            <p:cNvPr id="42" name="组合 6"/>
            <p:cNvGrpSpPr/>
            <p:nvPr/>
          </p:nvGrpSpPr>
          <p:grpSpPr>
            <a:xfrm>
              <a:off x="2119073" y="2251134"/>
              <a:ext cx="749300" cy="509588"/>
              <a:chOff x="3897313" y="2016126"/>
              <a:chExt cx="749300" cy="509588"/>
            </a:xfrm>
            <a:solidFill>
              <a:schemeClr val="bg1"/>
            </a:solidFill>
          </p:grpSpPr>
          <p:sp>
            <p:nvSpPr>
              <p:cNvPr id="43" name="Freeform 8"/>
              <p:cNvSpPr>
                <a:spLocks noEditPoints="1"/>
              </p:cNvSpPr>
              <p:nvPr/>
            </p:nvSpPr>
            <p:spPr bwMode="auto">
              <a:xfrm>
                <a:off x="3897313" y="2016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4" name="Freeform 24"/>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5" name="Freeform 25"/>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6" name="Freeform 26"/>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7" name="Freeform 27"/>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8" name="Freeform 28"/>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9" name="Freeform 29"/>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0" name="Freeform 30"/>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1" name="Freeform 31"/>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2" name="Freeform 32"/>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3" name="Freeform 33"/>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grpSp>
    </p:spTree>
  </p:cSld>
  <p:clrMapOvr>
    <a:masterClrMapping/>
  </p:clrMapOvr>
  <p:transition spd="slow" advClick="0" advTm="0">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5300" y="2166620"/>
            <a:ext cx="4059555" cy="2589530"/>
          </a:xfrm>
          <a:prstGeom prst="rect">
            <a:avLst/>
          </a:prstGeom>
          <a:noFill/>
          <a:ln>
            <a:prstDash val="sysDash"/>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nvGrpSpPr>
          <p:cNvPr id="18439" name="组合 36"/>
          <p:cNvGrpSpPr>
            <a:grpSpLocks noChangeAspect="1"/>
          </p:cNvGrpSpPr>
          <p:nvPr/>
        </p:nvGrpSpPr>
        <p:grpSpPr>
          <a:xfrm>
            <a:off x="271463" y="266700"/>
            <a:ext cx="468312" cy="468313"/>
            <a:chOff x="2558424" y="1401428"/>
            <a:chExt cx="1318727" cy="1318727"/>
          </a:xfrm>
        </p:grpSpPr>
        <p:sp>
          <p:nvSpPr>
            <p:cNvPr id="38" name="椭圆 37"/>
            <p:cNvSpPr/>
            <p:nvPr/>
          </p:nvSpPr>
          <p:spPr>
            <a:xfrm>
              <a:off x="2558424" y="1401428"/>
              <a:ext cx="1318727" cy="1318727"/>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39" name="Freeform 11"/>
            <p:cNvSpPr/>
            <p:nvPr/>
          </p:nvSpPr>
          <p:spPr bwMode="auto">
            <a:xfrm>
              <a:off x="2674651" y="1817163"/>
              <a:ext cx="1086273" cy="594543"/>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grpSp>
      <p:sp>
        <p:nvSpPr>
          <p:cNvPr id="18440" name="文本框 39"/>
          <p:cNvSpPr txBox="1"/>
          <p:nvPr/>
        </p:nvSpPr>
        <p:spPr>
          <a:xfrm>
            <a:off x="782638" y="280988"/>
            <a:ext cx="1722437" cy="460375"/>
          </a:xfrm>
          <a:prstGeom prst="rect">
            <a:avLst/>
          </a:prstGeom>
          <a:noFill/>
          <a:ln w="9525">
            <a:noFill/>
          </a:ln>
        </p:spPr>
        <p:txBody>
          <a:bodyPr>
            <a:spAutoFit/>
          </a:bodyPr>
          <a:lstStyle/>
          <a:p>
            <a:pPr eaLnBrk="1" hangingPunct="1"/>
            <a:r>
              <a:rPr lang="zh-CN" altLang="en-US" sz="2400" b="1" dirty="0">
                <a:latin typeface="Arial" panose="020B0604020202020204" pitchFamily="34" charset="0"/>
              </a:rPr>
              <a:t>研究结果</a:t>
            </a:r>
          </a:p>
        </p:txBody>
      </p:sp>
      <p:pic>
        <p:nvPicPr>
          <p:cNvPr id="18441" name="图片 33"/>
          <p:cNvPicPr>
            <a:picLocks noChangeAspect="1"/>
          </p:cNvPicPr>
          <p:nvPr/>
        </p:nvPicPr>
        <p:blipFill>
          <a:blip r:embed="rId7"/>
          <a:stretch>
            <a:fillRect/>
          </a:stretch>
        </p:blipFill>
        <p:spPr>
          <a:xfrm>
            <a:off x="7558088" y="-20637"/>
            <a:ext cx="1531937" cy="560387"/>
          </a:xfrm>
          <a:prstGeom prst="rect">
            <a:avLst/>
          </a:prstGeom>
          <a:noFill/>
          <a:ln w="9525">
            <a:noFill/>
          </a:ln>
        </p:spPr>
      </p:pic>
      <p:sp>
        <p:nvSpPr>
          <p:cNvPr id="6" name="矩形 25"/>
          <p:cNvSpPr/>
          <p:nvPr/>
        </p:nvSpPr>
        <p:spPr>
          <a:xfrm>
            <a:off x="546735" y="1278255"/>
            <a:ext cx="3956685" cy="688340"/>
          </a:xfrm>
          <a:prstGeom prst="rect">
            <a:avLst/>
          </a:prstGeom>
          <a:noFill/>
          <a:ln w="9525">
            <a:noFill/>
          </a:ln>
        </p:spPr>
        <p:txBody>
          <a:bodyPr wrap="square">
            <a:noAutofit/>
          </a:bodyPr>
          <a:lstStyle/>
          <a:p>
            <a:pPr eaLnBrk="1" hangingPunct="1">
              <a:lnSpc>
                <a:spcPct val="130000"/>
              </a:lnSpc>
            </a:pPr>
            <a:r>
              <a:rPr lang="en-US" sz="1200" dirty="0">
                <a:solidFill>
                  <a:srgbClr val="000000"/>
                </a:solidFill>
                <a:latin typeface="微软雅黑" panose="020B0503020204020204" pitchFamily="34" charset="-122"/>
              </a:rPr>
              <a:t>       </a:t>
            </a:r>
            <a:r>
              <a:rPr sz="1200" dirty="0">
                <a:solidFill>
                  <a:srgbClr val="000000"/>
                </a:solidFill>
                <a:latin typeface="微软雅黑" panose="020B0503020204020204" pitchFamily="34" charset="-122"/>
              </a:rPr>
              <a:t>经过检验，问卷Cronbach's Alpha系数为</a:t>
            </a:r>
            <a:r>
              <a:rPr sz="1200" i="1" dirty="0">
                <a:solidFill>
                  <a:srgbClr val="000000"/>
                </a:solidFill>
                <a:latin typeface="微软雅黑" panose="020B0503020204020204" pitchFamily="34" charset="-122"/>
              </a:rPr>
              <a:t>0.908</a:t>
            </a:r>
            <a:r>
              <a:rPr sz="1200" dirty="0">
                <a:solidFill>
                  <a:srgbClr val="000000"/>
                </a:solidFill>
                <a:latin typeface="微软雅黑" panose="020B0503020204020204" pitchFamily="34" charset="-122"/>
              </a:rPr>
              <a:t>，具有较高的信度。因子分析有效，累计方差解释效果较好</a:t>
            </a:r>
            <a:r>
              <a:rPr sz="1200" i="1" dirty="0">
                <a:solidFill>
                  <a:srgbClr val="000000"/>
                </a:solidFill>
                <a:latin typeface="微软雅黑" panose="020B0503020204020204" pitchFamily="34" charset="-122"/>
              </a:rPr>
              <a:t>（p&lt;.001）</a:t>
            </a:r>
            <a:r>
              <a:rPr sz="1200" dirty="0">
                <a:solidFill>
                  <a:srgbClr val="000000"/>
                </a:solidFill>
                <a:latin typeface="微软雅黑" panose="020B0503020204020204" pitchFamily="34" charset="-122"/>
              </a:rPr>
              <a:t>，具有较高的效度。</a:t>
            </a:r>
          </a:p>
        </p:txBody>
      </p:sp>
      <p:sp>
        <p:nvSpPr>
          <p:cNvPr id="2" name="矩形 26"/>
          <p:cNvSpPr/>
          <p:nvPr/>
        </p:nvSpPr>
        <p:spPr>
          <a:xfrm>
            <a:off x="1640802" y="901065"/>
            <a:ext cx="1705610" cy="337185"/>
          </a:xfrm>
          <a:prstGeom prst="rect">
            <a:avLst/>
          </a:prstGeom>
          <a:noFill/>
          <a:ln w="9525">
            <a:noFill/>
          </a:ln>
        </p:spPr>
        <p:txBody>
          <a:bodyPr wrap="none">
            <a:spAutoFit/>
          </a:bodyPr>
          <a:lstStyle/>
          <a:p>
            <a:pPr eaLnBrk="1" hangingPunct="1"/>
            <a:r>
              <a:rPr lang="en-US" altLang="zh-CN" sz="1600" b="1" dirty="0">
                <a:latin typeface="微软雅黑" panose="020B0503020204020204" pitchFamily="34" charset="-122"/>
              </a:rPr>
              <a:t>3.  </a:t>
            </a:r>
            <a:r>
              <a:rPr lang="zh-CN" altLang="en-US" sz="1600" b="1" dirty="0">
                <a:latin typeface="微软雅黑" panose="020B0503020204020204" pitchFamily="34" charset="-122"/>
              </a:rPr>
              <a:t>问卷数据分析</a:t>
            </a:r>
          </a:p>
        </p:txBody>
      </p:sp>
      <p:grpSp>
        <p:nvGrpSpPr>
          <p:cNvPr id="24580" name="组合 8"/>
          <p:cNvGrpSpPr/>
          <p:nvPr/>
        </p:nvGrpSpPr>
        <p:grpSpPr>
          <a:xfrm>
            <a:off x="275590" y="253365"/>
            <a:ext cx="468000" cy="468000"/>
            <a:chOff x="1928879" y="1944350"/>
            <a:chExt cx="1129689" cy="1129689"/>
          </a:xfrm>
        </p:grpSpPr>
        <p:sp>
          <p:nvSpPr>
            <p:cNvPr id="28" name="椭圆 27"/>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30" name="Freeform 7"/>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pic>
        <p:nvPicPr>
          <p:cNvPr id="8" name="图片 2"/>
          <p:cNvPicPr>
            <a:picLocks noChangeAspect="1"/>
          </p:cNvPicPr>
          <p:nvPr/>
        </p:nvPicPr>
        <p:blipFill>
          <a:blip r:embed="rId8"/>
          <a:srcRect l="2538" t="8988" r="1401" b="1590"/>
          <a:stretch>
            <a:fillRect/>
          </a:stretch>
        </p:blipFill>
        <p:spPr>
          <a:xfrm>
            <a:off x="629285" y="2240915"/>
            <a:ext cx="3832860" cy="2146935"/>
          </a:xfrm>
          <a:prstGeom prst="rect">
            <a:avLst/>
          </a:prstGeom>
          <a:noFill/>
          <a:ln>
            <a:noFill/>
          </a:ln>
        </p:spPr>
      </p:pic>
      <p:sp>
        <p:nvSpPr>
          <p:cNvPr id="4" name="TextBox 23"/>
          <p:cNvSpPr txBox="1"/>
          <p:nvPr/>
        </p:nvSpPr>
        <p:spPr>
          <a:xfrm>
            <a:off x="2259648" y="4422140"/>
            <a:ext cx="792480" cy="213995"/>
          </a:xfrm>
          <a:prstGeom prst="rect">
            <a:avLst/>
          </a:prstGeom>
          <a:noFill/>
        </p:spPr>
        <p:txBody>
          <a:bodyPr wrap="none">
            <a:spAutoFit/>
          </a:bodyPr>
          <a:lstStyle/>
          <a:p>
            <a:pPr marR="0" algn="ctr" defTabSz="685800" eaLnBrk="1" fontAlgn="auto" hangingPunct="1">
              <a:spcBef>
                <a:spcPts val="0"/>
              </a:spcBef>
              <a:spcAft>
                <a:spcPts val="0"/>
              </a:spcAft>
              <a:buClrTx/>
              <a:buSzTx/>
              <a:buFontTx/>
              <a:buNone/>
              <a:defRPr/>
            </a:pPr>
            <a:r>
              <a:rPr kumimoji="0" lang="zh-CN" altLang="en-US" sz="800" kern="1200" cap="none" spc="0" normalizeH="0" baseline="0" noProof="0" dirty="0">
                <a:latin typeface="黑体" panose="02010609060101010101" charset="-122"/>
                <a:ea typeface="黑体" panose="02010609060101010101" charset="-122"/>
                <a:cs typeface="黑体" panose="02010609060101010101" charset="-122"/>
              </a:rPr>
              <a:t>后测问卷结果</a:t>
            </a:r>
          </a:p>
        </p:txBody>
      </p:sp>
      <p:sp>
        <p:nvSpPr>
          <p:cNvPr id="5" name="圆角矩形 4"/>
          <p:cNvSpPr/>
          <p:nvPr/>
        </p:nvSpPr>
        <p:spPr>
          <a:xfrm>
            <a:off x="5147945" y="744855"/>
            <a:ext cx="3463925" cy="93154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1" name="矩形 60"/>
          <p:cNvSpPr/>
          <p:nvPr>
            <p:custDataLst>
              <p:tags r:id="rId1"/>
            </p:custDataLst>
          </p:nvPr>
        </p:nvSpPr>
        <p:spPr>
          <a:xfrm>
            <a:off x="4877435" y="523875"/>
            <a:ext cx="1324610" cy="40259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a:ln>
                  <a:noFill/>
                </a:ln>
                <a:solidFill>
                  <a:schemeClr val="bg1"/>
                </a:solidFill>
                <a:effectLst/>
                <a:uLnTx/>
                <a:uFillTx/>
                <a:latin typeface="+mn-lt"/>
                <a:ea typeface="+mn-ea"/>
                <a:cs typeface="+mn-cs"/>
              </a:rPr>
              <a:t>任务理解难度</a:t>
            </a:r>
          </a:p>
        </p:txBody>
      </p:sp>
      <p:sp>
        <p:nvSpPr>
          <p:cNvPr id="7" name="矩形 25"/>
          <p:cNvSpPr/>
          <p:nvPr/>
        </p:nvSpPr>
        <p:spPr>
          <a:xfrm>
            <a:off x="5181600" y="901065"/>
            <a:ext cx="3358515" cy="954405"/>
          </a:xfrm>
          <a:prstGeom prst="rect">
            <a:avLst/>
          </a:prstGeom>
          <a:noFill/>
          <a:ln w="9525">
            <a:noFill/>
          </a:ln>
        </p:spPr>
        <p:txBody>
          <a:bodyPr wrap="square">
            <a:noAutofit/>
          </a:bodyPr>
          <a:lstStyle/>
          <a:p>
            <a:pPr algn="just" eaLnBrk="1" hangingPunct="1">
              <a:lnSpc>
                <a:spcPct val="130000"/>
              </a:lnSpc>
            </a:pPr>
            <a:r>
              <a:rPr lang="en-US" sz="1000" dirty="0">
                <a:solidFill>
                  <a:srgbClr val="000000"/>
                </a:solidFill>
                <a:latin typeface="微软雅黑" panose="020B0503020204020204" pitchFamily="34" charset="-122"/>
              </a:rPr>
              <a:t>        </a:t>
            </a:r>
            <a:r>
              <a:rPr sz="1000" dirty="0">
                <a:solidFill>
                  <a:srgbClr val="000000"/>
                </a:solidFill>
                <a:latin typeface="微软雅黑" panose="020B0503020204020204" pitchFamily="34" charset="-122"/>
              </a:rPr>
              <a:t>材料的理解难度差异显著</a:t>
            </a:r>
            <a:r>
              <a:rPr sz="1000" i="1" dirty="0">
                <a:solidFill>
                  <a:srgbClr val="000000"/>
                </a:solidFill>
                <a:latin typeface="微软雅黑" panose="020B0503020204020204" pitchFamily="34" charset="-122"/>
              </a:rPr>
              <a:t>（F(1,35)=150.309, p&lt;.001）</a:t>
            </a:r>
            <a:r>
              <a:rPr sz="1000" dirty="0">
                <a:solidFill>
                  <a:srgbClr val="000000"/>
                </a:solidFill>
                <a:latin typeface="微软雅黑" panose="020B0503020204020204" pitchFamily="34" charset="-122"/>
              </a:rPr>
              <a:t>,短视频的理解难度显著低于另外两份材料</a:t>
            </a:r>
            <a:r>
              <a:rPr sz="1000" i="1" dirty="0">
                <a:solidFill>
                  <a:srgbClr val="000000"/>
                </a:solidFill>
                <a:latin typeface="微软雅黑" panose="020B0503020204020204" pitchFamily="34" charset="-122"/>
              </a:rPr>
              <a:t>（M短= 1.950，M长= 2.82，M漫=2.89）</a:t>
            </a:r>
            <a:r>
              <a:rPr sz="1000" dirty="0">
                <a:solidFill>
                  <a:srgbClr val="000000"/>
                </a:solidFill>
                <a:latin typeface="微软雅黑" panose="020B0503020204020204" pitchFamily="34" charset="-122"/>
              </a:rPr>
              <a:t>；</a:t>
            </a:r>
          </a:p>
        </p:txBody>
      </p:sp>
      <p:sp>
        <p:nvSpPr>
          <p:cNvPr id="10" name="圆角矩形 9"/>
          <p:cNvSpPr/>
          <p:nvPr/>
        </p:nvSpPr>
        <p:spPr>
          <a:xfrm>
            <a:off x="5181600" y="1965325"/>
            <a:ext cx="3463925" cy="60579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4877435" y="1754505"/>
            <a:ext cx="1573530" cy="40259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a:ln>
                  <a:noFill/>
                </a:ln>
                <a:solidFill>
                  <a:schemeClr val="bg1"/>
                </a:solidFill>
                <a:effectLst/>
                <a:uLnTx/>
                <a:uFillTx/>
                <a:latin typeface="+mn-lt"/>
                <a:ea typeface="+mn-ea"/>
                <a:cs typeface="+mn-cs"/>
              </a:rPr>
              <a:t>投入程度与感觉融入</a:t>
            </a:r>
          </a:p>
        </p:txBody>
      </p:sp>
      <p:sp>
        <p:nvSpPr>
          <p:cNvPr id="19" name="矩形 25"/>
          <p:cNvSpPr/>
          <p:nvPr/>
        </p:nvSpPr>
        <p:spPr>
          <a:xfrm>
            <a:off x="5234305" y="2166620"/>
            <a:ext cx="3358515" cy="429260"/>
          </a:xfrm>
          <a:prstGeom prst="rect">
            <a:avLst/>
          </a:prstGeom>
          <a:noFill/>
          <a:ln w="9525">
            <a:noFill/>
          </a:ln>
        </p:spPr>
        <p:txBody>
          <a:bodyPr wrap="square">
            <a:noAutofit/>
          </a:bodyPr>
          <a:lstStyle/>
          <a:p>
            <a:pPr algn="just" eaLnBrk="1" hangingPunct="1">
              <a:lnSpc>
                <a:spcPct val="130000"/>
              </a:lnSpc>
            </a:pPr>
            <a:r>
              <a:rPr lang="en-US" sz="1000" dirty="0">
                <a:solidFill>
                  <a:srgbClr val="000000"/>
                </a:solidFill>
                <a:latin typeface="微软雅黑" panose="020B0503020204020204" pitchFamily="34" charset="-122"/>
              </a:rPr>
              <a:t>        </a:t>
            </a:r>
            <a:r>
              <a:rPr sz="1000" dirty="0">
                <a:solidFill>
                  <a:srgbClr val="000000"/>
                </a:solidFill>
                <a:latin typeface="微软雅黑" panose="020B0503020204020204" pitchFamily="34" charset="-122"/>
              </a:rPr>
              <a:t>三种材料没有差别</a:t>
            </a:r>
            <a:r>
              <a:rPr sz="1000" i="1" dirty="0">
                <a:solidFill>
                  <a:srgbClr val="000000"/>
                </a:solidFill>
                <a:latin typeface="微软雅黑" panose="020B0503020204020204" pitchFamily="34" charset="-122"/>
              </a:rPr>
              <a:t>（p&gt;.05）</a:t>
            </a:r>
            <a:r>
              <a:rPr lang="zh-CN" sz="1000" dirty="0">
                <a:solidFill>
                  <a:srgbClr val="000000"/>
                </a:solidFill>
                <a:latin typeface="微软雅黑" panose="020B0503020204020204" pitchFamily="34" charset="-122"/>
              </a:rPr>
              <a:t>；</a:t>
            </a:r>
          </a:p>
        </p:txBody>
      </p:sp>
      <p:sp>
        <p:nvSpPr>
          <p:cNvPr id="21" name="圆角矩形 20"/>
          <p:cNvSpPr/>
          <p:nvPr/>
        </p:nvSpPr>
        <p:spPr>
          <a:xfrm>
            <a:off x="5181600" y="2860040"/>
            <a:ext cx="3463925" cy="79565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矩形 21"/>
          <p:cNvSpPr/>
          <p:nvPr>
            <p:custDataLst>
              <p:tags r:id="rId3"/>
            </p:custDataLst>
          </p:nvPr>
        </p:nvSpPr>
        <p:spPr>
          <a:xfrm>
            <a:off x="4877435" y="2698750"/>
            <a:ext cx="1324610" cy="40259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a:ln>
                  <a:noFill/>
                </a:ln>
                <a:solidFill>
                  <a:schemeClr val="bg1"/>
                </a:solidFill>
                <a:effectLst/>
                <a:uLnTx/>
                <a:uFillTx/>
                <a:latin typeface="+mn-lt"/>
                <a:ea typeface="+mn-ea"/>
                <a:cs typeface="+mn-cs"/>
              </a:rPr>
              <a:t>注意力吸引</a:t>
            </a:r>
          </a:p>
        </p:txBody>
      </p:sp>
      <p:sp>
        <p:nvSpPr>
          <p:cNvPr id="23" name="矩形 25"/>
          <p:cNvSpPr/>
          <p:nvPr/>
        </p:nvSpPr>
        <p:spPr>
          <a:xfrm>
            <a:off x="5234305" y="3074035"/>
            <a:ext cx="3358515" cy="617220"/>
          </a:xfrm>
          <a:prstGeom prst="rect">
            <a:avLst/>
          </a:prstGeom>
          <a:noFill/>
          <a:ln w="9525">
            <a:noFill/>
          </a:ln>
        </p:spPr>
        <p:txBody>
          <a:bodyPr wrap="square">
            <a:noAutofit/>
          </a:bodyPr>
          <a:lstStyle/>
          <a:p>
            <a:pPr algn="just" eaLnBrk="1" hangingPunct="1">
              <a:lnSpc>
                <a:spcPct val="130000"/>
              </a:lnSpc>
            </a:pPr>
            <a:r>
              <a:rPr lang="en-US" sz="1000" dirty="0">
                <a:solidFill>
                  <a:srgbClr val="000000"/>
                </a:solidFill>
                <a:latin typeface="微软雅黑" panose="020B0503020204020204" pitchFamily="34" charset="-122"/>
              </a:rPr>
              <a:t>        </a:t>
            </a:r>
            <a:r>
              <a:rPr sz="1000" dirty="0">
                <a:solidFill>
                  <a:srgbClr val="000000"/>
                </a:solidFill>
                <a:latin typeface="微软雅黑" panose="020B0503020204020204" pitchFamily="34" charset="-122"/>
              </a:rPr>
              <a:t>被试报告更容易被短视频吸引</a:t>
            </a:r>
            <a:r>
              <a:rPr sz="1000" i="1" dirty="0">
                <a:solidFill>
                  <a:srgbClr val="000000"/>
                </a:solidFill>
                <a:latin typeface="微软雅黑" panose="020B0503020204020204" pitchFamily="34" charset="-122"/>
              </a:rPr>
              <a:t>（F(1,35)=411.517, p&lt;.001，M短= 5.890，M长= 4.260，M漫=4.160）</a:t>
            </a:r>
            <a:r>
              <a:rPr sz="1000" dirty="0">
                <a:solidFill>
                  <a:srgbClr val="000000"/>
                </a:solidFill>
                <a:latin typeface="微软雅黑" panose="020B0503020204020204" pitchFamily="34" charset="-122"/>
              </a:rPr>
              <a:t>；</a:t>
            </a:r>
          </a:p>
        </p:txBody>
      </p:sp>
      <p:sp>
        <p:nvSpPr>
          <p:cNvPr id="24" name="圆角矩形 23"/>
          <p:cNvSpPr/>
          <p:nvPr/>
        </p:nvSpPr>
        <p:spPr>
          <a:xfrm>
            <a:off x="5234305" y="3944620"/>
            <a:ext cx="3463925" cy="100076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9" name="矩形 28"/>
          <p:cNvSpPr/>
          <p:nvPr>
            <p:custDataLst>
              <p:tags r:id="rId4"/>
            </p:custDataLst>
          </p:nvPr>
        </p:nvSpPr>
        <p:spPr>
          <a:xfrm>
            <a:off x="4877435" y="3766185"/>
            <a:ext cx="1324610" cy="40259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1200" b="1" i="0" u="none" strike="noStrike" kern="1200" cap="none" spc="0" normalizeH="0" baseline="0" noProof="0">
                <a:ln>
                  <a:noFill/>
                </a:ln>
                <a:solidFill>
                  <a:schemeClr val="bg1"/>
                </a:solidFill>
                <a:effectLst/>
                <a:uLnTx/>
                <a:uFillTx/>
                <a:latin typeface="+mn-lt"/>
                <a:ea typeface="+mn-ea"/>
                <a:cs typeface="+mn-cs"/>
              </a:rPr>
              <a:t>情绪状态</a:t>
            </a:r>
          </a:p>
        </p:txBody>
      </p:sp>
      <p:sp>
        <p:nvSpPr>
          <p:cNvPr id="31" name="矩形 25"/>
          <p:cNvSpPr/>
          <p:nvPr/>
        </p:nvSpPr>
        <p:spPr>
          <a:xfrm>
            <a:off x="5287010" y="4168775"/>
            <a:ext cx="3358515" cy="763270"/>
          </a:xfrm>
          <a:prstGeom prst="rect">
            <a:avLst/>
          </a:prstGeom>
          <a:noFill/>
          <a:ln w="9525">
            <a:noFill/>
          </a:ln>
        </p:spPr>
        <p:txBody>
          <a:bodyPr wrap="square">
            <a:noAutofit/>
          </a:bodyPr>
          <a:lstStyle/>
          <a:p>
            <a:pPr algn="just" eaLnBrk="1" hangingPunct="1">
              <a:lnSpc>
                <a:spcPct val="130000"/>
              </a:lnSpc>
            </a:pPr>
            <a:r>
              <a:rPr lang="en-US" sz="1000" dirty="0">
                <a:solidFill>
                  <a:srgbClr val="000000"/>
                </a:solidFill>
                <a:latin typeface="微软雅黑" panose="020B0503020204020204" pitchFamily="34" charset="-122"/>
              </a:rPr>
              <a:t>        </a:t>
            </a:r>
            <a:r>
              <a:rPr sz="1000" dirty="0">
                <a:solidFill>
                  <a:srgbClr val="000000"/>
                </a:solidFill>
                <a:latin typeface="微软雅黑" panose="020B0503020204020204" pitchFamily="34" charset="-122"/>
              </a:rPr>
              <a:t>被试报告漫画的情绪感觉最低，短视频的情绪感觉较高，组间差异显著</a:t>
            </a:r>
            <a:r>
              <a:rPr sz="1000" i="1" dirty="0">
                <a:solidFill>
                  <a:srgbClr val="000000"/>
                </a:solidFill>
                <a:latin typeface="微软雅黑" panose="020B0503020204020204" pitchFamily="34" charset="-122"/>
              </a:rPr>
              <a:t>（F(1,35)=86.288, p&lt;.001，M短= 5.630，M长= 4.680，M漫=4.320）</a:t>
            </a:r>
            <a:r>
              <a:rPr sz="1000" dirty="0">
                <a:solidFill>
                  <a:srgbClr val="000000"/>
                </a:solidFill>
                <a:latin typeface="微软雅黑" panose="020B0503020204020204" pitchFamily="34" charset="-122"/>
              </a:rPr>
              <a:t>。</a:t>
            </a:r>
          </a:p>
        </p:txBody>
      </p:sp>
    </p:spTree>
  </p:cSld>
  <p:clrMapOvr>
    <a:masterClrMapping/>
  </p:clrMapOvr>
  <p:transition spd="slow" advClick="0" advTm="0">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文本框 2"/>
          <p:cNvSpPr txBox="1"/>
          <p:nvPr/>
        </p:nvSpPr>
        <p:spPr>
          <a:xfrm>
            <a:off x="2905760" y="2251075"/>
            <a:ext cx="4348163" cy="706755"/>
          </a:xfrm>
          <a:prstGeom prst="rect">
            <a:avLst/>
          </a:prstGeom>
          <a:noFill/>
        </p:spPr>
        <p:txBody>
          <a:bodyPr>
            <a:spAutoFit/>
          </a:bodyPr>
          <a:lstStyle/>
          <a:p>
            <a:pPr marR="0" algn="ctr" defTabSz="685800" eaLnBrk="1" fontAlgn="auto" hangingPunct="1">
              <a:spcBef>
                <a:spcPts val="0"/>
              </a:spcBef>
              <a:spcAft>
                <a:spcPts val="0"/>
              </a:spcAft>
              <a:buClrTx/>
              <a:buSzTx/>
              <a:buFontTx/>
              <a:buNone/>
              <a:defRPr/>
            </a:pPr>
            <a:r>
              <a:rPr kumimoji="0" lang="zh-CN" altLang="en-US" sz="4000" b="1" kern="1200" cap="none" spc="0" normalizeH="0" baseline="0" noProof="0" dirty="0">
                <a:solidFill>
                  <a:schemeClr val="tx1">
                    <a:lumMod val="85000"/>
                    <a:lumOff val="15000"/>
                  </a:schemeClr>
                </a:solidFill>
                <a:latin typeface="+mn-lt"/>
                <a:ea typeface="+mn-ea"/>
                <a:cs typeface="+mn-cs"/>
              </a:rPr>
              <a:t>讨论与结论</a:t>
            </a:r>
          </a:p>
        </p:txBody>
      </p:sp>
      <p:sp>
        <p:nvSpPr>
          <p:cNvPr id="24579" name="文本框 4"/>
          <p:cNvSpPr txBox="1"/>
          <p:nvPr/>
        </p:nvSpPr>
        <p:spPr>
          <a:xfrm>
            <a:off x="3736975" y="2019300"/>
            <a:ext cx="1331913" cy="306705"/>
          </a:xfrm>
          <a:prstGeom prst="rect">
            <a:avLst/>
          </a:prstGeom>
          <a:noFill/>
          <a:ln w="9525">
            <a:noFill/>
          </a:ln>
        </p:spPr>
        <p:txBody>
          <a:bodyPr>
            <a:spAutoFit/>
          </a:bodyPr>
          <a:lstStyle/>
          <a:p>
            <a:pPr eaLnBrk="1" hangingPunct="1"/>
            <a:r>
              <a:rPr lang="en-US" altLang="zh-CN" sz="1400" dirty="0">
                <a:latin typeface="Arial" panose="020B0604020202020204" pitchFamily="34" charset="0"/>
              </a:rPr>
              <a:t>PART FIVE</a:t>
            </a:r>
            <a:endParaRPr lang="zh-CN" altLang="en-US" sz="1400" dirty="0">
              <a:latin typeface="Arial" panose="020B0604020202020204" pitchFamily="34" charset="0"/>
            </a:endParaRPr>
          </a:p>
        </p:txBody>
      </p:sp>
      <p:grpSp>
        <p:nvGrpSpPr>
          <p:cNvPr id="24580" name="组合 8"/>
          <p:cNvGrpSpPr/>
          <p:nvPr/>
        </p:nvGrpSpPr>
        <p:grpSpPr>
          <a:xfrm>
            <a:off x="2436813" y="1944688"/>
            <a:ext cx="1130300" cy="1128712"/>
            <a:chOff x="1928879" y="1944350"/>
            <a:chExt cx="1129689" cy="1129689"/>
          </a:xfrm>
        </p:grpSpPr>
        <p:sp>
          <p:nvSpPr>
            <p:cNvPr id="2" name="椭圆 1"/>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8" name="Freeform 7"/>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50180" name="组合 5"/>
          <p:cNvGrpSpPr/>
          <p:nvPr/>
        </p:nvGrpSpPr>
        <p:grpSpPr>
          <a:xfrm>
            <a:off x="2434273" y="1944688"/>
            <a:ext cx="1128712" cy="1128712"/>
            <a:chOff x="2817516" y="1944350"/>
            <a:chExt cx="1129689" cy="1129689"/>
          </a:xfrm>
        </p:grpSpPr>
        <p:sp>
          <p:nvSpPr>
            <p:cNvPr id="4" name="椭圆 3"/>
            <p:cNvSpPr/>
            <p:nvPr/>
          </p:nvSpPr>
          <p:spPr>
            <a:xfrm>
              <a:off x="2817516"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20" name="Freeform 5"/>
            <p:cNvSpPr>
              <a:spLocks noEditPoints="1"/>
            </p:cNvSpPr>
            <p:nvPr/>
          </p:nvSpPr>
          <p:spPr bwMode="auto">
            <a:xfrm>
              <a:off x="3195668" y="2160437"/>
              <a:ext cx="444885" cy="657794"/>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spTree>
  </p:cSld>
  <p:clrMapOvr>
    <a:masterClrMapping/>
  </p:clrMapOvr>
  <p:transition spd="slow" advClick="0" advTm="0">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形状 29"/>
          <p:cNvSpPr/>
          <p:nvPr>
            <p:custDataLst>
              <p:tags r:id="rId1"/>
            </p:custDataLst>
          </p:nvPr>
        </p:nvSpPr>
        <p:spPr>
          <a:xfrm rot="20400000">
            <a:off x="5981700" y="2676525"/>
            <a:ext cx="1341755" cy="939165"/>
          </a:xfrm>
          <a:prstGeom prst="leftCircularArrow">
            <a:avLst>
              <a:gd name="adj1" fmla="val 2837"/>
              <a:gd name="adj2" fmla="val 346575"/>
              <a:gd name="adj3" fmla="val 2122086"/>
              <a:gd name="adj4" fmla="val 9436538"/>
              <a:gd name="adj5" fmla="val 3310"/>
            </a:avLst>
          </a:prstGeom>
          <a:solidFill>
            <a:srgbClr val="404040"/>
          </a:solidFill>
          <a:ln>
            <a:solidFill>
              <a:schemeClr val="accent6">
                <a:lumMod val="75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 name="形状 2"/>
          <p:cNvSpPr/>
          <p:nvPr>
            <p:custDataLst>
              <p:tags r:id="rId2"/>
            </p:custDataLst>
          </p:nvPr>
        </p:nvSpPr>
        <p:spPr>
          <a:xfrm rot="2460000">
            <a:off x="1350010" y="2879725"/>
            <a:ext cx="1322070" cy="1147445"/>
          </a:xfrm>
          <a:prstGeom prst="leftCircularArrow">
            <a:avLst>
              <a:gd name="adj1" fmla="val 2837"/>
              <a:gd name="adj2" fmla="val 346575"/>
              <a:gd name="adj3" fmla="val 2122086"/>
              <a:gd name="adj4" fmla="val 9024489"/>
              <a:gd name="adj5" fmla="val 5028"/>
            </a:avLst>
          </a:prstGeom>
          <a:solidFill>
            <a:srgbClr val="404040"/>
          </a:solidFill>
          <a:ln>
            <a:solidFill>
              <a:schemeClr val="accent6">
                <a:lumMod val="75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28675" name="组合 34"/>
          <p:cNvGrpSpPr/>
          <p:nvPr>
            <p:custDataLst>
              <p:tags r:id="rId3"/>
            </p:custDataLst>
          </p:nvPr>
        </p:nvGrpSpPr>
        <p:grpSpPr>
          <a:xfrm>
            <a:off x="420688" y="1049338"/>
            <a:ext cx="1725295" cy="2214880"/>
            <a:chOff x="792717" y="1050390"/>
            <a:chExt cx="1725385" cy="2213468"/>
          </a:xfrm>
        </p:grpSpPr>
        <p:sp>
          <p:nvSpPr>
            <p:cNvPr id="2" name="任意多边形 1"/>
            <p:cNvSpPr/>
            <p:nvPr>
              <p:custDataLst>
                <p:tags r:id="rId21"/>
              </p:custDataLst>
            </p:nvPr>
          </p:nvSpPr>
          <p:spPr>
            <a:xfrm>
              <a:off x="792717" y="1050390"/>
              <a:ext cx="1484708" cy="1886017"/>
            </a:xfrm>
            <a:custGeom>
              <a:avLst/>
              <a:gdLst>
                <a:gd name="connsiteX0" fmla="*/ 0 w 1905098"/>
                <a:gd name="connsiteY0" fmla="*/ 157131 h 1571307"/>
                <a:gd name="connsiteX1" fmla="*/ 157131 w 1905098"/>
                <a:gd name="connsiteY1" fmla="*/ 0 h 1571307"/>
                <a:gd name="connsiteX2" fmla="*/ 1747967 w 1905098"/>
                <a:gd name="connsiteY2" fmla="*/ 0 h 1571307"/>
                <a:gd name="connsiteX3" fmla="*/ 1905098 w 1905098"/>
                <a:gd name="connsiteY3" fmla="*/ 157131 h 1571307"/>
                <a:gd name="connsiteX4" fmla="*/ 1905098 w 1905098"/>
                <a:gd name="connsiteY4" fmla="*/ 1414176 h 1571307"/>
                <a:gd name="connsiteX5" fmla="*/ 1747967 w 1905098"/>
                <a:gd name="connsiteY5" fmla="*/ 1571307 h 1571307"/>
                <a:gd name="connsiteX6" fmla="*/ 157131 w 1905098"/>
                <a:gd name="connsiteY6" fmla="*/ 1571307 h 1571307"/>
                <a:gd name="connsiteX7" fmla="*/ 0 w 1905098"/>
                <a:gd name="connsiteY7" fmla="*/ 1414176 h 1571307"/>
                <a:gd name="connsiteX8" fmla="*/ 0 w 1905098"/>
                <a:gd name="connsiteY8" fmla="*/ 157131 h 157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98" h="1571307">
                  <a:moveTo>
                    <a:pt x="0" y="157131"/>
                  </a:moveTo>
                  <a:cubicBezTo>
                    <a:pt x="0" y="70350"/>
                    <a:pt x="70350" y="0"/>
                    <a:pt x="157131" y="0"/>
                  </a:cubicBezTo>
                  <a:lnTo>
                    <a:pt x="1747967" y="0"/>
                  </a:lnTo>
                  <a:cubicBezTo>
                    <a:pt x="1834748" y="0"/>
                    <a:pt x="1905098" y="70350"/>
                    <a:pt x="1905098" y="157131"/>
                  </a:cubicBezTo>
                  <a:lnTo>
                    <a:pt x="1905098" y="1414176"/>
                  </a:lnTo>
                  <a:cubicBezTo>
                    <a:pt x="1905098" y="1500957"/>
                    <a:pt x="1834748" y="1571307"/>
                    <a:pt x="1747967" y="1571307"/>
                  </a:cubicBezTo>
                  <a:lnTo>
                    <a:pt x="157131" y="1571307"/>
                  </a:lnTo>
                  <a:cubicBezTo>
                    <a:pt x="70350" y="1571307"/>
                    <a:pt x="0" y="1500957"/>
                    <a:pt x="0" y="1414176"/>
                  </a:cubicBezTo>
                  <a:lnTo>
                    <a:pt x="0" y="157131"/>
                  </a:lnTo>
                  <a:close/>
                </a:path>
              </a:pathLst>
            </a:custGeom>
            <a:noFill/>
            <a:ln>
              <a:solidFill>
                <a:srgbClr val="40404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72840" tIns="72840" rIns="72840" bIns="325372" spcCol="1270"/>
            <a:lstStyle/>
            <a:p>
              <a:pPr marL="0" marR="0" lvl="1" indent="0" algn="l" defTabSz="1066800" rtl="0" eaLnBrk="1" fontAlgn="auto" latinLnBrk="0" hangingPunct="1">
                <a:lnSpc>
                  <a:spcPct val="150000"/>
                </a:lnSpc>
                <a:spcBef>
                  <a:spcPct val="0"/>
                </a:spcBef>
                <a:spcAft>
                  <a:spcPct val="15000"/>
                </a:spcAft>
                <a:buClrTx/>
                <a:buSzTx/>
                <a:buFontTx/>
                <a:buNone/>
                <a:defRPr/>
              </a:pPr>
              <a:r>
                <a:rPr kumimoji="0" lang="en-US" altLang="zh-CN" sz="1000" b="0" i="0" u="none" strike="noStrike" kern="1200" cap="none" spc="0" normalizeH="0" baseline="0" noProof="0" dirty="0">
                  <a:ln>
                    <a:noFill/>
                  </a:ln>
                  <a:solidFill>
                    <a:schemeClr val="dk1">
                      <a:hueOff val="0"/>
                      <a:satOff val="0"/>
                      <a:lumOff val="0"/>
                      <a:alphaOff val="0"/>
                    </a:schemeClr>
                  </a:solidFill>
                  <a:effectLst/>
                  <a:uLnTx/>
                  <a:uFillTx/>
                  <a:latin typeface="微软雅黑" panose="020B0503020204020204" pitchFamily="34" charset="-122"/>
                  <a:ea typeface="+mn-ea"/>
                  <a:cs typeface="+mn-cs"/>
                </a:rPr>
                <a:t>        </a:t>
              </a:r>
              <a:r>
                <a:rPr kumimoji="0" lang="zh-CN" altLang="en-US" sz="1000" b="0" i="0" u="none" strike="noStrike" kern="1200" cap="none" spc="0" normalizeH="0" baseline="0" noProof="0" dirty="0">
                  <a:ln>
                    <a:noFill/>
                  </a:ln>
                  <a:solidFill>
                    <a:schemeClr val="dk1">
                      <a:hueOff val="0"/>
                      <a:satOff val="0"/>
                      <a:lumOff val="0"/>
                      <a:alphaOff val="0"/>
                    </a:schemeClr>
                  </a:solidFill>
                  <a:effectLst/>
                  <a:uLnTx/>
                  <a:uFillTx/>
                  <a:latin typeface="微软雅黑" panose="020B0503020204020204" pitchFamily="34" charset="-122"/>
                  <a:ea typeface="+mn-ea"/>
                  <a:cs typeface="+mn-cs"/>
                </a:rPr>
                <a:t>实验未发现被试观看不同材料时脑电 α 偏侧化指数显著差异，因 α 偏侧化指数反映情绪状态，表明实验过程中被试情绪稳定，实验控制成功。</a:t>
              </a:r>
            </a:p>
          </p:txBody>
        </p:sp>
        <p:sp>
          <p:nvSpPr>
            <p:cNvPr id="4" name="任意多边形 3"/>
            <p:cNvSpPr/>
            <p:nvPr>
              <p:custDataLst>
                <p:tags r:id="rId22"/>
              </p:custDataLst>
            </p:nvPr>
          </p:nvSpPr>
          <p:spPr>
            <a:xfrm>
              <a:off x="1248036" y="2759355"/>
              <a:ext cx="1270066" cy="504503"/>
            </a:xfrm>
            <a:custGeom>
              <a:avLst/>
              <a:gdLst>
                <a:gd name="connsiteX0" fmla="*/ 0 w 1693420"/>
                <a:gd name="connsiteY0" fmla="*/ 67342 h 673417"/>
                <a:gd name="connsiteX1" fmla="*/ 67342 w 1693420"/>
                <a:gd name="connsiteY1" fmla="*/ 0 h 673417"/>
                <a:gd name="connsiteX2" fmla="*/ 1626078 w 1693420"/>
                <a:gd name="connsiteY2" fmla="*/ 0 h 673417"/>
                <a:gd name="connsiteX3" fmla="*/ 1693420 w 1693420"/>
                <a:gd name="connsiteY3" fmla="*/ 67342 h 673417"/>
                <a:gd name="connsiteX4" fmla="*/ 1693420 w 1693420"/>
                <a:gd name="connsiteY4" fmla="*/ 606075 h 673417"/>
                <a:gd name="connsiteX5" fmla="*/ 1626078 w 1693420"/>
                <a:gd name="connsiteY5" fmla="*/ 673417 h 673417"/>
                <a:gd name="connsiteX6" fmla="*/ 67342 w 1693420"/>
                <a:gd name="connsiteY6" fmla="*/ 673417 h 673417"/>
                <a:gd name="connsiteX7" fmla="*/ 0 w 1693420"/>
                <a:gd name="connsiteY7" fmla="*/ 606075 h 673417"/>
                <a:gd name="connsiteX8" fmla="*/ 0 w 1693420"/>
                <a:gd name="connsiteY8" fmla="*/ 67342 h 673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3420" h="673417">
                  <a:moveTo>
                    <a:pt x="0" y="67342"/>
                  </a:moveTo>
                  <a:cubicBezTo>
                    <a:pt x="0" y="30150"/>
                    <a:pt x="30150" y="0"/>
                    <a:pt x="67342" y="0"/>
                  </a:cubicBezTo>
                  <a:lnTo>
                    <a:pt x="1626078" y="0"/>
                  </a:lnTo>
                  <a:cubicBezTo>
                    <a:pt x="1663270" y="0"/>
                    <a:pt x="1693420" y="30150"/>
                    <a:pt x="1693420" y="67342"/>
                  </a:cubicBezTo>
                  <a:lnTo>
                    <a:pt x="1693420" y="606075"/>
                  </a:lnTo>
                  <a:cubicBezTo>
                    <a:pt x="1693420" y="643267"/>
                    <a:pt x="1663270" y="673417"/>
                    <a:pt x="1626078" y="673417"/>
                  </a:cubicBezTo>
                  <a:lnTo>
                    <a:pt x="67342" y="673417"/>
                  </a:lnTo>
                  <a:cubicBezTo>
                    <a:pt x="30150" y="673417"/>
                    <a:pt x="0" y="643267"/>
                    <a:pt x="0" y="606075"/>
                  </a:cubicBezTo>
                  <a:lnTo>
                    <a:pt x="0" y="67342"/>
                  </a:lnTo>
                  <a:close/>
                </a:path>
              </a:pathLst>
            </a:custGeom>
            <a:solidFill>
              <a:schemeClr val="accent6">
                <a:lumMod val="75000"/>
              </a:schemeClr>
            </a:solidFill>
            <a:ln w="25400">
              <a:solidFill>
                <a:schemeClr val="bg1"/>
              </a:solidFill>
            </a:ln>
            <a:effectLst>
              <a:outerShdw blurRad="635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6228" tIns="49083" rIns="66228" bIns="49083" spcCol="1270" anchor="ctr"/>
            <a:lstStyle/>
            <a:p>
              <a:pPr marL="0" marR="0" lvl="0" indent="0" algn="ctr" defTabSz="1200150" rtl="0" eaLnBrk="1" fontAlgn="auto" latinLnBrk="0" hangingPunct="1">
                <a:lnSpc>
                  <a:spcPct val="90000"/>
                </a:lnSpc>
                <a:spcBef>
                  <a:spcPct val="0"/>
                </a:spcBef>
                <a:spcAft>
                  <a:spcPct val="35000"/>
                </a:spcAft>
                <a:buClrTx/>
                <a:buSzTx/>
                <a:buFontTx/>
                <a:buNone/>
                <a:defRPr/>
              </a:pPr>
              <a:r>
                <a:rPr kumimoji="0" lang="zh-CN" altLang="en-US" sz="1200" b="0" i="0" u="none" strike="noStrike" kern="1200" cap="none" spc="0" normalizeH="0" baseline="0" noProof="0" dirty="0">
                  <a:ln>
                    <a:noFill/>
                  </a:ln>
                  <a:solidFill>
                    <a:schemeClr val="lt1"/>
                  </a:solidFill>
                  <a:effectLst/>
                  <a:uLnTx/>
                  <a:uFillTx/>
                  <a:latin typeface="+mn-lt"/>
                  <a:ea typeface="+mn-ea"/>
                  <a:cs typeface="+mn-cs"/>
                </a:rPr>
                <a:t>实验控制有效性</a:t>
              </a:r>
            </a:p>
          </p:txBody>
        </p:sp>
      </p:grpSp>
      <p:sp>
        <p:nvSpPr>
          <p:cNvPr id="6" name="环形箭头 5"/>
          <p:cNvSpPr/>
          <p:nvPr>
            <p:custDataLst>
              <p:tags r:id="rId4"/>
            </p:custDataLst>
          </p:nvPr>
        </p:nvSpPr>
        <p:spPr>
          <a:xfrm rot="20460000">
            <a:off x="3543935" y="567055"/>
            <a:ext cx="1503680" cy="1710055"/>
          </a:xfrm>
          <a:prstGeom prst="circularArrow">
            <a:avLst>
              <a:gd name="adj1" fmla="val 2534"/>
              <a:gd name="adj2" fmla="val 307384"/>
              <a:gd name="adj3" fmla="val 19517105"/>
              <a:gd name="adj4" fmla="val 12575511"/>
              <a:gd name="adj5" fmla="val 2957"/>
            </a:avLst>
          </a:prstGeom>
          <a:solidFill>
            <a:srgbClr val="404040"/>
          </a:solidFill>
          <a:ln>
            <a:solidFill>
              <a:schemeClr val="accent6"/>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形状 8"/>
          <p:cNvSpPr/>
          <p:nvPr>
            <p:custDataLst>
              <p:tags r:id="rId5"/>
            </p:custDataLst>
          </p:nvPr>
        </p:nvSpPr>
        <p:spPr>
          <a:xfrm rot="8100000">
            <a:off x="5635625" y="2632075"/>
            <a:ext cx="805180" cy="1155700"/>
          </a:xfrm>
          <a:prstGeom prst="leftCircularArrow">
            <a:avLst>
              <a:gd name="adj1" fmla="val 2837"/>
              <a:gd name="adj2" fmla="val 346575"/>
              <a:gd name="adj3" fmla="val 2122086"/>
              <a:gd name="adj4" fmla="val 9024489"/>
              <a:gd name="adj5" fmla="val 3310"/>
            </a:avLst>
          </a:prstGeom>
          <a:solidFill>
            <a:srgbClr val="404040"/>
          </a:solidFill>
          <a:ln>
            <a:solidFill>
              <a:schemeClr val="accent6">
                <a:lumMod val="75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28678" name="组合 36"/>
          <p:cNvGrpSpPr/>
          <p:nvPr>
            <p:custDataLst>
              <p:tags r:id="rId6"/>
            </p:custDataLst>
          </p:nvPr>
        </p:nvGrpSpPr>
        <p:grpSpPr>
          <a:xfrm>
            <a:off x="4834573" y="566738"/>
            <a:ext cx="1587500" cy="2299335"/>
            <a:chOff x="4675155" y="891107"/>
            <a:chExt cx="1587581" cy="2297869"/>
          </a:xfrm>
        </p:grpSpPr>
        <p:sp>
          <p:nvSpPr>
            <p:cNvPr id="8" name="任意多边形 7"/>
            <p:cNvSpPr/>
            <p:nvPr>
              <p:custDataLst>
                <p:tags r:id="rId19"/>
              </p:custDataLst>
            </p:nvPr>
          </p:nvSpPr>
          <p:spPr>
            <a:xfrm>
              <a:off x="4675155" y="891107"/>
              <a:ext cx="1428823" cy="2045300"/>
            </a:xfrm>
            <a:custGeom>
              <a:avLst/>
              <a:gdLst>
                <a:gd name="connsiteX0" fmla="*/ 0 w 1905098"/>
                <a:gd name="connsiteY0" fmla="*/ 157131 h 1571307"/>
                <a:gd name="connsiteX1" fmla="*/ 157131 w 1905098"/>
                <a:gd name="connsiteY1" fmla="*/ 0 h 1571307"/>
                <a:gd name="connsiteX2" fmla="*/ 1747967 w 1905098"/>
                <a:gd name="connsiteY2" fmla="*/ 0 h 1571307"/>
                <a:gd name="connsiteX3" fmla="*/ 1905098 w 1905098"/>
                <a:gd name="connsiteY3" fmla="*/ 157131 h 1571307"/>
                <a:gd name="connsiteX4" fmla="*/ 1905098 w 1905098"/>
                <a:gd name="connsiteY4" fmla="*/ 1414176 h 1571307"/>
                <a:gd name="connsiteX5" fmla="*/ 1747967 w 1905098"/>
                <a:gd name="connsiteY5" fmla="*/ 1571307 h 1571307"/>
                <a:gd name="connsiteX6" fmla="*/ 157131 w 1905098"/>
                <a:gd name="connsiteY6" fmla="*/ 1571307 h 1571307"/>
                <a:gd name="connsiteX7" fmla="*/ 0 w 1905098"/>
                <a:gd name="connsiteY7" fmla="*/ 1414176 h 1571307"/>
                <a:gd name="connsiteX8" fmla="*/ 0 w 1905098"/>
                <a:gd name="connsiteY8" fmla="*/ 157131 h 157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98" h="1571307">
                  <a:moveTo>
                    <a:pt x="0" y="157131"/>
                  </a:moveTo>
                  <a:cubicBezTo>
                    <a:pt x="0" y="70350"/>
                    <a:pt x="70350" y="0"/>
                    <a:pt x="157131" y="0"/>
                  </a:cubicBezTo>
                  <a:lnTo>
                    <a:pt x="1747967" y="0"/>
                  </a:lnTo>
                  <a:cubicBezTo>
                    <a:pt x="1834748" y="0"/>
                    <a:pt x="1905098" y="70350"/>
                    <a:pt x="1905098" y="157131"/>
                  </a:cubicBezTo>
                  <a:lnTo>
                    <a:pt x="1905098" y="1414176"/>
                  </a:lnTo>
                  <a:cubicBezTo>
                    <a:pt x="1905098" y="1500957"/>
                    <a:pt x="1834748" y="1571307"/>
                    <a:pt x="1747967" y="1571307"/>
                  </a:cubicBezTo>
                  <a:lnTo>
                    <a:pt x="157131" y="1571307"/>
                  </a:lnTo>
                  <a:cubicBezTo>
                    <a:pt x="70350" y="1571307"/>
                    <a:pt x="0" y="1500957"/>
                    <a:pt x="0" y="1414176"/>
                  </a:cubicBezTo>
                  <a:lnTo>
                    <a:pt x="0" y="157131"/>
                  </a:lnTo>
                  <a:close/>
                </a:path>
              </a:pathLst>
            </a:custGeom>
            <a:noFill/>
            <a:ln>
              <a:solidFill>
                <a:srgbClr val="40404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72840" tIns="72840" rIns="72840" bIns="325372" spcCol="1270"/>
            <a:lstStyle/>
            <a:p>
              <a:pPr marL="0" marR="0" lvl="1" indent="0" algn="l" defTabSz="1066800" rtl="0" eaLnBrk="1" fontAlgn="auto" latinLnBrk="0" hangingPunct="1">
                <a:lnSpc>
                  <a:spcPct val="150000"/>
                </a:lnSpc>
                <a:spcBef>
                  <a:spcPct val="0"/>
                </a:spcBef>
                <a:spcAft>
                  <a:spcPct val="15000"/>
                </a:spcAft>
                <a:buClrTx/>
                <a:buSzTx/>
                <a:buFontTx/>
                <a:buNone/>
                <a:defRPr/>
              </a:pPr>
              <a:r>
                <a:rPr kumimoji="0" lang="en-US" altLang="zh-CN" sz="1000" b="0" i="0" u="none" strike="noStrike" kern="1200" cap="none" spc="0" normalizeH="0" baseline="0" noProof="0" dirty="0">
                  <a:ln>
                    <a:noFill/>
                  </a:ln>
                  <a:solidFill>
                    <a:schemeClr val="dk1">
                      <a:hueOff val="0"/>
                      <a:satOff val="0"/>
                      <a:lumOff val="0"/>
                      <a:alphaOff val="0"/>
                    </a:schemeClr>
                  </a:solidFill>
                  <a:effectLst/>
                  <a:uLnTx/>
                  <a:uFillTx/>
                  <a:latin typeface="微软雅黑" panose="020B0503020204020204" pitchFamily="34" charset="-122"/>
                  <a:ea typeface="+mn-ea"/>
                  <a:cs typeface="+mn-cs"/>
                </a:rPr>
                <a:t>        </a:t>
              </a:r>
              <a:r>
                <a:rPr kumimoji="0" lang="zh-CN" altLang="en-US" sz="1000" b="0" i="0" u="none" strike="noStrike" kern="1200" cap="none" spc="0" normalizeH="0" baseline="0" noProof="0" dirty="0">
                  <a:ln>
                    <a:noFill/>
                  </a:ln>
                  <a:solidFill>
                    <a:schemeClr val="dk1">
                      <a:hueOff val="0"/>
                      <a:satOff val="0"/>
                      <a:lumOff val="0"/>
                      <a:alphaOff val="0"/>
                    </a:schemeClr>
                  </a:solidFill>
                  <a:effectLst/>
                  <a:uLnTx/>
                  <a:uFillTx/>
                  <a:latin typeface="微软雅黑" panose="020B0503020204020204" pitchFamily="34" charset="-122"/>
                  <a:ea typeface="+mn-ea"/>
                  <a:cs typeface="+mn-cs"/>
                </a:rPr>
                <a:t>对观看材料不同时间段数据分析显示，被试在实验过程中情绪状态与注意投入程度无明显波动，观看同类型材料时注意投入状态保持稳定。</a:t>
              </a:r>
            </a:p>
          </p:txBody>
        </p:sp>
        <p:sp>
          <p:nvSpPr>
            <p:cNvPr id="10" name="任意多边形 9"/>
            <p:cNvSpPr/>
            <p:nvPr>
              <p:custDataLst>
                <p:tags r:id="rId20"/>
              </p:custDataLst>
            </p:nvPr>
          </p:nvSpPr>
          <p:spPr>
            <a:xfrm>
              <a:off x="4992671" y="2684473"/>
              <a:ext cx="1270065" cy="504503"/>
            </a:xfrm>
            <a:custGeom>
              <a:avLst/>
              <a:gdLst>
                <a:gd name="connsiteX0" fmla="*/ 0 w 1693420"/>
                <a:gd name="connsiteY0" fmla="*/ 67342 h 673417"/>
                <a:gd name="connsiteX1" fmla="*/ 67342 w 1693420"/>
                <a:gd name="connsiteY1" fmla="*/ 0 h 673417"/>
                <a:gd name="connsiteX2" fmla="*/ 1626078 w 1693420"/>
                <a:gd name="connsiteY2" fmla="*/ 0 h 673417"/>
                <a:gd name="connsiteX3" fmla="*/ 1693420 w 1693420"/>
                <a:gd name="connsiteY3" fmla="*/ 67342 h 673417"/>
                <a:gd name="connsiteX4" fmla="*/ 1693420 w 1693420"/>
                <a:gd name="connsiteY4" fmla="*/ 606075 h 673417"/>
                <a:gd name="connsiteX5" fmla="*/ 1626078 w 1693420"/>
                <a:gd name="connsiteY5" fmla="*/ 673417 h 673417"/>
                <a:gd name="connsiteX6" fmla="*/ 67342 w 1693420"/>
                <a:gd name="connsiteY6" fmla="*/ 673417 h 673417"/>
                <a:gd name="connsiteX7" fmla="*/ 0 w 1693420"/>
                <a:gd name="connsiteY7" fmla="*/ 606075 h 673417"/>
                <a:gd name="connsiteX8" fmla="*/ 0 w 1693420"/>
                <a:gd name="connsiteY8" fmla="*/ 67342 h 673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3420" h="673417">
                  <a:moveTo>
                    <a:pt x="0" y="67342"/>
                  </a:moveTo>
                  <a:cubicBezTo>
                    <a:pt x="0" y="30150"/>
                    <a:pt x="30150" y="0"/>
                    <a:pt x="67342" y="0"/>
                  </a:cubicBezTo>
                  <a:lnTo>
                    <a:pt x="1626078" y="0"/>
                  </a:lnTo>
                  <a:cubicBezTo>
                    <a:pt x="1663270" y="0"/>
                    <a:pt x="1693420" y="30150"/>
                    <a:pt x="1693420" y="67342"/>
                  </a:cubicBezTo>
                  <a:lnTo>
                    <a:pt x="1693420" y="606075"/>
                  </a:lnTo>
                  <a:cubicBezTo>
                    <a:pt x="1693420" y="643267"/>
                    <a:pt x="1663270" y="673417"/>
                    <a:pt x="1626078" y="673417"/>
                  </a:cubicBezTo>
                  <a:lnTo>
                    <a:pt x="67342" y="673417"/>
                  </a:lnTo>
                  <a:cubicBezTo>
                    <a:pt x="30150" y="673417"/>
                    <a:pt x="0" y="643267"/>
                    <a:pt x="0" y="606075"/>
                  </a:cubicBezTo>
                  <a:lnTo>
                    <a:pt x="0" y="67342"/>
                  </a:lnTo>
                  <a:close/>
                </a:path>
              </a:pathLst>
            </a:custGeom>
            <a:solidFill>
              <a:schemeClr val="accent6">
                <a:lumMod val="75000"/>
              </a:schemeClr>
            </a:solidFill>
            <a:ln w="25400">
              <a:solidFill>
                <a:schemeClr val="bg1"/>
              </a:solidFill>
            </a:ln>
            <a:effectLst>
              <a:outerShdw blurRad="635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200150" rtl="0" eaLnBrk="1" fontAlgn="auto" latinLnBrk="0" hangingPunct="1">
                <a:lnSpc>
                  <a:spcPct val="90000"/>
                </a:lnSpc>
                <a:spcBef>
                  <a:spcPct val="0"/>
                </a:spcBef>
                <a:spcAft>
                  <a:spcPct val="35000"/>
                </a:spcAft>
                <a:buClrTx/>
                <a:buSzTx/>
                <a:buFontTx/>
                <a:buNone/>
                <a:defRPr/>
              </a:pPr>
              <a:r>
                <a:rPr kumimoji="0" lang="zh-CN" altLang="en-US" sz="1200" b="0" i="0" u="none" strike="noStrike" kern="1200" cap="none" spc="0" normalizeH="0" baseline="0" noProof="0" dirty="0">
                  <a:ln>
                    <a:noFill/>
                  </a:ln>
                  <a:solidFill>
                    <a:schemeClr val="lt1"/>
                  </a:solidFill>
                  <a:effectLst/>
                  <a:uLnTx/>
                  <a:uFillTx/>
                  <a:latin typeface="+mn-lt"/>
                  <a:ea typeface="+mn-ea"/>
                  <a:cs typeface="+mn-cs"/>
                </a:rPr>
                <a:t>注意投入状态稳定性</a:t>
              </a:r>
            </a:p>
          </p:txBody>
        </p:sp>
      </p:grpSp>
      <p:grpSp>
        <p:nvGrpSpPr>
          <p:cNvPr id="28683" name="组合 35"/>
          <p:cNvGrpSpPr/>
          <p:nvPr>
            <p:custDataLst>
              <p:tags r:id="rId7"/>
            </p:custDataLst>
          </p:nvPr>
        </p:nvGrpSpPr>
        <p:grpSpPr>
          <a:xfrm>
            <a:off x="2227898" y="1252220"/>
            <a:ext cx="2212340" cy="3482340"/>
            <a:chOff x="2832598" y="1505432"/>
            <a:chExt cx="2212999" cy="3480120"/>
          </a:xfrm>
        </p:grpSpPr>
        <p:sp>
          <p:nvSpPr>
            <p:cNvPr id="5" name="任意多边形 4"/>
            <p:cNvSpPr/>
            <p:nvPr>
              <p:custDataLst>
                <p:tags r:id="rId16"/>
              </p:custDataLst>
            </p:nvPr>
          </p:nvSpPr>
          <p:spPr>
            <a:xfrm>
              <a:off x="2832598" y="1758001"/>
              <a:ext cx="2212999" cy="3227551"/>
            </a:xfrm>
            <a:custGeom>
              <a:avLst/>
              <a:gdLst>
                <a:gd name="connsiteX0" fmla="*/ 0 w 1905098"/>
                <a:gd name="connsiteY0" fmla="*/ 157131 h 1571307"/>
                <a:gd name="connsiteX1" fmla="*/ 157131 w 1905098"/>
                <a:gd name="connsiteY1" fmla="*/ 0 h 1571307"/>
                <a:gd name="connsiteX2" fmla="*/ 1747967 w 1905098"/>
                <a:gd name="connsiteY2" fmla="*/ 0 h 1571307"/>
                <a:gd name="connsiteX3" fmla="*/ 1905098 w 1905098"/>
                <a:gd name="connsiteY3" fmla="*/ 157131 h 1571307"/>
                <a:gd name="connsiteX4" fmla="*/ 1905098 w 1905098"/>
                <a:gd name="connsiteY4" fmla="*/ 1414176 h 1571307"/>
                <a:gd name="connsiteX5" fmla="*/ 1747967 w 1905098"/>
                <a:gd name="connsiteY5" fmla="*/ 1571307 h 1571307"/>
                <a:gd name="connsiteX6" fmla="*/ 157131 w 1905098"/>
                <a:gd name="connsiteY6" fmla="*/ 1571307 h 1571307"/>
                <a:gd name="connsiteX7" fmla="*/ 0 w 1905098"/>
                <a:gd name="connsiteY7" fmla="*/ 1414176 h 1571307"/>
                <a:gd name="connsiteX8" fmla="*/ 0 w 1905098"/>
                <a:gd name="connsiteY8" fmla="*/ 157131 h 157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98" h="1571307">
                  <a:moveTo>
                    <a:pt x="0" y="157131"/>
                  </a:moveTo>
                  <a:cubicBezTo>
                    <a:pt x="0" y="70350"/>
                    <a:pt x="70350" y="0"/>
                    <a:pt x="157131" y="0"/>
                  </a:cubicBezTo>
                  <a:lnTo>
                    <a:pt x="1747967" y="0"/>
                  </a:lnTo>
                  <a:cubicBezTo>
                    <a:pt x="1834748" y="0"/>
                    <a:pt x="1905098" y="70350"/>
                    <a:pt x="1905098" y="157131"/>
                  </a:cubicBezTo>
                  <a:lnTo>
                    <a:pt x="1905098" y="1414176"/>
                  </a:lnTo>
                  <a:cubicBezTo>
                    <a:pt x="1905098" y="1500957"/>
                    <a:pt x="1834748" y="1571307"/>
                    <a:pt x="1747967" y="1571307"/>
                  </a:cubicBezTo>
                  <a:lnTo>
                    <a:pt x="157131" y="1571307"/>
                  </a:lnTo>
                  <a:cubicBezTo>
                    <a:pt x="70350" y="1571307"/>
                    <a:pt x="0" y="1500957"/>
                    <a:pt x="0" y="1414176"/>
                  </a:cubicBezTo>
                  <a:lnTo>
                    <a:pt x="0" y="157131"/>
                  </a:lnTo>
                  <a:close/>
                </a:path>
              </a:pathLst>
            </a:custGeom>
            <a:noFill/>
            <a:ln>
              <a:solidFill>
                <a:srgbClr val="40404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72840" tIns="72840" rIns="72840" bIns="325372" spcCol="1270" anchor="b"/>
            <a:lstStyle/>
            <a:p>
              <a:pPr marL="214630" marR="0" lvl="1" indent="-214630" algn="l" defTabSz="1066800" rtl="0" eaLnBrk="1" fontAlgn="auto" latinLnBrk="0" hangingPunct="1">
                <a:lnSpc>
                  <a:spcPct val="150000"/>
                </a:lnSpc>
                <a:spcBef>
                  <a:spcPct val="0"/>
                </a:spcBef>
                <a:spcAft>
                  <a:spcPct val="15000"/>
                </a:spcAft>
                <a:buClrTx/>
                <a:buSzTx/>
                <a:buFontTx/>
                <a:buChar char="•"/>
                <a:defRPr/>
              </a:pPr>
              <a:endParaRPr kumimoji="0" lang="en-US" altLang="zh-CN" sz="750" b="0" i="0" u="none" strike="noStrike" kern="1200" cap="none" spc="0" normalizeH="0" baseline="0" noProof="0" dirty="0">
                <a:ln>
                  <a:noFill/>
                </a:ln>
                <a:solidFill>
                  <a:schemeClr val="dk1">
                    <a:hueOff val="0"/>
                    <a:satOff val="0"/>
                    <a:lumOff val="0"/>
                    <a:alphaOff val="0"/>
                  </a:schemeClr>
                </a:solidFill>
                <a:effectLst/>
                <a:uLnTx/>
                <a:uFillTx/>
                <a:latin typeface="+mn-lt"/>
                <a:ea typeface="+mn-ea"/>
                <a:cs typeface="+mn-cs"/>
              </a:endParaRPr>
            </a:p>
          </p:txBody>
        </p:sp>
        <p:sp>
          <p:nvSpPr>
            <p:cNvPr id="7" name="任意多边形 6"/>
            <p:cNvSpPr/>
            <p:nvPr>
              <p:custDataLst>
                <p:tags r:id="rId17"/>
              </p:custDataLst>
            </p:nvPr>
          </p:nvSpPr>
          <p:spPr>
            <a:xfrm>
              <a:off x="3198467" y="1505432"/>
              <a:ext cx="1270378" cy="504503"/>
            </a:xfrm>
            <a:custGeom>
              <a:avLst/>
              <a:gdLst>
                <a:gd name="connsiteX0" fmla="*/ 0 w 1693420"/>
                <a:gd name="connsiteY0" fmla="*/ 67342 h 673417"/>
                <a:gd name="connsiteX1" fmla="*/ 67342 w 1693420"/>
                <a:gd name="connsiteY1" fmla="*/ 0 h 673417"/>
                <a:gd name="connsiteX2" fmla="*/ 1626078 w 1693420"/>
                <a:gd name="connsiteY2" fmla="*/ 0 h 673417"/>
                <a:gd name="connsiteX3" fmla="*/ 1693420 w 1693420"/>
                <a:gd name="connsiteY3" fmla="*/ 67342 h 673417"/>
                <a:gd name="connsiteX4" fmla="*/ 1693420 w 1693420"/>
                <a:gd name="connsiteY4" fmla="*/ 606075 h 673417"/>
                <a:gd name="connsiteX5" fmla="*/ 1626078 w 1693420"/>
                <a:gd name="connsiteY5" fmla="*/ 673417 h 673417"/>
                <a:gd name="connsiteX6" fmla="*/ 67342 w 1693420"/>
                <a:gd name="connsiteY6" fmla="*/ 673417 h 673417"/>
                <a:gd name="connsiteX7" fmla="*/ 0 w 1693420"/>
                <a:gd name="connsiteY7" fmla="*/ 606075 h 673417"/>
                <a:gd name="connsiteX8" fmla="*/ 0 w 1693420"/>
                <a:gd name="connsiteY8" fmla="*/ 67342 h 673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3420" h="673417">
                  <a:moveTo>
                    <a:pt x="0" y="67342"/>
                  </a:moveTo>
                  <a:cubicBezTo>
                    <a:pt x="0" y="30150"/>
                    <a:pt x="30150" y="0"/>
                    <a:pt x="67342" y="0"/>
                  </a:cubicBezTo>
                  <a:lnTo>
                    <a:pt x="1626078" y="0"/>
                  </a:lnTo>
                  <a:cubicBezTo>
                    <a:pt x="1663270" y="0"/>
                    <a:pt x="1693420" y="30150"/>
                    <a:pt x="1693420" y="67342"/>
                  </a:cubicBezTo>
                  <a:lnTo>
                    <a:pt x="1693420" y="606075"/>
                  </a:lnTo>
                  <a:cubicBezTo>
                    <a:pt x="1693420" y="643267"/>
                    <a:pt x="1663270" y="673417"/>
                    <a:pt x="1626078" y="673417"/>
                  </a:cubicBezTo>
                  <a:lnTo>
                    <a:pt x="67342" y="673417"/>
                  </a:lnTo>
                  <a:cubicBezTo>
                    <a:pt x="30150" y="673417"/>
                    <a:pt x="0" y="643267"/>
                    <a:pt x="0" y="606075"/>
                  </a:cubicBezTo>
                  <a:lnTo>
                    <a:pt x="0" y="67342"/>
                  </a:lnTo>
                  <a:close/>
                </a:path>
              </a:pathLst>
            </a:custGeom>
            <a:solidFill>
              <a:schemeClr val="accent6"/>
            </a:solidFill>
            <a:ln w="25400">
              <a:solidFill>
                <a:schemeClr val="bg1"/>
              </a:solidFill>
            </a:ln>
            <a:effectLst>
              <a:outerShdw blurRad="635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200150" rtl="0" eaLnBrk="1" fontAlgn="auto" latinLnBrk="0" hangingPunct="1">
                <a:lnSpc>
                  <a:spcPct val="90000"/>
                </a:lnSpc>
                <a:spcBef>
                  <a:spcPct val="0"/>
                </a:spcBef>
                <a:spcAft>
                  <a:spcPct val="35000"/>
                </a:spcAft>
                <a:buClrTx/>
                <a:buSzTx/>
                <a:buFontTx/>
                <a:buNone/>
                <a:defRPr/>
              </a:pPr>
              <a:r>
                <a:rPr kumimoji="0" lang="zh-CN" altLang="en-US" sz="1200" b="0" i="0" u="none" strike="noStrike" kern="1200" cap="none" spc="0" normalizeH="0" baseline="0" noProof="0" dirty="0">
                  <a:ln>
                    <a:noFill/>
                  </a:ln>
                  <a:solidFill>
                    <a:schemeClr val="lt1"/>
                  </a:solidFill>
                  <a:effectLst/>
                  <a:uLnTx/>
                  <a:uFillTx/>
                  <a:latin typeface="+mn-lt"/>
                  <a:ea typeface="+mn-ea"/>
                  <a:cs typeface="+mn-cs"/>
                </a:rPr>
                <a:t>不同材料的注意投入差异</a:t>
              </a:r>
            </a:p>
          </p:txBody>
        </p:sp>
        <p:sp>
          <p:nvSpPr>
            <p:cNvPr id="28695" name="矩形 26"/>
            <p:cNvSpPr/>
            <p:nvPr>
              <p:custDataLst>
                <p:tags r:id="rId18"/>
              </p:custDataLst>
            </p:nvPr>
          </p:nvSpPr>
          <p:spPr>
            <a:xfrm>
              <a:off x="2833233" y="2113374"/>
              <a:ext cx="2211729" cy="2573283"/>
            </a:xfrm>
            <a:prstGeom prst="rect">
              <a:avLst/>
            </a:prstGeom>
            <a:noFill/>
            <a:ln w="9525">
              <a:noFill/>
            </a:ln>
          </p:spPr>
          <p:txBody>
            <a:bodyPr wrap="square">
              <a:noAutofit/>
            </a:bodyPr>
            <a:lstStyle/>
            <a:p>
              <a:pPr marL="0" lvl="1" indent="0" defTabSz="1066800" eaLnBrk="1" hangingPunct="1">
                <a:lnSpc>
                  <a:spcPct val="150000"/>
                </a:lnSpc>
                <a:spcAft>
                  <a:spcPct val="15000"/>
                </a:spcAft>
              </a:pPr>
              <a:r>
                <a:rPr lang="en-US" altLang="zh-CN" sz="1000" dirty="0">
                  <a:latin typeface="微软雅黑" panose="020B0503020204020204" pitchFamily="34" charset="-122"/>
                </a:rPr>
                <a:t>        </a:t>
              </a:r>
              <a:r>
                <a:rPr lang="zh-CN" altLang="en-US" sz="1000" dirty="0">
                  <a:latin typeface="微软雅黑" panose="020B0503020204020204" pitchFamily="34" charset="-122"/>
                </a:rPr>
                <a:t>被试观看长视频时脑电波的 β/α 比值与短视频、漫画存在差异。β/α 比值代表注意投入程度，结果显示：​</a:t>
              </a:r>
            </a:p>
            <a:p>
              <a:pPr marL="171450" lvl="1" indent="-171450" defTabSz="1066800" eaLnBrk="1" hangingPunct="1">
                <a:lnSpc>
                  <a:spcPct val="150000"/>
                </a:lnSpc>
                <a:spcAft>
                  <a:spcPct val="15000"/>
                </a:spcAft>
                <a:buFont typeface="Arial" panose="020B0604020202020204" pitchFamily="34" charset="0"/>
                <a:buChar char="•"/>
              </a:pPr>
              <a:r>
                <a:rPr lang="zh-CN" altLang="en-US" sz="1000" dirty="0">
                  <a:latin typeface="微软雅黑" panose="020B0503020204020204" pitchFamily="34" charset="-122"/>
                </a:rPr>
                <a:t>长视频的注意投入程度显著高于短视频；​</a:t>
              </a:r>
            </a:p>
            <a:p>
              <a:pPr marL="171450" lvl="1" indent="-171450" defTabSz="1066800" eaLnBrk="1" hangingPunct="1">
                <a:lnSpc>
                  <a:spcPct val="150000"/>
                </a:lnSpc>
                <a:spcAft>
                  <a:spcPct val="15000"/>
                </a:spcAft>
                <a:buFont typeface="Arial" panose="020B0604020202020204" pitchFamily="34" charset="0"/>
                <a:buChar char="•"/>
              </a:pPr>
              <a:r>
                <a:rPr lang="zh-CN" altLang="en-US" sz="1000" dirty="0">
                  <a:latin typeface="微软雅黑" panose="020B0503020204020204" pitchFamily="34" charset="-122"/>
                </a:rPr>
                <a:t>短视频与漫画的注意投入差异达边缘显著水平，短视频注意投入更大。​</a:t>
              </a:r>
            </a:p>
            <a:p>
              <a:pPr marL="0" lvl="1" indent="0" defTabSz="1066800" eaLnBrk="1" hangingPunct="1">
                <a:lnSpc>
                  <a:spcPct val="150000"/>
                </a:lnSpc>
                <a:spcAft>
                  <a:spcPct val="15000"/>
                </a:spcAft>
              </a:pPr>
              <a:r>
                <a:rPr lang="en-US" altLang="zh-CN" sz="1000" dirty="0">
                  <a:latin typeface="微软雅黑" panose="020B0503020204020204" pitchFamily="34" charset="-122"/>
                </a:rPr>
                <a:t>        </a:t>
              </a:r>
              <a:r>
                <a:rPr lang="zh-CN" altLang="en-US" sz="1000" dirty="0">
                  <a:latin typeface="微软雅黑" panose="020B0503020204020204" pitchFamily="34" charset="-122"/>
                </a:rPr>
                <a:t>综上，长视频吸引注意力能力强于短视频和漫画。</a:t>
              </a:r>
            </a:p>
          </p:txBody>
        </p:sp>
      </p:grpSp>
      <p:grpSp>
        <p:nvGrpSpPr>
          <p:cNvPr id="28684" name="组合 37"/>
          <p:cNvGrpSpPr/>
          <p:nvPr>
            <p:custDataLst>
              <p:tags r:id="rId8"/>
            </p:custDataLst>
          </p:nvPr>
        </p:nvGrpSpPr>
        <p:grpSpPr>
          <a:xfrm>
            <a:off x="6535738" y="648970"/>
            <a:ext cx="2115185" cy="2545080"/>
            <a:chOff x="6033413" y="1505432"/>
            <a:chExt cx="2115294" cy="2543457"/>
          </a:xfrm>
        </p:grpSpPr>
        <p:sp>
          <p:nvSpPr>
            <p:cNvPr id="11" name="任意多边形 10"/>
            <p:cNvSpPr/>
            <p:nvPr>
              <p:custDataLst>
                <p:tags r:id="rId13"/>
              </p:custDataLst>
            </p:nvPr>
          </p:nvSpPr>
          <p:spPr>
            <a:xfrm>
              <a:off x="6043574" y="1758001"/>
              <a:ext cx="2013689" cy="2290888"/>
            </a:xfrm>
            <a:custGeom>
              <a:avLst/>
              <a:gdLst>
                <a:gd name="connsiteX0" fmla="*/ 0 w 1905098"/>
                <a:gd name="connsiteY0" fmla="*/ 157131 h 1571307"/>
                <a:gd name="connsiteX1" fmla="*/ 157131 w 1905098"/>
                <a:gd name="connsiteY1" fmla="*/ 0 h 1571307"/>
                <a:gd name="connsiteX2" fmla="*/ 1747967 w 1905098"/>
                <a:gd name="connsiteY2" fmla="*/ 0 h 1571307"/>
                <a:gd name="connsiteX3" fmla="*/ 1905098 w 1905098"/>
                <a:gd name="connsiteY3" fmla="*/ 157131 h 1571307"/>
                <a:gd name="connsiteX4" fmla="*/ 1905098 w 1905098"/>
                <a:gd name="connsiteY4" fmla="*/ 1414176 h 1571307"/>
                <a:gd name="connsiteX5" fmla="*/ 1747967 w 1905098"/>
                <a:gd name="connsiteY5" fmla="*/ 1571307 h 1571307"/>
                <a:gd name="connsiteX6" fmla="*/ 157131 w 1905098"/>
                <a:gd name="connsiteY6" fmla="*/ 1571307 h 1571307"/>
                <a:gd name="connsiteX7" fmla="*/ 0 w 1905098"/>
                <a:gd name="connsiteY7" fmla="*/ 1414176 h 1571307"/>
                <a:gd name="connsiteX8" fmla="*/ 0 w 1905098"/>
                <a:gd name="connsiteY8" fmla="*/ 157131 h 157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98" h="1571307">
                  <a:moveTo>
                    <a:pt x="0" y="157131"/>
                  </a:moveTo>
                  <a:cubicBezTo>
                    <a:pt x="0" y="70350"/>
                    <a:pt x="70350" y="0"/>
                    <a:pt x="157131" y="0"/>
                  </a:cubicBezTo>
                  <a:lnTo>
                    <a:pt x="1747967" y="0"/>
                  </a:lnTo>
                  <a:cubicBezTo>
                    <a:pt x="1834748" y="0"/>
                    <a:pt x="1905098" y="70350"/>
                    <a:pt x="1905098" y="157131"/>
                  </a:cubicBezTo>
                  <a:lnTo>
                    <a:pt x="1905098" y="1414176"/>
                  </a:lnTo>
                  <a:cubicBezTo>
                    <a:pt x="1905098" y="1500957"/>
                    <a:pt x="1834748" y="1571307"/>
                    <a:pt x="1747967" y="1571307"/>
                  </a:cubicBezTo>
                  <a:lnTo>
                    <a:pt x="157131" y="1571307"/>
                  </a:lnTo>
                  <a:cubicBezTo>
                    <a:pt x="70350" y="1571307"/>
                    <a:pt x="0" y="1500957"/>
                    <a:pt x="0" y="1414176"/>
                  </a:cubicBezTo>
                  <a:lnTo>
                    <a:pt x="0" y="157131"/>
                  </a:lnTo>
                  <a:close/>
                </a:path>
              </a:pathLst>
            </a:custGeom>
            <a:noFill/>
            <a:ln>
              <a:solidFill>
                <a:srgbClr val="40404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72840" tIns="325372" rIns="72840" bIns="72840" spcCol="1270"/>
            <a:lstStyle/>
            <a:p>
              <a:pPr marL="214630" marR="0" lvl="1" indent="-214630" algn="l" defTabSz="1066800" rtl="0" eaLnBrk="1" fontAlgn="auto" latinLnBrk="0" hangingPunct="1">
                <a:lnSpc>
                  <a:spcPct val="90000"/>
                </a:lnSpc>
                <a:spcBef>
                  <a:spcPct val="0"/>
                </a:spcBef>
                <a:spcAft>
                  <a:spcPct val="15000"/>
                </a:spcAft>
                <a:buClrTx/>
                <a:buSzTx/>
                <a:buFontTx/>
                <a:buChar char="•"/>
                <a:defRPr/>
              </a:pPr>
              <a:endParaRPr kumimoji="0" lang="zh-CN" altLang="en-US" sz="2400" b="0" i="0" u="none" strike="noStrike" kern="1200" cap="none" spc="0" normalizeH="0" baseline="0" noProof="0">
                <a:ln>
                  <a:noFill/>
                </a:ln>
                <a:solidFill>
                  <a:schemeClr val="dk1">
                    <a:hueOff val="0"/>
                    <a:satOff val="0"/>
                    <a:lumOff val="0"/>
                    <a:alphaOff val="0"/>
                  </a:schemeClr>
                </a:solidFill>
                <a:effectLst/>
                <a:uLnTx/>
                <a:uFillTx/>
                <a:latin typeface="+mn-lt"/>
                <a:ea typeface="+mn-ea"/>
                <a:cs typeface="+mn-cs"/>
              </a:endParaRPr>
            </a:p>
            <a:p>
              <a:pPr marL="214630" marR="0" lvl="1" indent="-214630" algn="l" defTabSz="1066800" rtl="0" eaLnBrk="1" fontAlgn="auto" latinLnBrk="0" hangingPunct="1">
                <a:lnSpc>
                  <a:spcPct val="90000"/>
                </a:lnSpc>
                <a:spcBef>
                  <a:spcPct val="0"/>
                </a:spcBef>
                <a:spcAft>
                  <a:spcPct val="15000"/>
                </a:spcAft>
                <a:buClrTx/>
                <a:buSzTx/>
                <a:buFontTx/>
                <a:buChar char="•"/>
                <a:defRPr/>
              </a:pPr>
              <a:endParaRPr kumimoji="0" lang="zh-CN" altLang="en-US" sz="2400" b="0" i="0" u="none" strike="noStrike" kern="1200" cap="none" spc="0" normalizeH="0" baseline="0" noProof="0">
                <a:ln>
                  <a:noFill/>
                </a:ln>
                <a:solidFill>
                  <a:schemeClr val="dk1">
                    <a:hueOff val="0"/>
                    <a:satOff val="0"/>
                    <a:lumOff val="0"/>
                    <a:alphaOff val="0"/>
                  </a:schemeClr>
                </a:solidFill>
                <a:effectLst/>
                <a:uLnTx/>
                <a:uFillTx/>
                <a:latin typeface="+mn-lt"/>
                <a:ea typeface="+mn-ea"/>
                <a:cs typeface="+mn-cs"/>
              </a:endParaRPr>
            </a:p>
          </p:txBody>
        </p:sp>
        <p:sp>
          <p:nvSpPr>
            <p:cNvPr id="12" name="任意多边形 11"/>
            <p:cNvSpPr/>
            <p:nvPr>
              <p:custDataLst>
                <p:tags r:id="rId14"/>
              </p:custDataLst>
            </p:nvPr>
          </p:nvSpPr>
          <p:spPr>
            <a:xfrm>
              <a:off x="6786562" y="1505432"/>
              <a:ext cx="1362145" cy="504503"/>
            </a:xfrm>
            <a:custGeom>
              <a:avLst/>
              <a:gdLst>
                <a:gd name="connsiteX0" fmla="*/ 0 w 1693420"/>
                <a:gd name="connsiteY0" fmla="*/ 67342 h 673417"/>
                <a:gd name="connsiteX1" fmla="*/ 67342 w 1693420"/>
                <a:gd name="connsiteY1" fmla="*/ 0 h 673417"/>
                <a:gd name="connsiteX2" fmla="*/ 1626078 w 1693420"/>
                <a:gd name="connsiteY2" fmla="*/ 0 h 673417"/>
                <a:gd name="connsiteX3" fmla="*/ 1693420 w 1693420"/>
                <a:gd name="connsiteY3" fmla="*/ 67342 h 673417"/>
                <a:gd name="connsiteX4" fmla="*/ 1693420 w 1693420"/>
                <a:gd name="connsiteY4" fmla="*/ 606075 h 673417"/>
                <a:gd name="connsiteX5" fmla="*/ 1626078 w 1693420"/>
                <a:gd name="connsiteY5" fmla="*/ 673417 h 673417"/>
                <a:gd name="connsiteX6" fmla="*/ 67342 w 1693420"/>
                <a:gd name="connsiteY6" fmla="*/ 673417 h 673417"/>
                <a:gd name="connsiteX7" fmla="*/ 0 w 1693420"/>
                <a:gd name="connsiteY7" fmla="*/ 606075 h 673417"/>
                <a:gd name="connsiteX8" fmla="*/ 0 w 1693420"/>
                <a:gd name="connsiteY8" fmla="*/ 67342 h 673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3420" h="673417">
                  <a:moveTo>
                    <a:pt x="0" y="67342"/>
                  </a:moveTo>
                  <a:cubicBezTo>
                    <a:pt x="0" y="30150"/>
                    <a:pt x="30150" y="0"/>
                    <a:pt x="67342" y="0"/>
                  </a:cubicBezTo>
                  <a:lnTo>
                    <a:pt x="1626078" y="0"/>
                  </a:lnTo>
                  <a:cubicBezTo>
                    <a:pt x="1663270" y="0"/>
                    <a:pt x="1693420" y="30150"/>
                    <a:pt x="1693420" y="67342"/>
                  </a:cubicBezTo>
                  <a:lnTo>
                    <a:pt x="1693420" y="606075"/>
                  </a:lnTo>
                  <a:cubicBezTo>
                    <a:pt x="1693420" y="643267"/>
                    <a:pt x="1663270" y="673417"/>
                    <a:pt x="1626078" y="673417"/>
                  </a:cubicBezTo>
                  <a:lnTo>
                    <a:pt x="67342" y="673417"/>
                  </a:lnTo>
                  <a:cubicBezTo>
                    <a:pt x="30150" y="673417"/>
                    <a:pt x="0" y="643267"/>
                    <a:pt x="0" y="606075"/>
                  </a:cubicBezTo>
                  <a:lnTo>
                    <a:pt x="0" y="67342"/>
                  </a:lnTo>
                  <a:close/>
                </a:path>
              </a:pathLst>
            </a:custGeom>
            <a:solidFill>
              <a:schemeClr val="accent6"/>
            </a:solidFill>
            <a:ln w="25400">
              <a:solidFill>
                <a:schemeClr val="bg1"/>
              </a:solidFill>
            </a:ln>
            <a:effectLst>
              <a:outerShdw blurRad="635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200150" rtl="0" eaLnBrk="1" fontAlgn="auto" latinLnBrk="0" hangingPunct="1">
                <a:lnSpc>
                  <a:spcPct val="90000"/>
                </a:lnSpc>
                <a:spcBef>
                  <a:spcPct val="0"/>
                </a:spcBef>
                <a:spcAft>
                  <a:spcPct val="35000"/>
                </a:spcAft>
                <a:buClrTx/>
                <a:buSzTx/>
                <a:buFontTx/>
                <a:buNone/>
                <a:defRPr/>
              </a:pPr>
              <a:r>
                <a:rPr kumimoji="0" lang="zh-CN" altLang="en-US" sz="1200" b="0" i="0" u="none" strike="noStrike" kern="1200" cap="none" spc="0" normalizeH="0" baseline="0" noProof="0" dirty="0">
                  <a:ln>
                    <a:noFill/>
                  </a:ln>
                  <a:solidFill>
                    <a:schemeClr val="lt1"/>
                  </a:solidFill>
                  <a:effectLst/>
                  <a:uLnTx/>
                  <a:uFillTx/>
                  <a:latin typeface="+mn-lt"/>
                  <a:ea typeface="+mn-ea"/>
                  <a:cs typeface="+mn-cs"/>
                </a:rPr>
                <a:t>研究局限与未来方向</a:t>
              </a:r>
            </a:p>
          </p:txBody>
        </p:sp>
        <p:sp>
          <p:nvSpPr>
            <p:cNvPr id="28692" name="矩形 27"/>
            <p:cNvSpPr/>
            <p:nvPr>
              <p:custDataLst>
                <p:tags r:id="rId15"/>
              </p:custDataLst>
            </p:nvPr>
          </p:nvSpPr>
          <p:spPr>
            <a:xfrm>
              <a:off x="6033413" y="2008031"/>
              <a:ext cx="2023850" cy="1967879"/>
            </a:xfrm>
            <a:prstGeom prst="rect">
              <a:avLst/>
            </a:prstGeom>
            <a:noFill/>
            <a:ln w="9525">
              <a:noFill/>
            </a:ln>
          </p:spPr>
          <p:txBody>
            <a:bodyPr wrap="square">
              <a:spAutoFit/>
            </a:bodyPr>
            <a:lstStyle/>
            <a:p>
              <a:pPr marL="171450" lvl="1" indent="-171450" defTabSz="1066800" eaLnBrk="1" hangingPunct="1">
                <a:lnSpc>
                  <a:spcPct val="150000"/>
                </a:lnSpc>
                <a:spcAft>
                  <a:spcPct val="15000"/>
                </a:spcAft>
                <a:buFont typeface="Arial" panose="020B0604020202020204" pitchFamily="34" charset="0"/>
                <a:buChar char="•"/>
              </a:pPr>
              <a:r>
                <a:rPr lang="zh-CN" altLang="en-US" sz="1000" dirty="0">
                  <a:latin typeface="微软雅黑" panose="020B0503020204020204" pitchFamily="34" charset="-122"/>
                </a:rPr>
                <a:t>局限：仅采用一种长视频刺激，结果能否推广存疑；将刷短视频过程整体研究，未区分不同短视频脑电数据。​</a:t>
              </a:r>
            </a:p>
            <a:p>
              <a:pPr marL="171450" lvl="1" indent="-171450" defTabSz="1066800" eaLnBrk="1" hangingPunct="1">
                <a:lnSpc>
                  <a:spcPct val="150000"/>
                </a:lnSpc>
                <a:spcAft>
                  <a:spcPct val="15000"/>
                </a:spcAft>
                <a:buFont typeface="Arial" panose="020B0604020202020204" pitchFamily="34" charset="0"/>
                <a:buChar char="•"/>
              </a:pPr>
              <a:r>
                <a:rPr lang="zh-CN" altLang="en-US" sz="1000" dirty="0">
                  <a:latin typeface="微软雅黑" panose="020B0503020204020204" pitchFamily="34" charset="-122"/>
                </a:rPr>
                <a:t>展望：未来研究可分析被试观看不同短视频脑电数据差异，并与长视频对比，深入探究不同文娱产品对注意的影响。</a:t>
              </a:r>
            </a:p>
          </p:txBody>
        </p:sp>
      </p:grpSp>
      <p:sp>
        <p:nvSpPr>
          <p:cNvPr id="28685" name="文本框 39"/>
          <p:cNvSpPr txBox="1"/>
          <p:nvPr/>
        </p:nvSpPr>
        <p:spPr>
          <a:xfrm>
            <a:off x="782638" y="280988"/>
            <a:ext cx="1722437" cy="460375"/>
          </a:xfrm>
          <a:prstGeom prst="rect">
            <a:avLst/>
          </a:prstGeom>
          <a:noFill/>
          <a:ln w="9525">
            <a:noFill/>
          </a:ln>
        </p:spPr>
        <p:txBody>
          <a:bodyPr>
            <a:spAutoFit/>
          </a:bodyPr>
          <a:lstStyle/>
          <a:p>
            <a:pPr eaLnBrk="1" hangingPunct="1"/>
            <a:r>
              <a:rPr lang="zh-CN" altLang="en-US" sz="2400" b="1" dirty="0">
                <a:latin typeface="Arial" panose="020B0604020202020204" pitchFamily="34" charset="0"/>
              </a:rPr>
              <a:t>讨论</a:t>
            </a:r>
          </a:p>
        </p:txBody>
      </p:sp>
      <p:grpSp>
        <p:nvGrpSpPr>
          <p:cNvPr id="28686" name="组合 40"/>
          <p:cNvGrpSpPr>
            <a:grpSpLocks noChangeAspect="1"/>
          </p:cNvGrpSpPr>
          <p:nvPr/>
        </p:nvGrpSpPr>
        <p:grpSpPr>
          <a:xfrm>
            <a:off x="314325" y="290513"/>
            <a:ext cx="468313" cy="468312"/>
            <a:chOff x="1928879" y="1944350"/>
            <a:chExt cx="1129689" cy="1129689"/>
          </a:xfrm>
        </p:grpSpPr>
        <p:sp>
          <p:nvSpPr>
            <p:cNvPr id="42" name="椭圆 41"/>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43" name="Freeform 7"/>
            <p:cNvSpPr>
              <a:spLocks noEditPoints="1"/>
            </p:cNvSpPr>
            <p:nvPr/>
          </p:nvSpPr>
          <p:spPr bwMode="auto">
            <a:xfrm>
              <a:off x="2108864" y="2227730"/>
              <a:ext cx="750572" cy="616542"/>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pic>
        <p:nvPicPr>
          <p:cNvPr id="28687" name="图片 43"/>
          <p:cNvPicPr>
            <a:picLocks noChangeAspect="1"/>
          </p:cNvPicPr>
          <p:nvPr/>
        </p:nvPicPr>
        <p:blipFill>
          <a:blip r:embed="rId25"/>
          <a:stretch>
            <a:fillRect/>
          </a:stretch>
        </p:blipFill>
        <p:spPr>
          <a:xfrm>
            <a:off x="7558088" y="-20637"/>
            <a:ext cx="1531937" cy="560387"/>
          </a:xfrm>
          <a:prstGeom prst="rect">
            <a:avLst/>
          </a:prstGeom>
          <a:noFill/>
          <a:ln w="9525">
            <a:noFill/>
          </a:ln>
        </p:spPr>
      </p:pic>
      <p:grpSp>
        <p:nvGrpSpPr>
          <p:cNvPr id="24" name="组合 37"/>
          <p:cNvGrpSpPr/>
          <p:nvPr>
            <p:custDataLst>
              <p:tags r:id="rId9"/>
            </p:custDataLst>
          </p:nvPr>
        </p:nvGrpSpPr>
        <p:grpSpPr>
          <a:xfrm>
            <a:off x="4583113" y="3337559"/>
            <a:ext cx="3902076" cy="1594486"/>
            <a:chOff x="5015456" y="1342975"/>
            <a:chExt cx="3902278" cy="1593469"/>
          </a:xfrm>
        </p:grpSpPr>
        <p:sp>
          <p:nvSpPr>
            <p:cNvPr id="27" name="任意多边形 26"/>
            <p:cNvSpPr/>
            <p:nvPr>
              <p:custDataLst>
                <p:tags r:id="rId10"/>
              </p:custDataLst>
            </p:nvPr>
          </p:nvSpPr>
          <p:spPr>
            <a:xfrm>
              <a:off x="5113252" y="1758001"/>
              <a:ext cx="3804482" cy="1178443"/>
            </a:xfrm>
            <a:custGeom>
              <a:avLst/>
              <a:gdLst>
                <a:gd name="connsiteX0" fmla="*/ 0 w 1905098"/>
                <a:gd name="connsiteY0" fmla="*/ 157131 h 1571307"/>
                <a:gd name="connsiteX1" fmla="*/ 157131 w 1905098"/>
                <a:gd name="connsiteY1" fmla="*/ 0 h 1571307"/>
                <a:gd name="connsiteX2" fmla="*/ 1747967 w 1905098"/>
                <a:gd name="connsiteY2" fmla="*/ 0 h 1571307"/>
                <a:gd name="connsiteX3" fmla="*/ 1905098 w 1905098"/>
                <a:gd name="connsiteY3" fmla="*/ 157131 h 1571307"/>
                <a:gd name="connsiteX4" fmla="*/ 1905098 w 1905098"/>
                <a:gd name="connsiteY4" fmla="*/ 1414176 h 1571307"/>
                <a:gd name="connsiteX5" fmla="*/ 1747967 w 1905098"/>
                <a:gd name="connsiteY5" fmla="*/ 1571307 h 1571307"/>
                <a:gd name="connsiteX6" fmla="*/ 157131 w 1905098"/>
                <a:gd name="connsiteY6" fmla="*/ 1571307 h 1571307"/>
                <a:gd name="connsiteX7" fmla="*/ 0 w 1905098"/>
                <a:gd name="connsiteY7" fmla="*/ 1414176 h 1571307"/>
                <a:gd name="connsiteX8" fmla="*/ 0 w 1905098"/>
                <a:gd name="connsiteY8" fmla="*/ 157131 h 157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98" h="1571307">
                  <a:moveTo>
                    <a:pt x="0" y="157131"/>
                  </a:moveTo>
                  <a:cubicBezTo>
                    <a:pt x="0" y="70350"/>
                    <a:pt x="70350" y="0"/>
                    <a:pt x="157131" y="0"/>
                  </a:cubicBezTo>
                  <a:lnTo>
                    <a:pt x="1747967" y="0"/>
                  </a:lnTo>
                  <a:cubicBezTo>
                    <a:pt x="1834748" y="0"/>
                    <a:pt x="1905098" y="70350"/>
                    <a:pt x="1905098" y="157131"/>
                  </a:cubicBezTo>
                  <a:lnTo>
                    <a:pt x="1905098" y="1414176"/>
                  </a:lnTo>
                  <a:cubicBezTo>
                    <a:pt x="1905098" y="1500957"/>
                    <a:pt x="1834748" y="1571307"/>
                    <a:pt x="1747967" y="1571307"/>
                  </a:cubicBezTo>
                  <a:lnTo>
                    <a:pt x="157131" y="1571307"/>
                  </a:lnTo>
                  <a:cubicBezTo>
                    <a:pt x="70350" y="1571307"/>
                    <a:pt x="0" y="1500957"/>
                    <a:pt x="0" y="1414176"/>
                  </a:cubicBezTo>
                  <a:lnTo>
                    <a:pt x="0" y="157131"/>
                  </a:lnTo>
                  <a:close/>
                </a:path>
              </a:pathLst>
            </a:custGeom>
            <a:noFill/>
            <a:ln>
              <a:solidFill>
                <a:srgbClr val="40404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72840" tIns="325372" rIns="72840" bIns="72840" spcCol="1270"/>
            <a:lstStyle/>
            <a:p>
              <a:pPr marL="214630" marR="0" lvl="1" indent="-214630" algn="l" defTabSz="1066800" rtl="0" eaLnBrk="1" fontAlgn="auto" latinLnBrk="0" hangingPunct="1">
                <a:lnSpc>
                  <a:spcPct val="90000"/>
                </a:lnSpc>
                <a:spcBef>
                  <a:spcPct val="0"/>
                </a:spcBef>
                <a:spcAft>
                  <a:spcPct val="15000"/>
                </a:spcAft>
                <a:buClrTx/>
                <a:buSzTx/>
                <a:buFontTx/>
                <a:buChar char="•"/>
                <a:defRPr/>
              </a:pPr>
              <a:endParaRPr kumimoji="0" lang="zh-CN" altLang="en-US" sz="2400" b="0" i="0" u="none" strike="noStrike" kern="1200" cap="none" spc="0" normalizeH="0" baseline="0" noProof="0">
                <a:ln>
                  <a:noFill/>
                </a:ln>
                <a:solidFill>
                  <a:schemeClr val="dk1">
                    <a:hueOff val="0"/>
                    <a:satOff val="0"/>
                    <a:lumOff val="0"/>
                    <a:alphaOff val="0"/>
                  </a:schemeClr>
                </a:solidFill>
                <a:effectLst/>
                <a:uLnTx/>
                <a:uFillTx/>
                <a:latin typeface="+mn-lt"/>
                <a:ea typeface="+mn-ea"/>
                <a:cs typeface="+mn-cs"/>
              </a:endParaRPr>
            </a:p>
            <a:p>
              <a:pPr marL="214630" marR="0" lvl="1" indent="-214630" algn="l" defTabSz="1066800" rtl="0" eaLnBrk="1" fontAlgn="auto" latinLnBrk="0" hangingPunct="1">
                <a:lnSpc>
                  <a:spcPct val="90000"/>
                </a:lnSpc>
                <a:spcBef>
                  <a:spcPct val="0"/>
                </a:spcBef>
                <a:spcAft>
                  <a:spcPct val="15000"/>
                </a:spcAft>
                <a:buClrTx/>
                <a:buSzTx/>
                <a:buFontTx/>
                <a:buChar char="•"/>
                <a:defRPr/>
              </a:pPr>
              <a:endParaRPr kumimoji="0" lang="zh-CN" altLang="en-US" sz="2400" b="0" i="0" u="none" strike="noStrike" kern="1200" cap="none" spc="0" normalizeH="0" baseline="0" noProof="0">
                <a:ln>
                  <a:noFill/>
                </a:ln>
                <a:solidFill>
                  <a:schemeClr val="dk1">
                    <a:hueOff val="0"/>
                    <a:satOff val="0"/>
                    <a:lumOff val="0"/>
                    <a:alphaOff val="0"/>
                  </a:schemeClr>
                </a:solidFill>
                <a:effectLst/>
                <a:uLnTx/>
                <a:uFillTx/>
                <a:latin typeface="+mn-lt"/>
                <a:ea typeface="+mn-ea"/>
                <a:cs typeface="+mn-cs"/>
              </a:endParaRPr>
            </a:p>
          </p:txBody>
        </p:sp>
        <p:sp>
          <p:nvSpPr>
            <p:cNvPr id="28" name="任意多边形 27"/>
            <p:cNvSpPr/>
            <p:nvPr>
              <p:custDataLst>
                <p:tags r:id="rId11"/>
              </p:custDataLst>
            </p:nvPr>
          </p:nvSpPr>
          <p:spPr>
            <a:xfrm>
              <a:off x="5015456" y="1342975"/>
              <a:ext cx="1828894" cy="504503"/>
            </a:xfrm>
            <a:custGeom>
              <a:avLst/>
              <a:gdLst>
                <a:gd name="connsiteX0" fmla="*/ 0 w 1693420"/>
                <a:gd name="connsiteY0" fmla="*/ 67342 h 673417"/>
                <a:gd name="connsiteX1" fmla="*/ 67342 w 1693420"/>
                <a:gd name="connsiteY1" fmla="*/ 0 h 673417"/>
                <a:gd name="connsiteX2" fmla="*/ 1626078 w 1693420"/>
                <a:gd name="connsiteY2" fmla="*/ 0 h 673417"/>
                <a:gd name="connsiteX3" fmla="*/ 1693420 w 1693420"/>
                <a:gd name="connsiteY3" fmla="*/ 67342 h 673417"/>
                <a:gd name="connsiteX4" fmla="*/ 1693420 w 1693420"/>
                <a:gd name="connsiteY4" fmla="*/ 606075 h 673417"/>
                <a:gd name="connsiteX5" fmla="*/ 1626078 w 1693420"/>
                <a:gd name="connsiteY5" fmla="*/ 673417 h 673417"/>
                <a:gd name="connsiteX6" fmla="*/ 67342 w 1693420"/>
                <a:gd name="connsiteY6" fmla="*/ 673417 h 673417"/>
                <a:gd name="connsiteX7" fmla="*/ 0 w 1693420"/>
                <a:gd name="connsiteY7" fmla="*/ 606075 h 673417"/>
                <a:gd name="connsiteX8" fmla="*/ 0 w 1693420"/>
                <a:gd name="connsiteY8" fmla="*/ 67342 h 673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3420" h="673417">
                  <a:moveTo>
                    <a:pt x="0" y="67342"/>
                  </a:moveTo>
                  <a:cubicBezTo>
                    <a:pt x="0" y="30150"/>
                    <a:pt x="30150" y="0"/>
                    <a:pt x="67342" y="0"/>
                  </a:cubicBezTo>
                  <a:lnTo>
                    <a:pt x="1626078" y="0"/>
                  </a:lnTo>
                  <a:cubicBezTo>
                    <a:pt x="1663270" y="0"/>
                    <a:pt x="1693420" y="30150"/>
                    <a:pt x="1693420" y="67342"/>
                  </a:cubicBezTo>
                  <a:lnTo>
                    <a:pt x="1693420" y="606075"/>
                  </a:lnTo>
                  <a:cubicBezTo>
                    <a:pt x="1693420" y="643267"/>
                    <a:pt x="1663270" y="673417"/>
                    <a:pt x="1626078" y="673417"/>
                  </a:cubicBezTo>
                  <a:lnTo>
                    <a:pt x="67342" y="673417"/>
                  </a:lnTo>
                  <a:cubicBezTo>
                    <a:pt x="30150" y="673417"/>
                    <a:pt x="0" y="643267"/>
                    <a:pt x="0" y="606075"/>
                  </a:cubicBezTo>
                  <a:lnTo>
                    <a:pt x="0" y="67342"/>
                  </a:lnTo>
                  <a:close/>
                </a:path>
              </a:pathLst>
            </a:custGeom>
            <a:solidFill>
              <a:schemeClr val="accent6"/>
            </a:solidFill>
            <a:ln w="25400">
              <a:solidFill>
                <a:schemeClr val="bg1"/>
              </a:solidFill>
            </a:ln>
            <a:effectLst>
              <a:outerShdw blurRad="635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1200150" rtl="0" eaLnBrk="1" fontAlgn="auto" latinLnBrk="0" hangingPunct="1">
                <a:lnSpc>
                  <a:spcPct val="90000"/>
                </a:lnSpc>
                <a:spcBef>
                  <a:spcPct val="0"/>
                </a:spcBef>
                <a:spcAft>
                  <a:spcPct val="35000"/>
                </a:spcAft>
                <a:buClrTx/>
                <a:buSzTx/>
                <a:buFontTx/>
                <a:buNone/>
                <a:defRPr/>
              </a:pPr>
              <a:r>
                <a:rPr kumimoji="0" lang="zh-CN" altLang="en-US" sz="1200" b="0" i="0" u="none" strike="noStrike" kern="1200" cap="none" spc="0" normalizeH="0" baseline="0" noProof="0" dirty="0">
                  <a:ln>
                    <a:noFill/>
                  </a:ln>
                  <a:solidFill>
                    <a:schemeClr val="lt1"/>
                  </a:solidFill>
                  <a:effectLst/>
                  <a:uLnTx/>
                  <a:uFillTx/>
                  <a:latin typeface="+mn-lt"/>
                  <a:ea typeface="+mn-ea"/>
                  <a:cs typeface="+mn-cs"/>
                </a:rPr>
                <a:t>与常识矛盾的原因探讨</a:t>
              </a:r>
            </a:p>
          </p:txBody>
        </p:sp>
        <p:sp>
          <p:nvSpPr>
            <p:cNvPr id="29" name="矩形 27"/>
            <p:cNvSpPr/>
            <p:nvPr>
              <p:custDataLst>
                <p:tags r:id="rId12"/>
              </p:custDataLst>
            </p:nvPr>
          </p:nvSpPr>
          <p:spPr>
            <a:xfrm>
              <a:off x="5364089" y="1847478"/>
              <a:ext cx="3514907" cy="1014083"/>
            </a:xfrm>
            <a:prstGeom prst="rect">
              <a:avLst/>
            </a:prstGeom>
            <a:noFill/>
            <a:ln w="9525">
              <a:noFill/>
            </a:ln>
          </p:spPr>
          <p:txBody>
            <a:bodyPr wrap="square">
              <a:spAutoFit/>
            </a:bodyPr>
            <a:lstStyle/>
            <a:p>
              <a:pPr marL="0" lvl="1" indent="0" defTabSz="1066800" eaLnBrk="1" hangingPunct="1">
                <a:lnSpc>
                  <a:spcPct val="150000"/>
                </a:lnSpc>
                <a:spcAft>
                  <a:spcPct val="15000"/>
                </a:spcAft>
              </a:pPr>
              <a:r>
                <a:rPr lang="en-US" altLang="zh-CN" sz="1000" dirty="0">
                  <a:latin typeface="微软雅黑" panose="020B0503020204020204" pitchFamily="34" charset="-122"/>
                </a:rPr>
                <a:t>        </a:t>
              </a:r>
              <a:r>
                <a:rPr lang="zh-CN" altLang="en-US" sz="1000" dirty="0">
                  <a:latin typeface="微软雅黑" panose="020B0503020204020204" pitchFamily="34" charset="-122"/>
                </a:rPr>
                <a:t>常识认为短视频更吸引人，但实验结果不支持。可能因实验中被试连续刷多个短视频，两视频间空隙使注意投入减弱。短视频内容丰富、简短且多样的特征本应强烈吸引注意，后续需精细分析观看短视频时的脑电数据。</a:t>
              </a:r>
            </a:p>
          </p:txBody>
        </p:sp>
      </p:grpSp>
      <p:grpSp>
        <p:nvGrpSpPr>
          <p:cNvPr id="50180" name="组合 5"/>
          <p:cNvGrpSpPr/>
          <p:nvPr/>
        </p:nvGrpSpPr>
        <p:grpSpPr>
          <a:xfrm>
            <a:off x="314008" y="287338"/>
            <a:ext cx="468000" cy="468000"/>
            <a:chOff x="2817516" y="1944350"/>
            <a:chExt cx="1129689" cy="1129689"/>
          </a:xfrm>
        </p:grpSpPr>
        <p:sp>
          <p:nvSpPr>
            <p:cNvPr id="31" name="椭圆 30"/>
            <p:cNvSpPr/>
            <p:nvPr/>
          </p:nvSpPr>
          <p:spPr>
            <a:xfrm>
              <a:off x="2817516"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32" name="Freeform 5"/>
            <p:cNvSpPr>
              <a:spLocks noEditPoints="1"/>
            </p:cNvSpPr>
            <p:nvPr/>
          </p:nvSpPr>
          <p:spPr bwMode="auto">
            <a:xfrm>
              <a:off x="3195668" y="2160437"/>
              <a:ext cx="444885" cy="657794"/>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spTree>
  </p:cSld>
  <p:clrMapOvr>
    <a:masterClrMapping/>
  </p:clrMapOvr>
  <p:transition spd="slow" advClick="0" advTm="0">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框 5"/>
          <p:cNvSpPr txBox="1"/>
          <p:nvPr/>
        </p:nvSpPr>
        <p:spPr>
          <a:xfrm>
            <a:off x="782638" y="280988"/>
            <a:ext cx="1722437" cy="460375"/>
          </a:xfrm>
          <a:prstGeom prst="rect">
            <a:avLst/>
          </a:prstGeom>
          <a:noFill/>
          <a:ln w="9525">
            <a:noFill/>
          </a:ln>
        </p:spPr>
        <p:txBody>
          <a:bodyPr>
            <a:spAutoFit/>
          </a:bodyPr>
          <a:lstStyle/>
          <a:p>
            <a:pPr eaLnBrk="1" hangingPunct="1"/>
            <a:r>
              <a:rPr lang="zh-CN" altLang="en-US" sz="2400" b="1" dirty="0">
                <a:latin typeface="Arial" panose="020B0604020202020204" pitchFamily="34" charset="0"/>
              </a:rPr>
              <a:t>结论</a:t>
            </a:r>
          </a:p>
        </p:txBody>
      </p:sp>
      <p:sp>
        <p:nvSpPr>
          <p:cNvPr id="11" name="椭圆 10"/>
          <p:cNvSpPr/>
          <p:nvPr/>
        </p:nvSpPr>
        <p:spPr>
          <a:xfrm>
            <a:off x="819150" y="1673225"/>
            <a:ext cx="2363788" cy="2363788"/>
          </a:xfrm>
          <a:prstGeom prst="ellipse">
            <a:avLst/>
          </a:prstGeom>
          <a:solidFill>
            <a:srgbClr val="414455"/>
          </a:solidFill>
          <a:ln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accent6">
                  <a:lumMod val="75000"/>
                </a:schemeClr>
              </a:solidFill>
              <a:effectLst/>
              <a:uLnTx/>
              <a:uFillTx/>
              <a:latin typeface="微软雅黑" panose="020B0503020204020204" pitchFamily="34" charset="-122"/>
              <a:ea typeface="+mn-ea"/>
              <a:cs typeface="+mn-cs"/>
            </a:endParaRPr>
          </a:p>
        </p:txBody>
      </p:sp>
      <p:sp>
        <p:nvSpPr>
          <p:cNvPr id="12" name="椭圆 11"/>
          <p:cNvSpPr/>
          <p:nvPr/>
        </p:nvSpPr>
        <p:spPr>
          <a:xfrm>
            <a:off x="704850" y="1558925"/>
            <a:ext cx="2592388" cy="2592388"/>
          </a:xfrm>
          <a:prstGeom prst="ellipse">
            <a:avLst/>
          </a:prstGeom>
          <a:noFill/>
          <a:ln cmpd="sng">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微软雅黑" panose="020B0503020204020204" pitchFamily="34" charset="-122"/>
              <a:ea typeface="+mn-ea"/>
              <a:cs typeface="+mn-cs"/>
            </a:endParaRPr>
          </a:p>
        </p:txBody>
      </p:sp>
      <p:pic>
        <p:nvPicPr>
          <p:cNvPr id="30725" name="图片 12"/>
          <p:cNvPicPr>
            <a:picLocks noChangeAspect="1"/>
          </p:cNvPicPr>
          <p:nvPr/>
        </p:nvPicPr>
        <p:blipFill>
          <a:blip r:embed="rId18"/>
          <a:stretch>
            <a:fillRect/>
          </a:stretch>
        </p:blipFill>
        <p:spPr>
          <a:xfrm>
            <a:off x="1590675" y="2208213"/>
            <a:ext cx="914400" cy="1285875"/>
          </a:xfrm>
          <a:prstGeom prst="rect">
            <a:avLst/>
          </a:prstGeom>
          <a:noFill/>
          <a:ln w="9525">
            <a:noFill/>
          </a:ln>
        </p:spPr>
      </p:pic>
      <p:cxnSp>
        <p:nvCxnSpPr>
          <p:cNvPr id="14" name="直接连接符 13"/>
          <p:cNvCxnSpPr>
            <a:stCxn id="12" idx="0"/>
            <a:endCxn id="18" idx="2"/>
          </p:cNvCxnSpPr>
          <p:nvPr/>
        </p:nvCxnSpPr>
        <p:spPr>
          <a:xfrm>
            <a:off x="2000250" y="1558925"/>
            <a:ext cx="2074863" cy="0"/>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2" idx="6"/>
            <a:endCxn id="21" idx="2"/>
          </p:cNvCxnSpPr>
          <p:nvPr/>
        </p:nvCxnSpPr>
        <p:spPr>
          <a:xfrm flipV="1">
            <a:off x="3297238" y="2851150"/>
            <a:ext cx="777875" cy="4763"/>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2" idx="4"/>
            <a:endCxn id="24" idx="2"/>
          </p:cNvCxnSpPr>
          <p:nvPr/>
        </p:nvCxnSpPr>
        <p:spPr>
          <a:xfrm flipV="1">
            <a:off x="2000250" y="4151313"/>
            <a:ext cx="2074863" cy="0"/>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30729" name="组合 16"/>
          <p:cNvGrpSpPr/>
          <p:nvPr>
            <p:custDataLst>
              <p:tags r:id="rId1"/>
            </p:custDataLst>
          </p:nvPr>
        </p:nvGrpSpPr>
        <p:grpSpPr>
          <a:xfrm>
            <a:off x="4075113" y="1198563"/>
            <a:ext cx="719137" cy="720725"/>
            <a:chOff x="3995936" y="1495374"/>
            <a:chExt cx="720080" cy="720080"/>
          </a:xfrm>
        </p:grpSpPr>
        <p:sp>
          <p:nvSpPr>
            <p:cNvPr id="18" name="椭圆 17"/>
            <p:cNvSpPr/>
            <p:nvPr>
              <p:custDataLst>
                <p:tags r:id="rId14"/>
              </p:custDataLst>
            </p:nvPr>
          </p:nvSpPr>
          <p:spPr>
            <a:xfrm>
              <a:off x="3995936" y="1495374"/>
              <a:ext cx="720080" cy="7200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lt1"/>
                </a:solidFill>
                <a:effectLst/>
                <a:uLnTx/>
                <a:uFillTx/>
                <a:latin typeface="微软雅黑" panose="020B0503020204020204" pitchFamily="34" charset="-122"/>
                <a:ea typeface="+mn-ea"/>
                <a:cs typeface="+mn-cs"/>
              </a:endParaRPr>
            </a:p>
          </p:txBody>
        </p:sp>
        <p:sp>
          <p:nvSpPr>
            <p:cNvPr id="30747" name="TextBox 9"/>
            <p:cNvSpPr txBox="1"/>
            <p:nvPr>
              <p:custDataLst>
                <p:tags r:id="rId15"/>
              </p:custDataLst>
            </p:nvPr>
          </p:nvSpPr>
          <p:spPr>
            <a:xfrm>
              <a:off x="4061545" y="1624511"/>
              <a:ext cx="604653" cy="523219"/>
            </a:xfrm>
            <a:prstGeom prst="rect">
              <a:avLst/>
            </a:prstGeom>
            <a:noFill/>
            <a:ln w="9525">
              <a:noFill/>
            </a:ln>
          </p:spPr>
          <p:txBody>
            <a:bodyPr wrap="none">
              <a:spAutoFit/>
            </a:bodyPr>
            <a:lstStyle/>
            <a:p>
              <a:pPr eaLnBrk="1" hangingPunct="1"/>
              <a:r>
                <a:rPr lang="en-US" altLang="zh-CN" sz="2800" dirty="0">
                  <a:solidFill>
                    <a:schemeClr val="bg1"/>
                  </a:solidFill>
                  <a:latin typeface="微软雅黑" panose="020B0503020204020204" pitchFamily="34" charset="-122"/>
                </a:rPr>
                <a:t>01</a:t>
              </a:r>
              <a:endParaRPr lang="zh-CN" altLang="en-US" sz="2800" dirty="0">
                <a:solidFill>
                  <a:schemeClr val="bg1"/>
                </a:solidFill>
                <a:latin typeface="微软雅黑" panose="020B0503020204020204" pitchFamily="34" charset="-122"/>
              </a:endParaRPr>
            </a:p>
          </p:txBody>
        </p:sp>
      </p:grpSp>
      <p:grpSp>
        <p:nvGrpSpPr>
          <p:cNvPr id="30730" name="组合 19"/>
          <p:cNvGrpSpPr/>
          <p:nvPr>
            <p:custDataLst>
              <p:tags r:id="rId2"/>
            </p:custDataLst>
          </p:nvPr>
        </p:nvGrpSpPr>
        <p:grpSpPr>
          <a:xfrm>
            <a:off x="4075113" y="2490788"/>
            <a:ext cx="719137" cy="719137"/>
            <a:chOff x="3995936" y="2786571"/>
            <a:chExt cx="720080" cy="720080"/>
          </a:xfrm>
        </p:grpSpPr>
        <p:sp>
          <p:nvSpPr>
            <p:cNvPr id="21" name="椭圆 20"/>
            <p:cNvSpPr/>
            <p:nvPr>
              <p:custDataLst>
                <p:tags r:id="rId12"/>
              </p:custDataLst>
            </p:nvPr>
          </p:nvSpPr>
          <p:spPr>
            <a:xfrm>
              <a:off x="3995936" y="2786571"/>
              <a:ext cx="720080" cy="7200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lt1"/>
                </a:solidFill>
                <a:effectLst/>
                <a:uLnTx/>
                <a:uFillTx/>
                <a:latin typeface="微软雅黑" panose="020B0503020204020204" pitchFamily="34" charset="-122"/>
                <a:ea typeface="+mn-ea"/>
                <a:cs typeface="+mn-cs"/>
              </a:endParaRPr>
            </a:p>
          </p:txBody>
        </p:sp>
        <p:sp>
          <p:nvSpPr>
            <p:cNvPr id="30745" name="TextBox 12"/>
            <p:cNvSpPr txBox="1"/>
            <p:nvPr>
              <p:custDataLst>
                <p:tags r:id="rId13"/>
              </p:custDataLst>
            </p:nvPr>
          </p:nvSpPr>
          <p:spPr>
            <a:xfrm>
              <a:off x="4061543" y="2920654"/>
              <a:ext cx="604653" cy="523220"/>
            </a:xfrm>
            <a:prstGeom prst="rect">
              <a:avLst/>
            </a:prstGeom>
            <a:noFill/>
            <a:ln w="9525">
              <a:noFill/>
            </a:ln>
          </p:spPr>
          <p:txBody>
            <a:bodyPr wrap="none">
              <a:spAutoFit/>
            </a:bodyPr>
            <a:lstStyle/>
            <a:p>
              <a:pPr eaLnBrk="1" hangingPunct="1"/>
              <a:r>
                <a:rPr lang="en-US" altLang="zh-CN" sz="2800" dirty="0">
                  <a:solidFill>
                    <a:schemeClr val="bg1"/>
                  </a:solidFill>
                  <a:latin typeface="微软雅黑" panose="020B0503020204020204" pitchFamily="34" charset="-122"/>
                </a:rPr>
                <a:t>02</a:t>
              </a:r>
              <a:endParaRPr lang="zh-CN" altLang="en-US" sz="2800" dirty="0">
                <a:solidFill>
                  <a:schemeClr val="bg1"/>
                </a:solidFill>
                <a:latin typeface="微软雅黑" panose="020B0503020204020204" pitchFamily="34" charset="-122"/>
              </a:endParaRPr>
            </a:p>
          </p:txBody>
        </p:sp>
      </p:grpSp>
      <p:grpSp>
        <p:nvGrpSpPr>
          <p:cNvPr id="30731" name="组合 22"/>
          <p:cNvGrpSpPr/>
          <p:nvPr>
            <p:custDataLst>
              <p:tags r:id="rId3"/>
            </p:custDataLst>
          </p:nvPr>
        </p:nvGrpSpPr>
        <p:grpSpPr>
          <a:xfrm>
            <a:off x="4075113" y="3790950"/>
            <a:ext cx="719137" cy="720725"/>
            <a:chOff x="3995936" y="4087662"/>
            <a:chExt cx="720080" cy="720080"/>
          </a:xfrm>
        </p:grpSpPr>
        <p:sp>
          <p:nvSpPr>
            <p:cNvPr id="24" name="椭圆 23"/>
            <p:cNvSpPr/>
            <p:nvPr>
              <p:custDataLst>
                <p:tags r:id="rId10"/>
              </p:custDataLst>
            </p:nvPr>
          </p:nvSpPr>
          <p:spPr>
            <a:xfrm>
              <a:off x="3995936" y="4087662"/>
              <a:ext cx="720080" cy="7200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lt1"/>
                </a:solidFill>
                <a:effectLst/>
                <a:uLnTx/>
                <a:uFillTx/>
                <a:latin typeface="微软雅黑" panose="020B0503020204020204" pitchFamily="34" charset="-122"/>
                <a:ea typeface="+mn-ea"/>
                <a:cs typeface="+mn-cs"/>
              </a:endParaRPr>
            </a:p>
          </p:txBody>
        </p:sp>
        <p:sp>
          <p:nvSpPr>
            <p:cNvPr id="30743" name="TextBox 15"/>
            <p:cNvSpPr txBox="1"/>
            <p:nvPr>
              <p:custDataLst>
                <p:tags r:id="rId11"/>
              </p:custDataLst>
            </p:nvPr>
          </p:nvSpPr>
          <p:spPr>
            <a:xfrm>
              <a:off x="4061545" y="4216800"/>
              <a:ext cx="604653" cy="523220"/>
            </a:xfrm>
            <a:prstGeom prst="rect">
              <a:avLst/>
            </a:prstGeom>
            <a:noFill/>
            <a:ln w="9525">
              <a:noFill/>
            </a:ln>
          </p:spPr>
          <p:txBody>
            <a:bodyPr wrap="none">
              <a:spAutoFit/>
            </a:bodyPr>
            <a:lstStyle/>
            <a:p>
              <a:pPr eaLnBrk="1" hangingPunct="1"/>
              <a:r>
                <a:rPr lang="en-US" altLang="zh-CN" sz="2800" dirty="0">
                  <a:solidFill>
                    <a:schemeClr val="bg1"/>
                  </a:solidFill>
                  <a:latin typeface="微软雅黑" panose="020B0503020204020204" pitchFamily="34" charset="-122"/>
                </a:rPr>
                <a:t>03</a:t>
              </a:r>
              <a:endParaRPr lang="zh-CN" altLang="en-US" sz="2800" dirty="0">
                <a:solidFill>
                  <a:schemeClr val="bg1"/>
                </a:solidFill>
                <a:latin typeface="微软雅黑" panose="020B0503020204020204" pitchFamily="34" charset="-122"/>
              </a:endParaRPr>
            </a:p>
          </p:txBody>
        </p:sp>
      </p:grpSp>
      <p:sp>
        <p:nvSpPr>
          <p:cNvPr id="26" name="TextBox 16"/>
          <p:cNvSpPr txBox="1"/>
          <p:nvPr>
            <p:custDataLst>
              <p:tags r:id="rId4"/>
            </p:custDataLst>
          </p:nvPr>
        </p:nvSpPr>
        <p:spPr bwMode="auto">
          <a:xfrm>
            <a:off x="4979988" y="1487488"/>
            <a:ext cx="3546475" cy="645160"/>
          </a:xfrm>
          <a:prstGeom prst="rect">
            <a:avLst/>
          </a:prstGeom>
          <a:noFill/>
        </p:spPr>
        <p:txBody>
          <a:bodyPr>
            <a:spAutoFit/>
          </a:bodyPr>
          <a:lstStyle/>
          <a:p>
            <a:pPr marR="0" defTabSz="685800" eaLnBrk="1" fontAlgn="auto" hangingPunct="1">
              <a:lnSpc>
                <a:spcPct val="150000"/>
              </a:lnSpc>
              <a:spcBef>
                <a:spcPts val="0"/>
              </a:spcBef>
              <a:spcAft>
                <a:spcPts val="0"/>
              </a:spcAft>
              <a:buClrTx/>
              <a:buSzTx/>
              <a:buFontTx/>
              <a:buNone/>
              <a:defRPr/>
            </a:pPr>
            <a:r>
              <a:rPr kumimoji="0" lang="zh-CN" altLang="en-US" sz="12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rPr>
              <a:t>人们观看长视频的总体注意投入程度相比刷短视频与看漫画的总体注意投入程度更大。</a:t>
            </a:r>
          </a:p>
        </p:txBody>
      </p:sp>
      <p:sp>
        <p:nvSpPr>
          <p:cNvPr id="27" name="矩形 26"/>
          <p:cNvSpPr/>
          <p:nvPr>
            <p:custDataLst>
              <p:tags r:id="rId5"/>
            </p:custDataLst>
          </p:nvPr>
        </p:nvSpPr>
        <p:spPr bwMode="auto">
          <a:xfrm>
            <a:off x="4994275" y="1120775"/>
            <a:ext cx="2020888" cy="337185"/>
          </a:xfrm>
          <a:prstGeom prst="rect">
            <a:avLst/>
          </a:prstGeom>
        </p:spPr>
        <p:txBody>
          <a:bodyPr>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结论一</a:t>
            </a:r>
          </a:p>
        </p:txBody>
      </p:sp>
      <p:sp>
        <p:nvSpPr>
          <p:cNvPr id="28" name="TextBox 18"/>
          <p:cNvSpPr txBox="1"/>
          <p:nvPr>
            <p:custDataLst>
              <p:tags r:id="rId6"/>
            </p:custDataLst>
          </p:nvPr>
        </p:nvSpPr>
        <p:spPr bwMode="auto">
          <a:xfrm>
            <a:off x="5006975" y="2717800"/>
            <a:ext cx="3546475" cy="645160"/>
          </a:xfrm>
          <a:prstGeom prst="rect">
            <a:avLst/>
          </a:prstGeom>
          <a:noFill/>
        </p:spPr>
        <p:txBody>
          <a:bodyPr>
            <a:spAutoFit/>
          </a:bodyPr>
          <a:lstStyle/>
          <a:p>
            <a:pPr marR="0" defTabSz="685800" eaLnBrk="1" fontAlgn="auto" hangingPunct="1">
              <a:lnSpc>
                <a:spcPct val="150000"/>
              </a:lnSpc>
              <a:spcBef>
                <a:spcPts val="0"/>
              </a:spcBef>
              <a:spcAft>
                <a:spcPts val="0"/>
              </a:spcAft>
              <a:buClrTx/>
              <a:buSzTx/>
              <a:buFontTx/>
              <a:buNone/>
              <a:defRPr/>
            </a:pPr>
            <a:r>
              <a:rPr kumimoji="0" lang="zh-CN" altLang="en-US" sz="12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rPr>
              <a:t>人们在观看长视频、短视频、漫画时，注意投入程度在观看初期、中期与后期没有明显的变化。</a:t>
            </a:r>
          </a:p>
        </p:txBody>
      </p:sp>
      <p:sp>
        <p:nvSpPr>
          <p:cNvPr id="29" name="矩形 28"/>
          <p:cNvSpPr/>
          <p:nvPr>
            <p:custDataLst>
              <p:tags r:id="rId7"/>
            </p:custDataLst>
          </p:nvPr>
        </p:nvSpPr>
        <p:spPr bwMode="auto">
          <a:xfrm>
            <a:off x="5021263" y="2351088"/>
            <a:ext cx="2020888" cy="337185"/>
          </a:xfrm>
          <a:prstGeom prst="rect">
            <a:avLst/>
          </a:prstGeom>
        </p:spPr>
        <p:txBody>
          <a:bodyPr>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结论二</a:t>
            </a:r>
          </a:p>
        </p:txBody>
      </p:sp>
      <p:sp>
        <p:nvSpPr>
          <p:cNvPr id="30" name="TextBox 20"/>
          <p:cNvSpPr txBox="1"/>
          <p:nvPr>
            <p:custDataLst>
              <p:tags r:id="rId8"/>
            </p:custDataLst>
          </p:nvPr>
        </p:nvSpPr>
        <p:spPr bwMode="auto">
          <a:xfrm>
            <a:off x="5026025" y="4013200"/>
            <a:ext cx="3546475" cy="645160"/>
          </a:xfrm>
          <a:prstGeom prst="rect">
            <a:avLst/>
          </a:prstGeom>
          <a:noFill/>
        </p:spPr>
        <p:txBody>
          <a:bodyPr>
            <a:spAutoFit/>
          </a:bodyPr>
          <a:lstStyle/>
          <a:p>
            <a:pPr marR="0" defTabSz="685800" eaLnBrk="1" fontAlgn="auto" hangingPunct="1">
              <a:lnSpc>
                <a:spcPct val="150000"/>
              </a:lnSpc>
              <a:spcBef>
                <a:spcPts val="0"/>
              </a:spcBef>
              <a:spcAft>
                <a:spcPts val="0"/>
              </a:spcAft>
              <a:buClrTx/>
              <a:buSzTx/>
              <a:buFontTx/>
              <a:buNone/>
              <a:defRPr/>
            </a:pPr>
            <a:r>
              <a:rPr kumimoji="0" lang="zh-CN" altLang="en-US" sz="12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rPr>
              <a:t>被试报告的情绪状态与注意投入程度与脑电所显示的结果并不完全一致。</a:t>
            </a:r>
          </a:p>
        </p:txBody>
      </p:sp>
      <p:sp>
        <p:nvSpPr>
          <p:cNvPr id="31" name="矩形 30"/>
          <p:cNvSpPr/>
          <p:nvPr>
            <p:custDataLst>
              <p:tags r:id="rId9"/>
            </p:custDataLst>
          </p:nvPr>
        </p:nvSpPr>
        <p:spPr bwMode="auto">
          <a:xfrm>
            <a:off x="5040313" y="3648075"/>
            <a:ext cx="2020888" cy="337185"/>
          </a:xfrm>
          <a:prstGeom prst="rect">
            <a:avLst/>
          </a:prstGeom>
        </p:spPr>
        <p:txBody>
          <a:bodyPr>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结论三</a:t>
            </a:r>
          </a:p>
        </p:txBody>
      </p:sp>
      <p:grpSp>
        <p:nvGrpSpPr>
          <p:cNvPr id="30738" name="组合 32"/>
          <p:cNvGrpSpPr>
            <a:grpSpLocks noChangeAspect="1"/>
          </p:cNvGrpSpPr>
          <p:nvPr/>
        </p:nvGrpSpPr>
        <p:grpSpPr>
          <a:xfrm>
            <a:off x="314325" y="290513"/>
            <a:ext cx="468313" cy="468312"/>
            <a:chOff x="1928879" y="1944350"/>
            <a:chExt cx="1129689" cy="1129689"/>
          </a:xfrm>
        </p:grpSpPr>
        <p:sp>
          <p:nvSpPr>
            <p:cNvPr id="34" name="椭圆 33"/>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35" name="Freeform 7"/>
            <p:cNvSpPr>
              <a:spLocks noEditPoints="1"/>
            </p:cNvSpPr>
            <p:nvPr/>
          </p:nvSpPr>
          <p:spPr bwMode="auto">
            <a:xfrm>
              <a:off x="2108864" y="2227730"/>
              <a:ext cx="750572" cy="616542"/>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pic>
        <p:nvPicPr>
          <p:cNvPr id="30739" name="图片 31"/>
          <p:cNvPicPr>
            <a:picLocks noChangeAspect="1"/>
          </p:cNvPicPr>
          <p:nvPr/>
        </p:nvPicPr>
        <p:blipFill>
          <a:blip r:embed="rId19"/>
          <a:stretch>
            <a:fillRect/>
          </a:stretch>
        </p:blipFill>
        <p:spPr>
          <a:xfrm>
            <a:off x="7558088" y="-20637"/>
            <a:ext cx="1531937" cy="560387"/>
          </a:xfrm>
          <a:prstGeom prst="rect">
            <a:avLst/>
          </a:prstGeom>
          <a:noFill/>
          <a:ln w="9525">
            <a:noFill/>
          </a:ln>
        </p:spPr>
      </p:pic>
      <p:grpSp>
        <p:nvGrpSpPr>
          <p:cNvPr id="50180" name="组合 5"/>
          <p:cNvGrpSpPr/>
          <p:nvPr/>
        </p:nvGrpSpPr>
        <p:grpSpPr>
          <a:xfrm>
            <a:off x="314008" y="287338"/>
            <a:ext cx="468000" cy="468000"/>
            <a:chOff x="2817516" y="1944350"/>
            <a:chExt cx="1129689" cy="1129689"/>
          </a:xfrm>
        </p:grpSpPr>
        <p:sp>
          <p:nvSpPr>
            <p:cNvPr id="2" name="椭圆 1"/>
            <p:cNvSpPr/>
            <p:nvPr/>
          </p:nvSpPr>
          <p:spPr>
            <a:xfrm>
              <a:off x="2817516"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32" name="Freeform 5"/>
            <p:cNvSpPr>
              <a:spLocks noEditPoints="1"/>
            </p:cNvSpPr>
            <p:nvPr/>
          </p:nvSpPr>
          <p:spPr bwMode="auto">
            <a:xfrm>
              <a:off x="3195668" y="2160437"/>
              <a:ext cx="444885" cy="657794"/>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spTree>
  </p:cSld>
  <p:clrMapOvr>
    <a:masterClrMapping/>
  </p:clrMapOvr>
  <p:transition spd="slow" advClick="0" advTm="0">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0"/>
            <a:ext cx="2771775" cy="51435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22541" name="文本框 1"/>
          <p:cNvSpPr txBox="1">
            <a:spLocks noChangeArrowheads="1"/>
          </p:cNvSpPr>
          <p:nvPr/>
        </p:nvSpPr>
        <p:spPr bwMode="auto">
          <a:xfrm>
            <a:off x="103188" y="2527300"/>
            <a:ext cx="2505075" cy="461963"/>
          </a:xfrm>
          <a:prstGeom prst="rect">
            <a:avLst/>
          </a:prstGeom>
          <a:noFill/>
          <a:ln>
            <a:noFill/>
          </a:ln>
        </p:spPr>
        <p:txBody>
          <a:bodyPr>
            <a:spAutoFit/>
          </a:bodyPr>
          <a:lstStyle>
            <a:lvl1pPr>
              <a:defRPr sz="1300">
                <a:solidFill>
                  <a:schemeClr val="tx1"/>
                </a:solidFill>
                <a:latin typeface="Nexa Light" panose="02000000000000000000" pitchFamily="50" charset="0"/>
                <a:ea typeface="微软雅黑" panose="020B0503020204020204" pitchFamily="34" charset="-122"/>
              </a:defRPr>
            </a:lvl1pPr>
            <a:lvl2pPr marL="742950" indent="-285750">
              <a:defRPr sz="1300">
                <a:solidFill>
                  <a:schemeClr val="tx1"/>
                </a:solidFill>
                <a:latin typeface="Nexa Light" panose="02000000000000000000" pitchFamily="50" charset="0"/>
                <a:ea typeface="微软雅黑" panose="020B0503020204020204" pitchFamily="34" charset="-122"/>
              </a:defRPr>
            </a:lvl2pPr>
            <a:lvl3pPr marL="1143000" indent="-228600">
              <a:defRPr sz="1300">
                <a:solidFill>
                  <a:schemeClr val="tx1"/>
                </a:solidFill>
                <a:latin typeface="Nexa Light" panose="02000000000000000000" pitchFamily="50" charset="0"/>
                <a:ea typeface="微软雅黑" panose="020B0503020204020204" pitchFamily="34" charset="-122"/>
              </a:defRPr>
            </a:lvl3pPr>
            <a:lvl4pPr marL="1600200" indent="-228600">
              <a:defRPr sz="1300">
                <a:solidFill>
                  <a:schemeClr val="tx1"/>
                </a:solidFill>
                <a:latin typeface="Nexa Light" panose="02000000000000000000" pitchFamily="50" charset="0"/>
                <a:ea typeface="微软雅黑" panose="020B0503020204020204" pitchFamily="34" charset="-122"/>
              </a:defRPr>
            </a:lvl4pPr>
            <a:lvl5pPr marL="2057400" indent="-228600">
              <a:defRPr sz="1300">
                <a:solidFill>
                  <a:schemeClr val="tx1"/>
                </a:solidFill>
                <a:latin typeface="Nexa Light" panose="02000000000000000000" pitchFamily="50"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Nexa Light" panose="02000000000000000000" pitchFamily="50"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Nexa Light" panose="02000000000000000000" pitchFamily="50"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Nexa Light" panose="02000000000000000000" pitchFamily="50"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Nexa Light" panose="02000000000000000000" pitchFamily="50" charset="0"/>
                <a:ea typeface="微软雅黑" panose="020B0503020204020204" pitchFamily="34" charset="-122"/>
              </a:defRPr>
            </a:lvl9pP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bg1"/>
                </a:solidFill>
                <a:effectLst/>
                <a:uLnTx/>
                <a:uFillTx/>
                <a:latin typeface="+mn-lt"/>
                <a:ea typeface="微软雅黑" panose="020B0503020204020204" pitchFamily="34" charset="-122"/>
                <a:cs typeface="+mn-cs"/>
              </a:rPr>
              <a:t>目录 </a:t>
            </a:r>
            <a:r>
              <a:rPr kumimoji="0" lang="en-US" altLang="zh-CN" sz="2400" b="0" i="0" u="none" strike="noStrike" kern="1200" cap="none" spc="0" normalizeH="0" baseline="0" noProof="0" dirty="0">
                <a:ln>
                  <a:noFill/>
                </a:ln>
                <a:solidFill>
                  <a:schemeClr val="bg1"/>
                </a:solidFill>
                <a:effectLst/>
                <a:uLnTx/>
                <a:uFillTx/>
                <a:latin typeface="+mn-lt"/>
                <a:ea typeface="微软雅黑" panose="020B0503020204020204" pitchFamily="34" charset="-122"/>
                <a:cs typeface="+mn-cs"/>
              </a:rPr>
              <a:t>/ </a:t>
            </a:r>
            <a:r>
              <a:rPr kumimoji="0" lang="en-US" altLang="zh-CN" sz="2000" b="0" i="0" u="none" strike="noStrike" kern="1200" cap="none" spc="0" normalizeH="0" baseline="0" noProof="0" dirty="0">
                <a:ln>
                  <a:noFill/>
                </a:ln>
                <a:solidFill>
                  <a:schemeClr val="bg1"/>
                </a:solidFill>
                <a:effectLst/>
                <a:uLnTx/>
                <a:uFillTx/>
                <a:latin typeface="+mn-lt"/>
                <a:ea typeface="微软雅黑" panose="020B0503020204020204" pitchFamily="34" charset="-122"/>
                <a:cs typeface="+mn-cs"/>
              </a:rPr>
              <a:t>CONTENTS</a:t>
            </a:r>
            <a:endParaRPr kumimoji="0" lang="zh-CN" altLang="en-US" sz="2000" b="0" i="0" u="none" strike="noStrike" kern="1200" cap="none" spc="0" normalizeH="0" baseline="0" noProof="0" dirty="0">
              <a:ln>
                <a:noFill/>
              </a:ln>
              <a:solidFill>
                <a:schemeClr val="bg1"/>
              </a:solidFill>
              <a:effectLst/>
              <a:uLnTx/>
              <a:uFillTx/>
              <a:latin typeface="+mn-lt"/>
              <a:ea typeface="微软雅黑" panose="020B0503020204020204" pitchFamily="34" charset="-122"/>
              <a:cs typeface="+mn-cs"/>
            </a:endParaRPr>
          </a:p>
        </p:txBody>
      </p:sp>
      <p:sp>
        <p:nvSpPr>
          <p:cNvPr id="16" name="矩形 15"/>
          <p:cNvSpPr/>
          <p:nvPr/>
        </p:nvSpPr>
        <p:spPr>
          <a:xfrm>
            <a:off x="5178425" y="1281113"/>
            <a:ext cx="1108075" cy="369888"/>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8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研究背景</a:t>
            </a:r>
            <a:endParaRPr kumimoji="0" lang="zh-CN" altLang="zh-CN" sz="18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矩形 17"/>
          <p:cNvSpPr/>
          <p:nvPr/>
        </p:nvSpPr>
        <p:spPr>
          <a:xfrm>
            <a:off x="5178425" y="1846263"/>
            <a:ext cx="1108075" cy="369888"/>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8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研究内容</a:t>
            </a:r>
            <a:endParaRPr kumimoji="0" lang="zh-CN" altLang="zh-CN" sz="18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矩形 19"/>
          <p:cNvSpPr/>
          <p:nvPr/>
        </p:nvSpPr>
        <p:spPr>
          <a:xfrm>
            <a:off x="5178425" y="2417763"/>
            <a:ext cx="1108075" cy="369888"/>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8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研究方法</a:t>
            </a:r>
            <a:endParaRPr kumimoji="0" lang="zh-CN" altLang="zh-CN" sz="18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 name="矩形 21"/>
          <p:cNvSpPr/>
          <p:nvPr/>
        </p:nvSpPr>
        <p:spPr>
          <a:xfrm>
            <a:off x="5178425" y="2989263"/>
            <a:ext cx="1108075" cy="369888"/>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8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研究结果</a:t>
            </a:r>
            <a:endParaRPr kumimoji="0" lang="zh-CN" altLang="zh-CN" sz="18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5" name="矩形 24"/>
          <p:cNvSpPr/>
          <p:nvPr/>
        </p:nvSpPr>
        <p:spPr>
          <a:xfrm>
            <a:off x="5178425" y="3548063"/>
            <a:ext cx="1338263" cy="369888"/>
          </a:xfrm>
          <a:prstGeom prst="rect">
            <a:avLst/>
          </a:prstGeom>
        </p:spPr>
        <p:txBody>
          <a:bodyPr wrap="none">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8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讨论与总结</a:t>
            </a:r>
            <a:endParaRPr kumimoji="0" lang="zh-CN" altLang="zh-CN" sz="18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5369" name="组合 25"/>
          <p:cNvGrpSpPr/>
          <p:nvPr/>
        </p:nvGrpSpPr>
        <p:grpSpPr>
          <a:xfrm>
            <a:off x="4665663" y="1276350"/>
            <a:ext cx="360362" cy="360363"/>
            <a:chOff x="2558424" y="1401428"/>
            <a:chExt cx="1318727" cy="1318727"/>
          </a:xfrm>
        </p:grpSpPr>
        <p:sp>
          <p:nvSpPr>
            <p:cNvPr id="27" name="椭圆 26"/>
            <p:cNvSpPr/>
            <p:nvPr/>
          </p:nvSpPr>
          <p:spPr>
            <a:xfrm>
              <a:off x="2558424" y="1401428"/>
              <a:ext cx="1318727" cy="1318727"/>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29" name="Freeform 11"/>
            <p:cNvSpPr/>
            <p:nvPr/>
          </p:nvSpPr>
          <p:spPr bwMode="auto">
            <a:xfrm>
              <a:off x="2674612" y="1813895"/>
              <a:ext cx="1086352" cy="598362"/>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grpSp>
      <p:grpSp>
        <p:nvGrpSpPr>
          <p:cNvPr id="15370" name="组合 29"/>
          <p:cNvGrpSpPr>
            <a:grpSpLocks noChangeAspect="1"/>
          </p:cNvGrpSpPr>
          <p:nvPr/>
        </p:nvGrpSpPr>
        <p:grpSpPr>
          <a:xfrm>
            <a:off x="4665663" y="1882775"/>
            <a:ext cx="360362" cy="358775"/>
            <a:chOff x="1928879" y="1944350"/>
            <a:chExt cx="1129689" cy="1129689"/>
          </a:xfrm>
        </p:grpSpPr>
        <p:sp>
          <p:nvSpPr>
            <p:cNvPr id="31" name="椭圆 30"/>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32" name="Freeform 7"/>
            <p:cNvSpPr>
              <a:spLocks noEditPoints="1"/>
            </p:cNvSpPr>
            <p:nvPr/>
          </p:nvSpPr>
          <p:spPr bwMode="auto">
            <a:xfrm>
              <a:off x="2108037" y="2229273"/>
              <a:ext cx="751467" cy="614829"/>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15371" name="组合 32"/>
          <p:cNvGrpSpPr>
            <a:grpSpLocks noChangeAspect="1"/>
          </p:cNvGrpSpPr>
          <p:nvPr/>
        </p:nvGrpSpPr>
        <p:grpSpPr>
          <a:xfrm>
            <a:off x="4665663" y="2439988"/>
            <a:ext cx="360362" cy="360362"/>
            <a:chOff x="1928879" y="1944350"/>
            <a:chExt cx="1129689" cy="1129689"/>
          </a:xfrm>
        </p:grpSpPr>
        <p:sp>
          <p:nvSpPr>
            <p:cNvPr id="34" name="椭圆 33"/>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35" name="Freeform 18"/>
            <p:cNvSpPr>
              <a:spLocks noEditPoints="1"/>
            </p:cNvSpPr>
            <p:nvPr/>
          </p:nvSpPr>
          <p:spPr bwMode="auto">
            <a:xfrm>
              <a:off x="2152825" y="2103602"/>
              <a:ext cx="661891" cy="791279"/>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15372" name="组合 35"/>
          <p:cNvGrpSpPr>
            <a:grpSpLocks noChangeAspect="1"/>
          </p:cNvGrpSpPr>
          <p:nvPr/>
        </p:nvGrpSpPr>
        <p:grpSpPr>
          <a:xfrm>
            <a:off x="4665663" y="2997200"/>
            <a:ext cx="360362" cy="360363"/>
            <a:chOff x="1928879" y="1944350"/>
            <a:chExt cx="1129689" cy="1129689"/>
          </a:xfrm>
        </p:grpSpPr>
        <p:sp>
          <p:nvSpPr>
            <p:cNvPr id="39" name="椭圆 38"/>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grpSp>
          <p:nvGrpSpPr>
            <p:cNvPr id="6" name="组合 39"/>
            <p:cNvGrpSpPr/>
            <p:nvPr/>
          </p:nvGrpSpPr>
          <p:grpSpPr>
            <a:xfrm>
              <a:off x="2119073" y="2251134"/>
              <a:ext cx="749300" cy="509588"/>
              <a:chOff x="3897313" y="2016126"/>
              <a:chExt cx="749300" cy="509588"/>
            </a:xfrm>
            <a:solidFill>
              <a:schemeClr val="bg1"/>
            </a:solidFill>
          </p:grpSpPr>
          <p:sp>
            <p:nvSpPr>
              <p:cNvPr id="41" name="Freeform 8"/>
              <p:cNvSpPr>
                <a:spLocks noEditPoints="1"/>
              </p:cNvSpPr>
              <p:nvPr/>
            </p:nvSpPr>
            <p:spPr bwMode="auto">
              <a:xfrm>
                <a:off x="3897313" y="2016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2" name="Freeform 24"/>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3" name="Freeform 25"/>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4" name="Freeform 26"/>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5" name="Freeform 27"/>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6" name="Freeform 28"/>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7" name="Freeform 29"/>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8" name="Freeform 30"/>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9" name="Freeform 31"/>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0" name="Freeform 32"/>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1" name="Freeform 33"/>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15373" name="组合 51"/>
          <p:cNvGrpSpPr>
            <a:grpSpLocks noChangeAspect="1"/>
          </p:cNvGrpSpPr>
          <p:nvPr/>
        </p:nvGrpSpPr>
        <p:grpSpPr>
          <a:xfrm>
            <a:off x="4665663" y="3567113"/>
            <a:ext cx="360362" cy="360362"/>
            <a:chOff x="2817516" y="1944350"/>
            <a:chExt cx="1129689" cy="1129689"/>
          </a:xfrm>
        </p:grpSpPr>
        <p:sp>
          <p:nvSpPr>
            <p:cNvPr id="53" name="椭圆 52"/>
            <p:cNvSpPr/>
            <p:nvPr/>
          </p:nvSpPr>
          <p:spPr>
            <a:xfrm>
              <a:off x="2817516"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54" name="Freeform 5"/>
            <p:cNvSpPr>
              <a:spLocks noEditPoints="1"/>
            </p:cNvSpPr>
            <p:nvPr/>
          </p:nvSpPr>
          <p:spPr bwMode="auto">
            <a:xfrm>
              <a:off x="3195738" y="2158343"/>
              <a:ext cx="442917" cy="661891"/>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spTree>
  </p:cSld>
  <p:clrMapOvr>
    <a:masterClrMapping/>
  </p:clrMapOvr>
  <p:transition spd="slow" advTm="0">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框 5"/>
          <p:cNvSpPr txBox="1"/>
          <p:nvPr/>
        </p:nvSpPr>
        <p:spPr>
          <a:xfrm>
            <a:off x="782638" y="280988"/>
            <a:ext cx="1722437" cy="460375"/>
          </a:xfrm>
          <a:prstGeom prst="rect">
            <a:avLst/>
          </a:prstGeom>
          <a:noFill/>
          <a:ln w="9525">
            <a:noFill/>
          </a:ln>
        </p:spPr>
        <p:txBody>
          <a:bodyPr>
            <a:spAutoFit/>
          </a:bodyPr>
          <a:lstStyle/>
          <a:p>
            <a:pPr eaLnBrk="1" hangingPunct="1"/>
            <a:r>
              <a:rPr lang="zh-CN" altLang="en-US" sz="2400" b="1" dirty="0">
                <a:latin typeface="Arial" panose="020B0604020202020204" pitchFamily="34" charset="0"/>
              </a:rPr>
              <a:t>参考文献</a:t>
            </a:r>
          </a:p>
        </p:txBody>
      </p:sp>
      <p:grpSp>
        <p:nvGrpSpPr>
          <p:cNvPr id="30738" name="组合 32"/>
          <p:cNvGrpSpPr>
            <a:grpSpLocks noChangeAspect="1"/>
          </p:cNvGrpSpPr>
          <p:nvPr/>
        </p:nvGrpSpPr>
        <p:grpSpPr>
          <a:xfrm>
            <a:off x="314325" y="290513"/>
            <a:ext cx="468313" cy="468312"/>
            <a:chOff x="1928879" y="1944350"/>
            <a:chExt cx="1129689" cy="1129689"/>
          </a:xfrm>
        </p:grpSpPr>
        <p:sp>
          <p:nvSpPr>
            <p:cNvPr id="34" name="椭圆 33"/>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35" name="Freeform 7"/>
            <p:cNvSpPr>
              <a:spLocks noEditPoints="1"/>
            </p:cNvSpPr>
            <p:nvPr/>
          </p:nvSpPr>
          <p:spPr bwMode="auto">
            <a:xfrm>
              <a:off x="2108864" y="2227730"/>
              <a:ext cx="750572" cy="616542"/>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pic>
        <p:nvPicPr>
          <p:cNvPr id="30739" name="图片 31"/>
          <p:cNvPicPr>
            <a:picLocks noChangeAspect="1"/>
          </p:cNvPicPr>
          <p:nvPr/>
        </p:nvPicPr>
        <p:blipFill>
          <a:blip r:embed="rId3"/>
          <a:stretch>
            <a:fillRect/>
          </a:stretch>
        </p:blipFill>
        <p:spPr>
          <a:xfrm>
            <a:off x="7558088" y="-20637"/>
            <a:ext cx="1531937" cy="560387"/>
          </a:xfrm>
          <a:prstGeom prst="rect">
            <a:avLst/>
          </a:prstGeom>
          <a:noFill/>
          <a:ln w="9525">
            <a:noFill/>
          </a:ln>
        </p:spPr>
      </p:pic>
      <p:grpSp>
        <p:nvGrpSpPr>
          <p:cNvPr id="50180" name="组合 5"/>
          <p:cNvGrpSpPr/>
          <p:nvPr/>
        </p:nvGrpSpPr>
        <p:grpSpPr>
          <a:xfrm>
            <a:off x="314008" y="287338"/>
            <a:ext cx="468000" cy="468000"/>
            <a:chOff x="2817516" y="1944350"/>
            <a:chExt cx="1129689" cy="1129689"/>
          </a:xfrm>
        </p:grpSpPr>
        <p:sp>
          <p:nvSpPr>
            <p:cNvPr id="31" name="椭圆 30"/>
            <p:cNvSpPr/>
            <p:nvPr/>
          </p:nvSpPr>
          <p:spPr>
            <a:xfrm>
              <a:off x="2817516"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32" name="Freeform 5"/>
            <p:cNvSpPr>
              <a:spLocks noEditPoints="1"/>
            </p:cNvSpPr>
            <p:nvPr/>
          </p:nvSpPr>
          <p:spPr bwMode="auto">
            <a:xfrm>
              <a:off x="3195668" y="2160437"/>
              <a:ext cx="444885" cy="657794"/>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sp>
        <p:nvSpPr>
          <p:cNvPr id="6" name="矩形 25"/>
          <p:cNvSpPr/>
          <p:nvPr/>
        </p:nvSpPr>
        <p:spPr>
          <a:xfrm>
            <a:off x="432435" y="894715"/>
            <a:ext cx="8233410" cy="3954780"/>
          </a:xfrm>
          <a:prstGeom prst="rect">
            <a:avLst/>
          </a:prstGeom>
          <a:noFill/>
          <a:ln w="9525">
            <a:noFill/>
          </a:ln>
        </p:spPr>
        <p:txBody>
          <a:bodyPr wrap="square">
            <a:noAutofit/>
          </a:bodyPr>
          <a:lstStyle/>
          <a:p>
            <a:pPr algn="just" latinLnBrk="1" hangingPunct="1">
              <a:lnSpc>
                <a:spcPct val="130000"/>
              </a:lnSpc>
            </a:pPr>
            <a:r>
              <a:rPr lang="en-US" sz="1100" dirty="0">
                <a:solidFill>
                  <a:srgbClr val="000000"/>
                </a:solidFill>
                <a:latin typeface="微软雅黑" panose="020B0503020204020204" pitchFamily="34" charset="-122"/>
              </a:rPr>
              <a:t>[1] Buglass, S. L., Binder, J. F., Betts, L. R., &amp; Underwood, J. D. M. (2017). Motivators of online vulnerability: The impact of social network site use and FOMO. Computers in Human Behavior, 66, 248-255. https://doi.org/10.1016/j.chb.2016.09.055 </a:t>
            </a:r>
          </a:p>
          <a:p>
            <a:pPr algn="just" latinLnBrk="1" hangingPunct="1">
              <a:lnSpc>
                <a:spcPct val="130000"/>
              </a:lnSpc>
            </a:pPr>
            <a:r>
              <a:rPr lang="en-US" sz="1100" dirty="0">
                <a:solidFill>
                  <a:srgbClr val="000000"/>
                </a:solidFill>
                <a:latin typeface="微软雅黑" panose="020B0503020204020204" pitchFamily="34" charset="-122"/>
              </a:rPr>
              <a:t>[2] Elbe, P., D. E. Sorman, E. Mellqvist, J. Brandstrom, and J. K. Ljungberg. 2019. “Predicting Attention Shifting Abilities from Self-Reported Media Multitasking.” Psychonomic Bulletin &amp; Review 26 (4): 1257–1265. doi:10.3758/s13423-018-01566-6.</a:t>
            </a:r>
          </a:p>
          <a:p>
            <a:pPr algn="just" latinLnBrk="1" hangingPunct="1">
              <a:lnSpc>
                <a:spcPct val="130000"/>
              </a:lnSpc>
            </a:pPr>
            <a:r>
              <a:rPr lang="en-US" sz="1100" dirty="0">
                <a:solidFill>
                  <a:srgbClr val="000000"/>
                </a:solidFill>
                <a:latin typeface="微软雅黑" panose="020B0503020204020204" pitchFamily="34" charset="-122"/>
              </a:rPr>
              <a:t>[3] Fox, J., &amp; Moreland, J. J. (2015). The dark side of social networking sites: An exploration of the relational and psychological stressors associated with facebook use and affordances. Computers in Human Behavior, 45, 168-176. https://doi.org/10.1016/j.chb.2014.11.083</a:t>
            </a:r>
          </a:p>
          <a:p>
            <a:pPr algn="just" latinLnBrk="1" hangingPunct="1">
              <a:lnSpc>
                <a:spcPct val="130000"/>
              </a:lnSpc>
            </a:pPr>
            <a:r>
              <a:rPr lang="en-US" sz="1100" dirty="0">
                <a:solidFill>
                  <a:srgbClr val="000000"/>
                </a:solidFill>
                <a:latin typeface="微软雅黑" panose="020B0503020204020204" pitchFamily="34" charset="-122"/>
              </a:rPr>
              <a:t>[4] Kühn, S., &amp; Gallinat, J. (2013). Cognitive and neural consequences of playing action video games. Frontiers in Psychology, 4, 498. https://doi.org/10.3389/fpsyg.2013.00498</a:t>
            </a:r>
          </a:p>
          <a:p>
            <a:pPr algn="just" latinLnBrk="1" hangingPunct="1">
              <a:lnSpc>
                <a:spcPct val="130000"/>
              </a:lnSpc>
            </a:pPr>
            <a:r>
              <a:rPr lang="en-US" sz="1100" dirty="0">
                <a:solidFill>
                  <a:srgbClr val="000000"/>
                </a:solidFill>
                <a:latin typeface="微软雅黑" panose="020B0503020204020204" pitchFamily="34" charset="-122"/>
              </a:rPr>
              <a:t>[5] Hu, Y. W. (2024). The influence of problematic short video use on university students' attention and its neural mechanisms (Doctoral dissertation). Southwest University. https://doi.org/10.27684/d.cnki.gxndx.2024.003397</a:t>
            </a:r>
          </a:p>
          <a:p>
            <a:pPr algn="just" latinLnBrk="1" hangingPunct="1">
              <a:lnSpc>
                <a:spcPct val="130000"/>
              </a:lnSpc>
            </a:pPr>
            <a:r>
              <a:rPr lang="en-US" sz="1100" dirty="0">
                <a:solidFill>
                  <a:srgbClr val="000000"/>
                </a:solidFill>
                <a:latin typeface="微软雅黑" panose="020B0503020204020204" pitchFamily="34" charset="-122"/>
              </a:rPr>
              <a:t>[6] [胡耀文.问题性短视频使用对大学生注意的影响及其神经机制[D].西南大学,2024.DOI:10.27684/d.cnki.gxndx.2024.003397.]</a:t>
            </a:r>
          </a:p>
          <a:p>
            <a:pPr algn="just" latinLnBrk="1" hangingPunct="1">
              <a:lnSpc>
                <a:spcPct val="130000"/>
              </a:lnSpc>
            </a:pPr>
            <a:r>
              <a:rPr lang="en-US" sz="1100" dirty="0">
                <a:solidFill>
                  <a:srgbClr val="000000"/>
                </a:solidFill>
                <a:latin typeface="微软雅黑" panose="020B0503020204020204" pitchFamily="34" charset="-122"/>
                <a:sym typeface="+mn-ea"/>
              </a:rPr>
              <a:t>[7] Chen, Y., Li, M., Guo, F., &amp; Wang, X. (2023). The effect of short-form video addiction on users' attention. Behaviour &amp; Information Technology, 42(16), 2893-2910. https://doi.org/10.1080/0144929X.2022.2151512</a:t>
            </a:r>
            <a:endParaRPr lang="en-US" sz="1100" dirty="0">
              <a:solidFill>
                <a:srgbClr val="000000"/>
              </a:solidFill>
              <a:latin typeface="微软雅黑" panose="020B0503020204020204" pitchFamily="34" charset="-122"/>
            </a:endParaRPr>
          </a:p>
          <a:p>
            <a:pPr algn="just" latinLnBrk="1" hangingPunct="1">
              <a:lnSpc>
                <a:spcPct val="130000"/>
              </a:lnSpc>
            </a:pPr>
            <a:r>
              <a:rPr lang="en-US" sz="1100" dirty="0">
                <a:solidFill>
                  <a:srgbClr val="000000"/>
                </a:solidFill>
                <a:latin typeface="微软雅黑" panose="020B0503020204020204" pitchFamily="34" charset="-122"/>
                <a:sym typeface="+mn-ea"/>
              </a:rPr>
              <a:t>Loh, K. K. , &amp;  Kanai, R. . (2016). How has the internet reshaped human cognition?. The Neuroscientist, 22(5), 506-520.</a:t>
            </a:r>
            <a:endParaRPr lang="en-US" sz="1100" dirty="0">
              <a:solidFill>
                <a:srgbClr val="000000"/>
              </a:solidFill>
              <a:latin typeface="微软雅黑" panose="020B0503020204020204" pitchFamily="34" charset="-122"/>
            </a:endParaRPr>
          </a:p>
          <a:p>
            <a:pPr algn="just" latinLnBrk="1" hangingPunct="1">
              <a:lnSpc>
                <a:spcPct val="130000"/>
              </a:lnSpc>
            </a:pPr>
            <a:endParaRPr lang="en-US" sz="1100" dirty="0">
              <a:solidFill>
                <a:srgbClr val="000000"/>
              </a:solidFill>
              <a:latin typeface="微软雅黑" panose="020B0503020204020204" pitchFamily="34" charset="-122"/>
            </a:endParaRPr>
          </a:p>
        </p:txBody>
      </p:sp>
    </p:spTree>
  </p:cSld>
  <p:clrMapOvr>
    <a:masterClrMapping/>
  </p:clrMapOvr>
  <p:transition spd="slow" advClick="0" advTm="0">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框 5"/>
          <p:cNvSpPr txBox="1"/>
          <p:nvPr/>
        </p:nvSpPr>
        <p:spPr>
          <a:xfrm>
            <a:off x="782638" y="280988"/>
            <a:ext cx="1722437" cy="460375"/>
          </a:xfrm>
          <a:prstGeom prst="rect">
            <a:avLst/>
          </a:prstGeom>
          <a:noFill/>
          <a:ln w="9525">
            <a:noFill/>
          </a:ln>
        </p:spPr>
        <p:txBody>
          <a:bodyPr>
            <a:spAutoFit/>
          </a:bodyPr>
          <a:lstStyle/>
          <a:p>
            <a:pPr eaLnBrk="1" hangingPunct="1"/>
            <a:r>
              <a:rPr lang="zh-CN" altLang="en-US" sz="2400" b="1" dirty="0">
                <a:latin typeface="Arial" panose="020B0604020202020204" pitchFamily="34" charset="0"/>
              </a:rPr>
              <a:t>参考文献</a:t>
            </a:r>
          </a:p>
        </p:txBody>
      </p:sp>
      <p:grpSp>
        <p:nvGrpSpPr>
          <p:cNvPr id="30738" name="组合 32"/>
          <p:cNvGrpSpPr>
            <a:grpSpLocks noChangeAspect="1"/>
          </p:cNvGrpSpPr>
          <p:nvPr/>
        </p:nvGrpSpPr>
        <p:grpSpPr>
          <a:xfrm>
            <a:off x="314325" y="290513"/>
            <a:ext cx="468313" cy="468312"/>
            <a:chOff x="1928879" y="1944350"/>
            <a:chExt cx="1129689" cy="1129689"/>
          </a:xfrm>
        </p:grpSpPr>
        <p:sp>
          <p:nvSpPr>
            <p:cNvPr id="34" name="椭圆 33"/>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35" name="Freeform 7"/>
            <p:cNvSpPr>
              <a:spLocks noEditPoints="1"/>
            </p:cNvSpPr>
            <p:nvPr/>
          </p:nvSpPr>
          <p:spPr bwMode="auto">
            <a:xfrm>
              <a:off x="2108864" y="2227730"/>
              <a:ext cx="750572" cy="616542"/>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pic>
        <p:nvPicPr>
          <p:cNvPr id="30739" name="图片 31"/>
          <p:cNvPicPr>
            <a:picLocks noChangeAspect="1"/>
          </p:cNvPicPr>
          <p:nvPr/>
        </p:nvPicPr>
        <p:blipFill>
          <a:blip r:embed="rId3"/>
          <a:stretch>
            <a:fillRect/>
          </a:stretch>
        </p:blipFill>
        <p:spPr>
          <a:xfrm>
            <a:off x="7558088" y="-20637"/>
            <a:ext cx="1531937" cy="560387"/>
          </a:xfrm>
          <a:prstGeom prst="rect">
            <a:avLst/>
          </a:prstGeom>
          <a:noFill/>
          <a:ln w="9525">
            <a:noFill/>
          </a:ln>
        </p:spPr>
      </p:pic>
      <p:grpSp>
        <p:nvGrpSpPr>
          <p:cNvPr id="50180" name="组合 5"/>
          <p:cNvGrpSpPr/>
          <p:nvPr/>
        </p:nvGrpSpPr>
        <p:grpSpPr>
          <a:xfrm>
            <a:off x="314008" y="287338"/>
            <a:ext cx="468000" cy="468000"/>
            <a:chOff x="2817516" y="1944350"/>
            <a:chExt cx="1129689" cy="1129689"/>
          </a:xfrm>
        </p:grpSpPr>
        <p:sp>
          <p:nvSpPr>
            <p:cNvPr id="31" name="椭圆 30"/>
            <p:cNvSpPr/>
            <p:nvPr/>
          </p:nvSpPr>
          <p:spPr>
            <a:xfrm>
              <a:off x="2817516"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32" name="Freeform 5"/>
            <p:cNvSpPr>
              <a:spLocks noEditPoints="1"/>
            </p:cNvSpPr>
            <p:nvPr/>
          </p:nvSpPr>
          <p:spPr bwMode="auto">
            <a:xfrm>
              <a:off x="3195668" y="2160437"/>
              <a:ext cx="444885" cy="657794"/>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sp>
        <p:nvSpPr>
          <p:cNvPr id="6" name="矩形 25"/>
          <p:cNvSpPr/>
          <p:nvPr/>
        </p:nvSpPr>
        <p:spPr>
          <a:xfrm>
            <a:off x="432435" y="905510"/>
            <a:ext cx="8233410" cy="3954780"/>
          </a:xfrm>
          <a:prstGeom prst="rect">
            <a:avLst/>
          </a:prstGeom>
          <a:noFill/>
          <a:ln w="9525">
            <a:noFill/>
          </a:ln>
        </p:spPr>
        <p:txBody>
          <a:bodyPr wrap="square">
            <a:noAutofit/>
          </a:bodyPr>
          <a:lstStyle/>
          <a:p>
            <a:pPr algn="just" latinLnBrk="1" hangingPunct="1">
              <a:lnSpc>
                <a:spcPct val="130000"/>
              </a:lnSpc>
            </a:pPr>
            <a:r>
              <a:rPr lang="en-US" sz="1100" dirty="0">
                <a:solidFill>
                  <a:srgbClr val="000000"/>
                </a:solidFill>
                <a:latin typeface="微软雅黑" panose="020B0503020204020204" pitchFamily="34" charset="-122"/>
                <a:sym typeface="+mn-ea"/>
              </a:rPr>
              <a:t>[8] Mao, Z., Jiang, Y. Z., Jin, T. L., et al. (2022). Preliminary development of a scale for the media use of problematic short videos among university students. Chinese Journal of Behavioral Medicine and Brain Science, 31(5), 462–468.</a:t>
            </a:r>
            <a:endParaRPr lang="en-US" sz="1100" dirty="0">
              <a:solidFill>
                <a:srgbClr val="000000"/>
              </a:solidFill>
              <a:latin typeface="微软雅黑" panose="020B0503020204020204" pitchFamily="34" charset="-122"/>
            </a:endParaRPr>
          </a:p>
          <a:p>
            <a:pPr algn="just" latinLnBrk="1" hangingPunct="1">
              <a:lnSpc>
                <a:spcPct val="130000"/>
              </a:lnSpc>
            </a:pPr>
            <a:r>
              <a:rPr lang="en-US" sz="1100" dirty="0">
                <a:solidFill>
                  <a:srgbClr val="000000"/>
                </a:solidFill>
                <a:latin typeface="微软雅黑" panose="020B0503020204020204" pitchFamily="34" charset="-122"/>
                <a:sym typeface="+mn-ea"/>
              </a:rPr>
              <a:t>[9] [毛峥,姜永志,金童林等(2022).大学生问题性短视频媒体使用量表的初步编制[J].中华行为医学与脑科学杂志,31(05):462-468.]</a:t>
            </a:r>
            <a:endParaRPr lang="en-US" sz="1100" dirty="0">
              <a:solidFill>
                <a:srgbClr val="000000"/>
              </a:solidFill>
              <a:latin typeface="微软雅黑" panose="020B0503020204020204" pitchFamily="34" charset="-122"/>
            </a:endParaRPr>
          </a:p>
          <a:p>
            <a:pPr algn="just" latinLnBrk="1" hangingPunct="1">
              <a:lnSpc>
                <a:spcPct val="130000"/>
              </a:lnSpc>
            </a:pPr>
            <a:r>
              <a:rPr lang="en-US" sz="1100" dirty="0">
                <a:solidFill>
                  <a:srgbClr val="000000"/>
                </a:solidFill>
                <a:latin typeface="微软雅黑" panose="020B0503020204020204" pitchFamily="34" charset="-122"/>
              </a:rPr>
              <a:t>[10] Qi, M. H. (2023). The impact of excessive use of mobile short videos on university students' alertness attention (Doctoral dissertation). Yangzhou University. https://doi.org/10.27441/d.cnki.gyzdu.2023.001092</a:t>
            </a:r>
          </a:p>
          <a:p>
            <a:pPr algn="just" latinLnBrk="1" hangingPunct="1">
              <a:lnSpc>
                <a:spcPct val="130000"/>
              </a:lnSpc>
            </a:pPr>
            <a:r>
              <a:rPr lang="en-US" sz="1100" dirty="0">
                <a:solidFill>
                  <a:srgbClr val="000000"/>
                </a:solidFill>
                <a:latin typeface="微软雅黑" panose="020B0503020204020204" pitchFamily="34" charset="-122"/>
              </a:rPr>
              <a:t>[11] [祁明慧.移动短视频过度使用对大学生警觉注意的影响[D].扬州大学,2023.DOI:10.27441/d.cnki.gyzdu.2023.001092.]</a:t>
            </a:r>
          </a:p>
          <a:p>
            <a:pPr algn="just" latinLnBrk="1" hangingPunct="1">
              <a:lnSpc>
                <a:spcPct val="130000"/>
              </a:lnSpc>
            </a:pPr>
            <a:r>
              <a:rPr lang="en-US" sz="1100" dirty="0">
                <a:solidFill>
                  <a:srgbClr val="000000"/>
                </a:solidFill>
                <a:latin typeface="微软雅黑" panose="020B0503020204020204" pitchFamily="34" charset="-122"/>
              </a:rPr>
              <a:t>[12] Uncapher, M. R., Lin, L., Rosen, L. D., Kirkorian, H. L., Baron, N. S., Bailey, K., Cantor, J., Strayer, D. L., Parsons, T. D., &amp; Wagner, A. D. (2017). Media multitasking and cognitive, psychological, neural, and learning differences. Pediatrics (Evanston), 140(Supplement_2), S62-S66. https://doi.org/10.1542/peds.2016-1758D</a:t>
            </a:r>
          </a:p>
          <a:p>
            <a:pPr algn="just" latinLnBrk="1" hangingPunct="1">
              <a:lnSpc>
                <a:spcPct val="130000"/>
              </a:lnSpc>
            </a:pPr>
            <a:r>
              <a:rPr lang="en-US" sz="1100" dirty="0">
                <a:solidFill>
                  <a:srgbClr val="000000"/>
                </a:solidFill>
                <a:latin typeface="微软雅黑" panose="020B0503020204020204" pitchFamily="34" charset="-122"/>
              </a:rPr>
              <a:t>[13] Ward, A. F., Duke, K., Gneezy, A., &amp; Bos, M. W. (2017). Brain drain: The mere presence of one’s own smartphone reduces available cognitive capacity. Journal of the association for consumer research, 2(2), 140-154.</a:t>
            </a:r>
          </a:p>
          <a:p>
            <a:pPr algn="just" latinLnBrk="1" hangingPunct="1">
              <a:lnSpc>
                <a:spcPct val="130000"/>
              </a:lnSpc>
            </a:pPr>
            <a:r>
              <a:rPr lang="en-US" sz="1100" dirty="0">
                <a:solidFill>
                  <a:srgbClr val="000000"/>
                </a:solidFill>
                <a:latin typeface="微软雅黑" panose="020B0503020204020204" pitchFamily="34" charset="-122"/>
              </a:rPr>
              <a:t>[14] Zhou, R. L., &amp; Zhang, J. (2010). Frontal lobe EEG lateralization: An indicator of emotional regulation ability. Psychological Science Progress, 11, 1679–1683.</a:t>
            </a:r>
          </a:p>
          <a:p>
            <a:pPr algn="just" latinLnBrk="1" hangingPunct="1">
              <a:lnSpc>
                <a:spcPct val="130000"/>
              </a:lnSpc>
            </a:pPr>
            <a:r>
              <a:rPr lang="en-US" sz="1100" dirty="0">
                <a:solidFill>
                  <a:srgbClr val="000000"/>
                </a:solidFill>
                <a:latin typeface="微软雅黑" panose="020B0503020204020204" pitchFamily="34" charset="-122"/>
              </a:rPr>
              <a:t>[15] [周仁来, 张晶. (2010). 额叶EEG偏侧化：情绪调节能力的指标. 心理科学进展, 11, 1679-1683.]</a:t>
            </a:r>
          </a:p>
          <a:p>
            <a:pPr algn="just" latinLnBrk="1" hangingPunct="1">
              <a:lnSpc>
                <a:spcPct val="130000"/>
              </a:lnSpc>
            </a:pPr>
            <a:r>
              <a:rPr lang="en-US" sz="1100" dirty="0">
                <a:solidFill>
                  <a:srgbClr val="000000"/>
                </a:solidFill>
                <a:latin typeface="微软雅黑" panose="020B0503020204020204" pitchFamily="34" charset="-122"/>
              </a:rPr>
              <a:t>Chen, Y., Li, M., Guo, F., &amp; Wang, X. (2023). The effect of short-form video addiction on users' attention. Behaviour &amp; Information Technology, 42(16), 2893-2910.</a:t>
            </a:r>
          </a:p>
        </p:txBody>
      </p:sp>
    </p:spTree>
  </p:cSld>
  <p:clrMapOvr>
    <a:masterClrMapping/>
  </p:clrMapOvr>
  <p:transition spd="slow" advClick="0" advTm="0">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96540" y="1351915"/>
            <a:ext cx="3551555" cy="1255395"/>
          </a:xfrm>
          <a:prstGeom prst="rect">
            <a:avLst/>
          </a:prstGeom>
        </p:spPr>
        <p:txBody>
          <a:bodyPr>
            <a:noAutofit/>
          </a:bodyPr>
          <a:lstStyle/>
          <a:p>
            <a:pPr marL="0" marR="0" lvl="0" indent="0" algn="ctr" defTabSz="685800" rtl="0" eaLnBrk="1" fontAlgn="auto" latinLnBrk="0" hangingPunct="1">
              <a:lnSpc>
                <a:spcPct val="150000"/>
              </a:lnSpc>
              <a:spcBef>
                <a:spcPts val="0"/>
              </a:spcBef>
              <a:spcAft>
                <a:spcPts val="0"/>
              </a:spcAft>
              <a:buClrTx/>
              <a:buSzTx/>
              <a:buFontTx/>
              <a:buNone/>
              <a:defRPr/>
            </a:pPr>
            <a:r>
              <a:rPr kumimoji="0" lang="en-US" altLang="zh-CN" sz="6600" b="0" i="0" u="none" strike="noStrike" kern="1200" cap="none" spc="0" normalizeH="0" baseline="0" noProof="0" dirty="0">
                <a:ln>
                  <a:noFill/>
                </a:ln>
                <a:solidFill>
                  <a:schemeClr val="accent6">
                    <a:lumMod val="75000"/>
                  </a:schemeClr>
                </a:solidFill>
                <a:effectLst/>
                <a:uLnTx/>
                <a:uFillTx/>
                <a:latin typeface="Impact" panose="020B0806030902050204" pitchFamily="34" charset="0"/>
                <a:ea typeface="微软雅黑" panose="020B0503020204020204" pitchFamily="34" charset="-122"/>
                <a:cs typeface="+mn-cs"/>
              </a:rPr>
              <a:t>THANKS!</a:t>
            </a:r>
            <a:endParaRPr kumimoji="0" lang="zh-CN" altLang="en-US" sz="6600" b="0" i="0" u="none" strike="noStrike" kern="1200" cap="none" spc="0" normalizeH="0" baseline="0" noProof="0" dirty="0">
              <a:ln>
                <a:noFill/>
              </a:ln>
              <a:solidFill>
                <a:schemeClr val="accent6">
                  <a:lumMod val="75000"/>
                </a:schemeClr>
              </a:solidFill>
              <a:effectLst/>
              <a:uLnTx/>
              <a:uFillTx/>
              <a:latin typeface="Impact" panose="020B0806030902050204" pitchFamily="34" charset="0"/>
              <a:ea typeface="微软雅黑" panose="020B0503020204020204" pitchFamily="34" charset="-122"/>
              <a:cs typeface="+mn-cs"/>
            </a:endParaRPr>
          </a:p>
        </p:txBody>
      </p:sp>
      <p:sp>
        <p:nvSpPr>
          <p:cNvPr id="4" name="矩形 3"/>
          <p:cNvSpPr/>
          <p:nvPr/>
        </p:nvSpPr>
        <p:spPr>
          <a:xfrm>
            <a:off x="2586355" y="971550"/>
            <a:ext cx="4137025" cy="737235"/>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chemeClr val="accent6">
                    <a:lumMod val="75000"/>
                  </a:schemeClr>
                </a:solidFill>
                <a:effectLst/>
                <a:uLnTx/>
                <a:uFillTx/>
                <a:latin typeface="微软雅黑" panose="020B0503020204020204" pitchFamily="34" charset="-122"/>
                <a:ea typeface="微软雅黑" panose="020B0503020204020204" pitchFamily="34" charset="-122"/>
                <a:cs typeface="+mn-cs"/>
              </a:rPr>
              <a:t>恳请各位老师批评指正！</a:t>
            </a:r>
          </a:p>
        </p:txBody>
      </p:sp>
      <p:sp>
        <p:nvSpPr>
          <p:cNvPr id="5" name="文本框 4"/>
          <p:cNvSpPr txBox="1"/>
          <p:nvPr/>
        </p:nvSpPr>
        <p:spPr>
          <a:xfrm>
            <a:off x="2546350" y="3092450"/>
            <a:ext cx="5685155" cy="1680845"/>
          </a:xfrm>
          <a:prstGeom prst="rect">
            <a:avLst/>
          </a:prstGeom>
          <a:noFill/>
        </p:spPr>
        <p:txBody>
          <a:bodyPr wrap="square">
            <a:noAutofit/>
          </a:bodyPr>
          <a:lstStyle/>
          <a:p>
            <a:pPr marR="0" algn="l" defTabSz="685800">
              <a:buClrTx/>
              <a:buSzTx/>
              <a:buFontTx/>
              <a:buNone/>
              <a:defRPr/>
            </a:pPr>
            <a:r>
              <a:rPr kumimoji="0" lang="zh-CN" altLang="en-US" sz="1200" kern="1200" cap="none" spc="0" normalizeH="0" baseline="0" noProof="0" dirty="0">
                <a:latin typeface="+mn-lt"/>
                <a:ea typeface="+mn-ea"/>
                <a:cs typeface="+mn-cs"/>
              </a:rPr>
              <a:t>实验准备与数据收集：刘晴睿 林子超</a:t>
            </a:r>
            <a:r>
              <a:rPr kumimoji="0" lang="en-US" altLang="zh-CN" sz="1200" kern="1200" cap="none" spc="0" normalizeH="0" baseline="0" noProof="0" dirty="0">
                <a:latin typeface="+mn-lt"/>
                <a:ea typeface="+mn-ea"/>
                <a:cs typeface="+mn-cs"/>
              </a:rPr>
              <a:t> </a:t>
            </a:r>
            <a:r>
              <a:rPr kumimoji="0" lang="zh-CN" altLang="en-US" sz="1200" kern="1200" cap="none" spc="0" normalizeH="0" baseline="0" noProof="0" dirty="0">
                <a:latin typeface="+mn-lt"/>
                <a:ea typeface="+mn-ea"/>
                <a:cs typeface="+mn-cs"/>
              </a:rPr>
              <a:t>唐瑞浛 杨曜瑄</a:t>
            </a:r>
          </a:p>
          <a:p>
            <a:pPr marR="0" algn="l" defTabSz="685800">
              <a:buClrTx/>
              <a:buSzTx/>
              <a:buFontTx/>
              <a:buNone/>
              <a:defRPr/>
            </a:pPr>
            <a:endParaRPr kumimoji="0" lang="zh-CN" altLang="en-US" sz="1200" kern="1200" cap="none" spc="0" normalizeH="0" baseline="0" noProof="0" dirty="0">
              <a:latin typeface="+mn-lt"/>
              <a:ea typeface="+mn-ea"/>
              <a:cs typeface="+mn-cs"/>
            </a:endParaRPr>
          </a:p>
          <a:p>
            <a:pPr marR="0" algn="l" defTabSz="685800">
              <a:buClrTx/>
              <a:buSzTx/>
              <a:buFontTx/>
              <a:buNone/>
              <a:defRPr/>
            </a:pPr>
            <a:r>
              <a:rPr kumimoji="0" lang="zh-CN" altLang="en-US" sz="1200" kern="1200" cap="none" spc="0" normalizeH="0" baseline="0" noProof="0" dirty="0">
                <a:latin typeface="+mn-lt"/>
                <a:ea typeface="+mn-ea"/>
                <a:cs typeface="+mn-cs"/>
              </a:rPr>
              <a:t>数据分析：潘诗语</a:t>
            </a:r>
          </a:p>
          <a:p>
            <a:pPr marR="0" algn="l" defTabSz="685800">
              <a:buClrTx/>
              <a:buSzTx/>
              <a:buFontTx/>
              <a:buNone/>
              <a:defRPr/>
            </a:pPr>
            <a:endParaRPr kumimoji="0" lang="zh-CN" altLang="en-US" sz="1200" kern="1200" cap="none" spc="0" normalizeH="0" baseline="0" noProof="0" dirty="0">
              <a:latin typeface="+mn-lt"/>
              <a:ea typeface="+mn-ea"/>
              <a:cs typeface="+mn-cs"/>
            </a:endParaRPr>
          </a:p>
          <a:p>
            <a:pPr marR="0" algn="l" defTabSz="685800">
              <a:buClrTx/>
              <a:buSzTx/>
              <a:buFontTx/>
              <a:buNone/>
              <a:defRPr/>
            </a:pPr>
            <a:r>
              <a:rPr kumimoji="0" lang="zh-CN" altLang="en-US" sz="1200" kern="1200" cap="none" spc="0" normalizeH="0" baseline="0" noProof="0" dirty="0">
                <a:latin typeface="+mn-lt"/>
                <a:ea typeface="+mn-ea"/>
                <a:cs typeface="+mn-cs"/>
              </a:rPr>
              <a:t>实验报告撰写：金一鸣</a:t>
            </a:r>
            <a:r>
              <a:rPr kumimoji="0" lang="en-US" altLang="zh-CN" sz="1200" kern="1200" cap="none" spc="0" normalizeH="0" baseline="0" noProof="0" dirty="0">
                <a:latin typeface="+mn-lt"/>
                <a:ea typeface="+mn-ea"/>
                <a:cs typeface="+mn-cs"/>
              </a:rPr>
              <a:t> </a:t>
            </a:r>
            <a:r>
              <a:rPr kumimoji="0" lang="zh-CN" altLang="en-US" sz="1200" kern="1200" cap="none" spc="0" normalizeH="0" baseline="0" noProof="0" dirty="0">
                <a:latin typeface="+mn-lt"/>
                <a:ea typeface="+mn-ea"/>
                <a:cs typeface="+mn-cs"/>
              </a:rPr>
              <a:t>姚安欣</a:t>
            </a:r>
          </a:p>
          <a:p>
            <a:pPr marR="0" algn="l" defTabSz="685800">
              <a:buClrTx/>
              <a:buSzTx/>
              <a:buFontTx/>
              <a:buNone/>
              <a:defRPr/>
            </a:pPr>
            <a:endParaRPr kumimoji="0" lang="zh-CN" altLang="en-US" sz="1200" kern="1200" cap="none" spc="0" normalizeH="0" baseline="0" noProof="0" dirty="0">
              <a:latin typeface="+mn-lt"/>
              <a:ea typeface="+mn-ea"/>
              <a:cs typeface="+mn-cs"/>
            </a:endParaRPr>
          </a:p>
          <a:p>
            <a:pPr marR="0" algn="l" defTabSz="685800">
              <a:buClrTx/>
              <a:buSzTx/>
              <a:buFontTx/>
              <a:buNone/>
              <a:defRPr/>
            </a:pPr>
            <a:r>
              <a:rPr kumimoji="0" lang="en-US" altLang="zh-CN" sz="1200" kern="1200" cap="none" spc="0" normalizeH="0" baseline="0" noProof="0" dirty="0">
                <a:latin typeface="+mn-lt"/>
                <a:ea typeface="+mn-ea"/>
                <a:cs typeface="+mn-cs"/>
              </a:rPr>
              <a:t>PPT</a:t>
            </a:r>
            <a:r>
              <a:rPr kumimoji="0" lang="zh-CN" altLang="en-US" sz="1200" kern="1200" cap="none" spc="0" normalizeH="0" baseline="0" noProof="0" dirty="0">
                <a:latin typeface="+mn-lt"/>
                <a:ea typeface="+mn-ea"/>
                <a:cs typeface="+mn-cs"/>
              </a:rPr>
              <a:t>制作：刘佳仪</a:t>
            </a:r>
            <a:r>
              <a:rPr kumimoji="0" lang="en-US" altLang="zh-CN" sz="1200" kern="1200" cap="none" spc="0" normalizeH="0" baseline="0" noProof="0" dirty="0">
                <a:latin typeface="+mn-lt"/>
                <a:ea typeface="+mn-ea"/>
                <a:cs typeface="+mn-cs"/>
              </a:rPr>
              <a:t> </a:t>
            </a:r>
            <a:r>
              <a:rPr kumimoji="0" lang="zh-CN" altLang="en-US" sz="1200" kern="1200" cap="none" spc="0" normalizeH="0" baseline="0" noProof="0" dirty="0">
                <a:latin typeface="+mn-lt"/>
                <a:ea typeface="+mn-ea"/>
                <a:cs typeface="+mn-cs"/>
              </a:rPr>
              <a:t>李昀惜</a:t>
            </a:r>
          </a:p>
          <a:p>
            <a:pPr marR="0" algn="l" defTabSz="685800">
              <a:buClrTx/>
              <a:buSzTx/>
              <a:buFontTx/>
              <a:buNone/>
              <a:defRPr/>
            </a:pPr>
            <a:endParaRPr kumimoji="0" lang="zh-CN" altLang="en-US" sz="1200" kern="1200" cap="none" spc="0" normalizeH="0" baseline="0" noProof="0" dirty="0">
              <a:latin typeface="+mn-lt"/>
              <a:ea typeface="+mn-ea"/>
              <a:cs typeface="+mn-cs"/>
            </a:endParaRPr>
          </a:p>
          <a:p>
            <a:pPr marR="0" algn="l" defTabSz="685800">
              <a:buClrTx/>
              <a:buSzTx/>
              <a:buFontTx/>
              <a:buNone/>
              <a:defRPr/>
            </a:pPr>
            <a:r>
              <a:rPr kumimoji="0" lang="zh-CN" altLang="en-US" sz="1200" kern="1200" cap="none" spc="0" normalizeH="0" baseline="0" noProof="0" dirty="0">
                <a:latin typeface="+mn-lt"/>
                <a:ea typeface="+mn-ea"/>
                <a:cs typeface="+mn-cs"/>
              </a:rPr>
              <a:t>汇报展示：王昕</a:t>
            </a:r>
          </a:p>
          <a:p>
            <a:pPr marR="0" algn="l" defTabSz="685800">
              <a:buClrTx/>
              <a:buSzTx/>
              <a:buFontTx/>
              <a:buNone/>
              <a:defRPr/>
            </a:pPr>
            <a:endParaRPr kumimoji="0" lang="zh-CN" altLang="en-US" sz="1200" kern="1200" cap="none" spc="0" normalizeH="0" baseline="0" noProof="0" dirty="0">
              <a:latin typeface="+mn-lt"/>
              <a:ea typeface="+mn-ea"/>
              <a:cs typeface="+mn-cs"/>
            </a:endParaRPr>
          </a:p>
        </p:txBody>
      </p:sp>
    </p:spTree>
  </p:cSld>
  <p:clrMapOvr>
    <a:masterClrMapping/>
  </p:clrMapOvr>
  <p:transition spd="slow" advClick="0" advTm="0">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3"/>
          <p:cNvGrpSpPr/>
          <p:nvPr/>
        </p:nvGrpSpPr>
        <p:grpSpPr>
          <a:xfrm>
            <a:off x="3235325" y="1944688"/>
            <a:ext cx="1128713" cy="1128712"/>
            <a:chOff x="2558424" y="1401428"/>
            <a:chExt cx="1318727" cy="1318727"/>
          </a:xfrm>
        </p:grpSpPr>
        <p:sp>
          <p:nvSpPr>
            <p:cNvPr id="2" name="椭圆 1"/>
            <p:cNvSpPr/>
            <p:nvPr/>
          </p:nvSpPr>
          <p:spPr>
            <a:xfrm>
              <a:off x="2558424" y="1401428"/>
              <a:ext cx="1318727" cy="1318727"/>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63" name="Freeform 11"/>
            <p:cNvSpPr/>
            <p:nvPr/>
          </p:nvSpPr>
          <p:spPr bwMode="auto">
            <a:xfrm>
              <a:off x="2675274" y="1815037"/>
              <a:ext cx="1085027" cy="597230"/>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grpSp>
      <p:sp>
        <p:nvSpPr>
          <p:cNvPr id="16387" name="文本框 2"/>
          <p:cNvSpPr txBox="1"/>
          <p:nvPr/>
        </p:nvSpPr>
        <p:spPr>
          <a:xfrm>
            <a:off x="4364038" y="2243138"/>
            <a:ext cx="2933700" cy="830262"/>
          </a:xfrm>
          <a:prstGeom prst="rect">
            <a:avLst/>
          </a:prstGeom>
          <a:noFill/>
          <a:ln w="9525">
            <a:noFill/>
          </a:ln>
        </p:spPr>
        <p:txBody>
          <a:bodyPr>
            <a:spAutoFit/>
          </a:bodyPr>
          <a:lstStyle/>
          <a:p>
            <a:pPr algn="ctr" eaLnBrk="1" hangingPunct="1"/>
            <a:r>
              <a:rPr lang="zh-CN" altLang="en-US" sz="4800" b="1" dirty="0">
                <a:solidFill>
                  <a:srgbClr val="000000"/>
                </a:solidFill>
                <a:latin typeface="Arial" panose="020B0604020202020204" pitchFamily="34" charset="0"/>
              </a:rPr>
              <a:t>研究背景</a:t>
            </a:r>
          </a:p>
        </p:txBody>
      </p:sp>
      <p:sp>
        <p:nvSpPr>
          <p:cNvPr id="16388" name="文本框 4"/>
          <p:cNvSpPr txBox="1"/>
          <p:nvPr/>
        </p:nvSpPr>
        <p:spPr>
          <a:xfrm>
            <a:off x="4535488" y="2019300"/>
            <a:ext cx="1092200" cy="307975"/>
          </a:xfrm>
          <a:prstGeom prst="rect">
            <a:avLst/>
          </a:prstGeom>
          <a:noFill/>
          <a:ln w="9525">
            <a:noFill/>
          </a:ln>
        </p:spPr>
        <p:txBody>
          <a:bodyPr>
            <a:spAutoFit/>
          </a:bodyPr>
          <a:lstStyle/>
          <a:p>
            <a:pPr eaLnBrk="1" hangingPunct="1"/>
            <a:r>
              <a:rPr lang="en-US" altLang="zh-CN" sz="1400" dirty="0">
                <a:latin typeface="Arial" panose="020B0604020202020204" pitchFamily="34" charset="0"/>
              </a:rPr>
              <a:t>PART ONE</a:t>
            </a:r>
            <a:endParaRPr lang="zh-CN" altLang="en-US" sz="1400" dirty="0">
              <a:latin typeface="Arial" panose="020B0604020202020204" pitchFamily="34" charset="0"/>
            </a:endParaRPr>
          </a:p>
        </p:txBody>
      </p:sp>
    </p:spTree>
  </p:cSld>
  <p:clrMapOvr>
    <a:masterClrMapping/>
  </p:clrMapOvr>
  <p:transition spd="slow" advClick="0" advTm="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组合 9"/>
          <p:cNvGrpSpPr/>
          <p:nvPr/>
        </p:nvGrpSpPr>
        <p:grpSpPr>
          <a:xfrm>
            <a:off x="3313113" y="2644775"/>
            <a:ext cx="1958975" cy="1871663"/>
            <a:chOff x="3065829" y="2668267"/>
            <a:chExt cx="1872107" cy="1761728"/>
          </a:xfrm>
        </p:grpSpPr>
        <p:sp>
          <p:nvSpPr>
            <p:cNvPr id="11" name="椭圆 10"/>
            <p:cNvSpPr/>
            <p:nvPr/>
          </p:nvSpPr>
          <p:spPr>
            <a:xfrm>
              <a:off x="3114376" y="2668267"/>
              <a:ext cx="1762875" cy="1761728"/>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2" name="椭圆 11"/>
            <p:cNvSpPr/>
            <p:nvPr/>
          </p:nvSpPr>
          <p:spPr>
            <a:xfrm>
              <a:off x="4441842" y="2760911"/>
              <a:ext cx="119852" cy="119540"/>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lumMod val="85000"/>
                    <a:lumOff val="15000"/>
                  </a:schemeClr>
                </a:solidFill>
                <a:effectLst/>
                <a:uLnTx/>
                <a:uFillTx/>
                <a:latin typeface="+mn-lt"/>
                <a:ea typeface="+mn-ea"/>
                <a:cs typeface="+mn-cs"/>
              </a:endParaRPr>
            </a:p>
          </p:txBody>
        </p:sp>
        <p:sp>
          <p:nvSpPr>
            <p:cNvPr id="13" name="椭圆 12"/>
            <p:cNvSpPr/>
            <p:nvPr/>
          </p:nvSpPr>
          <p:spPr>
            <a:xfrm>
              <a:off x="3439037" y="2760911"/>
              <a:ext cx="119851" cy="119540"/>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lumMod val="85000"/>
                    <a:lumOff val="15000"/>
                  </a:schemeClr>
                </a:solidFill>
                <a:effectLst/>
                <a:uLnTx/>
                <a:uFillTx/>
                <a:latin typeface="+mn-lt"/>
                <a:ea typeface="+mn-ea"/>
                <a:cs typeface="+mn-cs"/>
              </a:endParaRPr>
            </a:p>
          </p:txBody>
        </p:sp>
        <p:sp>
          <p:nvSpPr>
            <p:cNvPr id="14" name="椭圆 13"/>
            <p:cNvSpPr/>
            <p:nvPr/>
          </p:nvSpPr>
          <p:spPr>
            <a:xfrm>
              <a:off x="3065829" y="3493096"/>
              <a:ext cx="119851" cy="119540"/>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lumMod val="85000"/>
                    <a:lumOff val="15000"/>
                  </a:schemeClr>
                </a:solidFill>
                <a:effectLst/>
                <a:uLnTx/>
                <a:uFillTx/>
                <a:latin typeface="+mn-lt"/>
                <a:ea typeface="+mn-ea"/>
                <a:cs typeface="+mn-cs"/>
              </a:endParaRPr>
            </a:p>
          </p:txBody>
        </p:sp>
        <p:sp>
          <p:nvSpPr>
            <p:cNvPr id="15" name="椭圆 14"/>
            <p:cNvSpPr/>
            <p:nvPr/>
          </p:nvSpPr>
          <p:spPr>
            <a:xfrm>
              <a:off x="4818084" y="3493096"/>
              <a:ext cx="119852" cy="119540"/>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lumMod val="85000"/>
                    <a:lumOff val="15000"/>
                  </a:schemeClr>
                </a:solidFill>
                <a:effectLst/>
                <a:uLnTx/>
                <a:uFillTx/>
                <a:latin typeface="+mn-lt"/>
                <a:ea typeface="+mn-ea"/>
                <a:cs typeface="+mn-cs"/>
              </a:endParaRPr>
            </a:p>
          </p:txBody>
        </p:sp>
        <p:sp>
          <p:nvSpPr>
            <p:cNvPr id="16" name="椭圆 15"/>
            <p:cNvSpPr/>
            <p:nvPr/>
          </p:nvSpPr>
          <p:spPr>
            <a:xfrm>
              <a:off x="4441842" y="4223788"/>
              <a:ext cx="119852" cy="119540"/>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lumMod val="85000"/>
                    <a:lumOff val="15000"/>
                  </a:schemeClr>
                </a:solidFill>
                <a:effectLst/>
                <a:uLnTx/>
                <a:uFillTx/>
                <a:latin typeface="+mn-lt"/>
                <a:ea typeface="+mn-ea"/>
                <a:cs typeface="+mn-cs"/>
              </a:endParaRPr>
            </a:p>
          </p:txBody>
        </p:sp>
        <p:sp>
          <p:nvSpPr>
            <p:cNvPr id="17" name="椭圆 16"/>
            <p:cNvSpPr/>
            <p:nvPr/>
          </p:nvSpPr>
          <p:spPr>
            <a:xfrm>
              <a:off x="3439037" y="4201373"/>
              <a:ext cx="119851" cy="119540"/>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lumMod val="85000"/>
                    <a:lumOff val="15000"/>
                  </a:schemeClr>
                </a:solidFill>
                <a:effectLst/>
                <a:uLnTx/>
                <a:uFillTx/>
                <a:latin typeface="+mn-lt"/>
                <a:ea typeface="+mn-ea"/>
                <a:cs typeface="+mn-cs"/>
              </a:endParaRPr>
            </a:p>
          </p:txBody>
        </p:sp>
        <p:grpSp>
          <p:nvGrpSpPr>
            <p:cNvPr id="18454" name="组合 17"/>
            <p:cNvGrpSpPr/>
            <p:nvPr/>
          </p:nvGrpSpPr>
          <p:grpSpPr>
            <a:xfrm>
              <a:off x="3269121" y="3545396"/>
              <a:ext cx="1465523" cy="11954"/>
              <a:chOff x="3269121" y="3545396"/>
              <a:chExt cx="1465523" cy="11954"/>
            </a:xfrm>
          </p:grpSpPr>
          <p:sp>
            <p:nvSpPr>
              <p:cNvPr id="20" name="任意多边形 19"/>
              <p:cNvSpPr/>
              <p:nvPr/>
            </p:nvSpPr>
            <p:spPr>
              <a:xfrm>
                <a:off x="3995814" y="3545396"/>
                <a:ext cx="738830" cy="0"/>
              </a:xfrm>
              <a:custGeom>
                <a:avLst/>
                <a:gdLst>
                  <a:gd name="connsiteX0" fmla="*/ 0 w 739035"/>
                  <a:gd name="connsiteY0" fmla="*/ 0 h 0"/>
                  <a:gd name="connsiteX1" fmla="*/ 739035 w 739035"/>
                  <a:gd name="connsiteY1" fmla="*/ 0 h 0"/>
                </a:gdLst>
                <a:ahLst/>
                <a:cxnLst>
                  <a:cxn ang="0">
                    <a:pos x="connsiteX0" y="connsiteY0"/>
                  </a:cxn>
                  <a:cxn ang="0">
                    <a:pos x="connsiteX1" y="connsiteY1"/>
                  </a:cxn>
                </a:cxnLst>
                <a:rect l="l" t="t" r="r" b="b"/>
                <a:pathLst>
                  <a:path w="739035">
                    <a:moveTo>
                      <a:pt x="0" y="0"/>
                    </a:moveTo>
                    <a:lnTo>
                      <a:pt x="739035" y="0"/>
                    </a:lnTo>
                  </a:path>
                </a:pathLst>
              </a:custGeom>
              <a:noFill/>
              <a:ln w="38100">
                <a:solidFill>
                  <a:schemeClr val="accent6">
                    <a:lumMod val="7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22" name="任意多边形 21"/>
              <p:cNvSpPr/>
              <p:nvPr/>
            </p:nvSpPr>
            <p:spPr>
              <a:xfrm>
                <a:off x="3269121" y="3557350"/>
                <a:ext cx="726693" cy="0"/>
              </a:xfrm>
              <a:custGeom>
                <a:avLst/>
                <a:gdLst>
                  <a:gd name="connsiteX0" fmla="*/ 726510 w 726510"/>
                  <a:gd name="connsiteY0" fmla="*/ 0 h 0"/>
                  <a:gd name="connsiteX1" fmla="*/ 0 w 726510"/>
                  <a:gd name="connsiteY1" fmla="*/ 0 h 0"/>
                </a:gdLst>
                <a:ahLst/>
                <a:cxnLst>
                  <a:cxn ang="0">
                    <a:pos x="connsiteX0" y="connsiteY0"/>
                  </a:cxn>
                  <a:cxn ang="0">
                    <a:pos x="connsiteX1" y="connsiteY1"/>
                  </a:cxn>
                </a:cxnLst>
                <a:rect l="l" t="t" r="r" b="b"/>
                <a:pathLst>
                  <a:path w="726510">
                    <a:moveTo>
                      <a:pt x="726510" y="0"/>
                    </a:moveTo>
                    <a:lnTo>
                      <a:pt x="0" y="0"/>
                    </a:lnTo>
                  </a:path>
                </a:pathLst>
              </a:custGeom>
              <a:noFill/>
              <a:ln w="38100">
                <a:solidFill>
                  <a:schemeClr val="accent6">
                    <a:lumMod val="75000"/>
                  </a:schemeClr>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grpSp>
      </p:grpSp>
      <p:sp>
        <p:nvSpPr>
          <p:cNvPr id="18450" name="矩形 25"/>
          <p:cNvSpPr>
            <a:spLocks noChangeArrowheads="1"/>
          </p:cNvSpPr>
          <p:nvPr/>
        </p:nvSpPr>
        <p:spPr bwMode="auto">
          <a:xfrm>
            <a:off x="683418" y="968617"/>
            <a:ext cx="5846763" cy="1429302"/>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0" marR="0" lvl="0" indent="0" algn="l" defTabSz="685800" rtl="0" eaLnBrk="1" fontAlgn="base" latinLnBrk="0" hangingPunct="1">
              <a:lnSpc>
                <a:spcPct val="13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据</a:t>
            </a:r>
            <a:r>
              <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第 </a:t>
            </a:r>
            <a:r>
              <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52 </a:t>
            </a:r>
            <a:r>
              <a:rPr kumimoji="0" lang="zh-CN" altLang="en-US"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次中国互联网发展状况统计报告</a:t>
            </a:r>
            <a:r>
              <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，截至</a:t>
            </a:r>
            <a:r>
              <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2023</a:t>
            </a:r>
            <a:r>
              <a:rPr kumimoji="0" lang="zh-CN" altLang="en-US"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年</a:t>
            </a:r>
            <a:r>
              <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6</a:t>
            </a:r>
            <a:r>
              <a:rPr kumimoji="0" lang="zh-CN" altLang="en-US"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月，中国短视频用户达</a:t>
            </a:r>
            <a:r>
              <a:rPr kumimoji="0" lang="en-US" altLang="zh-CN" sz="1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10.44</a:t>
            </a:r>
            <a:r>
              <a:rPr kumimoji="0" lang="zh-CN" altLang="en-US" sz="1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亿</a:t>
            </a:r>
            <a:r>
              <a:rPr kumimoji="0" lang="zh-CN" altLang="en-US"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，使用率</a:t>
            </a:r>
            <a:r>
              <a:rPr kumimoji="0" lang="en-US" altLang="zh-CN" sz="1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96.8%</a:t>
            </a:r>
            <a:r>
              <a:rPr kumimoji="0" lang="zh-CN" altLang="en-US"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，尤其受年轻人和大学生欢迎。</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685800" rtl="0" eaLnBrk="1" fontAlgn="base" latinLnBrk="0" hangingPunct="1">
              <a:lnSpc>
                <a:spcPct val="13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与传统的长视频与漫画等阅读材料相比，短视频以其</a:t>
            </a:r>
            <a:r>
              <a:rPr kumimoji="0" lang="zh-CN" altLang="en-US" sz="1400" b="0" i="0" u="none" strike="noStrike" kern="1200" cap="none" spc="0" normalizeH="0" baseline="0" noProof="0" dirty="0">
                <a:ln>
                  <a:noFill/>
                </a:ln>
                <a:solidFill>
                  <a:srgbClr val="000000"/>
                </a:solidFill>
                <a:effectLst/>
                <a:highlight>
                  <a:srgbClr val="FFFF00"/>
                </a:highlight>
                <a:uLnTx/>
                <a:uFillTx/>
                <a:latin typeface="微软雅黑" panose="020B0503020204020204" pitchFamily="34" charset="-122"/>
                <a:ea typeface="微软雅黑" panose="020B0503020204020204" pitchFamily="34" charset="-122"/>
                <a:cs typeface="+mn-cs"/>
              </a:rPr>
              <a:t>阅读碎片化</a:t>
            </a:r>
            <a:r>
              <a:rPr kumimoji="0" lang="zh-CN" altLang="en-US"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1400" b="0" i="0" u="none" strike="noStrike" kern="1200" cap="none" spc="0" normalizeH="0" baseline="0" noProof="0" dirty="0">
                <a:ln>
                  <a:noFill/>
                </a:ln>
                <a:solidFill>
                  <a:srgbClr val="000000"/>
                </a:solidFill>
                <a:effectLst/>
                <a:highlight>
                  <a:srgbClr val="FFFF00"/>
                </a:highlight>
                <a:uLnTx/>
                <a:uFillTx/>
                <a:latin typeface="微软雅黑" panose="020B0503020204020204" pitchFamily="34" charset="-122"/>
                <a:ea typeface="微软雅黑" panose="020B0503020204020204" pitchFamily="34" charset="-122"/>
                <a:cs typeface="+mn-cs"/>
              </a:rPr>
              <a:t>信息快速提取</a:t>
            </a:r>
            <a:r>
              <a:rPr kumimoji="0" lang="zh-CN" altLang="en-US"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1400" b="0" i="0" u="none" strike="noStrike" kern="1200" cap="none" spc="0" normalizeH="0" baseline="0" noProof="0" dirty="0">
                <a:ln>
                  <a:noFill/>
                </a:ln>
                <a:solidFill>
                  <a:srgbClr val="000000"/>
                </a:solidFill>
                <a:effectLst/>
                <a:highlight>
                  <a:srgbClr val="FFFF00"/>
                </a:highlight>
                <a:uLnTx/>
                <a:uFillTx/>
                <a:latin typeface="微软雅黑" panose="020B0503020204020204" pitchFamily="34" charset="-122"/>
                <a:ea typeface="微软雅黑" panose="020B0503020204020204" pitchFamily="34" charset="-122"/>
                <a:cs typeface="+mn-cs"/>
              </a:rPr>
              <a:t>算法驱动的即使奖赏</a:t>
            </a:r>
            <a:r>
              <a:rPr kumimoji="0" lang="zh-CN" altLang="en-US"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1400" b="0" i="0" u="none" strike="noStrike" kern="1200" cap="none" spc="0" normalizeH="0" baseline="0" noProof="0" dirty="0">
                <a:ln>
                  <a:noFill/>
                </a:ln>
                <a:solidFill>
                  <a:srgbClr val="000000"/>
                </a:solidFill>
                <a:effectLst/>
                <a:highlight>
                  <a:srgbClr val="FFFF00"/>
                </a:highlight>
                <a:uLnTx/>
                <a:uFillTx/>
                <a:latin typeface="微软雅黑" panose="020B0503020204020204" pitchFamily="34" charset="-122"/>
                <a:ea typeface="微软雅黑" panose="020B0503020204020204" pitchFamily="34" charset="-122"/>
                <a:cs typeface="+mn-cs"/>
              </a:rPr>
              <a:t>多模态信息刺激</a:t>
            </a:r>
            <a:r>
              <a:rPr kumimoji="0" lang="zh-CN" altLang="en-US"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等优势获得人们青睐。</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685800" rtl="0" eaLnBrk="1" fontAlgn="base" latinLnBrk="0" hangingPunct="1">
              <a:lnSpc>
                <a:spcPct val="130000"/>
              </a:lnSpc>
              <a:spcBef>
                <a:spcPct val="0"/>
              </a:spcBef>
              <a:spcAft>
                <a:spcPct val="0"/>
              </a:spcAft>
              <a:buClrTx/>
              <a:buSzTx/>
              <a:buFontTx/>
              <a:buNone/>
              <a:defRPr/>
            </a:pPr>
            <a:endPar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pSp>
        <p:nvGrpSpPr>
          <p:cNvPr id="18436" name="组合 27"/>
          <p:cNvGrpSpPr/>
          <p:nvPr/>
        </p:nvGrpSpPr>
        <p:grpSpPr>
          <a:xfrm>
            <a:off x="3797300" y="3082925"/>
            <a:ext cx="979488" cy="993775"/>
            <a:chOff x="3254772" y="2872916"/>
            <a:chExt cx="936104" cy="936104"/>
          </a:xfrm>
        </p:grpSpPr>
        <p:sp>
          <p:nvSpPr>
            <p:cNvPr id="29" name="椭圆 28"/>
            <p:cNvSpPr/>
            <p:nvPr/>
          </p:nvSpPr>
          <p:spPr>
            <a:xfrm>
              <a:off x="3254772" y="2872916"/>
              <a:ext cx="936104" cy="93610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8446" name="矩形 29"/>
            <p:cNvSpPr/>
            <p:nvPr/>
          </p:nvSpPr>
          <p:spPr>
            <a:xfrm>
              <a:off x="3426926" y="3193248"/>
              <a:ext cx="599319" cy="304411"/>
            </a:xfrm>
            <a:prstGeom prst="rect">
              <a:avLst/>
            </a:prstGeom>
            <a:noFill/>
            <a:ln w="9525">
              <a:noFill/>
            </a:ln>
          </p:spPr>
          <p:txBody>
            <a:bodyPr wrap="none">
              <a:spAutoFit/>
            </a:bodyPr>
            <a:lstStyle/>
            <a:p>
              <a:pPr eaLnBrk="1" hangingPunct="1"/>
              <a:r>
                <a:rPr lang="zh-CN" altLang="en-US" sz="1500" dirty="0">
                  <a:solidFill>
                    <a:schemeClr val="bg1"/>
                  </a:solidFill>
                  <a:latin typeface="微软雅黑" panose="020B0503020204020204" pitchFamily="34" charset="-122"/>
                </a:rPr>
                <a:t>弊</a:t>
              </a:r>
              <a:r>
                <a:rPr lang="en-US" altLang="zh-CN" sz="1500" dirty="0">
                  <a:solidFill>
                    <a:schemeClr val="bg1"/>
                  </a:solidFill>
                  <a:latin typeface="微软雅黑" panose="020B0503020204020204" pitchFamily="34" charset="-122"/>
                </a:rPr>
                <a:t> </a:t>
              </a:r>
              <a:r>
                <a:rPr lang="zh-CN" altLang="en-US" sz="1500" dirty="0">
                  <a:solidFill>
                    <a:schemeClr val="bg1"/>
                  </a:solidFill>
                  <a:latin typeface="微软雅黑" panose="020B0503020204020204" pitchFamily="34" charset="-122"/>
                </a:rPr>
                <a:t>端</a:t>
              </a:r>
            </a:p>
          </p:txBody>
        </p:sp>
      </p:grpSp>
      <p:sp>
        <p:nvSpPr>
          <p:cNvPr id="18437" name="TextBox 23"/>
          <p:cNvSpPr txBox="1"/>
          <p:nvPr/>
        </p:nvSpPr>
        <p:spPr>
          <a:xfrm>
            <a:off x="5580063" y="2974975"/>
            <a:ext cx="2892425" cy="1346200"/>
          </a:xfrm>
          <a:prstGeom prst="rect">
            <a:avLst/>
          </a:prstGeom>
          <a:noFill/>
          <a:ln w="9525">
            <a:noFill/>
          </a:ln>
        </p:spPr>
        <p:txBody>
          <a:bodyPr>
            <a:spAutoFit/>
          </a:bodyPr>
          <a:lstStyle/>
          <a:p>
            <a:pPr eaLnBrk="1" hangingPunct="1">
              <a:lnSpc>
                <a:spcPct val="150000"/>
              </a:lnSpc>
              <a:buNone/>
            </a:pPr>
            <a:r>
              <a:rPr lang="en-US" altLang="zh-CN" sz="1400" dirty="0">
                <a:solidFill>
                  <a:srgbClr val="000000"/>
                </a:solidFill>
                <a:latin typeface="微软雅黑" panose="020B0503020204020204" pitchFamily="34" charset="-122"/>
              </a:rPr>
              <a:t>Buglass</a:t>
            </a:r>
            <a:r>
              <a:rPr lang="zh-CN" altLang="en-US" sz="1400" dirty="0">
                <a:solidFill>
                  <a:srgbClr val="000000"/>
                </a:solidFill>
                <a:latin typeface="微软雅黑" panose="020B0503020204020204" pitchFamily="34" charset="-122"/>
              </a:rPr>
              <a:t>等人（</a:t>
            </a:r>
            <a:r>
              <a:rPr lang="en-US" altLang="zh-CN" sz="1400" dirty="0">
                <a:solidFill>
                  <a:srgbClr val="000000"/>
                </a:solidFill>
                <a:latin typeface="微软雅黑" panose="020B0503020204020204" pitchFamily="34" charset="-122"/>
              </a:rPr>
              <a:t>2017</a:t>
            </a:r>
            <a:r>
              <a:rPr lang="zh-CN" altLang="en-US" sz="1400" dirty="0">
                <a:solidFill>
                  <a:srgbClr val="000000"/>
                </a:solidFill>
                <a:latin typeface="微软雅黑" panose="020B0503020204020204" pitchFamily="34" charset="-122"/>
              </a:rPr>
              <a:t>）发现，短视频的间断性刺激会诱发</a:t>
            </a:r>
            <a:r>
              <a:rPr lang="zh-CN" altLang="en-US" sz="1400" b="1" dirty="0">
                <a:solidFill>
                  <a:srgbClr val="D05F12"/>
                </a:solidFill>
                <a:latin typeface="微软雅黑" panose="020B0503020204020204" pitchFamily="34" charset="-122"/>
              </a:rPr>
              <a:t>情绪钝化</a:t>
            </a:r>
            <a:r>
              <a:rPr lang="zh-CN" altLang="en-US" sz="1400" dirty="0">
                <a:solidFill>
                  <a:srgbClr val="000000"/>
                </a:solidFill>
                <a:latin typeface="微软雅黑" panose="020B0503020204020204" pitchFamily="34" charset="-122"/>
              </a:rPr>
              <a:t>，表现为负性情绪（如焦虑）的累积效应，并且与产生抑郁现象有关联。</a:t>
            </a:r>
          </a:p>
        </p:txBody>
      </p:sp>
      <p:sp>
        <p:nvSpPr>
          <p:cNvPr id="36" name="矩形 35"/>
          <p:cNvSpPr/>
          <p:nvPr/>
        </p:nvSpPr>
        <p:spPr bwMode="auto">
          <a:xfrm>
            <a:off x="290513" y="2741613"/>
            <a:ext cx="2887663" cy="1670050"/>
          </a:xfrm>
          <a:prstGeom prst="rect">
            <a:avLst/>
          </a:prstGeom>
        </p:spPr>
        <p:txBody>
          <a:bodyPr wrap="square">
            <a:spAutoFit/>
          </a:bodyPr>
          <a:lstStyle/>
          <a:p>
            <a:pPr marL="0" marR="0" lvl="0" indent="0" algn="l" defTabSz="68580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短视频虽能通过高刺激密度快速激活奖赏回路，但其对认知资源的“掠夺式占用”</a:t>
            </a:r>
            <a:r>
              <a:rPr kumimoji="0" lang="zh-CN" altLang="en-US"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可能导致</a:t>
            </a:r>
            <a:r>
              <a:rPr kumimoji="0" lang="zh-CN" altLang="en-US" sz="1400" b="1" i="0" u="none" strike="noStrike" kern="1200" cap="none" spc="0" normalizeH="0" baseline="0" noProof="0" dirty="0">
                <a:ln>
                  <a:noFill/>
                </a:ln>
                <a:solidFill>
                  <a:srgbClr val="D05F12"/>
                </a:solidFill>
                <a:effectLst/>
                <a:uLnTx/>
                <a:uFillTx/>
                <a:latin typeface="微软雅黑" panose="020B0503020204020204" pitchFamily="34" charset="-122"/>
                <a:ea typeface="微软雅黑" panose="020B0503020204020204" pitchFamily="34" charset="-122"/>
                <a:cs typeface="+mn-cs"/>
              </a:rPr>
              <a:t>前额叶执行功能（计划、抑制控制）效率下降</a:t>
            </a: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a:t>
            </a:r>
            <a:r>
              <a:rPr kumimoji="0" lang="en-US" altLang="zh-CN" sz="14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Uncapher, M.R., et al. 2017</a:t>
            </a:r>
            <a:r>
              <a:rPr kumimoji="0" lang="zh-CN" altLang="en-US" sz="14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cs"/>
              </a:rPr>
              <a:t>）</a:t>
            </a:r>
            <a:endParaRPr kumimoji="0" lang="en-US" altLang="zh-CN" sz="1400" b="0"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mn-ea"/>
              <a:cs typeface="+mn-cs"/>
            </a:endParaRPr>
          </a:p>
        </p:txBody>
      </p:sp>
      <p:grpSp>
        <p:nvGrpSpPr>
          <p:cNvPr id="18439" name="组合 36"/>
          <p:cNvGrpSpPr>
            <a:grpSpLocks noChangeAspect="1"/>
          </p:cNvGrpSpPr>
          <p:nvPr/>
        </p:nvGrpSpPr>
        <p:grpSpPr>
          <a:xfrm>
            <a:off x="271463" y="266700"/>
            <a:ext cx="468312" cy="468313"/>
            <a:chOff x="2558424" y="1401428"/>
            <a:chExt cx="1318727" cy="1318727"/>
          </a:xfrm>
        </p:grpSpPr>
        <p:sp>
          <p:nvSpPr>
            <p:cNvPr id="38" name="椭圆 37"/>
            <p:cNvSpPr/>
            <p:nvPr/>
          </p:nvSpPr>
          <p:spPr>
            <a:xfrm>
              <a:off x="2558424" y="1401428"/>
              <a:ext cx="1318727" cy="1318727"/>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39" name="Freeform 11"/>
            <p:cNvSpPr/>
            <p:nvPr/>
          </p:nvSpPr>
          <p:spPr bwMode="auto">
            <a:xfrm>
              <a:off x="2674651" y="1817163"/>
              <a:ext cx="1086273" cy="594543"/>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grpSp>
      <p:sp>
        <p:nvSpPr>
          <p:cNvPr id="18440" name="文本框 39"/>
          <p:cNvSpPr txBox="1"/>
          <p:nvPr/>
        </p:nvSpPr>
        <p:spPr>
          <a:xfrm>
            <a:off x="782638" y="280988"/>
            <a:ext cx="1722437" cy="461962"/>
          </a:xfrm>
          <a:prstGeom prst="rect">
            <a:avLst/>
          </a:prstGeom>
          <a:noFill/>
          <a:ln w="9525">
            <a:noFill/>
          </a:ln>
        </p:spPr>
        <p:txBody>
          <a:bodyPr>
            <a:spAutoFit/>
          </a:bodyPr>
          <a:lstStyle/>
          <a:p>
            <a:pPr eaLnBrk="1" hangingPunct="1"/>
            <a:r>
              <a:rPr lang="zh-CN" altLang="en-US" sz="2400" b="1" dirty="0">
                <a:latin typeface="Arial" panose="020B0604020202020204" pitchFamily="34" charset="0"/>
              </a:rPr>
              <a:t>短视频阅读</a:t>
            </a:r>
          </a:p>
        </p:txBody>
      </p:sp>
      <p:pic>
        <p:nvPicPr>
          <p:cNvPr id="18441" name="图片 33"/>
          <p:cNvPicPr>
            <a:picLocks noChangeAspect="1"/>
          </p:cNvPicPr>
          <p:nvPr/>
        </p:nvPicPr>
        <p:blipFill>
          <a:blip r:embed="rId3"/>
          <a:stretch>
            <a:fillRect/>
          </a:stretch>
        </p:blipFill>
        <p:spPr>
          <a:xfrm>
            <a:off x="7558088" y="-20637"/>
            <a:ext cx="1531937" cy="560387"/>
          </a:xfrm>
          <a:prstGeom prst="rect">
            <a:avLst/>
          </a:prstGeom>
          <a:noFill/>
          <a:ln w="9525">
            <a:noFill/>
          </a:ln>
        </p:spPr>
      </p:pic>
      <p:pic>
        <p:nvPicPr>
          <p:cNvPr id="18442" name="Picture 35" descr="一个完整的短视频包含那几个要素？_全域影视传媒"/>
          <p:cNvPicPr>
            <a:picLocks noChangeAspect="1"/>
          </p:cNvPicPr>
          <p:nvPr/>
        </p:nvPicPr>
        <p:blipFill>
          <a:blip r:embed="rId4"/>
          <a:stretch>
            <a:fillRect/>
          </a:stretch>
        </p:blipFill>
        <p:spPr>
          <a:xfrm>
            <a:off x="6586538" y="854075"/>
            <a:ext cx="2408237" cy="1428750"/>
          </a:xfrm>
          <a:prstGeom prst="rect">
            <a:avLst/>
          </a:prstGeom>
          <a:noFill/>
          <a:ln w="9525">
            <a:noFill/>
          </a:ln>
        </p:spPr>
      </p:pic>
    </p:spTree>
  </p:cSld>
  <p:clrMapOvr>
    <a:masterClrMapping/>
  </p:clrMapOvr>
  <p:transition spd="slow" advClick="0" advTm="0">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41"/>
          <p:cNvSpPr txBox="1"/>
          <p:nvPr/>
        </p:nvSpPr>
        <p:spPr>
          <a:xfrm>
            <a:off x="5332413" y="2778125"/>
            <a:ext cx="1119187" cy="338138"/>
          </a:xfrm>
          <a:prstGeom prst="rect">
            <a:avLst/>
          </a:prstGeom>
          <a:noFill/>
          <a:ln w="9525">
            <a:noFill/>
          </a:ln>
        </p:spPr>
        <p:txBody>
          <a:bodyPr wrap="none">
            <a:spAutoFit/>
          </a:bodyPr>
          <a:lstStyle/>
          <a:p>
            <a:pPr eaLnBrk="1" hangingPunct="1"/>
            <a:r>
              <a:rPr lang="zh-CN" altLang="en-US" sz="1600" dirty="0">
                <a:latin typeface="Arial" panose="020B0604020202020204" pitchFamily="34" charset="0"/>
              </a:rPr>
              <a:t>相关研究</a:t>
            </a:r>
            <a:r>
              <a:rPr lang="en-US" altLang="zh-CN" sz="1600" dirty="0">
                <a:latin typeface="Arial" panose="020B0604020202020204" pitchFamily="34" charset="0"/>
              </a:rPr>
              <a:t>1</a:t>
            </a:r>
            <a:endParaRPr lang="zh-CN" altLang="en-US" sz="1100" dirty="0">
              <a:latin typeface="Arial" panose="020B0604020202020204" pitchFamily="34" charset="0"/>
            </a:endParaRPr>
          </a:p>
        </p:txBody>
      </p:sp>
      <p:sp>
        <p:nvSpPr>
          <p:cNvPr id="20483" name="文本框 44"/>
          <p:cNvSpPr txBox="1"/>
          <p:nvPr/>
        </p:nvSpPr>
        <p:spPr>
          <a:xfrm>
            <a:off x="5332413" y="3700463"/>
            <a:ext cx="1119187" cy="338137"/>
          </a:xfrm>
          <a:prstGeom prst="rect">
            <a:avLst/>
          </a:prstGeom>
          <a:noFill/>
          <a:ln w="9525">
            <a:noFill/>
          </a:ln>
        </p:spPr>
        <p:txBody>
          <a:bodyPr wrap="none">
            <a:spAutoFit/>
          </a:bodyPr>
          <a:lstStyle/>
          <a:p>
            <a:pPr eaLnBrk="1" hangingPunct="1"/>
            <a:r>
              <a:rPr lang="zh-CN" altLang="en-US" sz="1600" dirty="0">
                <a:latin typeface="Arial" panose="020B0604020202020204" pitchFamily="34" charset="0"/>
              </a:rPr>
              <a:t>相关研究</a:t>
            </a:r>
            <a:r>
              <a:rPr lang="en-US" altLang="zh-CN" sz="1600" dirty="0">
                <a:latin typeface="Arial" panose="020B0604020202020204" pitchFamily="34" charset="0"/>
              </a:rPr>
              <a:t>2</a:t>
            </a:r>
            <a:endParaRPr lang="zh-CN" altLang="en-US" sz="1100" dirty="0">
              <a:latin typeface="Arial" panose="020B0604020202020204" pitchFamily="34" charset="0"/>
            </a:endParaRPr>
          </a:p>
        </p:txBody>
      </p:sp>
      <p:sp>
        <p:nvSpPr>
          <p:cNvPr id="20484" name="文本框 53"/>
          <p:cNvSpPr txBox="1"/>
          <p:nvPr/>
        </p:nvSpPr>
        <p:spPr>
          <a:xfrm>
            <a:off x="5545138" y="1135063"/>
            <a:ext cx="3438525" cy="1265237"/>
          </a:xfrm>
          <a:prstGeom prst="rect">
            <a:avLst/>
          </a:prstGeom>
          <a:noFill/>
          <a:ln w="9525">
            <a:noFill/>
          </a:ln>
        </p:spPr>
        <p:txBody>
          <a:bodyPr>
            <a:spAutoFit/>
          </a:bodyPr>
          <a:lstStyle/>
          <a:p>
            <a:pPr defTabSz="684530" eaLnBrk="1" hangingPunct="1">
              <a:lnSpc>
                <a:spcPct val="140000"/>
              </a:lnSpc>
              <a:buNone/>
            </a:pPr>
            <a:r>
              <a:rPr lang="zh-CN" altLang="en-US" sz="1400" b="1" dirty="0">
                <a:latin typeface="微软雅黑" panose="020B0503020204020204" pitchFamily="34" charset="-122"/>
              </a:rPr>
              <a:t>脑电（</a:t>
            </a:r>
            <a:r>
              <a:rPr lang="en-US" altLang="zh-CN" sz="1400" b="1" dirty="0">
                <a:latin typeface="微软雅黑" panose="020B0503020204020204" pitchFamily="34" charset="-122"/>
              </a:rPr>
              <a:t>Electroencephalogram, EEG</a:t>
            </a:r>
            <a:r>
              <a:rPr lang="zh-CN" altLang="en-US" sz="1400" b="1" dirty="0">
                <a:latin typeface="微软雅黑" panose="020B0503020204020204" pitchFamily="34" charset="-122"/>
              </a:rPr>
              <a:t>）</a:t>
            </a:r>
            <a:r>
              <a:rPr lang="zh-CN" altLang="en-US" sz="1400" dirty="0">
                <a:latin typeface="微软雅黑" panose="020B0503020204020204" pitchFamily="34" charset="-122"/>
              </a:rPr>
              <a:t>通过记录大脑皮层神经元突触后电位变化，能够以毫秒级时间分辨率捕捉认知与情绪加工的神经振荡特征（</a:t>
            </a:r>
            <a:r>
              <a:rPr lang="en-US" altLang="zh-CN" sz="1400" dirty="0">
                <a:latin typeface="微软雅黑" panose="020B0503020204020204" pitchFamily="34" charset="-122"/>
              </a:rPr>
              <a:t>Luck, 2014</a:t>
            </a:r>
            <a:r>
              <a:rPr lang="zh-CN" altLang="en-US" sz="1400" dirty="0">
                <a:latin typeface="微软雅黑" panose="020B0503020204020204" pitchFamily="34" charset="-122"/>
              </a:rPr>
              <a:t>）。</a:t>
            </a:r>
            <a:endParaRPr lang="zh-CN" altLang="en-US" sz="1200" dirty="0">
              <a:latin typeface="Arial" panose="020B0604020202020204" pitchFamily="34" charset="0"/>
              <a:sym typeface="Arial" panose="020B0604020202020204" pitchFamily="34" charset="0"/>
            </a:endParaRPr>
          </a:p>
        </p:txBody>
      </p:sp>
      <p:sp>
        <p:nvSpPr>
          <p:cNvPr id="55" name="文本框 54"/>
          <p:cNvSpPr txBox="1"/>
          <p:nvPr/>
        </p:nvSpPr>
        <p:spPr>
          <a:xfrm>
            <a:off x="6353175" y="2778125"/>
            <a:ext cx="2630488" cy="777875"/>
          </a:xfrm>
          <a:prstGeom prst="rect">
            <a:avLst/>
          </a:prstGeom>
          <a:noFill/>
        </p:spPr>
        <p:txBody>
          <a:bodyPr wrap="square">
            <a:spAutoFit/>
          </a:bodyPr>
          <a:lstStyle/>
          <a:p>
            <a:pPr marR="0" defTabSz="684530" eaLnBrk="1" fontAlgn="auto" hangingPunct="1">
              <a:lnSpc>
                <a:spcPct val="140000"/>
              </a:lnSpc>
              <a:spcBef>
                <a:spcPts val="0"/>
              </a:spcBef>
              <a:spcAft>
                <a:spcPts val="0"/>
              </a:spcAft>
              <a:buClrTx/>
              <a:buSzTx/>
              <a:buFontTx/>
              <a:buNone/>
              <a:defRPr/>
            </a:pPr>
            <a:r>
              <a:rPr kumimoji="0" lang="en-US" altLang="zh-CN" sz="1100" kern="1200" cap="none" spc="0" normalizeH="0" baseline="0" noProof="0" dirty="0">
                <a:latin typeface="微软雅黑" panose="020B0503020204020204" pitchFamily="34" charset="-122"/>
                <a:ea typeface="微软雅黑" panose="020B0503020204020204" pitchFamily="34" charset="-122"/>
                <a:cs typeface="+mn-cs"/>
              </a:rPr>
              <a:t>Kühn, S.</a:t>
            </a:r>
            <a:r>
              <a:rPr kumimoji="0" lang="zh-CN" altLang="en-US" sz="1100" kern="1200" cap="none" spc="0" normalizeH="0" baseline="0" noProof="0" dirty="0">
                <a:latin typeface="微软雅黑" panose="020B0503020204020204" pitchFamily="34" charset="-122"/>
                <a:ea typeface="微软雅黑" panose="020B0503020204020204" pitchFamily="34" charset="-122"/>
                <a:cs typeface="+mn-cs"/>
              </a:rPr>
              <a:t>等人</a:t>
            </a:r>
            <a:r>
              <a:rPr kumimoji="0" lang="en-US" altLang="zh-CN" sz="1100" kern="1200" cap="none" spc="0" normalizeH="0" baseline="0" noProof="0" dirty="0">
                <a:latin typeface="微软雅黑" panose="020B0503020204020204" pitchFamily="34" charset="-122"/>
                <a:ea typeface="微软雅黑" panose="020B0503020204020204" pitchFamily="34" charset="-122"/>
                <a:cs typeface="+mn-cs"/>
              </a:rPr>
              <a:t>(2013)</a:t>
            </a:r>
            <a:r>
              <a:rPr kumimoji="0" lang="zh-CN" altLang="en-US" sz="1100" kern="1200" cap="none" spc="0" normalizeH="0" baseline="0" noProof="0" dirty="0">
                <a:latin typeface="微软雅黑" panose="020B0503020204020204" pitchFamily="34" charset="-122"/>
                <a:ea typeface="微软雅黑" panose="020B0503020204020204" pitchFamily="34" charset="-122"/>
                <a:cs typeface="+mn-cs"/>
              </a:rPr>
              <a:t>通过</a:t>
            </a:r>
            <a:r>
              <a:rPr kumimoji="0" lang="en-US" altLang="zh-CN" sz="1100" kern="1200" cap="none" spc="0" normalizeH="0" baseline="0" noProof="0" dirty="0">
                <a:latin typeface="微软雅黑" panose="020B0503020204020204" pitchFamily="34" charset="-122"/>
                <a:ea typeface="微软雅黑" panose="020B0503020204020204" pitchFamily="34" charset="-122"/>
                <a:cs typeface="+mn-cs"/>
              </a:rPr>
              <a:t>α</a:t>
            </a:r>
            <a:r>
              <a:rPr kumimoji="0" lang="zh-CN" altLang="en-US" sz="1100" kern="1200" cap="none" spc="0" normalizeH="0" baseline="0" noProof="0" dirty="0">
                <a:latin typeface="微软雅黑" panose="020B0503020204020204" pitchFamily="34" charset="-122"/>
                <a:ea typeface="微软雅黑" panose="020B0503020204020204" pitchFamily="34" charset="-122"/>
                <a:cs typeface="+mn-cs"/>
              </a:rPr>
              <a:t>偏侧化指数证实，暴力视频游戏诱发显著左额</a:t>
            </a:r>
            <a:r>
              <a:rPr kumimoji="0" lang="en-US" altLang="zh-CN" sz="1100" kern="1200" cap="none" spc="0" normalizeH="0" baseline="0" noProof="0" dirty="0">
                <a:latin typeface="微软雅黑" panose="020B0503020204020204" pitchFamily="34" charset="-122"/>
                <a:ea typeface="微软雅黑" panose="020B0503020204020204" pitchFamily="34" charset="-122"/>
                <a:cs typeface="+mn-cs"/>
              </a:rPr>
              <a:t>α</a:t>
            </a:r>
            <a:r>
              <a:rPr kumimoji="0" lang="zh-CN" altLang="en-US" sz="1100" kern="1200" cap="none" spc="0" normalizeH="0" baseline="0" noProof="0" dirty="0">
                <a:latin typeface="微软雅黑" panose="020B0503020204020204" pitchFamily="34" charset="-122"/>
                <a:ea typeface="微软雅黑" panose="020B0503020204020204" pitchFamily="34" charset="-122"/>
                <a:cs typeface="+mn-cs"/>
              </a:rPr>
              <a:t>偏侧，提示负性情绪累积。</a:t>
            </a:r>
            <a:endParaRPr kumimoji="0" lang="zh-CN" altLang="en-US" sz="1050" kern="1200" cap="none" spc="0" normalizeH="0" baseline="0" noProof="0" dirty="0">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486" name="文本框 55"/>
          <p:cNvSpPr txBox="1"/>
          <p:nvPr/>
        </p:nvSpPr>
        <p:spPr>
          <a:xfrm>
            <a:off x="6353175" y="3714750"/>
            <a:ext cx="2630488" cy="1014413"/>
          </a:xfrm>
          <a:prstGeom prst="rect">
            <a:avLst/>
          </a:prstGeom>
          <a:noFill/>
          <a:ln w="9525">
            <a:noFill/>
          </a:ln>
        </p:spPr>
        <p:txBody>
          <a:bodyPr>
            <a:spAutoFit/>
          </a:bodyPr>
          <a:lstStyle/>
          <a:p>
            <a:pPr defTabSz="684530" eaLnBrk="1" hangingPunct="1">
              <a:lnSpc>
                <a:spcPct val="140000"/>
              </a:lnSpc>
              <a:buNone/>
            </a:pPr>
            <a:r>
              <a:rPr lang="zh-CN" altLang="en-US" sz="1100" dirty="0">
                <a:latin typeface="微软雅黑" panose="020B0503020204020204" pitchFamily="34" charset="-122"/>
              </a:rPr>
              <a:t>刘敏等</a:t>
            </a:r>
            <a:r>
              <a:rPr lang="en-US" altLang="zh-CN" sz="1100" dirty="0">
                <a:latin typeface="微软雅黑" panose="020B0503020204020204" pitchFamily="34" charset="-122"/>
              </a:rPr>
              <a:t>(2022)</a:t>
            </a:r>
            <a:r>
              <a:rPr lang="zh-CN" altLang="en-US" sz="1100" dirty="0">
                <a:latin typeface="微软雅黑" panose="020B0503020204020204" pitchFamily="34" charset="-122"/>
              </a:rPr>
              <a:t>利用</a:t>
            </a:r>
            <a:r>
              <a:rPr lang="en-US" altLang="zh-CN" sz="1100" dirty="0">
                <a:latin typeface="微软雅黑" panose="020B0503020204020204" pitchFamily="34" charset="-122"/>
              </a:rPr>
              <a:t>β</a:t>
            </a:r>
            <a:r>
              <a:rPr lang="zh-CN" altLang="en-US" sz="1100" dirty="0">
                <a:latin typeface="微软雅黑" panose="020B0503020204020204" pitchFamily="34" charset="-122"/>
              </a:rPr>
              <a:t>波时频分析发现，短视频观看中前额</a:t>
            </a:r>
            <a:r>
              <a:rPr lang="en-US" altLang="zh-CN" sz="1100" dirty="0">
                <a:latin typeface="微软雅黑" panose="020B0503020204020204" pitchFamily="34" charset="-122"/>
              </a:rPr>
              <a:t>β</a:t>
            </a:r>
            <a:r>
              <a:rPr lang="zh-CN" altLang="en-US" sz="1100" dirty="0">
                <a:latin typeface="微软雅黑" panose="020B0503020204020204" pitchFamily="34" charset="-122"/>
              </a:rPr>
              <a:t>能量在刺激切换后</a:t>
            </a:r>
            <a:r>
              <a:rPr lang="en-US" altLang="zh-CN" sz="1100" dirty="0">
                <a:latin typeface="微软雅黑" panose="020B0503020204020204" pitchFamily="34" charset="-122"/>
              </a:rPr>
              <a:t>200ms</a:t>
            </a:r>
            <a:r>
              <a:rPr lang="zh-CN" altLang="en-US" sz="1100" dirty="0">
                <a:latin typeface="微软雅黑" panose="020B0503020204020204" pitchFamily="34" charset="-122"/>
              </a:rPr>
              <a:t>内骤降，表明注意力资源的快速耗散。</a:t>
            </a:r>
            <a:endParaRPr lang="zh-CN" altLang="en-US" sz="1100" dirty="0">
              <a:latin typeface="微软雅黑" panose="020B0503020204020204" pitchFamily="34" charset="-122"/>
              <a:sym typeface="Arial" panose="020B0604020202020204" pitchFamily="34" charset="0"/>
            </a:endParaRPr>
          </a:p>
        </p:txBody>
      </p:sp>
      <p:grpSp>
        <p:nvGrpSpPr>
          <p:cNvPr id="20487" name="组合 49"/>
          <p:cNvGrpSpPr>
            <a:grpSpLocks noChangeAspect="1"/>
          </p:cNvGrpSpPr>
          <p:nvPr/>
        </p:nvGrpSpPr>
        <p:grpSpPr>
          <a:xfrm>
            <a:off x="271463" y="266700"/>
            <a:ext cx="468312" cy="468313"/>
            <a:chOff x="2558424" y="1401428"/>
            <a:chExt cx="1318727" cy="1318727"/>
          </a:xfrm>
        </p:grpSpPr>
        <p:sp>
          <p:nvSpPr>
            <p:cNvPr id="51" name="椭圆 50"/>
            <p:cNvSpPr/>
            <p:nvPr/>
          </p:nvSpPr>
          <p:spPr>
            <a:xfrm>
              <a:off x="2558424" y="1401428"/>
              <a:ext cx="1318727" cy="1318727"/>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52" name="Freeform 11"/>
            <p:cNvSpPr/>
            <p:nvPr/>
          </p:nvSpPr>
          <p:spPr bwMode="auto">
            <a:xfrm>
              <a:off x="2674651" y="1817163"/>
              <a:ext cx="1086273" cy="594543"/>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grpSp>
      <p:sp>
        <p:nvSpPr>
          <p:cNvPr id="20488" name="文本框 57"/>
          <p:cNvSpPr txBox="1"/>
          <p:nvPr/>
        </p:nvSpPr>
        <p:spPr>
          <a:xfrm>
            <a:off x="782638" y="280988"/>
            <a:ext cx="2738437" cy="461962"/>
          </a:xfrm>
          <a:prstGeom prst="rect">
            <a:avLst/>
          </a:prstGeom>
          <a:noFill/>
          <a:ln w="9525">
            <a:noFill/>
          </a:ln>
        </p:spPr>
        <p:txBody>
          <a:bodyPr>
            <a:spAutoFit/>
          </a:bodyPr>
          <a:lstStyle/>
          <a:p>
            <a:pPr eaLnBrk="1" hangingPunct="1"/>
            <a:r>
              <a:rPr lang="zh-CN" altLang="en-US" sz="2400" b="1" dirty="0">
                <a:latin typeface="Arial" panose="020B0604020202020204" pitchFamily="34" charset="0"/>
              </a:rPr>
              <a:t>脑电</a:t>
            </a:r>
          </a:p>
        </p:txBody>
      </p:sp>
      <p:pic>
        <p:nvPicPr>
          <p:cNvPr id="20489" name="图片 52"/>
          <p:cNvPicPr>
            <a:picLocks noChangeAspect="1"/>
          </p:cNvPicPr>
          <p:nvPr/>
        </p:nvPicPr>
        <p:blipFill>
          <a:blip r:embed="rId3"/>
          <a:stretch>
            <a:fillRect/>
          </a:stretch>
        </p:blipFill>
        <p:spPr>
          <a:xfrm>
            <a:off x="7558088" y="-20637"/>
            <a:ext cx="1531937" cy="560387"/>
          </a:xfrm>
          <a:prstGeom prst="rect">
            <a:avLst/>
          </a:prstGeom>
          <a:noFill/>
          <a:ln w="9525">
            <a:noFill/>
          </a:ln>
        </p:spPr>
      </p:pic>
      <p:pic>
        <p:nvPicPr>
          <p:cNvPr id="20490" name="图片 1"/>
          <p:cNvPicPr>
            <a:picLocks noChangeAspect="1"/>
          </p:cNvPicPr>
          <p:nvPr/>
        </p:nvPicPr>
        <p:blipFill>
          <a:blip r:embed="rId4"/>
          <a:stretch>
            <a:fillRect/>
          </a:stretch>
        </p:blipFill>
        <p:spPr>
          <a:xfrm>
            <a:off x="261938" y="1146175"/>
            <a:ext cx="4994275" cy="3330575"/>
          </a:xfrm>
          <a:prstGeom prst="rect">
            <a:avLst/>
          </a:prstGeom>
          <a:noFill/>
          <a:ln w="9525">
            <a:noFill/>
          </a:ln>
        </p:spPr>
      </p:pic>
    </p:spTree>
  </p:cSld>
  <p:clrMapOvr>
    <a:masterClrMapping/>
  </p:clrMapOvr>
  <p:transition spd="slow" advClick="0" advTm="0">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bwMode="auto">
          <a:xfrm>
            <a:off x="846138" y="1584325"/>
            <a:ext cx="7261225" cy="1117600"/>
          </a:xfrm>
          <a:custGeom>
            <a:avLst/>
            <a:gdLst>
              <a:gd name="T0" fmla="*/ 2134 w 2522"/>
              <a:gd name="T1" fmla="*/ 0 h 388"/>
              <a:gd name="T2" fmla="*/ 1749 w 2522"/>
              <a:gd name="T3" fmla="*/ 341 h 388"/>
              <a:gd name="T4" fmla="*/ 0 w 2522"/>
              <a:gd name="T5" fmla="*/ 341 h 388"/>
              <a:gd name="T6" fmla="*/ 0 w 2522"/>
              <a:gd name="T7" fmla="*/ 388 h 388"/>
              <a:gd name="T8" fmla="*/ 1746 w 2522"/>
              <a:gd name="T9" fmla="*/ 388 h 388"/>
              <a:gd name="T10" fmla="*/ 1803 w 2522"/>
              <a:gd name="T11" fmla="*/ 388 h 388"/>
              <a:gd name="T12" fmla="*/ 2522 w 2522"/>
              <a:gd name="T13" fmla="*/ 388 h 388"/>
              <a:gd name="T14" fmla="*/ 2134 w 2522"/>
              <a:gd name="T15" fmla="*/ 0 h 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2" h="388">
                <a:moveTo>
                  <a:pt x="2134" y="0"/>
                </a:moveTo>
                <a:cubicBezTo>
                  <a:pt x="1936" y="0"/>
                  <a:pt x="1772" y="149"/>
                  <a:pt x="1749" y="341"/>
                </a:cubicBezTo>
                <a:cubicBezTo>
                  <a:pt x="0" y="341"/>
                  <a:pt x="0" y="341"/>
                  <a:pt x="0" y="341"/>
                </a:cubicBezTo>
                <a:cubicBezTo>
                  <a:pt x="0" y="388"/>
                  <a:pt x="0" y="388"/>
                  <a:pt x="0" y="388"/>
                </a:cubicBezTo>
                <a:cubicBezTo>
                  <a:pt x="1746" y="388"/>
                  <a:pt x="1746" y="388"/>
                  <a:pt x="1746" y="388"/>
                </a:cubicBezTo>
                <a:cubicBezTo>
                  <a:pt x="1803" y="388"/>
                  <a:pt x="1803" y="388"/>
                  <a:pt x="1803" y="388"/>
                </a:cubicBezTo>
                <a:cubicBezTo>
                  <a:pt x="2522" y="388"/>
                  <a:pt x="2522" y="388"/>
                  <a:pt x="2522" y="388"/>
                </a:cubicBezTo>
                <a:cubicBezTo>
                  <a:pt x="2522" y="174"/>
                  <a:pt x="2348" y="0"/>
                  <a:pt x="2134" y="0"/>
                </a:cubicBezTo>
                <a:close/>
              </a:path>
            </a:pathLst>
          </a:custGeom>
          <a:solidFill>
            <a:schemeClr val="accent6">
              <a:lumMod val="75000"/>
            </a:schemeClr>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3" name="Freeform 3"/>
          <p:cNvSpPr/>
          <p:nvPr/>
        </p:nvSpPr>
        <p:spPr bwMode="auto">
          <a:xfrm>
            <a:off x="846138" y="2744788"/>
            <a:ext cx="7261225" cy="1117600"/>
          </a:xfrm>
          <a:custGeom>
            <a:avLst/>
            <a:gdLst>
              <a:gd name="T0" fmla="*/ 2134 w 2522"/>
              <a:gd name="T1" fmla="*/ 388 h 388"/>
              <a:gd name="T2" fmla="*/ 1749 w 2522"/>
              <a:gd name="T3" fmla="*/ 48 h 388"/>
              <a:gd name="T4" fmla="*/ 0 w 2522"/>
              <a:gd name="T5" fmla="*/ 48 h 388"/>
              <a:gd name="T6" fmla="*/ 0 w 2522"/>
              <a:gd name="T7" fmla="*/ 0 h 388"/>
              <a:gd name="T8" fmla="*/ 1746 w 2522"/>
              <a:gd name="T9" fmla="*/ 0 h 388"/>
              <a:gd name="T10" fmla="*/ 1803 w 2522"/>
              <a:gd name="T11" fmla="*/ 0 h 388"/>
              <a:gd name="T12" fmla="*/ 2522 w 2522"/>
              <a:gd name="T13" fmla="*/ 0 h 388"/>
              <a:gd name="T14" fmla="*/ 2134 w 2522"/>
              <a:gd name="T15" fmla="*/ 388 h 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2" h="388">
                <a:moveTo>
                  <a:pt x="2134" y="388"/>
                </a:moveTo>
                <a:cubicBezTo>
                  <a:pt x="1936" y="388"/>
                  <a:pt x="1772" y="240"/>
                  <a:pt x="1749" y="48"/>
                </a:cubicBezTo>
                <a:cubicBezTo>
                  <a:pt x="0" y="48"/>
                  <a:pt x="0" y="48"/>
                  <a:pt x="0" y="48"/>
                </a:cubicBezTo>
                <a:cubicBezTo>
                  <a:pt x="0" y="0"/>
                  <a:pt x="0" y="0"/>
                  <a:pt x="0" y="0"/>
                </a:cubicBezTo>
                <a:cubicBezTo>
                  <a:pt x="1746" y="0"/>
                  <a:pt x="1746" y="0"/>
                  <a:pt x="1746" y="0"/>
                </a:cubicBezTo>
                <a:cubicBezTo>
                  <a:pt x="1803" y="0"/>
                  <a:pt x="1803" y="0"/>
                  <a:pt x="1803" y="0"/>
                </a:cubicBezTo>
                <a:cubicBezTo>
                  <a:pt x="2522" y="0"/>
                  <a:pt x="2522" y="0"/>
                  <a:pt x="2522" y="0"/>
                </a:cubicBezTo>
                <a:cubicBezTo>
                  <a:pt x="2522" y="215"/>
                  <a:pt x="2348" y="388"/>
                  <a:pt x="2134" y="388"/>
                </a:cubicBezTo>
                <a:close/>
              </a:path>
            </a:pathLst>
          </a:custGeom>
          <a:solidFill>
            <a:schemeClr val="accent6"/>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4" name="Freeform 4"/>
          <p:cNvSpPr/>
          <p:nvPr/>
        </p:nvSpPr>
        <p:spPr bwMode="auto">
          <a:xfrm>
            <a:off x="846138" y="1303338"/>
            <a:ext cx="6164263" cy="280988"/>
          </a:xfrm>
          <a:custGeom>
            <a:avLst/>
            <a:gdLst>
              <a:gd name="T0" fmla="*/ 0 w 3883"/>
              <a:gd name="T1" fmla="*/ 0 h 177"/>
              <a:gd name="T2" fmla="*/ 3883 w 3883"/>
              <a:gd name="T3" fmla="*/ 0 h 177"/>
              <a:gd name="T4" fmla="*/ 3883 w 3883"/>
              <a:gd name="T5" fmla="*/ 177 h 177"/>
            </a:gdLst>
            <a:ahLst/>
            <a:cxnLst>
              <a:cxn ang="0">
                <a:pos x="T0" y="T1"/>
              </a:cxn>
              <a:cxn ang="0">
                <a:pos x="T2" y="T3"/>
              </a:cxn>
              <a:cxn ang="0">
                <a:pos x="T4" y="T5"/>
              </a:cxn>
            </a:cxnLst>
            <a:rect l="0" t="0" r="r" b="b"/>
            <a:pathLst>
              <a:path w="3883" h="177">
                <a:moveTo>
                  <a:pt x="0" y="0"/>
                </a:moveTo>
                <a:lnTo>
                  <a:pt x="3883" y="0"/>
                </a:lnTo>
                <a:lnTo>
                  <a:pt x="3883" y="177"/>
                </a:lnTo>
              </a:path>
            </a:pathLst>
          </a:custGeom>
          <a:noFill/>
          <a:ln w="12700" cap="flat" cmpd="sng">
            <a:solidFill>
              <a:schemeClr val="accent6">
                <a:lumMod val="75000"/>
              </a:schemeClr>
            </a:solidFill>
            <a:round/>
            <a:tailEnd type="oval" w="med" len="me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5" name="Freeform 5"/>
          <p:cNvSpPr/>
          <p:nvPr/>
        </p:nvSpPr>
        <p:spPr bwMode="auto">
          <a:xfrm>
            <a:off x="846138" y="3862388"/>
            <a:ext cx="6164263" cy="279400"/>
          </a:xfrm>
          <a:custGeom>
            <a:avLst/>
            <a:gdLst>
              <a:gd name="T0" fmla="*/ 0 w 3883"/>
              <a:gd name="T1" fmla="*/ 176 h 176"/>
              <a:gd name="T2" fmla="*/ 3883 w 3883"/>
              <a:gd name="T3" fmla="*/ 176 h 176"/>
              <a:gd name="T4" fmla="*/ 3883 w 3883"/>
              <a:gd name="T5" fmla="*/ 0 h 176"/>
            </a:gdLst>
            <a:ahLst/>
            <a:cxnLst>
              <a:cxn ang="0">
                <a:pos x="T0" y="T1"/>
              </a:cxn>
              <a:cxn ang="0">
                <a:pos x="T2" y="T3"/>
              </a:cxn>
              <a:cxn ang="0">
                <a:pos x="T4" y="T5"/>
              </a:cxn>
            </a:cxnLst>
            <a:rect l="0" t="0" r="r" b="b"/>
            <a:pathLst>
              <a:path w="3883" h="176">
                <a:moveTo>
                  <a:pt x="0" y="176"/>
                </a:moveTo>
                <a:lnTo>
                  <a:pt x="3883" y="176"/>
                </a:lnTo>
                <a:lnTo>
                  <a:pt x="3883" y="0"/>
                </a:lnTo>
              </a:path>
            </a:pathLst>
          </a:custGeom>
          <a:noFill/>
          <a:ln w="12700" cap="flat" cmpd="sng">
            <a:solidFill>
              <a:schemeClr val="accent6">
                <a:lumMod val="60000"/>
                <a:lumOff val="40000"/>
              </a:schemeClr>
            </a:solidFill>
            <a:round/>
            <a:tailEnd type="oval" w="med" len="med"/>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10" name="Rectangle 10"/>
          <p:cNvSpPr>
            <a:spLocks noChangeArrowheads="1"/>
          </p:cNvSpPr>
          <p:nvPr/>
        </p:nvSpPr>
        <p:spPr bwMode="auto">
          <a:xfrm>
            <a:off x="6427788" y="1884363"/>
            <a:ext cx="1093788" cy="230188"/>
          </a:xfrm>
          <a:prstGeom prst="rect">
            <a:avLst/>
          </a:prstGeom>
          <a:noFill/>
          <a:ln>
            <a:noFill/>
          </a:ln>
        </p:spPr>
        <p:txBody>
          <a:bodyPr wrap="none" lIns="0" tIns="0" rIns="0" bIns="0">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l-GR" altLang="zh-CN" sz="15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α</a:t>
            </a:r>
            <a:r>
              <a:rPr kumimoji="0" lang="zh-CN" altLang="en-US" sz="15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偏侧化指数</a:t>
            </a:r>
            <a:endParaRPr kumimoji="0" lang="zh-CN" sz="1350" b="1" i="0" u="none" strike="noStrike" kern="1200" cap="none" spc="0" normalizeH="0" baseline="0" noProof="0" dirty="0">
              <a:ln>
                <a:noFill/>
              </a:ln>
              <a:solidFill>
                <a:schemeClr val="bg1"/>
              </a:solidFill>
              <a:effectLst/>
              <a:uLnTx/>
              <a:uFillTx/>
              <a:latin typeface="+mn-lt"/>
              <a:ea typeface="+mn-ea"/>
              <a:cs typeface="+mn-cs"/>
            </a:endParaRPr>
          </a:p>
        </p:txBody>
      </p:sp>
      <p:sp>
        <p:nvSpPr>
          <p:cNvPr id="11" name="Rectangle 11"/>
          <p:cNvSpPr>
            <a:spLocks noChangeArrowheads="1"/>
          </p:cNvSpPr>
          <p:nvPr/>
        </p:nvSpPr>
        <p:spPr bwMode="auto">
          <a:xfrm>
            <a:off x="6257925" y="2955925"/>
            <a:ext cx="1504950" cy="231775"/>
          </a:xfrm>
          <a:prstGeom prst="rect">
            <a:avLst/>
          </a:prstGeom>
          <a:noFill/>
          <a:ln>
            <a:noFill/>
          </a:ln>
        </p:spPr>
        <p:txBody>
          <a:bodyPr wrap="none" lIns="0" tIns="0" rIns="0" bIns="0">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el-GR" altLang="zh-CN" sz="15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β/α</a:t>
            </a:r>
            <a:r>
              <a:rPr kumimoji="0" lang="zh-CN" altLang="en-US" sz="15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波的能量比值</a:t>
            </a:r>
            <a:endParaRPr kumimoji="0" lang="zh-CN" sz="1350" b="1" i="0" u="none" strike="noStrike" kern="1200" cap="none" spc="0" normalizeH="0" baseline="0" noProof="0" dirty="0">
              <a:ln>
                <a:noFill/>
              </a:ln>
              <a:solidFill>
                <a:schemeClr val="bg1"/>
              </a:solidFill>
              <a:effectLst/>
              <a:uLnTx/>
              <a:uFillTx/>
              <a:latin typeface="+mn-lt"/>
              <a:ea typeface="+mn-ea"/>
              <a:cs typeface="+mn-cs"/>
            </a:endParaRPr>
          </a:p>
        </p:txBody>
      </p:sp>
      <p:sp>
        <p:nvSpPr>
          <p:cNvPr id="34824" name="Text Box 65"/>
          <p:cNvSpPr txBox="1">
            <a:spLocks noChangeArrowheads="1"/>
          </p:cNvSpPr>
          <p:nvPr/>
        </p:nvSpPr>
        <p:spPr bwMode="auto">
          <a:xfrm>
            <a:off x="846138" y="1360488"/>
            <a:ext cx="5124450" cy="1166813"/>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marL="0" marR="0" lvl="0" indent="0" algn="l" defTabSz="685800" rtl="0" eaLnBrk="1" fontAlgn="base" latinLnBrk="0" hangingPunct="1">
              <a:lnSpc>
                <a:spcPct val="150000"/>
              </a:lnSpc>
              <a:spcBef>
                <a:spcPct val="0"/>
              </a:spcBef>
              <a:spcAft>
                <a:spcPct val="0"/>
              </a:spcAft>
              <a:buClrTx/>
              <a:buSzTx/>
              <a:buFontTx/>
              <a:buNone/>
              <a:defRPr/>
            </a:pPr>
            <a:r>
              <a:rPr kumimoji="0" lang="en-US" altLang="zh-CN" sz="1200" b="1"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rPr>
              <a:t>α</a:t>
            </a:r>
            <a:r>
              <a:rPr kumimoji="0" lang="zh-CN" altLang="en-US" sz="1200" b="1"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rPr>
              <a:t>波</a:t>
            </a:r>
            <a:r>
              <a:rPr kumimoji="0" lang="en-US" altLang="zh-CN" sz="1200" b="1"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rPr>
              <a:t>-</a:t>
            </a:r>
            <a:r>
              <a:rPr kumimoji="0" lang="zh-CN" altLang="en-US" sz="1200" b="1"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rPr>
              <a:t>反映阅读材料引起的情绪或认知加工偏好</a:t>
            </a:r>
            <a:endParaRPr kumimoji="0" lang="en-US" altLang="zh-CN" sz="1200" b="1"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endParaRPr>
          </a:p>
          <a:p>
            <a:pPr marL="0" marR="0" lvl="0" indent="0" algn="l" defTabSz="685800" rtl="0" eaLnBrk="1" fontAlgn="base" latinLnBrk="0" hangingPunct="1">
              <a:lnSpc>
                <a:spcPct val="150000"/>
              </a:lnSpc>
              <a:spcBef>
                <a:spcPct val="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通过将右半脑区的</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FP2</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频率与左半脑区的</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FP1</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频率相减，得到</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α</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偏侧化指数反映了大脑左右半球在</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α</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波段的活动差异：</a:t>
            </a:r>
            <a:r>
              <a:rPr kumimoji="0" lang="zh-CN" altLang="en-US" sz="1200" b="0" i="0" u="none" strike="noStrike" kern="1200" cap="none" spc="0" normalizeH="0" baseline="0" noProof="0" dirty="0">
                <a:ln>
                  <a:noFill/>
                </a:ln>
                <a:solidFill>
                  <a:srgbClr val="D05F12"/>
                </a:solidFill>
                <a:effectLst/>
                <a:uLnTx/>
                <a:uFillTx/>
                <a:latin typeface="微软雅黑" panose="020B0503020204020204" pitchFamily="34" charset="-122"/>
                <a:ea typeface="微软雅黑" panose="020B0503020204020204" pitchFamily="34" charset="-122"/>
                <a:cs typeface="+mn-cs"/>
              </a:rPr>
              <a:t>正值表示右半球</a:t>
            </a:r>
            <a:r>
              <a:rPr kumimoji="0" lang="en-US" altLang="zh-CN" sz="1200" b="0" i="0" u="none" strike="noStrike" kern="1200" cap="none" spc="0" normalizeH="0" baseline="0" noProof="0" dirty="0">
                <a:ln>
                  <a:noFill/>
                </a:ln>
                <a:solidFill>
                  <a:srgbClr val="D05F12"/>
                </a:solidFill>
                <a:effectLst/>
                <a:uLnTx/>
                <a:uFillTx/>
                <a:latin typeface="微软雅黑" panose="020B0503020204020204" pitchFamily="34" charset="-122"/>
                <a:ea typeface="微软雅黑" panose="020B0503020204020204" pitchFamily="34" charset="-122"/>
                <a:cs typeface="+mn-cs"/>
              </a:rPr>
              <a:t>α</a:t>
            </a:r>
            <a:r>
              <a:rPr kumimoji="0" lang="zh-CN" altLang="en-US" sz="1200" b="0" i="0" u="none" strike="noStrike" kern="1200" cap="none" spc="0" normalizeH="0" baseline="0" noProof="0" dirty="0">
                <a:ln>
                  <a:noFill/>
                </a:ln>
                <a:solidFill>
                  <a:srgbClr val="D05F12"/>
                </a:solidFill>
                <a:effectLst/>
                <a:uLnTx/>
                <a:uFillTx/>
                <a:latin typeface="微软雅黑" panose="020B0503020204020204" pitchFamily="34" charset="-122"/>
                <a:ea typeface="微软雅黑" panose="020B0503020204020204" pitchFamily="34" charset="-122"/>
                <a:cs typeface="+mn-cs"/>
              </a:rPr>
              <a:t>波活动更强，为正性情绪；负值表示左半球</a:t>
            </a:r>
            <a:r>
              <a:rPr kumimoji="0" lang="en-US" altLang="zh-CN" sz="1200" b="0" i="0" u="none" strike="noStrike" kern="1200" cap="none" spc="0" normalizeH="0" baseline="0" noProof="0" dirty="0">
                <a:ln>
                  <a:noFill/>
                </a:ln>
                <a:solidFill>
                  <a:srgbClr val="D05F12"/>
                </a:solidFill>
                <a:effectLst/>
                <a:uLnTx/>
                <a:uFillTx/>
                <a:latin typeface="微软雅黑" panose="020B0503020204020204" pitchFamily="34" charset="-122"/>
                <a:ea typeface="微软雅黑" panose="020B0503020204020204" pitchFamily="34" charset="-122"/>
                <a:cs typeface="+mn-cs"/>
              </a:rPr>
              <a:t>α</a:t>
            </a:r>
            <a:r>
              <a:rPr kumimoji="0" lang="zh-CN" altLang="en-US" sz="1200" b="0" i="0" u="none" strike="noStrike" kern="1200" cap="none" spc="0" normalizeH="0" baseline="0" noProof="0" dirty="0">
                <a:ln>
                  <a:noFill/>
                </a:ln>
                <a:solidFill>
                  <a:srgbClr val="D05F12"/>
                </a:solidFill>
                <a:effectLst/>
                <a:uLnTx/>
                <a:uFillTx/>
                <a:latin typeface="微软雅黑" panose="020B0503020204020204" pitchFamily="34" charset="-122"/>
                <a:ea typeface="微软雅黑" panose="020B0503020204020204" pitchFamily="34" charset="-122"/>
                <a:cs typeface="+mn-cs"/>
              </a:rPr>
              <a:t>波活动更强，为负性情绪</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(Tsang, 2010)</a:t>
            </a:r>
            <a:endParaRPr kumimoji="0" lang="zh-CN" altLang="en-US" sz="1050" b="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2537" name="Text Box 65"/>
          <p:cNvSpPr txBox="1"/>
          <p:nvPr/>
        </p:nvSpPr>
        <p:spPr>
          <a:xfrm>
            <a:off x="846138" y="2768600"/>
            <a:ext cx="5124450" cy="1444625"/>
          </a:xfrm>
          <a:prstGeom prst="rect">
            <a:avLst/>
          </a:prstGeom>
          <a:noFill/>
          <a:ln w="9525">
            <a:noFill/>
          </a:ln>
        </p:spPr>
        <p:txBody>
          <a:bodyPr>
            <a:spAutoFit/>
          </a:bodyPr>
          <a:lstStyle/>
          <a:p>
            <a:pPr eaLnBrk="1" hangingPunct="1">
              <a:lnSpc>
                <a:spcPct val="150000"/>
              </a:lnSpc>
            </a:pPr>
            <a:r>
              <a:rPr lang="el-GR" altLang="zh-CN" sz="1200" b="1" dirty="0">
                <a:latin typeface="Arial" panose="020B0604020202020204" pitchFamily="34" charset="0"/>
              </a:rPr>
              <a:t>β</a:t>
            </a:r>
            <a:r>
              <a:rPr lang="zh-CN" altLang="en-US" sz="1200" b="1" dirty="0">
                <a:latin typeface="Arial" panose="020B0604020202020204" pitchFamily="34" charset="0"/>
              </a:rPr>
              <a:t>波</a:t>
            </a:r>
            <a:r>
              <a:rPr lang="el-GR" altLang="zh-CN" sz="1200" b="1" dirty="0">
                <a:latin typeface="Arial" panose="020B0604020202020204" pitchFamily="34" charset="0"/>
              </a:rPr>
              <a:t>/α</a:t>
            </a:r>
            <a:r>
              <a:rPr lang="zh-CN" altLang="en-US" sz="1200" b="1" dirty="0">
                <a:latin typeface="Arial" panose="020B0604020202020204" pitchFamily="34" charset="0"/>
              </a:rPr>
              <a:t>波</a:t>
            </a:r>
            <a:r>
              <a:rPr lang="en-US" altLang="zh-CN" sz="1200" b="1" dirty="0">
                <a:latin typeface="Arial" panose="020B0604020202020204" pitchFamily="34" charset="0"/>
              </a:rPr>
              <a:t>-</a:t>
            </a:r>
            <a:r>
              <a:rPr lang="zh-CN" altLang="en-US" sz="1200" b="1" dirty="0">
                <a:latin typeface="Arial" panose="020B0604020202020204" pitchFamily="34" charset="0"/>
              </a:rPr>
              <a:t>反映注意力投入程度</a:t>
            </a:r>
            <a:endParaRPr lang="zh-CN" altLang="zh-CN" sz="1200" b="1" dirty="0">
              <a:latin typeface="Arial" panose="020B0604020202020204" pitchFamily="34" charset="0"/>
            </a:endParaRPr>
          </a:p>
          <a:p>
            <a:pPr eaLnBrk="1" hangingPunct="1">
              <a:lnSpc>
                <a:spcPct val="150000"/>
              </a:lnSpc>
            </a:pPr>
            <a:r>
              <a:rPr lang="en-US" altLang="zh-CN" sz="1200" dirty="0">
                <a:latin typeface="微软雅黑" panose="020B0503020204020204" pitchFamily="34" charset="-122"/>
              </a:rPr>
              <a:t>Masaki</a:t>
            </a:r>
            <a:r>
              <a:rPr lang="zh-CN" altLang="en-US" sz="1200" dirty="0">
                <a:latin typeface="微软雅黑" panose="020B0503020204020204" pitchFamily="34" charset="-122"/>
              </a:rPr>
              <a:t>等人</a:t>
            </a:r>
            <a:r>
              <a:rPr lang="en-US" altLang="zh-CN" sz="1200" dirty="0">
                <a:latin typeface="微软雅黑" panose="020B0503020204020204" pitchFamily="34" charset="-122"/>
              </a:rPr>
              <a:t>(2011)</a:t>
            </a:r>
            <a:r>
              <a:rPr lang="zh-CN" altLang="en-US" sz="1200" dirty="0">
                <a:latin typeface="微软雅黑" panose="020B0503020204020204" pitchFamily="34" charset="-122"/>
              </a:rPr>
              <a:t>首次尝试用</a:t>
            </a:r>
            <a:r>
              <a:rPr lang="en-US" altLang="zh-CN" sz="1200" dirty="0">
                <a:latin typeface="微软雅黑" panose="020B0503020204020204" pitchFamily="34" charset="-122"/>
              </a:rPr>
              <a:t>β/α</a:t>
            </a:r>
            <a:r>
              <a:rPr lang="zh-CN" altLang="en-US" sz="1200" dirty="0">
                <a:latin typeface="微软雅黑" panose="020B0503020204020204" pitchFamily="34" charset="-122"/>
              </a:rPr>
              <a:t>波的能量比值作为心理负荷的指标：比值大于</a:t>
            </a:r>
            <a:r>
              <a:rPr lang="en-US" altLang="zh-CN" sz="1200" dirty="0">
                <a:latin typeface="微软雅黑" panose="020B0503020204020204" pitchFamily="34" charset="-122"/>
              </a:rPr>
              <a:t>1</a:t>
            </a:r>
            <a:r>
              <a:rPr lang="zh-CN" altLang="en-US" sz="1200" dirty="0">
                <a:latin typeface="微软雅黑" panose="020B0503020204020204" pitchFamily="34" charset="-122"/>
              </a:rPr>
              <a:t>代表心理负荷大；如果值小于</a:t>
            </a:r>
            <a:r>
              <a:rPr lang="en-US" altLang="zh-CN" sz="1200" dirty="0">
                <a:latin typeface="微软雅黑" panose="020B0503020204020204" pitchFamily="34" charset="-122"/>
              </a:rPr>
              <a:t>1</a:t>
            </a:r>
            <a:r>
              <a:rPr lang="zh-CN" altLang="en-US" sz="1200" dirty="0">
                <a:latin typeface="微软雅黑" panose="020B0503020204020204" pitchFamily="34" charset="-122"/>
              </a:rPr>
              <a:t>则心理负荷小。该比值也可以用来表示注意力的投入程度：</a:t>
            </a:r>
            <a:r>
              <a:rPr lang="zh-CN" altLang="en-US" sz="1200" dirty="0">
                <a:solidFill>
                  <a:srgbClr val="D05F12"/>
                </a:solidFill>
                <a:latin typeface="微软雅黑" panose="020B0503020204020204" pitchFamily="34" charset="-122"/>
              </a:rPr>
              <a:t>较低的值表示</a:t>
            </a:r>
            <a:r>
              <a:rPr lang="en-US" altLang="zh-CN" sz="1200" dirty="0">
                <a:solidFill>
                  <a:srgbClr val="D05F12"/>
                </a:solidFill>
                <a:latin typeface="微软雅黑" panose="020B0503020204020204" pitchFamily="34" charset="-122"/>
              </a:rPr>
              <a:t>β</a:t>
            </a:r>
            <a:r>
              <a:rPr lang="zh-CN" altLang="en-US" sz="1200" dirty="0">
                <a:solidFill>
                  <a:srgbClr val="D05F12"/>
                </a:solidFill>
                <a:latin typeface="微软雅黑" panose="020B0503020204020204" pitchFamily="34" charset="-122"/>
              </a:rPr>
              <a:t>波相对更强，对应更高的注意力投入；较高的值表示</a:t>
            </a:r>
            <a:r>
              <a:rPr lang="en-US" altLang="zh-CN" sz="1200" dirty="0">
                <a:solidFill>
                  <a:srgbClr val="D05F12"/>
                </a:solidFill>
                <a:latin typeface="微软雅黑" panose="020B0503020204020204" pitchFamily="34" charset="-122"/>
              </a:rPr>
              <a:t>α</a:t>
            </a:r>
            <a:r>
              <a:rPr lang="zh-CN" altLang="en-US" sz="1200" dirty="0">
                <a:solidFill>
                  <a:srgbClr val="D05F12"/>
                </a:solidFill>
                <a:latin typeface="微软雅黑" panose="020B0503020204020204" pitchFamily="34" charset="-122"/>
              </a:rPr>
              <a:t>波相对更强，可能对应更放松的状态。</a:t>
            </a:r>
            <a:endParaRPr lang="zh-CN" altLang="en-US" sz="1200" dirty="0">
              <a:solidFill>
                <a:srgbClr val="D05F12"/>
              </a:solidFill>
              <a:latin typeface="微软雅黑" panose="020B0503020204020204" pitchFamily="34" charset="-122"/>
              <a:sym typeface="Arial" panose="020B0604020202020204" pitchFamily="34" charset="0"/>
            </a:endParaRPr>
          </a:p>
        </p:txBody>
      </p:sp>
      <p:sp>
        <p:nvSpPr>
          <p:cNvPr id="14" name="Freeform 103"/>
          <p:cNvSpPr>
            <a:spLocks noEditPoints="1" noChangeArrowheads="1"/>
          </p:cNvSpPr>
          <p:nvPr/>
        </p:nvSpPr>
        <p:spPr bwMode="auto">
          <a:xfrm>
            <a:off x="6743700" y="2233613"/>
            <a:ext cx="465138" cy="358775"/>
          </a:xfrm>
          <a:custGeom>
            <a:avLst/>
            <a:gdLst>
              <a:gd name="T0" fmla="*/ 33 w 97"/>
              <a:gd name="T1" fmla="*/ 75 h 75"/>
              <a:gd name="T2" fmla="*/ 44 w 97"/>
              <a:gd name="T3" fmla="*/ 75 h 75"/>
              <a:gd name="T4" fmla="*/ 47 w 97"/>
              <a:gd name="T5" fmla="*/ 73 h 75"/>
              <a:gd name="T6" fmla="*/ 47 w 97"/>
              <a:gd name="T7" fmla="*/ 49 h 75"/>
              <a:gd name="T8" fmla="*/ 39 w 97"/>
              <a:gd name="T9" fmla="*/ 45 h 75"/>
              <a:gd name="T10" fmla="*/ 30 w 97"/>
              <a:gd name="T11" fmla="*/ 50 h 75"/>
              <a:gd name="T12" fmla="*/ 30 w 97"/>
              <a:gd name="T13" fmla="*/ 73 h 75"/>
              <a:gd name="T14" fmla="*/ 33 w 97"/>
              <a:gd name="T15" fmla="*/ 75 h 75"/>
              <a:gd name="T16" fmla="*/ 0 w 97"/>
              <a:gd name="T17" fmla="*/ 49 h 75"/>
              <a:gd name="T18" fmla="*/ 37 w 97"/>
              <a:gd name="T19" fmla="*/ 28 h 75"/>
              <a:gd name="T20" fmla="*/ 39 w 97"/>
              <a:gd name="T21" fmla="*/ 26 h 75"/>
              <a:gd name="T22" fmla="*/ 41 w 97"/>
              <a:gd name="T23" fmla="*/ 28 h 75"/>
              <a:gd name="T24" fmla="*/ 52 w 97"/>
              <a:gd name="T25" fmla="*/ 34 h 75"/>
              <a:gd name="T26" fmla="*/ 81 w 97"/>
              <a:gd name="T27" fmla="*/ 9 h 75"/>
              <a:gd name="T28" fmla="*/ 77 w 97"/>
              <a:gd name="T29" fmla="*/ 4 h 75"/>
              <a:gd name="T30" fmla="*/ 87 w 97"/>
              <a:gd name="T31" fmla="*/ 2 h 75"/>
              <a:gd name="T32" fmla="*/ 97 w 97"/>
              <a:gd name="T33" fmla="*/ 0 h 75"/>
              <a:gd name="T34" fmla="*/ 94 w 97"/>
              <a:gd name="T35" fmla="*/ 10 h 75"/>
              <a:gd name="T36" fmla="*/ 91 w 97"/>
              <a:gd name="T37" fmla="*/ 19 h 75"/>
              <a:gd name="T38" fmla="*/ 87 w 97"/>
              <a:gd name="T39" fmla="*/ 15 h 75"/>
              <a:gd name="T40" fmla="*/ 55 w 97"/>
              <a:gd name="T41" fmla="*/ 42 h 75"/>
              <a:gd name="T42" fmla="*/ 53 w 97"/>
              <a:gd name="T43" fmla="*/ 44 h 75"/>
              <a:gd name="T44" fmla="*/ 50 w 97"/>
              <a:gd name="T45" fmla="*/ 43 h 75"/>
              <a:gd name="T46" fmla="*/ 39 w 97"/>
              <a:gd name="T47" fmla="*/ 36 h 75"/>
              <a:gd name="T48" fmla="*/ 5 w 97"/>
              <a:gd name="T49" fmla="*/ 57 h 75"/>
              <a:gd name="T50" fmla="*/ 0 w 97"/>
              <a:gd name="T51" fmla="*/ 49 h 75"/>
              <a:gd name="T52" fmla="*/ 10 w 97"/>
              <a:gd name="T53" fmla="*/ 75 h 75"/>
              <a:gd name="T54" fmla="*/ 21 w 97"/>
              <a:gd name="T55" fmla="*/ 75 h 75"/>
              <a:gd name="T56" fmla="*/ 23 w 97"/>
              <a:gd name="T57" fmla="*/ 73 h 75"/>
              <a:gd name="T58" fmla="*/ 23 w 97"/>
              <a:gd name="T59" fmla="*/ 54 h 75"/>
              <a:gd name="T60" fmla="*/ 7 w 97"/>
              <a:gd name="T61" fmla="*/ 64 h 75"/>
              <a:gd name="T62" fmla="*/ 7 w 97"/>
              <a:gd name="T63" fmla="*/ 73 h 75"/>
              <a:gd name="T64" fmla="*/ 10 w 97"/>
              <a:gd name="T65" fmla="*/ 75 h 75"/>
              <a:gd name="T66" fmla="*/ 56 w 97"/>
              <a:gd name="T67" fmla="*/ 75 h 75"/>
              <a:gd name="T68" fmla="*/ 67 w 97"/>
              <a:gd name="T69" fmla="*/ 75 h 75"/>
              <a:gd name="T70" fmla="*/ 70 w 97"/>
              <a:gd name="T71" fmla="*/ 73 h 75"/>
              <a:gd name="T72" fmla="*/ 70 w 97"/>
              <a:gd name="T73" fmla="*/ 39 h 75"/>
              <a:gd name="T74" fmla="*/ 70 w 97"/>
              <a:gd name="T75" fmla="*/ 39 h 75"/>
              <a:gd name="T76" fmla="*/ 54 w 97"/>
              <a:gd name="T77" fmla="*/ 53 h 75"/>
              <a:gd name="T78" fmla="*/ 53 w 97"/>
              <a:gd name="T79" fmla="*/ 52 h 75"/>
              <a:gd name="T80" fmla="*/ 53 w 97"/>
              <a:gd name="T81" fmla="*/ 73 h 75"/>
              <a:gd name="T82" fmla="*/ 56 w 97"/>
              <a:gd name="T83" fmla="*/ 75 h 75"/>
              <a:gd name="T84" fmla="*/ 79 w 97"/>
              <a:gd name="T85" fmla="*/ 75 h 75"/>
              <a:gd name="T86" fmla="*/ 90 w 97"/>
              <a:gd name="T87" fmla="*/ 75 h 75"/>
              <a:gd name="T88" fmla="*/ 93 w 97"/>
              <a:gd name="T89" fmla="*/ 73 h 75"/>
              <a:gd name="T90" fmla="*/ 93 w 97"/>
              <a:gd name="T91" fmla="*/ 32 h 75"/>
              <a:gd name="T92" fmla="*/ 86 w 97"/>
              <a:gd name="T93" fmla="*/ 24 h 75"/>
              <a:gd name="T94" fmla="*/ 77 w 97"/>
              <a:gd name="T95" fmla="*/ 33 h 75"/>
              <a:gd name="T96" fmla="*/ 77 w 97"/>
              <a:gd name="T97" fmla="*/ 73 h 75"/>
              <a:gd name="T98" fmla="*/ 79 w 97"/>
              <a:gd name="T99" fmla="*/ 75 h 7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7"/>
              <a:gd name="T151" fmla="*/ 0 h 75"/>
              <a:gd name="T152" fmla="*/ 97 w 97"/>
              <a:gd name="T153" fmla="*/ 75 h 7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7" h="75">
                <a:moveTo>
                  <a:pt x="33" y="75"/>
                </a:moveTo>
                <a:cubicBezTo>
                  <a:pt x="37" y="75"/>
                  <a:pt x="40" y="75"/>
                  <a:pt x="44" y="75"/>
                </a:cubicBezTo>
                <a:cubicBezTo>
                  <a:pt x="45" y="75"/>
                  <a:pt x="47" y="74"/>
                  <a:pt x="47" y="73"/>
                </a:cubicBezTo>
                <a:cubicBezTo>
                  <a:pt x="47" y="49"/>
                  <a:pt x="47" y="49"/>
                  <a:pt x="47" y="49"/>
                </a:cubicBezTo>
                <a:cubicBezTo>
                  <a:pt x="39" y="45"/>
                  <a:pt x="39" y="45"/>
                  <a:pt x="39" y="45"/>
                </a:cubicBezTo>
                <a:cubicBezTo>
                  <a:pt x="30" y="50"/>
                  <a:pt x="30" y="50"/>
                  <a:pt x="30" y="50"/>
                </a:cubicBezTo>
                <a:cubicBezTo>
                  <a:pt x="30" y="73"/>
                  <a:pt x="30" y="73"/>
                  <a:pt x="30" y="73"/>
                </a:cubicBezTo>
                <a:cubicBezTo>
                  <a:pt x="30" y="74"/>
                  <a:pt x="31" y="75"/>
                  <a:pt x="33" y="75"/>
                </a:cubicBezTo>
                <a:close/>
                <a:moveTo>
                  <a:pt x="0" y="49"/>
                </a:moveTo>
                <a:cubicBezTo>
                  <a:pt x="37" y="28"/>
                  <a:pt x="37" y="28"/>
                  <a:pt x="37" y="28"/>
                </a:cubicBezTo>
                <a:cubicBezTo>
                  <a:pt x="39" y="26"/>
                  <a:pt x="39" y="26"/>
                  <a:pt x="39" y="26"/>
                </a:cubicBezTo>
                <a:cubicBezTo>
                  <a:pt x="41" y="28"/>
                  <a:pt x="41" y="28"/>
                  <a:pt x="41" y="28"/>
                </a:cubicBezTo>
                <a:cubicBezTo>
                  <a:pt x="52" y="34"/>
                  <a:pt x="52" y="34"/>
                  <a:pt x="52" y="34"/>
                </a:cubicBezTo>
                <a:cubicBezTo>
                  <a:pt x="81" y="9"/>
                  <a:pt x="81" y="9"/>
                  <a:pt x="81" y="9"/>
                </a:cubicBezTo>
                <a:cubicBezTo>
                  <a:pt x="77" y="4"/>
                  <a:pt x="77" y="4"/>
                  <a:pt x="77" y="4"/>
                </a:cubicBezTo>
                <a:cubicBezTo>
                  <a:pt x="87" y="2"/>
                  <a:pt x="87" y="2"/>
                  <a:pt x="87" y="2"/>
                </a:cubicBezTo>
                <a:cubicBezTo>
                  <a:pt x="97" y="0"/>
                  <a:pt x="97" y="0"/>
                  <a:pt x="97" y="0"/>
                </a:cubicBezTo>
                <a:cubicBezTo>
                  <a:pt x="94" y="10"/>
                  <a:pt x="94" y="10"/>
                  <a:pt x="94" y="10"/>
                </a:cubicBezTo>
                <a:cubicBezTo>
                  <a:pt x="91" y="19"/>
                  <a:pt x="91" y="19"/>
                  <a:pt x="91" y="19"/>
                </a:cubicBezTo>
                <a:cubicBezTo>
                  <a:pt x="87" y="15"/>
                  <a:pt x="87" y="15"/>
                  <a:pt x="87" y="15"/>
                </a:cubicBezTo>
                <a:cubicBezTo>
                  <a:pt x="55" y="42"/>
                  <a:pt x="55" y="42"/>
                  <a:pt x="55" y="42"/>
                </a:cubicBezTo>
                <a:cubicBezTo>
                  <a:pt x="53" y="44"/>
                  <a:pt x="53" y="44"/>
                  <a:pt x="53" y="44"/>
                </a:cubicBezTo>
                <a:cubicBezTo>
                  <a:pt x="50" y="43"/>
                  <a:pt x="50" y="43"/>
                  <a:pt x="50" y="43"/>
                </a:cubicBezTo>
                <a:cubicBezTo>
                  <a:pt x="39" y="36"/>
                  <a:pt x="39" y="36"/>
                  <a:pt x="39" y="36"/>
                </a:cubicBezTo>
                <a:cubicBezTo>
                  <a:pt x="5" y="57"/>
                  <a:pt x="5" y="57"/>
                  <a:pt x="5" y="57"/>
                </a:cubicBezTo>
                <a:cubicBezTo>
                  <a:pt x="0" y="49"/>
                  <a:pt x="0" y="49"/>
                  <a:pt x="0" y="49"/>
                </a:cubicBezTo>
                <a:close/>
                <a:moveTo>
                  <a:pt x="10" y="75"/>
                </a:moveTo>
                <a:cubicBezTo>
                  <a:pt x="21" y="75"/>
                  <a:pt x="21" y="75"/>
                  <a:pt x="21" y="75"/>
                </a:cubicBezTo>
                <a:cubicBezTo>
                  <a:pt x="22" y="75"/>
                  <a:pt x="23" y="74"/>
                  <a:pt x="23" y="73"/>
                </a:cubicBezTo>
                <a:cubicBezTo>
                  <a:pt x="23" y="54"/>
                  <a:pt x="23" y="54"/>
                  <a:pt x="23" y="54"/>
                </a:cubicBezTo>
                <a:cubicBezTo>
                  <a:pt x="7" y="64"/>
                  <a:pt x="7" y="64"/>
                  <a:pt x="7" y="64"/>
                </a:cubicBezTo>
                <a:cubicBezTo>
                  <a:pt x="7" y="73"/>
                  <a:pt x="7" y="73"/>
                  <a:pt x="7" y="73"/>
                </a:cubicBezTo>
                <a:cubicBezTo>
                  <a:pt x="7" y="74"/>
                  <a:pt x="8" y="75"/>
                  <a:pt x="10" y="75"/>
                </a:cubicBezTo>
                <a:close/>
                <a:moveTo>
                  <a:pt x="56" y="75"/>
                </a:moveTo>
                <a:cubicBezTo>
                  <a:pt x="60" y="75"/>
                  <a:pt x="63" y="75"/>
                  <a:pt x="67" y="75"/>
                </a:cubicBezTo>
                <a:cubicBezTo>
                  <a:pt x="69" y="75"/>
                  <a:pt x="70" y="74"/>
                  <a:pt x="70" y="73"/>
                </a:cubicBezTo>
                <a:cubicBezTo>
                  <a:pt x="70" y="62"/>
                  <a:pt x="70" y="50"/>
                  <a:pt x="70" y="39"/>
                </a:cubicBezTo>
                <a:cubicBezTo>
                  <a:pt x="70" y="39"/>
                  <a:pt x="70" y="39"/>
                  <a:pt x="70" y="39"/>
                </a:cubicBezTo>
                <a:cubicBezTo>
                  <a:pt x="54" y="53"/>
                  <a:pt x="54" y="53"/>
                  <a:pt x="54" y="53"/>
                </a:cubicBezTo>
                <a:cubicBezTo>
                  <a:pt x="53" y="52"/>
                  <a:pt x="53" y="52"/>
                  <a:pt x="53" y="52"/>
                </a:cubicBezTo>
                <a:cubicBezTo>
                  <a:pt x="53" y="73"/>
                  <a:pt x="53" y="73"/>
                  <a:pt x="53" y="73"/>
                </a:cubicBezTo>
                <a:cubicBezTo>
                  <a:pt x="53" y="74"/>
                  <a:pt x="55" y="75"/>
                  <a:pt x="56" y="75"/>
                </a:cubicBezTo>
                <a:close/>
                <a:moveTo>
                  <a:pt x="79" y="75"/>
                </a:moveTo>
                <a:cubicBezTo>
                  <a:pt x="90" y="75"/>
                  <a:pt x="90" y="75"/>
                  <a:pt x="90" y="75"/>
                </a:cubicBezTo>
                <a:cubicBezTo>
                  <a:pt x="92" y="75"/>
                  <a:pt x="93" y="74"/>
                  <a:pt x="93" y="73"/>
                </a:cubicBezTo>
                <a:cubicBezTo>
                  <a:pt x="93" y="32"/>
                  <a:pt x="93" y="32"/>
                  <a:pt x="93" y="32"/>
                </a:cubicBezTo>
                <a:cubicBezTo>
                  <a:pt x="86" y="24"/>
                  <a:pt x="86" y="24"/>
                  <a:pt x="86" y="24"/>
                </a:cubicBezTo>
                <a:cubicBezTo>
                  <a:pt x="77" y="33"/>
                  <a:pt x="77" y="33"/>
                  <a:pt x="77" y="33"/>
                </a:cubicBezTo>
                <a:cubicBezTo>
                  <a:pt x="77" y="73"/>
                  <a:pt x="77" y="73"/>
                  <a:pt x="77" y="73"/>
                </a:cubicBezTo>
                <a:cubicBezTo>
                  <a:pt x="77" y="74"/>
                  <a:pt x="78" y="75"/>
                  <a:pt x="79" y="75"/>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zh-CN" sz="1350" b="0" i="0" u="none" strike="noStrike" kern="1200" cap="none" spc="0" normalizeH="0" baseline="0" noProof="0">
              <a:ln>
                <a:noFill/>
              </a:ln>
              <a:solidFill>
                <a:srgbClr val="000000"/>
              </a:solidFill>
              <a:effectLst/>
              <a:uLnTx/>
              <a:uFillTx/>
              <a:latin typeface="Calibri" panose="020F0502020204030204" pitchFamily="34" charset="0"/>
              <a:ea typeface="+mn-ea"/>
              <a:cs typeface="+mn-cs"/>
              <a:sym typeface="宋体" panose="02010600030101010101" pitchFamily="2" charset="-122"/>
            </a:endParaRPr>
          </a:p>
        </p:txBody>
      </p:sp>
      <p:sp>
        <p:nvSpPr>
          <p:cNvPr id="15" name="Freeform 33"/>
          <p:cNvSpPr>
            <a:spLocks noEditPoints="1" noChangeArrowheads="1"/>
          </p:cNvSpPr>
          <p:nvPr/>
        </p:nvSpPr>
        <p:spPr bwMode="auto">
          <a:xfrm>
            <a:off x="6804025" y="3373438"/>
            <a:ext cx="412750" cy="266700"/>
          </a:xfrm>
          <a:custGeom>
            <a:avLst/>
            <a:gdLst>
              <a:gd name="T0" fmla="*/ 13 w 94"/>
              <a:gd name="T1" fmla="*/ 0 h 61"/>
              <a:gd name="T2" fmla="*/ 82 w 94"/>
              <a:gd name="T3" fmla="*/ 0 h 61"/>
              <a:gd name="T4" fmla="*/ 89 w 94"/>
              <a:gd name="T5" fmla="*/ 2 h 61"/>
              <a:gd name="T6" fmla="*/ 47 w 94"/>
              <a:gd name="T7" fmla="*/ 33 h 61"/>
              <a:gd name="T8" fmla="*/ 6 w 94"/>
              <a:gd name="T9" fmla="*/ 2 h 61"/>
              <a:gd name="T10" fmla="*/ 13 w 94"/>
              <a:gd name="T11" fmla="*/ 0 h 61"/>
              <a:gd name="T12" fmla="*/ 94 w 94"/>
              <a:gd name="T13" fmla="*/ 9 h 61"/>
              <a:gd name="T14" fmla="*/ 67 w 94"/>
              <a:gd name="T15" fmla="*/ 29 h 61"/>
              <a:gd name="T16" fmla="*/ 93 w 94"/>
              <a:gd name="T17" fmla="*/ 53 h 61"/>
              <a:gd name="T18" fmla="*/ 94 w 94"/>
              <a:gd name="T19" fmla="*/ 48 h 61"/>
              <a:gd name="T20" fmla="*/ 94 w 94"/>
              <a:gd name="T21" fmla="*/ 12 h 61"/>
              <a:gd name="T22" fmla="*/ 94 w 94"/>
              <a:gd name="T23" fmla="*/ 9 h 61"/>
              <a:gd name="T24" fmla="*/ 87 w 94"/>
              <a:gd name="T25" fmla="*/ 60 h 61"/>
              <a:gd name="T26" fmla="*/ 82 w 94"/>
              <a:gd name="T27" fmla="*/ 61 h 61"/>
              <a:gd name="T28" fmla="*/ 13 w 94"/>
              <a:gd name="T29" fmla="*/ 61 h 61"/>
              <a:gd name="T30" fmla="*/ 6 w 94"/>
              <a:gd name="T31" fmla="*/ 59 h 61"/>
              <a:gd name="T32" fmla="*/ 34 w 94"/>
              <a:gd name="T33" fmla="*/ 34 h 61"/>
              <a:gd name="T34" fmla="*/ 44 w 94"/>
              <a:gd name="T35" fmla="*/ 42 h 61"/>
              <a:gd name="T36" fmla="*/ 47 w 94"/>
              <a:gd name="T37" fmla="*/ 44 h 61"/>
              <a:gd name="T38" fmla="*/ 50 w 94"/>
              <a:gd name="T39" fmla="*/ 42 h 61"/>
              <a:gd name="T40" fmla="*/ 60 w 94"/>
              <a:gd name="T41" fmla="*/ 35 h 61"/>
              <a:gd name="T42" fmla="*/ 87 w 94"/>
              <a:gd name="T43" fmla="*/ 60 h 61"/>
              <a:gd name="T44" fmla="*/ 1 w 94"/>
              <a:gd name="T45" fmla="*/ 52 h 61"/>
              <a:gd name="T46" fmla="*/ 27 w 94"/>
              <a:gd name="T47" fmla="*/ 29 h 61"/>
              <a:gd name="T48" fmla="*/ 1 w 94"/>
              <a:gd name="T49" fmla="*/ 9 h 61"/>
              <a:gd name="T50" fmla="*/ 0 w 94"/>
              <a:gd name="T51" fmla="*/ 12 h 61"/>
              <a:gd name="T52" fmla="*/ 0 w 94"/>
              <a:gd name="T53" fmla="*/ 48 h 61"/>
              <a:gd name="T54" fmla="*/ 1 w 94"/>
              <a:gd name="T55" fmla="*/ 52 h 6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
              <a:gd name="T85" fmla="*/ 0 h 61"/>
              <a:gd name="T86" fmla="*/ 94 w 94"/>
              <a:gd name="T87" fmla="*/ 61 h 6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 h="61">
                <a:moveTo>
                  <a:pt x="13" y="0"/>
                </a:moveTo>
                <a:cubicBezTo>
                  <a:pt x="82" y="0"/>
                  <a:pt x="82" y="0"/>
                  <a:pt x="82" y="0"/>
                </a:cubicBezTo>
                <a:cubicBezTo>
                  <a:pt x="84" y="0"/>
                  <a:pt x="87" y="1"/>
                  <a:pt x="89" y="2"/>
                </a:cubicBezTo>
                <a:cubicBezTo>
                  <a:pt x="47" y="33"/>
                  <a:pt x="47" y="33"/>
                  <a:pt x="47" y="33"/>
                </a:cubicBezTo>
                <a:cubicBezTo>
                  <a:pt x="6" y="2"/>
                  <a:pt x="6" y="2"/>
                  <a:pt x="6" y="2"/>
                </a:cubicBezTo>
                <a:cubicBezTo>
                  <a:pt x="8" y="1"/>
                  <a:pt x="10" y="0"/>
                  <a:pt x="13" y="0"/>
                </a:cubicBezTo>
                <a:close/>
                <a:moveTo>
                  <a:pt x="94" y="9"/>
                </a:moveTo>
                <a:cubicBezTo>
                  <a:pt x="67" y="29"/>
                  <a:pt x="67" y="29"/>
                  <a:pt x="67" y="29"/>
                </a:cubicBezTo>
                <a:cubicBezTo>
                  <a:pt x="93" y="53"/>
                  <a:pt x="93" y="53"/>
                  <a:pt x="93" y="53"/>
                </a:cubicBezTo>
                <a:cubicBezTo>
                  <a:pt x="94" y="52"/>
                  <a:pt x="94" y="50"/>
                  <a:pt x="94" y="48"/>
                </a:cubicBezTo>
                <a:cubicBezTo>
                  <a:pt x="94" y="12"/>
                  <a:pt x="94" y="12"/>
                  <a:pt x="94" y="12"/>
                </a:cubicBezTo>
                <a:cubicBezTo>
                  <a:pt x="94" y="11"/>
                  <a:pt x="94" y="10"/>
                  <a:pt x="94" y="9"/>
                </a:cubicBezTo>
                <a:close/>
                <a:moveTo>
                  <a:pt x="87" y="60"/>
                </a:moveTo>
                <a:cubicBezTo>
                  <a:pt x="85" y="60"/>
                  <a:pt x="84" y="61"/>
                  <a:pt x="82" y="61"/>
                </a:cubicBezTo>
                <a:cubicBezTo>
                  <a:pt x="13" y="61"/>
                  <a:pt x="13" y="61"/>
                  <a:pt x="13" y="61"/>
                </a:cubicBezTo>
                <a:cubicBezTo>
                  <a:pt x="10" y="61"/>
                  <a:pt x="8" y="60"/>
                  <a:pt x="6" y="59"/>
                </a:cubicBezTo>
                <a:cubicBezTo>
                  <a:pt x="34" y="34"/>
                  <a:pt x="34" y="34"/>
                  <a:pt x="34" y="34"/>
                </a:cubicBezTo>
                <a:cubicBezTo>
                  <a:pt x="44" y="42"/>
                  <a:pt x="44" y="42"/>
                  <a:pt x="44" y="42"/>
                </a:cubicBezTo>
                <a:cubicBezTo>
                  <a:pt x="47" y="44"/>
                  <a:pt x="47" y="44"/>
                  <a:pt x="47" y="44"/>
                </a:cubicBezTo>
                <a:cubicBezTo>
                  <a:pt x="50" y="42"/>
                  <a:pt x="50" y="42"/>
                  <a:pt x="50" y="42"/>
                </a:cubicBezTo>
                <a:cubicBezTo>
                  <a:pt x="60" y="35"/>
                  <a:pt x="60" y="35"/>
                  <a:pt x="60" y="35"/>
                </a:cubicBezTo>
                <a:cubicBezTo>
                  <a:pt x="87" y="60"/>
                  <a:pt x="87" y="60"/>
                  <a:pt x="87" y="60"/>
                </a:cubicBezTo>
                <a:close/>
                <a:moveTo>
                  <a:pt x="1" y="52"/>
                </a:moveTo>
                <a:cubicBezTo>
                  <a:pt x="27" y="29"/>
                  <a:pt x="27" y="29"/>
                  <a:pt x="27" y="29"/>
                </a:cubicBezTo>
                <a:cubicBezTo>
                  <a:pt x="1" y="9"/>
                  <a:pt x="1" y="9"/>
                  <a:pt x="1" y="9"/>
                </a:cubicBezTo>
                <a:cubicBezTo>
                  <a:pt x="0" y="10"/>
                  <a:pt x="0" y="11"/>
                  <a:pt x="0" y="12"/>
                </a:cubicBezTo>
                <a:cubicBezTo>
                  <a:pt x="0" y="48"/>
                  <a:pt x="0" y="48"/>
                  <a:pt x="0" y="48"/>
                </a:cubicBezTo>
                <a:cubicBezTo>
                  <a:pt x="0" y="49"/>
                  <a:pt x="0" y="51"/>
                  <a:pt x="1" y="52"/>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zh-CN" sz="1350" b="0" i="0" u="none" strike="noStrike" kern="1200" cap="none" spc="0" normalizeH="0" baseline="0" noProof="0">
              <a:ln>
                <a:noFill/>
              </a:ln>
              <a:solidFill>
                <a:srgbClr val="000000"/>
              </a:solidFill>
              <a:effectLst/>
              <a:uLnTx/>
              <a:uFillTx/>
              <a:latin typeface="Calibri" panose="020F0502020204030204" pitchFamily="34" charset="0"/>
              <a:ea typeface="+mn-ea"/>
              <a:cs typeface="+mn-cs"/>
              <a:sym typeface="宋体" panose="02010600030101010101" pitchFamily="2" charset="-122"/>
            </a:endParaRPr>
          </a:p>
        </p:txBody>
      </p:sp>
      <p:sp>
        <p:nvSpPr>
          <p:cNvPr id="22540" name="文本框 16"/>
          <p:cNvSpPr txBox="1"/>
          <p:nvPr/>
        </p:nvSpPr>
        <p:spPr>
          <a:xfrm>
            <a:off x="782638" y="280988"/>
            <a:ext cx="1722437" cy="461962"/>
          </a:xfrm>
          <a:prstGeom prst="rect">
            <a:avLst/>
          </a:prstGeom>
          <a:noFill/>
          <a:ln w="9525">
            <a:noFill/>
          </a:ln>
        </p:spPr>
        <p:txBody>
          <a:bodyPr>
            <a:spAutoFit/>
          </a:bodyPr>
          <a:lstStyle/>
          <a:p>
            <a:pPr eaLnBrk="1" hangingPunct="1"/>
            <a:r>
              <a:rPr lang="zh-CN" altLang="en-US" sz="2400" b="1" dirty="0">
                <a:latin typeface="Arial" panose="020B0604020202020204" pitchFamily="34" charset="0"/>
              </a:rPr>
              <a:t>主要指标</a:t>
            </a:r>
          </a:p>
        </p:txBody>
      </p:sp>
      <p:grpSp>
        <p:nvGrpSpPr>
          <p:cNvPr id="22541" name="组合 20"/>
          <p:cNvGrpSpPr>
            <a:grpSpLocks noChangeAspect="1"/>
          </p:cNvGrpSpPr>
          <p:nvPr/>
        </p:nvGrpSpPr>
        <p:grpSpPr>
          <a:xfrm>
            <a:off x="314325" y="277813"/>
            <a:ext cx="468313" cy="468312"/>
            <a:chOff x="1928879" y="1944350"/>
            <a:chExt cx="1129689" cy="1129689"/>
          </a:xfrm>
        </p:grpSpPr>
        <p:sp>
          <p:nvSpPr>
            <p:cNvPr id="22" name="椭圆 21"/>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23" name="Freeform 18"/>
            <p:cNvSpPr>
              <a:spLocks noEditPoints="1"/>
            </p:cNvSpPr>
            <p:nvPr/>
          </p:nvSpPr>
          <p:spPr bwMode="auto">
            <a:xfrm>
              <a:off x="2154818" y="2105187"/>
              <a:ext cx="658665" cy="792697"/>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pic>
        <p:nvPicPr>
          <p:cNvPr id="22542" name="图片 15"/>
          <p:cNvPicPr>
            <a:picLocks noChangeAspect="1"/>
          </p:cNvPicPr>
          <p:nvPr/>
        </p:nvPicPr>
        <p:blipFill>
          <a:blip r:embed="rId3"/>
          <a:stretch>
            <a:fillRect/>
          </a:stretch>
        </p:blipFill>
        <p:spPr>
          <a:xfrm>
            <a:off x="7558088" y="-20637"/>
            <a:ext cx="1531937" cy="560387"/>
          </a:xfrm>
          <a:prstGeom prst="rect">
            <a:avLst/>
          </a:prstGeom>
          <a:noFill/>
          <a:ln w="9525">
            <a:noFill/>
          </a:ln>
        </p:spPr>
      </p:pic>
    </p:spTree>
  </p:cSld>
  <p:clrMapOvr>
    <a:masterClrMapping/>
  </p:clrMapOvr>
  <p:transition spd="slow" advClick="0" advTm="0">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179763" y="2222500"/>
            <a:ext cx="4348163" cy="708025"/>
          </a:xfrm>
          <a:prstGeom prst="rect">
            <a:avLst/>
          </a:prstGeom>
          <a:noFill/>
        </p:spPr>
        <p:txBody>
          <a:bodyPr>
            <a:spAutoFit/>
          </a:bodyPr>
          <a:lstStyle/>
          <a:p>
            <a:pPr marR="0" defTabSz="685800" eaLnBrk="1" fontAlgn="auto" hangingPunct="1">
              <a:spcBef>
                <a:spcPts val="0"/>
              </a:spcBef>
              <a:spcAft>
                <a:spcPts val="0"/>
              </a:spcAft>
              <a:buClrTx/>
              <a:buSzTx/>
              <a:buFontTx/>
              <a:buNone/>
              <a:defRPr/>
            </a:pPr>
            <a:r>
              <a:rPr kumimoji="0" lang="zh-CN" altLang="en-US" sz="4000" b="1" kern="1200" cap="none" spc="0" normalizeH="0" baseline="0" noProof="0" dirty="0">
                <a:solidFill>
                  <a:schemeClr val="tx1">
                    <a:lumMod val="85000"/>
                    <a:lumOff val="15000"/>
                  </a:schemeClr>
                </a:solidFill>
                <a:latin typeface="+mn-lt"/>
                <a:ea typeface="+mn-ea"/>
                <a:cs typeface="+mn-cs"/>
              </a:rPr>
              <a:t>研究内容</a:t>
            </a:r>
          </a:p>
        </p:txBody>
      </p:sp>
      <p:sp>
        <p:nvSpPr>
          <p:cNvPr id="24579" name="文本框 4"/>
          <p:cNvSpPr txBox="1"/>
          <p:nvPr/>
        </p:nvSpPr>
        <p:spPr>
          <a:xfrm>
            <a:off x="3228975" y="2019300"/>
            <a:ext cx="1331913" cy="307975"/>
          </a:xfrm>
          <a:prstGeom prst="rect">
            <a:avLst/>
          </a:prstGeom>
          <a:noFill/>
          <a:ln w="9525">
            <a:noFill/>
          </a:ln>
        </p:spPr>
        <p:txBody>
          <a:bodyPr>
            <a:spAutoFit/>
          </a:bodyPr>
          <a:lstStyle/>
          <a:p>
            <a:pPr eaLnBrk="1" hangingPunct="1"/>
            <a:r>
              <a:rPr lang="en-US" altLang="zh-CN" sz="1400" dirty="0">
                <a:latin typeface="Arial" panose="020B0604020202020204" pitchFamily="34" charset="0"/>
              </a:rPr>
              <a:t>PART TWO</a:t>
            </a:r>
            <a:endParaRPr lang="zh-CN" altLang="en-US" sz="1400" dirty="0">
              <a:latin typeface="Arial" panose="020B0604020202020204" pitchFamily="34" charset="0"/>
            </a:endParaRPr>
          </a:p>
        </p:txBody>
      </p:sp>
      <p:grpSp>
        <p:nvGrpSpPr>
          <p:cNvPr id="24580" name="组合 8"/>
          <p:cNvGrpSpPr/>
          <p:nvPr/>
        </p:nvGrpSpPr>
        <p:grpSpPr>
          <a:xfrm>
            <a:off x="1928813" y="1944688"/>
            <a:ext cx="1130300" cy="1128712"/>
            <a:chOff x="1928879" y="1944350"/>
            <a:chExt cx="1129689" cy="1129689"/>
          </a:xfrm>
        </p:grpSpPr>
        <p:sp>
          <p:nvSpPr>
            <p:cNvPr id="2" name="椭圆 1"/>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8" name="Freeform 7"/>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spTree>
  </p:cSld>
  <p:clrMapOvr>
    <a:masterClrMapping/>
  </p:clrMapOvr>
  <p:transition spd="slow" advClick="0" advTm="0">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框 5"/>
          <p:cNvSpPr txBox="1"/>
          <p:nvPr/>
        </p:nvSpPr>
        <p:spPr>
          <a:xfrm>
            <a:off x="782638" y="280988"/>
            <a:ext cx="1722437" cy="461962"/>
          </a:xfrm>
          <a:prstGeom prst="rect">
            <a:avLst/>
          </a:prstGeom>
          <a:noFill/>
          <a:ln w="9525">
            <a:noFill/>
          </a:ln>
        </p:spPr>
        <p:txBody>
          <a:bodyPr>
            <a:spAutoFit/>
          </a:bodyPr>
          <a:lstStyle/>
          <a:p>
            <a:pPr eaLnBrk="1" hangingPunct="1"/>
            <a:r>
              <a:rPr lang="zh-CN" altLang="en-US" sz="2400" b="1" dirty="0">
                <a:latin typeface="Arial" panose="020B0604020202020204" pitchFamily="34" charset="0"/>
              </a:rPr>
              <a:t>研究内容</a:t>
            </a:r>
          </a:p>
        </p:txBody>
      </p:sp>
      <p:sp>
        <p:nvSpPr>
          <p:cNvPr id="11" name="椭圆 10"/>
          <p:cNvSpPr/>
          <p:nvPr/>
        </p:nvSpPr>
        <p:spPr>
          <a:xfrm>
            <a:off x="819150" y="1673225"/>
            <a:ext cx="2363788" cy="2363788"/>
          </a:xfrm>
          <a:prstGeom prst="ellipse">
            <a:avLst/>
          </a:prstGeom>
          <a:solidFill>
            <a:srgbClr val="414455"/>
          </a:solidFill>
          <a:ln cmpd="dbl">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accent6">
                  <a:lumMod val="75000"/>
                </a:schemeClr>
              </a:solidFill>
              <a:effectLst/>
              <a:uLnTx/>
              <a:uFillTx/>
              <a:latin typeface="微软雅黑" panose="020B0503020204020204" pitchFamily="34" charset="-122"/>
              <a:ea typeface="+mn-ea"/>
              <a:cs typeface="+mn-cs"/>
            </a:endParaRPr>
          </a:p>
        </p:txBody>
      </p:sp>
      <p:sp>
        <p:nvSpPr>
          <p:cNvPr id="12" name="椭圆 11"/>
          <p:cNvSpPr/>
          <p:nvPr/>
        </p:nvSpPr>
        <p:spPr>
          <a:xfrm>
            <a:off x="704850" y="1558925"/>
            <a:ext cx="2592388" cy="2592388"/>
          </a:xfrm>
          <a:prstGeom prst="ellipse">
            <a:avLst/>
          </a:prstGeom>
          <a:noFill/>
          <a:ln cmpd="sng">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微软雅黑" panose="020B0503020204020204" pitchFamily="34" charset="-122"/>
              <a:ea typeface="+mn-ea"/>
              <a:cs typeface="+mn-cs"/>
            </a:endParaRPr>
          </a:p>
        </p:txBody>
      </p:sp>
      <p:pic>
        <p:nvPicPr>
          <p:cNvPr id="26629" name="图片 12"/>
          <p:cNvPicPr>
            <a:picLocks noChangeAspect="1"/>
          </p:cNvPicPr>
          <p:nvPr/>
        </p:nvPicPr>
        <p:blipFill>
          <a:blip r:embed="rId3"/>
          <a:stretch>
            <a:fillRect/>
          </a:stretch>
        </p:blipFill>
        <p:spPr>
          <a:xfrm>
            <a:off x="1590675" y="2208213"/>
            <a:ext cx="914400" cy="1285875"/>
          </a:xfrm>
          <a:prstGeom prst="rect">
            <a:avLst/>
          </a:prstGeom>
          <a:noFill/>
          <a:ln w="9525">
            <a:noFill/>
          </a:ln>
        </p:spPr>
      </p:pic>
      <p:cxnSp>
        <p:nvCxnSpPr>
          <p:cNvPr id="14" name="直接连接符 13"/>
          <p:cNvCxnSpPr>
            <a:stCxn id="12" idx="0"/>
            <a:endCxn id="18" idx="2"/>
          </p:cNvCxnSpPr>
          <p:nvPr/>
        </p:nvCxnSpPr>
        <p:spPr>
          <a:xfrm>
            <a:off x="2000250" y="1558925"/>
            <a:ext cx="2074863" cy="0"/>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2" idx="6"/>
            <a:endCxn id="21" idx="2"/>
          </p:cNvCxnSpPr>
          <p:nvPr/>
        </p:nvCxnSpPr>
        <p:spPr>
          <a:xfrm flipV="1">
            <a:off x="3297238" y="2851150"/>
            <a:ext cx="777875" cy="4763"/>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2" idx="4"/>
            <a:endCxn id="24" idx="2"/>
          </p:cNvCxnSpPr>
          <p:nvPr/>
        </p:nvCxnSpPr>
        <p:spPr>
          <a:xfrm flipV="1">
            <a:off x="2000250" y="4151313"/>
            <a:ext cx="2074863" cy="0"/>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26633" name="组合 16"/>
          <p:cNvGrpSpPr/>
          <p:nvPr/>
        </p:nvGrpSpPr>
        <p:grpSpPr>
          <a:xfrm>
            <a:off x="4075113" y="1198563"/>
            <a:ext cx="719137" cy="720725"/>
            <a:chOff x="3995936" y="1495374"/>
            <a:chExt cx="720080" cy="720080"/>
          </a:xfrm>
        </p:grpSpPr>
        <p:sp>
          <p:nvSpPr>
            <p:cNvPr id="18" name="椭圆 17"/>
            <p:cNvSpPr/>
            <p:nvPr/>
          </p:nvSpPr>
          <p:spPr>
            <a:xfrm>
              <a:off x="3995936" y="1495374"/>
              <a:ext cx="720080" cy="7200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lt1"/>
                </a:solidFill>
                <a:effectLst/>
                <a:uLnTx/>
                <a:uFillTx/>
                <a:latin typeface="微软雅黑" panose="020B0503020204020204" pitchFamily="34" charset="-122"/>
                <a:ea typeface="+mn-ea"/>
                <a:cs typeface="+mn-cs"/>
              </a:endParaRPr>
            </a:p>
          </p:txBody>
        </p:sp>
        <p:sp>
          <p:nvSpPr>
            <p:cNvPr id="26651" name="TextBox 9"/>
            <p:cNvSpPr txBox="1"/>
            <p:nvPr/>
          </p:nvSpPr>
          <p:spPr>
            <a:xfrm>
              <a:off x="4061545" y="1624511"/>
              <a:ext cx="604653" cy="523219"/>
            </a:xfrm>
            <a:prstGeom prst="rect">
              <a:avLst/>
            </a:prstGeom>
            <a:noFill/>
            <a:ln w="9525">
              <a:noFill/>
            </a:ln>
          </p:spPr>
          <p:txBody>
            <a:bodyPr wrap="none">
              <a:spAutoFit/>
            </a:bodyPr>
            <a:lstStyle/>
            <a:p>
              <a:pPr eaLnBrk="1" hangingPunct="1"/>
              <a:r>
                <a:rPr lang="en-US" altLang="zh-CN" sz="2800" dirty="0">
                  <a:solidFill>
                    <a:schemeClr val="bg1"/>
                  </a:solidFill>
                  <a:latin typeface="微软雅黑" panose="020B0503020204020204" pitchFamily="34" charset="-122"/>
                </a:rPr>
                <a:t>01</a:t>
              </a:r>
              <a:endParaRPr lang="zh-CN" altLang="en-US" sz="2800" dirty="0">
                <a:solidFill>
                  <a:schemeClr val="bg1"/>
                </a:solidFill>
                <a:latin typeface="微软雅黑" panose="020B0503020204020204" pitchFamily="34" charset="-122"/>
              </a:endParaRPr>
            </a:p>
          </p:txBody>
        </p:sp>
      </p:grpSp>
      <p:grpSp>
        <p:nvGrpSpPr>
          <p:cNvPr id="26634" name="组合 19"/>
          <p:cNvGrpSpPr/>
          <p:nvPr/>
        </p:nvGrpSpPr>
        <p:grpSpPr>
          <a:xfrm>
            <a:off x="4075113" y="2490788"/>
            <a:ext cx="719137" cy="719137"/>
            <a:chOff x="3995936" y="2786571"/>
            <a:chExt cx="720080" cy="720080"/>
          </a:xfrm>
        </p:grpSpPr>
        <p:sp>
          <p:nvSpPr>
            <p:cNvPr id="21" name="椭圆 20"/>
            <p:cNvSpPr/>
            <p:nvPr/>
          </p:nvSpPr>
          <p:spPr>
            <a:xfrm>
              <a:off x="3995936" y="2786571"/>
              <a:ext cx="720080" cy="7200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lt1"/>
                </a:solidFill>
                <a:effectLst/>
                <a:uLnTx/>
                <a:uFillTx/>
                <a:latin typeface="微软雅黑" panose="020B0503020204020204" pitchFamily="34" charset="-122"/>
                <a:ea typeface="+mn-ea"/>
                <a:cs typeface="+mn-cs"/>
              </a:endParaRPr>
            </a:p>
          </p:txBody>
        </p:sp>
        <p:sp>
          <p:nvSpPr>
            <p:cNvPr id="26649" name="TextBox 12"/>
            <p:cNvSpPr txBox="1"/>
            <p:nvPr/>
          </p:nvSpPr>
          <p:spPr>
            <a:xfrm>
              <a:off x="4061543" y="2920654"/>
              <a:ext cx="604653" cy="523220"/>
            </a:xfrm>
            <a:prstGeom prst="rect">
              <a:avLst/>
            </a:prstGeom>
            <a:noFill/>
            <a:ln w="9525">
              <a:noFill/>
            </a:ln>
          </p:spPr>
          <p:txBody>
            <a:bodyPr wrap="none">
              <a:spAutoFit/>
            </a:bodyPr>
            <a:lstStyle/>
            <a:p>
              <a:pPr eaLnBrk="1" hangingPunct="1"/>
              <a:r>
                <a:rPr lang="en-US" altLang="zh-CN" sz="2800" dirty="0">
                  <a:solidFill>
                    <a:schemeClr val="bg1"/>
                  </a:solidFill>
                  <a:latin typeface="微软雅黑" panose="020B0503020204020204" pitchFamily="34" charset="-122"/>
                </a:rPr>
                <a:t>02</a:t>
              </a:r>
              <a:endParaRPr lang="zh-CN" altLang="en-US" sz="2800" dirty="0">
                <a:solidFill>
                  <a:schemeClr val="bg1"/>
                </a:solidFill>
                <a:latin typeface="微软雅黑" panose="020B0503020204020204" pitchFamily="34" charset="-122"/>
              </a:endParaRPr>
            </a:p>
          </p:txBody>
        </p:sp>
      </p:grpSp>
      <p:grpSp>
        <p:nvGrpSpPr>
          <p:cNvPr id="26635" name="组合 22"/>
          <p:cNvGrpSpPr/>
          <p:nvPr/>
        </p:nvGrpSpPr>
        <p:grpSpPr>
          <a:xfrm>
            <a:off x="4075113" y="3790950"/>
            <a:ext cx="719137" cy="720725"/>
            <a:chOff x="3995936" y="4087662"/>
            <a:chExt cx="720080" cy="720080"/>
          </a:xfrm>
        </p:grpSpPr>
        <p:sp>
          <p:nvSpPr>
            <p:cNvPr id="24" name="椭圆 23"/>
            <p:cNvSpPr/>
            <p:nvPr/>
          </p:nvSpPr>
          <p:spPr>
            <a:xfrm>
              <a:off x="3995936" y="4087662"/>
              <a:ext cx="720080" cy="72008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chemeClr val="lt1"/>
                </a:solidFill>
                <a:effectLst/>
                <a:uLnTx/>
                <a:uFillTx/>
                <a:latin typeface="微软雅黑" panose="020B0503020204020204" pitchFamily="34" charset="-122"/>
                <a:ea typeface="+mn-ea"/>
                <a:cs typeface="+mn-cs"/>
              </a:endParaRPr>
            </a:p>
          </p:txBody>
        </p:sp>
        <p:sp>
          <p:nvSpPr>
            <p:cNvPr id="26647" name="TextBox 15"/>
            <p:cNvSpPr txBox="1"/>
            <p:nvPr/>
          </p:nvSpPr>
          <p:spPr>
            <a:xfrm>
              <a:off x="4061545" y="4216800"/>
              <a:ext cx="604653" cy="523220"/>
            </a:xfrm>
            <a:prstGeom prst="rect">
              <a:avLst/>
            </a:prstGeom>
            <a:noFill/>
            <a:ln w="9525">
              <a:noFill/>
            </a:ln>
          </p:spPr>
          <p:txBody>
            <a:bodyPr wrap="none">
              <a:spAutoFit/>
            </a:bodyPr>
            <a:lstStyle/>
            <a:p>
              <a:pPr eaLnBrk="1" hangingPunct="1"/>
              <a:r>
                <a:rPr lang="en-US" altLang="zh-CN" sz="2800" dirty="0">
                  <a:solidFill>
                    <a:schemeClr val="bg1"/>
                  </a:solidFill>
                  <a:latin typeface="微软雅黑" panose="020B0503020204020204" pitchFamily="34" charset="-122"/>
                </a:rPr>
                <a:t>03</a:t>
              </a:r>
              <a:endParaRPr lang="zh-CN" altLang="en-US" sz="2800" dirty="0">
                <a:solidFill>
                  <a:schemeClr val="bg1"/>
                </a:solidFill>
                <a:latin typeface="微软雅黑" panose="020B0503020204020204" pitchFamily="34" charset="-122"/>
              </a:endParaRPr>
            </a:p>
          </p:txBody>
        </p:sp>
      </p:grpSp>
      <p:sp>
        <p:nvSpPr>
          <p:cNvPr id="26" name="TextBox 16"/>
          <p:cNvSpPr txBox="1"/>
          <p:nvPr/>
        </p:nvSpPr>
        <p:spPr bwMode="auto">
          <a:xfrm>
            <a:off x="4994275" y="1385888"/>
            <a:ext cx="3944938" cy="890588"/>
          </a:xfrm>
          <a:prstGeom prst="rect">
            <a:avLst/>
          </a:prstGeom>
          <a:noFill/>
        </p:spPr>
        <p:txBody>
          <a:bodyPr wrap="square">
            <a:spAutoFit/>
          </a:bodyPr>
          <a:lstStyle/>
          <a:p>
            <a:pPr marR="0" defTabSz="685800" eaLnBrk="1" fontAlgn="auto" hangingPunct="1">
              <a:lnSpc>
                <a:spcPct val="150000"/>
              </a:lnSpc>
              <a:spcBef>
                <a:spcPts val="0"/>
              </a:spcBef>
              <a:spcAft>
                <a:spcPts val="0"/>
              </a:spcAft>
              <a:buClrTx/>
              <a:buSzTx/>
              <a:buFontTx/>
              <a:buNone/>
              <a:defRPr/>
            </a:pPr>
            <a:r>
              <a:rPr kumimoji="0" lang="zh-CN" altLang="en-US" sz="12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rPr>
              <a:t>本研究利用</a:t>
            </a:r>
            <a:r>
              <a:rPr kumimoji="0" lang="en-US" altLang="zh-CN" sz="12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rPr>
              <a:t>EEG</a:t>
            </a:r>
            <a:r>
              <a:rPr kumimoji="0" lang="zh-CN" altLang="en-US" sz="12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rPr>
              <a:t>技术，以评估不同阅读材料（长视频、短视频、漫画）对于情绪调节，注意力水平的影响，讨论短视频相对于传统材料的脑电活动特征有何不同。</a:t>
            </a:r>
            <a:endParaRPr kumimoji="0" lang="en-US" altLang="zh-CN" sz="12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endParaRPr>
          </a:p>
        </p:txBody>
      </p:sp>
      <p:sp>
        <p:nvSpPr>
          <p:cNvPr id="27" name="矩形 26"/>
          <p:cNvSpPr/>
          <p:nvPr/>
        </p:nvSpPr>
        <p:spPr bwMode="auto">
          <a:xfrm>
            <a:off x="4994275" y="1120775"/>
            <a:ext cx="2020888" cy="339725"/>
          </a:xfrm>
          <a:prstGeom prst="rect">
            <a:avLst/>
          </a:prstGeom>
        </p:spPr>
        <p:txBody>
          <a:bodyPr>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研究目的</a:t>
            </a:r>
          </a:p>
        </p:txBody>
      </p:sp>
      <p:sp>
        <p:nvSpPr>
          <p:cNvPr id="28" name="TextBox 18"/>
          <p:cNvSpPr txBox="1"/>
          <p:nvPr/>
        </p:nvSpPr>
        <p:spPr bwMode="auto">
          <a:xfrm>
            <a:off x="5021263" y="2624138"/>
            <a:ext cx="3546475" cy="890588"/>
          </a:xfrm>
          <a:prstGeom prst="rect">
            <a:avLst/>
          </a:prstGeom>
          <a:noFill/>
        </p:spPr>
        <p:txBody>
          <a:bodyPr>
            <a:spAutoFit/>
          </a:bodyPr>
          <a:lstStyle/>
          <a:p>
            <a:pPr marR="0" defTabSz="685800" eaLnBrk="1" fontAlgn="auto" hangingPunct="1">
              <a:lnSpc>
                <a:spcPct val="150000"/>
              </a:lnSpc>
              <a:spcBef>
                <a:spcPts val="0"/>
              </a:spcBef>
              <a:spcAft>
                <a:spcPts val="0"/>
              </a:spcAft>
              <a:buClrTx/>
              <a:buSzTx/>
              <a:buFontTx/>
              <a:buNone/>
              <a:defRPr/>
            </a:pPr>
            <a:r>
              <a:rPr kumimoji="0" lang="zh-CN" altLang="en-US" sz="12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rPr>
              <a:t>结合</a:t>
            </a:r>
            <a:r>
              <a:rPr kumimoji="0" lang="en-US" altLang="zh-CN" sz="12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rPr>
              <a:t>EEG</a:t>
            </a:r>
            <a:r>
              <a:rPr kumimoji="0" lang="zh-CN" altLang="en-US" sz="12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rPr>
              <a:t>技术系统比较短视频、长视频与漫画对注意及情绪的神经机制差异，为优化数字阅读生态提供科学依据。</a:t>
            </a:r>
            <a:endParaRPr kumimoji="0" lang="en-US" altLang="zh-CN" sz="12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endParaRPr>
          </a:p>
        </p:txBody>
      </p:sp>
      <p:sp>
        <p:nvSpPr>
          <p:cNvPr id="29" name="矩形 28"/>
          <p:cNvSpPr/>
          <p:nvPr/>
        </p:nvSpPr>
        <p:spPr bwMode="auto">
          <a:xfrm>
            <a:off x="5021263" y="2351088"/>
            <a:ext cx="2020888" cy="338138"/>
          </a:xfrm>
          <a:prstGeom prst="rect">
            <a:avLst/>
          </a:prstGeom>
        </p:spPr>
        <p:txBody>
          <a:bodyPr>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研究意义</a:t>
            </a:r>
          </a:p>
        </p:txBody>
      </p:sp>
      <p:sp>
        <p:nvSpPr>
          <p:cNvPr id="30" name="TextBox 20"/>
          <p:cNvSpPr txBox="1"/>
          <p:nvPr/>
        </p:nvSpPr>
        <p:spPr bwMode="auto">
          <a:xfrm>
            <a:off x="5026025" y="4013200"/>
            <a:ext cx="3546475" cy="614363"/>
          </a:xfrm>
          <a:prstGeom prst="rect">
            <a:avLst/>
          </a:prstGeom>
          <a:noFill/>
        </p:spPr>
        <p:txBody>
          <a:bodyPr>
            <a:spAutoFit/>
          </a:bodyPr>
          <a:lstStyle/>
          <a:p>
            <a:pPr marR="0" defTabSz="685800" eaLnBrk="1" fontAlgn="auto" hangingPunct="1">
              <a:lnSpc>
                <a:spcPct val="150000"/>
              </a:lnSpc>
              <a:spcBef>
                <a:spcPts val="0"/>
              </a:spcBef>
              <a:spcAft>
                <a:spcPts val="0"/>
              </a:spcAft>
              <a:buClrTx/>
              <a:buSzTx/>
              <a:buFontTx/>
              <a:buNone/>
              <a:defRPr/>
            </a:pPr>
            <a:r>
              <a:rPr kumimoji="0" lang="zh-CN" altLang="en-US" sz="12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rPr>
              <a:t>相较于长视频和漫画，短视频会引发更高的注意力投入，拥有更高的负性情绪脑电特征。</a:t>
            </a:r>
            <a:endParaRPr kumimoji="0" lang="en-US" altLang="zh-CN" sz="1200" kern="1200" cap="none" spc="0" normalizeH="0" baseline="0" noProof="0" dirty="0">
              <a:solidFill>
                <a:schemeClr val="tx1">
                  <a:lumMod val="95000"/>
                  <a:lumOff val="5000"/>
                </a:schemeClr>
              </a:solidFill>
              <a:latin typeface="微软雅黑" panose="020B0503020204020204" pitchFamily="34" charset="-122"/>
              <a:ea typeface="微软雅黑" panose="020B0503020204020204" pitchFamily="34" charset="-122"/>
              <a:cs typeface="+mn-cs"/>
            </a:endParaRPr>
          </a:p>
        </p:txBody>
      </p:sp>
      <p:sp>
        <p:nvSpPr>
          <p:cNvPr id="31" name="矩形 30"/>
          <p:cNvSpPr/>
          <p:nvPr/>
        </p:nvSpPr>
        <p:spPr bwMode="auto">
          <a:xfrm>
            <a:off x="5021263" y="3751263"/>
            <a:ext cx="2020888" cy="338138"/>
          </a:xfrm>
          <a:prstGeom prst="rect">
            <a:avLst/>
          </a:prstGeom>
        </p:spPr>
        <p:txBody>
          <a:bodyPr>
            <a:spAutoFit/>
          </a:bodyPr>
          <a:lstStyle/>
          <a:p>
            <a:pPr marL="0" marR="0" lvl="0" indent="0" algn="l" defTabSz="6858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研究假设</a:t>
            </a:r>
          </a:p>
        </p:txBody>
      </p:sp>
      <p:grpSp>
        <p:nvGrpSpPr>
          <p:cNvPr id="26642" name="组合 32"/>
          <p:cNvGrpSpPr>
            <a:grpSpLocks noChangeAspect="1"/>
          </p:cNvGrpSpPr>
          <p:nvPr/>
        </p:nvGrpSpPr>
        <p:grpSpPr>
          <a:xfrm>
            <a:off x="314325" y="290513"/>
            <a:ext cx="468313" cy="468312"/>
            <a:chOff x="1928879" y="1944350"/>
            <a:chExt cx="1129689" cy="1129689"/>
          </a:xfrm>
        </p:grpSpPr>
        <p:sp>
          <p:nvSpPr>
            <p:cNvPr id="34" name="椭圆 33"/>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35" name="Freeform 7"/>
            <p:cNvSpPr>
              <a:spLocks noEditPoints="1"/>
            </p:cNvSpPr>
            <p:nvPr/>
          </p:nvSpPr>
          <p:spPr bwMode="auto">
            <a:xfrm>
              <a:off x="2108864" y="2227730"/>
              <a:ext cx="750572" cy="616542"/>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pic>
        <p:nvPicPr>
          <p:cNvPr id="26643" name="图片 31"/>
          <p:cNvPicPr>
            <a:picLocks noChangeAspect="1"/>
          </p:cNvPicPr>
          <p:nvPr/>
        </p:nvPicPr>
        <p:blipFill>
          <a:blip r:embed="rId4"/>
          <a:stretch>
            <a:fillRect/>
          </a:stretch>
        </p:blipFill>
        <p:spPr>
          <a:xfrm>
            <a:off x="7558088" y="-20637"/>
            <a:ext cx="1531937" cy="560387"/>
          </a:xfrm>
          <a:prstGeom prst="rect">
            <a:avLst/>
          </a:prstGeom>
          <a:noFill/>
          <a:ln w="9525">
            <a:noFill/>
          </a:ln>
        </p:spPr>
      </p:pic>
    </p:spTree>
  </p:cSld>
  <p:clrMapOvr>
    <a:masterClrMapping/>
  </p:clrMapOvr>
  <p:transition spd="slow" advClick="0" advTm="0">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28975" y="2266950"/>
            <a:ext cx="4348163" cy="708025"/>
          </a:xfrm>
          <a:prstGeom prst="rect">
            <a:avLst/>
          </a:prstGeom>
          <a:noFill/>
        </p:spPr>
        <p:txBody>
          <a:bodyPr>
            <a:spAutoFit/>
          </a:bodyPr>
          <a:lstStyle/>
          <a:p>
            <a:pPr marR="0" defTabSz="685800" eaLnBrk="1" fontAlgn="auto" hangingPunct="1">
              <a:spcBef>
                <a:spcPts val="0"/>
              </a:spcBef>
              <a:spcAft>
                <a:spcPts val="0"/>
              </a:spcAft>
              <a:buClrTx/>
              <a:buSzTx/>
              <a:buFontTx/>
              <a:buNone/>
              <a:defRPr/>
            </a:pPr>
            <a:r>
              <a:rPr kumimoji="0" lang="zh-CN" altLang="en-US" sz="4000" b="1" kern="1200" cap="none" spc="0" normalizeH="0" baseline="0" noProof="0" dirty="0">
                <a:solidFill>
                  <a:schemeClr val="tx1">
                    <a:lumMod val="85000"/>
                    <a:lumOff val="15000"/>
                  </a:schemeClr>
                </a:solidFill>
                <a:latin typeface="+mn-lt"/>
                <a:ea typeface="+mn-ea"/>
                <a:cs typeface="+mn-cs"/>
              </a:rPr>
              <a:t>研究方法</a:t>
            </a:r>
          </a:p>
        </p:txBody>
      </p:sp>
      <p:sp>
        <p:nvSpPr>
          <p:cNvPr id="28675" name="文本框 4"/>
          <p:cNvSpPr txBox="1"/>
          <p:nvPr/>
        </p:nvSpPr>
        <p:spPr>
          <a:xfrm>
            <a:off x="3228975" y="2019300"/>
            <a:ext cx="1331913" cy="307975"/>
          </a:xfrm>
          <a:prstGeom prst="rect">
            <a:avLst/>
          </a:prstGeom>
          <a:noFill/>
          <a:ln w="9525">
            <a:noFill/>
          </a:ln>
        </p:spPr>
        <p:txBody>
          <a:bodyPr>
            <a:spAutoFit/>
          </a:bodyPr>
          <a:lstStyle/>
          <a:p>
            <a:pPr eaLnBrk="1" hangingPunct="1"/>
            <a:r>
              <a:rPr lang="en-US" altLang="zh-CN" sz="1400" dirty="0">
                <a:latin typeface="Arial" panose="020B0604020202020204" pitchFamily="34" charset="0"/>
              </a:rPr>
              <a:t>PART THREE</a:t>
            </a:r>
            <a:endParaRPr lang="zh-CN" altLang="en-US" sz="1400" dirty="0">
              <a:latin typeface="Arial" panose="020B0604020202020204" pitchFamily="34" charset="0"/>
            </a:endParaRPr>
          </a:p>
        </p:txBody>
      </p:sp>
      <p:grpSp>
        <p:nvGrpSpPr>
          <p:cNvPr id="28676" name="组合 3"/>
          <p:cNvGrpSpPr/>
          <p:nvPr/>
        </p:nvGrpSpPr>
        <p:grpSpPr>
          <a:xfrm>
            <a:off x="1928813" y="1944688"/>
            <a:ext cx="1130300" cy="1128712"/>
            <a:chOff x="1928879" y="1944350"/>
            <a:chExt cx="1129689" cy="1129689"/>
          </a:xfrm>
        </p:grpSpPr>
        <p:sp>
          <p:nvSpPr>
            <p:cNvPr id="2" name="椭圆 1"/>
            <p:cNvSpPr/>
            <p:nvPr/>
          </p:nvSpPr>
          <p:spPr>
            <a:xfrm>
              <a:off x="1928879" y="1944350"/>
              <a:ext cx="1129689" cy="1129689"/>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ysClr val="windowText" lastClr="000000"/>
                </a:solidFill>
                <a:effectLst/>
                <a:uLnTx/>
                <a:uFillTx/>
                <a:latin typeface="+mn-lt"/>
                <a:ea typeface="+mn-ea"/>
                <a:cs typeface="+mn-cs"/>
              </a:endParaRPr>
            </a:p>
          </p:txBody>
        </p:sp>
        <p:sp>
          <p:nvSpPr>
            <p:cNvPr id="9"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a:ln>
                  <a:noFill/>
                </a:ln>
                <a:solidFill>
                  <a:schemeClr val="tx1"/>
                </a:solidFill>
                <a:effectLst/>
                <a:uLnTx/>
                <a:uFillTx/>
                <a:latin typeface="+mn-lt"/>
                <a:ea typeface="+mn-ea"/>
                <a:cs typeface="+mn-cs"/>
              </a:endParaRPr>
            </a:p>
          </p:txBody>
        </p:sp>
      </p:grpSp>
    </p:spTree>
  </p:cSld>
  <p:clrMapOvr>
    <a:masterClrMapping/>
  </p:clrMapOvr>
  <p:transition spd="slow" advClick="0" advTm="0">
    <p:fad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TEyZDYzNzA4YzcxMTc1NTQzNTEzMDQ2OTgxYmM5YTgifQ=="/>
</p:tagLst>
</file>

<file path=ppt/tags/tag10.xml><?xml version="1.0" encoding="utf-8"?>
<p:tagLst xmlns:a="http://schemas.openxmlformats.org/drawingml/2006/main" xmlns:r="http://schemas.openxmlformats.org/officeDocument/2006/relationships" xmlns:p="http://schemas.openxmlformats.org/presentationml/2006/main">
  <p:tag name="KSO_WM_DIAGRAM_VIRTUALLY_FRAME" val="{&quot;height&quot;:279.75003937007875,&quot;left&quot;:32.62503937007874,&quot;top&quot;:82.625,&quot;width&quot;:666}"/>
</p:tagLst>
</file>

<file path=ppt/tags/tag11.xml><?xml version="1.0" encoding="utf-8"?>
<p:tagLst xmlns:a="http://schemas.openxmlformats.org/drawingml/2006/main" xmlns:r="http://schemas.openxmlformats.org/officeDocument/2006/relationships" xmlns:p="http://schemas.openxmlformats.org/presentationml/2006/main">
  <p:tag name="KSO_WM_DIAGRAM_VIRTUALLY_FRAME" val="{&quot;height&quot;:279.75003937007875,&quot;left&quot;:32.62503937007874,&quot;top&quot;:82.625,&quot;width&quot;:666}"/>
</p:tagLst>
</file>

<file path=ppt/tags/tag12.xml><?xml version="1.0" encoding="utf-8"?>
<p:tagLst xmlns:a="http://schemas.openxmlformats.org/drawingml/2006/main" xmlns:r="http://schemas.openxmlformats.org/officeDocument/2006/relationships" xmlns:p="http://schemas.openxmlformats.org/presentationml/2006/main">
  <p:tag name="KSO_WM_DIAGRAM_VIRTUALLY_FRAME" val="{&quot;height&quot;:279.75003937007875,&quot;left&quot;:32.62503937007874,&quot;top&quot;:82.625,&quot;width&quot;:666}"/>
</p:tagLst>
</file>

<file path=ppt/tags/tag13.xml><?xml version="1.0" encoding="utf-8"?>
<p:tagLst xmlns:a="http://schemas.openxmlformats.org/drawingml/2006/main" xmlns:r="http://schemas.openxmlformats.org/officeDocument/2006/relationships" xmlns:p="http://schemas.openxmlformats.org/presentationml/2006/main">
  <p:tag name="KSO_WM_DIAGRAM_VIRTUALLY_FRAME" val="{&quot;height&quot;:279.75003937007875,&quot;left&quot;:32.62503937007874,&quot;top&quot;:82.625,&quot;width&quot;:666}"/>
</p:tagLst>
</file>

<file path=ppt/tags/tag14.xml><?xml version="1.0" encoding="utf-8"?>
<p:tagLst xmlns:a="http://schemas.openxmlformats.org/drawingml/2006/main" xmlns:r="http://schemas.openxmlformats.org/officeDocument/2006/relationships" xmlns:p="http://schemas.openxmlformats.org/presentationml/2006/main">
  <p:tag name="KSO_WM_DIAGRAM_VIRTUALLY_FRAME" val="{&quot;height&quot;:279.75003937007875,&quot;left&quot;:32.62503937007874,&quot;top&quot;:82.625,&quot;width&quot;:666}"/>
</p:tagLst>
</file>

<file path=ppt/tags/tag15.xml><?xml version="1.0" encoding="utf-8"?>
<p:tagLst xmlns:a="http://schemas.openxmlformats.org/drawingml/2006/main" xmlns:r="http://schemas.openxmlformats.org/officeDocument/2006/relationships" xmlns:p="http://schemas.openxmlformats.org/presentationml/2006/main">
  <p:tag name="KSO_WM_DIAGRAM_VIRTUALLY_FRAME" val="{&quot;height&quot;:279.75003937007875,&quot;left&quot;:32.62503937007874,&quot;top&quot;:82.625,&quot;width&quot;:666}"/>
</p:tagLst>
</file>

<file path=ppt/tags/tag16.xml><?xml version="1.0" encoding="utf-8"?>
<p:tagLst xmlns:a="http://schemas.openxmlformats.org/drawingml/2006/main" xmlns:r="http://schemas.openxmlformats.org/officeDocument/2006/relationships" xmlns:p="http://schemas.openxmlformats.org/presentationml/2006/main">
  <p:tag name="KSO_WM_DIAGRAM_VIRTUALLY_FRAME" val="{&quot;height&quot;:279.75003937007875,&quot;left&quot;:32.62503937007874,&quot;top&quot;:82.625,&quot;width&quot;:666}"/>
</p:tagLst>
</file>

<file path=ppt/tags/tag17.xml><?xml version="1.0" encoding="utf-8"?>
<p:tagLst xmlns:a="http://schemas.openxmlformats.org/drawingml/2006/main" xmlns:r="http://schemas.openxmlformats.org/officeDocument/2006/relationships" xmlns:p="http://schemas.openxmlformats.org/presentationml/2006/main">
  <p:tag name="KSO_WM_DIAGRAM_VIRTUALLY_FRAME" val="{&quot;height&quot;:279.75003937007875,&quot;left&quot;:32.62503937007874,&quot;top&quot;:82.625,&quot;width&quot;:666}"/>
</p:tagLst>
</file>

<file path=ppt/tags/tag18.xml><?xml version="1.0" encoding="utf-8"?>
<p:tagLst xmlns:a="http://schemas.openxmlformats.org/drawingml/2006/main" xmlns:r="http://schemas.openxmlformats.org/officeDocument/2006/relationships" xmlns:p="http://schemas.openxmlformats.org/presentationml/2006/main">
  <p:tag name="KSO_WM_DIAGRAM_VIRTUALLY_FRAME" val="{&quot;height&quot;:279.75003937007875,&quot;left&quot;:32.62503937007874,&quot;top&quot;:82.625,&quot;width&quot;:666}"/>
</p:tagLst>
</file>

<file path=ppt/tags/tag19.xml><?xml version="1.0" encoding="utf-8"?>
<p:tagLst xmlns:a="http://schemas.openxmlformats.org/drawingml/2006/main" xmlns:r="http://schemas.openxmlformats.org/officeDocument/2006/relationships" xmlns:p="http://schemas.openxmlformats.org/presentationml/2006/main">
  <p:tag name="KSO_WM_DIAGRAM_VIRTUALLY_FRAME" val="{&quot;height&quot;:279.75003937007875,&quot;left&quot;:32.62503937007874,&quot;top&quot;:82.625,&quot;width&quot;:666}"/>
</p:tagLst>
</file>

<file path=ppt/tags/tag2.xml><?xml version="1.0" encoding="utf-8"?>
<p:tagLst xmlns:a="http://schemas.openxmlformats.org/drawingml/2006/main" xmlns:r="http://schemas.openxmlformats.org/officeDocument/2006/relationships" xmlns:p="http://schemas.openxmlformats.org/presentationml/2006/main">
  <p:tag name="KSO_WM_DIAGRAM_VIRTUALLY_FRAME" val="{&quot;height&quot;:220.37496062992128,&quot;left&quot;:53.75,&quot;top&quot;:76.12503937007874,&quot;width&quot;:612.5}"/>
</p:tagLst>
</file>

<file path=ppt/tags/tag20.xml><?xml version="1.0" encoding="utf-8"?>
<p:tagLst xmlns:a="http://schemas.openxmlformats.org/drawingml/2006/main" xmlns:r="http://schemas.openxmlformats.org/officeDocument/2006/relationships" xmlns:p="http://schemas.openxmlformats.org/presentationml/2006/main">
  <p:tag name="KSO_WM_DIAGRAM_VIRTUALLY_FRAME" val="{&quot;height&quot;:279.75003937007875,&quot;left&quot;:32.62503937007874,&quot;top&quot;:82.625,&quot;width&quot;:666}"/>
</p:tagLst>
</file>

<file path=ppt/tags/tag21.xml><?xml version="1.0" encoding="utf-8"?>
<p:tagLst xmlns:a="http://schemas.openxmlformats.org/drawingml/2006/main" xmlns:r="http://schemas.openxmlformats.org/officeDocument/2006/relationships" xmlns:p="http://schemas.openxmlformats.org/presentationml/2006/main">
  <p:tag name="KSO_WM_DIAGRAM_VIRTUALLY_FRAME" val="{&quot;height&quot;:279.75003937007875,&quot;left&quot;:32.62503937007874,&quot;top&quot;:82.625,&quot;width&quot;:666}"/>
</p:tagLst>
</file>

<file path=ppt/tags/tag22.xml><?xml version="1.0" encoding="utf-8"?>
<p:tagLst xmlns:a="http://schemas.openxmlformats.org/drawingml/2006/main" xmlns:r="http://schemas.openxmlformats.org/officeDocument/2006/relationships" xmlns:p="http://schemas.openxmlformats.org/presentationml/2006/main">
  <p:tag name="KSO_WM_DIAGRAM_VIRTUALLY_FRAME" val="{&quot;height&quot;:279.75003937007875,&quot;left&quot;:32.62503937007874,&quot;top&quot;:82.625,&quot;width&quot;:666}"/>
</p:tagLst>
</file>

<file path=ppt/tags/tag23.xml><?xml version="1.0" encoding="utf-8"?>
<p:tagLst xmlns:a="http://schemas.openxmlformats.org/drawingml/2006/main" xmlns:r="http://schemas.openxmlformats.org/officeDocument/2006/relationships" xmlns:p="http://schemas.openxmlformats.org/presentationml/2006/main">
  <p:tag name="KSO_WM_DIAGRAM_VIRTUALLY_FRAME" val="{&quot;height&quot;:279.75003937007875,&quot;left&quot;:32.62503937007874,&quot;top&quot;:82.625,&quot;width&quot;:666}"/>
</p:tagLst>
</file>

<file path=ppt/tags/tag24.xml><?xml version="1.0" encoding="utf-8"?>
<p:tagLst xmlns:a="http://schemas.openxmlformats.org/drawingml/2006/main" xmlns:r="http://schemas.openxmlformats.org/officeDocument/2006/relationships" xmlns:p="http://schemas.openxmlformats.org/presentationml/2006/main">
  <p:tag name="KSO_WM_DIAGRAM_VIRTUALLY_FRAME" val="{&quot;height&quot;:279.75003937007875,&quot;left&quot;:32.62503937007874,&quot;top&quot;:82.625,&quot;width&quot;:666}"/>
</p:tagLst>
</file>

<file path=ppt/tags/tag25.xml><?xml version="1.0" encoding="utf-8"?>
<p:tagLst xmlns:a="http://schemas.openxmlformats.org/drawingml/2006/main" xmlns:r="http://schemas.openxmlformats.org/officeDocument/2006/relationships" xmlns:p="http://schemas.openxmlformats.org/presentationml/2006/main">
  <p:tag name="KSO_WM_DIAGRAM_VIRTUALLY_FRAME" val="{&quot;height&quot;:279.75003937007875,&quot;left&quot;:32.62503937007874,&quot;top&quot;:82.625,&quot;width&quot;:666}"/>
</p:tagLst>
</file>

<file path=ppt/tags/tag26.xml><?xml version="1.0" encoding="utf-8"?>
<p:tagLst xmlns:a="http://schemas.openxmlformats.org/drawingml/2006/main" xmlns:r="http://schemas.openxmlformats.org/officeDocument/2006/relationships" xmlns:p="http://schemas.openxmlformats.org/presentationml/2006/main">
  <p:tag name="KSO_WM_DIAGRAM_VIRTUALLY_FRAME" val="{&quot;height&quot;:279.75003937007875,&quot;left&quot;:32.62503937007874,&quot;top&quot;:82.625,&quot;width&quot;:666}"/>
</p:tagLst>
</file>

<file path=ppt/tags/tag27.xml><?xml version="1.0" encoding="utf-8"?>
<p:tagLst xmlns:a="http://schemas.openxmlformats.org/drawingml/2006/main" xmlns:r="http://schemas.openxmlformats.org/officeDocument/2006/relationships" xmlns:p="http://schemas.openxmlformats.org/presentationml/2006/main">
  <p:tag name="KSO_WM_DIAGRAM_VIRTUALLY_FRAME" val="{&quot;height&quot;:279.75003937007875,&quot;left&quot;:32.62503937007874,&quot;top&quot;:82.625,&quot;width&quot;:666}"/>
</p:tagLst>
</file>

<file path=ppt/tags/tag28.xml><?xml version="1.0" encoding="utf-8"?>
<p:tagLst xmlns:a="http://schemas.openxmlformats.org/drawingml/2006/main" xmlns:r="http://schemas.openxmlformats.org/officeDocument/2006/relationships" xmlns:p="http://schemas.openxmlformats.org/presentationml/2006/main">
  <p:tag name="KSO_WM_DIAGRAM_VIRTUALLY_FRAME" val="{&quot;height&quot;:278.55,&quot;left&quot;:320.87503937007875,&quot;top&quot;:88.25,&quot;width&quot;:354.12496062992125}"/>
</p:tagLst>
</file>

<file path=ppt/tags/tag29.xml><?xml version="1.0" encoding="utf-8"?>
<p:tagLst xmlns:a="http://schemas.openxmlformats.org/drawingml/2006/main" xmlns:r="http://schemas.openxmlformats.org/officeDocument/2006/relationships" xmlns:p="http://schemas.openxmlformats.org/presentationml/2006/main">
  <p:tag name="KSO_WM_DIAGRAM_VIRTUALLY_FRAME" val="{&quot;height&quot;:278.55,&quot;left&quot;:320.87503937007875,&quot;top&quot;:88.25,&quot;width&quot;:354.12496062992125}"/>
</p:tagLst>
</file>

<file path=ppt/tags/tag3.xml><?xml version="1.0" encoding="utf-8"?>
<p:tagLst xmlns:a="http://schemas.openxmlformats.org/drawingml/2006/main" xmlns:r="http://schemas.openxmlformats.org/officeDocument/2006/relationships" xmlns:p="http://schemas.openxmlformats.org/presentationml/2006/main">
  <p:tag name="KSO_WM_DIAGRAM_VIRTUALLY_FRAME" val="{&quot;height&quot;:220.37496062992128,&quot;left&quot;:53.75,&quot;top&quot;:76.12503937007874,&quot;width&quot;:612.5}"/>
</p:tagLst>
</file>

<file path=ppt/tags/tag30.xml><?xml version="1.0" encoding="utf-8"?>
<p:tagLst xmlns:a="http://schemas.openxmlformats.org/drawingml/2006/main" xmlns:r="http://schemas.openxmlformats.org/officeDocument/2006/relationships" xmlns:p="http://schemas.openxmlformats.org/presentationml/2006/main">
  <p:tag name="KSO_WM_DIAGRAM_VIRTUALLY_FRAME" val="{&quot;height&quot;:278.55,&quot;left&quot;:320.87503937007875,&quot;top&quot;:88.25,&quot;width&quot;:354.12496062992125}"/>
</p:tagLst>
</file>

<file path=ppt/tags/tag31.xml><?xml version="1.0" encoding="utf-8"?>
<p:tagLst xmlns:a="http://schemas.openxmlformats.org/drawingml/2006/main" xmlns:r="http://schemas.openxmlformats.org/officeDocument/2006/relationships" xmlns:p="http://schemas.openxmlformats.org/presentationml/2006/main">
  <p:tag name="KSO_WM_DIAGRAM_VIRTUALLY_FRAME" val="{&quot;height&quot;:278.55,&quot;left&quot;:320.87503937007875,&quot;top&quot;:88.25,&quot;width&quot;:354.12496062992125}"/>
</p:tagLst>
</file>

<file path=ppt/tags/tag32.xml><?xml version="1.0" encoding="utf-8"?>
<p:tagLst xmlns:a="http://schemas.openxmlformats.org/drawingml/2006/main" xmlns:r="http://schemas.openxmlformats.org/officeDocument/2006/relationships" xmlns:p="http://schemas.openxmlformats.org/presentationml/2006/main">
  <p:tag name="KSO_WM_DIAGRAM_VIRTUALLY_FRAME" val="{&quot;height&quot;:278.55,&quot;left&quot;:320.87503937007875,&quot;top&quot;:88.25,&quot;width&quot;:354.12496062992125}"/>
</p:tagLst>
</file>

<file path=ppt/tags/tag33.xml><?xml version="1.0" encoding="utf-8"?>
<p:tagLst xmlns:a="http://schemas.openxmlformats.org/drawingml/2006/main" xmlns:r="http://schemas.openxmlformats.org/officeDocument/2006/relationships" xmlns:p="http://schemas.openxmlformats.org/presentationml/2006/main">
  <p:tag name="KSO_WM_DIAGRAM_VIRTUALLY_FRAME" val="{&quot;height&quot;:278.55,&quot;left&quot;:320.87503937007875,&quot;top&quot;:88.25,&quot;width&quot;:354.12496062992125}"/>
</p:tagLst>
</file>

<file path=ppt/tags/tag34.xml><?xml version="1.0" encoding="utf-8"?>
<p:tagLst xmlns:a="http://schemas.openxmlformats.org/drawingml/2006/main" xmlns:r="http://schemas.openxmlformats.org/officeDocument/2006/relationships" xmlns:p="http://schemas.openxmlformats.org/presentationml/2006/main">
  <p:tag name="KSO_WM_DIAGRAM_VIRTUALLY_FRAME" val="{&quot;height&quot;:278.55,&quot;left&quot;:320.87503937007875,&quot;top&quot;:88.25,&quot;width&quot;:354.12496062992125}"/>
</p:tagLst>
</file>

<file path=ppt/tags/tag35.xml><?xml version="1.0" encoding="utf-8"?>
<p:tagLst xmlns:a="http://schemas.openxmlformats.org/drawingml/2006/main" xmlns:r="http://schemas.openxmlformats.org/officeDocument/2006/relationships" xmlns:p="http://schemas.openxmlformats.org/presentationml/2006/main">
  <p:tag name="KSO_WM_DIAGRAM_VIRTUALLY_FRAME" val="{&quot;height&quot;:278.55,&quot;left&quot;:320.87503937007875,&quot;top&quot;:88.25,&quot;width&quot;:354.12496062992125}"/>
</p:tagLst>
</file>

<file path=ppt/tags/tag36.xml><?xml version="1.0" encoding="utf-8"?>
<p:tagLst xmlns:a="http://schemas.openxmlformats.org/drawingml/2006/main" xmlns:r="http://schemas.openxmlformats.org/officeDocument/2006/relationships" xmlns:p="http://schemas.openxmlformats.org/presentationml/2006/main">
  <p:tag name="KSO_WM_DIAGRAM_VIRTUALLY_FRAME" val="{&quot;height&quot;:278.55,&quot;left&quot;:320.87503937007875,&quot;top&quot;:88.25,&quot;width&quot;:354.12496062992125}"/>
</p:tagLst>
</file>

<file path=ppt/tags/tag37.xml><?xml version="1.0" encoding="utf-8"?>
<p:tagLst xmlns:a="http://schemas.openxmlformats.org/drawingml/2006/main" xmlns:r="http://schemas.openxmlformats.org/officeDocument/2006/relationships" xmlns:p="http://schemas.openxmlformats.org/presentationml/2006/main">
  <p:tag name="KSO_WM_DIAGRAM_VIRTUALLY_FRAME" val="{&quot;height&quot;:278.55,&quot;left&quot;:320.87503937007875,&quot;top&quot;:88.25,&quot;width&quot;:354.12496062992125}"/>
</p:tagLst>
</file>

<file path=ppt/tags/tag38.xml><?xml version="1.0" encoding="utf-8"?>
<p:tagLst xmlns:a="http://schemas.openxmlformats.org/drawingml/2006/main" xmlns:r="http://schemas.openxmlformats.org/officeDocument/2006/relationships" xmlns:p="http://schemas.openxmlformats.org/presentationml/2006/main">
  <p:tag name="KSO_WM_DIAGRAM_VIRTUALLY_FRAME" val="{&quot;height&quot;:278.55,&quot;left&quot;:320.87503937007875,&quot;top&quot;:88.25,&quot;width&quot;:354.12496062992125}"/>
</p:tagLst>
</file>

<file path=ppt/tags/tag39.xml><?xml version="1.0" encoding="utf-8"?>
<p:tagLst xmlns:a="http://schemas.openxmlformats.org/drawingml/2006/main" xmlns:r="http://schemas.openxmlformats.org/officeDocument/2006/relationships" xmlns:p="http://schemas.openxmlformats.org/presentationml/2006/main">
  <p:tag name="KSO_WM_DIAGRAM_VIRTUALLY_FRAME" val="{&quot;height&quot;:278.55,&quot;left&quot;:320.87503937007875,&quot;top&quot;:88.25,&quot;width&quot;:354.12496062992125}"/>
</p:tagLst>
</file>

<file path=ppt/tags/tag4.xml><?xml version="1.0" encoding="utf-8"?>
<p:tagLst xmlns:a="http://schemas.openxmlformats.org/drawingml/2006/main" xmlns:r="http://schemas.openxmlformats.org/officeDocument/2006/relationships" xmlns:p="http://schemas.openxmlformats.org/presentationml/2006/main">
  <p:tag name="KSO_WM_DIAGRAM_VIRTUALLY_FRAME" val="{&quot;height&quot;:220.37496062992128,&quot;left&quot;:53.75,&quot;top&quot;:76.12503937007874,&quot;width&quot;:612.5}"/>
</p:tagLst>
</file>

<file path=ppt/tags/tag40.xml><?xml version="1.0" encoding="utf-8"?>
<p:tagLst xmlns:a="http://schemas.openxmlformats.org/drawingml/2006/main" xmlns:r="http://schemas.openxmlformats.org/officeDocument/2006/relationships" xmlns:p="http://schemas.openxmlformats.org/presentationml/2006/main">
  <p:tag name="KSO_WM_DIAGRAM_VIRTUALLY_FRAME" val="{&quot;height&quot;:278.55,&quot;left&quot;:320.87503937007875,&quot;top&quot;:88.25,&quot;width&quot;:354.12496062992125}"/>
</p:tagLst>
</file>

<file path=ppt/tags/tag41.xml><?xml version="1.0" encoding="utf-8"?>
<p:tagLst xmlns:a="http://schemas.openxmlformats.org/drawingml/2006/main" xmlns:r="http://schemas.openxmlformats.org/officeDocument/2006/relationships" xmlns:p="http://schemas.openxmlformats.org/presentationml/2006/main">
  <p:tag name="KSO_WM_DIAGRAM_VIRTUALLY_FRAME" val="{&quot;height&quot;:278.55,&quot;left&quot;:320.87503937007875,&quot;top&quot;:88.25,&quot;width&quot;:354.12496062992125}"/>
</p:tagLst>
</file>

<file path=ppt/tags/tag42.xml><?xml version="1.0" encoding="utf-8"?>
<p:tagLst xmlns:a="http://schemas.openxmlformats.org/drawingml/2006/main" xmlns:r="http://schemas.openxmlformats.org/officeDocument/2006/relationships" xmlns:p="http://schemas.openxmlformats.org/presentationml/2006/main">
  <p:tag name="KSO_WM_DIAGRAM_VIRTUALLY_FRAME" val="{&quot;height&quot;:278.55,&quot;left&quot;:320.87503937007875,&quot;top&quot;:88.25,&quot;width&quot;:354.12496062992125}"/>
</p:tagLst>
</file>

<file path=ppt/tags/tag5.xml><?xml version="1.0" encoding="utf-8"?>
<p:tagLst xmlns:a="http://schemas.openxmlformats.org/drawingml/2006/main" xmlns:r="http://schemas.openxmlformats.org/officeDocument/2006/relationships" xmlns:p="http://schemas.openxmlformats.org/presentationml/2006/main">
  <p:tag name="KSO_WM_DIAGRAM_VIRTUALLY_FRAME" val="{&quot;height&quot;:220.37496062992128,&quot;left&quot;:53.75,&quot;top&quot;:76.12503937007874,&quot;width&quot;:612.5}"/>
</p:tagLst>
</file>

<file path=ppt/tags/tag6.xml><?xml version="1.0" encoding="utf-8"?>
<p:tagLst xmlns:a="http://schemas.openxmlformats.org/drawingml/2006/main" xmlns:r="http://schemas.openxmlformats.org/officeDocument/2006/relationships" xmlns:p="http://schemas.openxmlformats.org/presentationml/2006/main">
  <p:tag name="KSO_WM_DIAGRAM_VIRTUALLY_FRAME" val="{&quot;height&quot;:279.75003937007875,&quot;left&quot;:32.62503937007874,&quot;top&quot;:82.625,&quot;width&quot;:666}"/>
</p:tagLst>
</file>

<file path=ppt/tags/tag7.xml><?xml version="1.0" encoding="utf-8"?>
<p:tagLst xmlns:a="http://schemas.openxmlformats.org/drawingml/2006/main" xmlns:r="http://schemas.openxmlformats.org/officeDocument/2006/relationships" xmlns:p="http://schemas.openxmlformats.org/presentationml/2006/main">
  <p:tag name="KSO_WM_DIAGRAM_VIRTUALLY_FRAME" val="{&quot;height&quot;:279.75003937007875,&quot;left&quot;:32.62503937007874,&quot;top&quot;:82.625,&quot;width&quot;:666}"/>
</p:tagLst>
</file>

<file path=ppt/tags/tag8.xml><?xml version="1.0" encoding="utf-8"?>
<p:tagLst xmlns:a="http://schemas.openxmlformats.org/drawingml/2006/main" xmlns:r="http://schemas.openxmlformats.org/officeDocument/2006/relationships" xmlns:p="http://schemas.openxmlformats.org/presentationml/2006/main">
  <p:tag name="KSO_WM_DIAGRAM_VIRTUALLY_FRAME" val="{&quot;height&quot;:279.75003937007875,&quot;left&quot;:32.62503937007874,&quot;top&quot;:82.625,&quot;width&quot;:666}"/>
</p:tagLst>
</file>

<file path=ppt/tags/tag9.xml><?xml version="1.0" encoding="utf-8"?>
<p:tagLst xmlns:a="http://schemas.openxmlformats.org/drawingml/2006/main" xmlns:r="http://schemas.openxmlformats.org/officeDocument/2006/relationships" xmlns:p="http://schemas.openxmlformats.org/presentationml/2006/main">
  <p:tag name="KSO_WM_DIAGRAM_VIRTUALLY_FRAME" val="{&quot;height&quot;:279.75003937007875,&quot;left&quot;:32.62503937007874,&quot;top&quot;:82.625,&quot;width&quot;:666}"/>
</p:tagLst>
</file>

<file path=ppt/theme/theme1.xml><?xml version="1.0" encoding="utf-8"?>
<a:theme xmlns:a="http://schemas.openxmlformats.org/drawingml/2006/main" name="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自定义 1">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自定义 1">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2760</Words>
  <Application>Microsoft Office PowerPoint</Application>
  <PresentationFormat>全屏显示(16:9)</PresentationFormat>
  <Paragraphs>175</Paragraphs>
  <Slides>22</Slides>
  <Notes>20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22</vt:i4>
      </vt:variant>
    </vt:vector>
  </HeadingPairs>
  <TitlesOfParts>
    <vt:vector size="30" baseType="lpstr">
      <vt:lpstr>微软雅黑</vt:lpstr>
      <vt:lpstr>Arial</vt:lpstr>
      <vt:lpstr>黑体</vt:lpstr>
      <vt:lpstr>Impact</vt:lpstr>
      <vt:lpstr>Calibri</vt:lpstr>
      <vt:lpstr>Nexa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iTianKong.com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dreamsummit</dc:creator>
  <cp:lastModifiedBy>醒 洛</cp:lastModifiedBy>
  <cp:revision>141</cp:revision>
  <dcterms:created xsi:type="dcterms:W3CDTF">2015-04-27T05:53:00Z</dcterms:created>
  <dcterms:modified xsi:type="dcterms:W3CDTF">2025-05-25T15:04:16Z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15C6ACC9C8834B65956E894F0113AC9A_13</vt:lpwstr>
  </property>
  <property fmtid="{D5CDD505-2E9C-101B-9397-08002B2CF9AE}" pid="3" name="KSOProductBuildVer">
    <vt:lpwstr>2052-12.1.0.18276</vt:lpwstr>
  </property>
</Properties>
</file>