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  <p:sldMasterId id="2147483687" r:id="rId5"/>
  </p:sldMasterIdLst>
  <p:sldIdLst>
    <p:sldId id="256" r:id="rId6"/>
    <p:sldId id="262" r:id="rId7"/>
    <p:sldId id="258" r:id="rId8"/>
    <p:sldId id="259" r:id="rId9"/>
    <p:sldId id="264" r:id="rId10"/>
    <p:sldId id="260" r:id="rId11"/>
    <p:sldId id="265" r:id="rId12"/>
    <p:sldId id="26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CD551-EA7C-4FCD-A433-E52E6052AC21}" v="31" dt="2020-05-16T17:11:21.1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éa Dupin" userId="7e1c1a22-78e3-49fa-abc6-0c6da1277485" providerId="ADAL" clId="{316CD551-EA7C-4FCD-A433-E52E6052AC21}"/>
    <pc:docChg chg="modSld">
      <pc:chgData name="Léa Dupin" userId="7e1c1a22-78e3-49fa-abc6-0c6da1277485" providerId="ADAL" clId="{316CD551-EA7C-4FCD-A433-E52E6052AC21}" dt="2020-05-16T17:10:46.543" v="27"/>
      <pc:docMkLst>
        <pc:docMk/>
      </pc:docMkLst>
      <pc:sldChg chg="modSp">
        <pc:chgData name="Léa Dupin" userId="7e1c1a22-78e3-49fa-abc6-0c6da1277485" providerId="ADAL" clId="{316CD551-EA7C-4FCD-A433-E52E6052AC21}" dt="2020-05-16T17:08:41.388" v="7"/>
        <pc:sldMkLst>
          <pc:docMk/>
          <pc:sldMk cId="11824371" sldId="258"/>
        </pc:sldMkLst>
        <pc:picChg chg="mod">
          <ac:chgData name="Léa Dupin" userId="7e1c1a22-78e3-49fa-abc6-0c6da1277485" providerId="ADAL" clId="{316CD551-EA7C-4FCD-A433-E52E6052AC21}" dt="2020-05-16T17:08:41.388" v="7"/>
          <ac:picMkLst>
            <pc:docMk/>
            <pc:sldMk cId="11824371" sldId="258"/>
            <ac:picMk id="17" creationId="{EB6C5E8A-B4F9-4F1A-9A84-598DE6CB706D}"/>
          </ac:picMkLst>
        </pc:picChg>
      </pc:sldChg>
      <pc:sldChg chg="modSp">
        <pc:chgData name="Léa Dupin" userId="7e1c1a22-78e3-49fa-abc6-0c6da1277485" providerId="ADAL" clId="{316CD551-EA7C-4FCD-A433-E52E6052AC21}" dt="2020-05-16T17:10:46.543" v="27"/>
        <pc:sldMkLst>
          <pc:docMk/>
          <pc:sldMk cId="1552574942" sldId="259"/>
        </pc:sldMkLst>
        <pc:picChg chg="mod">
          <ac:chgData name="Léa Dupin" userId="7e1c1a22-78e3-49fa-abc6-0c6da1277485" providerId="ADAL" clId="{316CD551-EA7C-4FCD-A433-E52E6052AC21}" dt="2020-05-16T17:10:46.543" v="27"/>
          <ac:picMkLst>
            <pc:docMk/>
            <pc:sldMk cId="1552574942" sldId="259"/>
            <ac:picMk id="11" creationId="{9451193B-45A3-423F-8769-FDF645718A48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 dirty="0"/>
              <a:t>Evolution de la température finale de l'eau en fonction de la masse et de la température initiale de l'aluminium</a:t>
            </a:r>
          </a:p>
        </c:rich>
      </c:tx>
      <c:layout>
        <c:manualLayout>
          <c:xMode val="edge"/>
          <c:yMode val="edge"/>
          <c:x val="0.11585277303025746"/>
          <c:y val="2.42206082077184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M = 300 g</c:v>
          </c:tx>
          <c:spPr>
            <a:ln w="25400" cap="rnd">
              <a:noFill/>
            </a:ln>
            <a:effectLst>
              <a:glow rad="139700">
                <a:schemeClr val="accent6">
                  <a:lumMod val="20000"/>
                  <a:lumOff val="80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6"/>
              </a:solidFill>
              <a:ln>
                <a:noFill/>
              </a:ln>
              <a:effectLst>
                <a:glow rad="139700">
                  <a:schemeClr val="accent6">
                    <a:lumMod val="20000"/>
                    <a:lumOff val="80000"/>
                    <a:alpha val="14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6">
                    <a:alpha val="50000"/>
                  </a:schemeClr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2244473132278484"/>
                  <c:y val="0.3544282620377363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800" b="0" i="0" u="none" strike="noStrike" kern="120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800" baseline="0">
                        <a:solidFill>
                          <a:schemeClr val="accent6"/>
                        </a:solidFill>
                      </a:rPr>
                      <a:t>y = 0,0861x + 3,6929</a:t>
                    </a:r>
                    <a:br>
                      <a:rPr lang="en-US" sz="800" baseline="0">
                        <a:solidFill>
                          <a:schemeClr val="accent6"/>
                        </a:solidFill>
                      </a:rPr>
                    </a:br>
                    <a:r>
                      <a:rPr lang="en-US" sz="800" baseline="0">
                        <a:solidFill>
                          <a:schemeClr val="accent6"/>
                        </a:solidFill>
                      </a:rPr>
                      <a:t>R² = 0,9996</a:t>
                    </a:r>
                    <a:endParaRPr lang="en-US" sz="800">
                      <a:solidFill>
                        <a:schemeClr val="accent6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trendlineLbl>
          </c:trendline>
          <c:xVal>
            <c:numRef>
              <c:f>Sheet1!$D$5:$K$5</c:f>
              <c:numCache>
                <c:formatCode>General</c:formatCod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numCache>
            </c:numRef>
          </c:xVal>
          <c:yVal>
            <c:numRef>
              <c:f>Sheet1!$D$7:$K$7</c:f>
              <c:numCache>
                <c:formatCode>General</c:formatCode>
                <c:ptCount val="8"/>
                <c:pt idx="0">
                  <c:v>6.3</c:v>
                </c:pt>
                <c:pt idx="1">
                  <c:v>7.1</c:v>
                </c:pt>
                <c:pt idx="2">
                  <c:v>8</c:v>
                </c:pt>
                <c:pt idx="3">
                  <c:v>8.8000000000000007</c:v>
                </c:pt>
                <c:pt idx="4">
                  <c:v>9.8000000000000007</c:v>
                </c:pt>
                <c:pt idx="5">
                  <c:v>10.6</c:v>
                </c:pt>
                <c:pt idx="6">
                  <c:v>11.4</c:v>
                </c:pt>
                <c:pt idx="7">
                  <c:v>12.3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E1C-4C04-A37F-BB38F7848A38}"/>
            </c:ext>
          </c:extLst>
        </c:ser>
        <c:ser>
          <c:idx val="2"/>
          <c:order val="1"/>
          <c:tx>
            <c:v>M = 400 g</c:v>
          </c:tx>
          <c:spPr>
            <a:ln w="25400" cap="rnd">
              <a:noFill/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3">
                    <a:alpha val="50000"/>
                  </a:schemeClr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32170679395697022"/>
                  <c:y val="0.4295343682231385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trendlineLbl>
          </c:trendline>
          <c:xVal>
            <c:numRef>
              <c:f>Sheet1!$D$5:$K$5</c:f>
              <c:numCache>
                <c:formatCode>General</c:formatCod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numCache>
            </c:numRef>
          </c:xVal>
          <c:yVal>
            <c:numRef>
              <c:f>Sheet1!$D$8:$K$8</c:f>
              <c:numCache>
                <c:formatCode>General</c:formatCode>
                <c:ptCount val="8"/>
                <c:pt idx="0">
                  <c:v>6.9</c:v>
                </c:pt>
                <c:pt idx="1">
                  <c:v>8</c:v>
                </c:pt>
                <c:pt idx="2">
                  <c:v>9.1</c:v>
                </c:pt>
                <c:pt idx="3">
                  <c:v>10.4</c:v>
                </c:pt>
                <c:pt idx="4">
                  <c:v>11.4</c:v>
                </c:pt>
                <c:pt idx="5">
                  <c:v>12.5</c:v>
                </c:pt>
                <c:pt idx="6">
                  <c:v>13.6</c:v>
                </c:pt>
                <c:pt idx="7">
                  <c:v>14.7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E1C-4C04-A37F-BB38F7848A38}"/>
            </c:ext>
          </c:extLst>
        </c:ser>
        <c:ser>
          <c:idx val="3"/>
          <c:order val="2"/>
          <c:tx>
            <c:v>M = 500 g</c:v>
          </c:tx>
          <c:spPr>
            <a:ln w="25400" cap="rnd">
              <a:noFill/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4">
                    <a:alpha val="50000"/>
                  </a:schemeClr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51170085367793761"/>
                  <c:y val="0.4764910560800610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trendlineLbl>
          </c:trendline>
          <c:xVal>
            <c:numRef>
              <c:f>Sheet1!$D$5:$K$5</c:f>
              <c:numCache>
                <c:formatCode>General</c:formatCod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numCache>
            </c:numRef>
          </c:xVal>
          <c:yVal>
            <c:numRef>
              <c:f>Sheet1!$D$9:$K$9</c:f>
              <c:numCache>
                <c:formatCode>General</c:formatCode>
                <c:ptCount val="8"/>
                <c:pt idx="0">
                  <c:v>7.5</c:v>
                </c:pt>
                <c:pt idx="1">
                  <c:v>8.9</c:v>
                </c:pt>
                <c:pt idx="2">
                  <c:v>10.3</c:v>
                </c:pt>
                <c:pt idx="3">
                  <c:v>11.6</c:v>
                </c:pt>
                <c:pt idx="4">
                  <c:v>13</c:v>
                </c:pt>
                <c:pt idx="5">
                  <c:v>14.3</c:v>
                </c:pt>
                <c:pt idx="6">
                  <c:v>15.7</c:v>
                </c:pt>
                <c:pt idx="7">
                  <c:v>17.100000000000001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E1C-4C04-A37F-BB38F7848A38}"/>
            </c:ext>
          </c:extLst>
        </c:ser>
        <c:ser>
          <c:idx val="0"/>
          <c:order val="3"/>
          <c:tx>
            <c:v>M = 200 g</c:v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5232327669878035E-2"/>
                  <c:y val="0.2661255520510144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trendlineLbl>
          </c:trendline>
          <c:xVal>
            <c:numRef>
              <c:f>Sheet1!$D$5:$K$5</c:f>
              <c:numCache>
                <c:formatCode>General</c:formatCod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numCache>
            </c:numRef>
          </c:xVal>
          <c:yVal>
            <c:numRef>
              <c:f>Sheet1!$D$6:$K$6</c:f>
              <c:numCache>
                <c:formatCode>General</c:formatCode>
                <c:ptCount val="8"/>
                <c:pt idx="0">
                  <c:v>5.6</c:v>
                </c:pt>
                <c:pt idx="1">
                  <c:v>6.1</c:v>
                </c:pt>
                <c:pt idx="2">
                  <c:v>6.7</c:v>
                </c:pt>
                <c:pt idx="3">
                  <c:v>7.3</c:v>
                </c:pt>
                <c:pt idx="4">
                  <c:v>7.9</c:v>
                </c:pt>
                <c:pt idx="5">
                  <c:v>8.5</c:v>
                </c:pt>
                <c:pt idx="6">
                  <c:v>9.1</c:v>
                </c:pt>
                <c:pt idx="7">
                  <c:v>9.6999999999999993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E1C-4C04-A37F-BB38F7848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1046400"/>
        <c:axId val="2067098512"/>
      </c:scatterChart>
      <c:valAx>
        <c:axId val="2061046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100" b="0"/>
                  <a:t>T initiale de l'aluminium en °C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67098512"/>
        <c:crosses val="autoZero"/>
        <c:crossBetween val="midCat"/>
      </c:valAx>
      <c:valAx>
        <c:axId val="206709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100" b="0"/>
                  <a:t>T finale de l'eau en °C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61046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T finale </a:t>
            </a:r>
            <a:r>
              <a:rPr lang="en-US" sz="1800" dirty="0" err="1"/>
              <a:t>en</a:t>
            </a:r>
            <a:r>
              <a:rPr lang="en-US" sz="1800" dirty="0"/>
              <a:t> °C par rapport à la masse </a:t>
            </a:r>
            <a:r>
              <a:rPr lang="en-US" sz="1800" dirty="0" err="1"/>
              <a:t>en</a:t>
            </a:r>
            <a:r>
              <a:rPr lang="en-US" sz="1800" dirty="0"/>
              <a:t> 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 finale en °C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6">
                  <a:lumMod val="20000"/>
                  <a:lumOff val="80000"/>
                  <a:alpha val="14000"/>
                </a:schemeClr>
              </a:glow>
            </a:effectLst>
          </c:spPr>
          <c:marker>
            <c:symbol val="circle"/>
            <c:size val="6"/>
            <c:spPr>
              <a:solidFill>
                <a:schemeClr val="accent6"/>
              </a:solidFill>
              <a:ln>
                <a:noFill/>
              </a:ln>
              <a:effectLst>
                <a:glow rad="139700">
                  <a:schemeClr val="accent6">
                    <a:lumMod val="20000"/>
                    <a:lumOff val="80000"/>
                    <a:alpha val="14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6">
                    <a:lumMod val="60000"/>
                    <a:lumOff val="40000"/>
                    <a:alpha val="50000"/>
                  </a:schemeClr>
                </a:solidFill>
              </a:ln>
              <a:effectLst/>
            </c:spPr>
            <c:trendlineType val="log"/>
            <c:dispRSqr val="1"/>
            <c:dispEq val="0"/>
            <c:trendlineLbl>
              <c:layout>
                <c:manualLayout>
                  <c:x val="-0.55583659549672038"/>
                  <c:y val="5.002399228733596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trendlineLbl>
          </c:trendline>
          <c:xVal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125</c:v>
                </c:pt>
                <c:pt idx="2">
                  <c:v>150</c:v>
                </c:pt>
                <c:pt idx="3">
                  <c:v>175</c:v>
                </c:pt>
                <c:pt idx="4">
                  <c:v>200</c:v>
                </c:pt>
                <c:pt idx="5">
                  <c:v>225</c:v>
                </c:pt>
                <c:pt idx="6">
                  <c:v>250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18.8</c:v>
                </c:pt>
                <c:pt idx="1">
                  <c:v>18.68</c:v>
                </c:pt>
                <c:pt idx="2">
                  <c:v>18.59</c:v>
                </c:pt>
                <c:pt idx="3">
                  <c:v>18.52</c:v>
                </c:pt>
                <c:pt idx="4">
                  <c:v>18.46</c:v>
                </c:pt>
                <c:pt idx="5">
                  <c:v>18.420000000000002</c:v>
                </c:pt>
                <c:pt idx="6">
                  <c:v>18.38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4AD-4806-94A3-FBEFF31109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314720"/>
        <c:axId val="287712432"/>
      </c:scatterChart>
      <c:valAx>
        <c:axId val="384314720"/>
        <c:scaling>
          <c:orientation val="minMax"/>
          <c:min val="75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7712432"/>
        <c:crosses val="autoZero"/>
        <c:crossBetween val="midCat"/>
      </c:valAx>
      <c:valAx>
        <c:axId val="287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4314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44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07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54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4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99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05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57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62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90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98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697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73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5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5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9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4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6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8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7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44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7" Type="http://schemas.microsoft.com/office/2007/relationships/hdphoto" Target="../media/hdphoto2.wdp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7" Type="http://schemas.openxmlformats.org/officeDocument/2006/relationships/chart" Target="../charts/char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6DC4EB-6A3F-4F8E-BCD7-F4CBE2D472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A310D5-EDD6-49D2-B3C3-9B505D6A7CE8}"/>
              </a:ext>
            </a:extLst>
          </p:cNvPr>
          <p:cNvSpPr/>
          <p:nvPr/>
        </p:nvSpPr>
        <p:spPr>
          <a:xfrm>
            <a:off x="-7" y="6363795"/>
            <a:ext cx="12191980" cy="4942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B085A-61C6-495E-94D5-61E5CCBD6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txBody>
          <a:bodyPr anchor="b">
            <a:normAutofit/>
          </a:bodyPr>
          <a:lstStyle/>
          <a:p>
            <a:pPr algn="ctr"/>
            <a:r>
              <a:rPr lang="fr-FR" sz="4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mbo" panose="02020502050201020203" pitchFamily="18" charset="0"/>
              </a:rPr>
              <a:t>TP N°2 – Ph121 : Calorimétrie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6C274-2F46-49BE-9AB4-457B597FB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405203"/>
          </a:xfrm>
        </p:spPr>
        <p:txBody>
          <a:bodyPr anchor="t">
            <a:normAutofit/>
          </a:bodyPr>
          <a:lstStyle/>
          <a:p>
            <a:pPr algn="ctr"/>
            <a:r>
              <a:rPr lang="fr-FR" sz="1600" i="1" dirty="0">
                <a:solidFill>
                  <a:schemeClr val="bg1"/>
                </a:solidFill>
                <a:latin typeface="Arial Nova Light" panose="020B0304020202020204" pitchFamily="34" charset="0"/>
              </a:rPr>
              <a:t>DUPIN Léa - </a:t>
            </a:r>
            <a:r>
              <a:rPr lang="fr-FR" sz="1600" i="1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Aéro</a:t>
            </a:r>
            <a:r>
              <a:rPr lang="fr-FR" sz="1600" i="1" dirty="0">
                <a:solidFill>
                  <a:schemeClr val="bg1"/>
                </a:solidFill>
                <a:latin typeface="Arial Nova Light" panose="020B0304020202020204" pitchFamily="34" charset="0"/>
              </a:rPr>
              <a:t> 1 classe Y1 - Mai 2020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BF204-9776-4072-B16D-7F955719E1A2}"/>
              </a:ext>
            </a:extLst>
          </p:cNvPr>
          <p:cNvSpPr txBox="1"/>
          <p:nvPr/>
        </p:nvSpPr>
        <p:spPr>
          <a:xfrm>
            <a:off x="71021" y="6452459"/>
            <a:ext cx="11975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INSTITUT POLYTECHNIQUE DES SCIENCES AVANCEES - Etablissement Privé d’Enseignement Supérieur Technique</a:t>
            </a:r>
          </a:p>
        </p:txBody>
      </p:sp>
      <p:pic>
        <p:nvPicPr>
          <p:cNvPr id="21" name="Picture 20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6B73138E-C464-4DB0-BDEE-BD0C14ABC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" y="66987"/>
            <a:ext cx="2970192" cy="1673208"/>
          </a:xfrm>
          <a:prstGeom prst="rect">
            <a:avLst/>
          </a:prstGeom>
        </p:spPr>
      </p:pic>
      <p:pic>
        <p:nvPicPr>
          <p:cNvPr id="41" name="Audio 40">
            <a:hlinkClick r:id="" action="ppaction://media"/>
            <a:extLst>
              <a:ext uri="{FF2B5EF4-FFF2-40B4-BE49-F238E27FC236}">
                <a16:creationId xmlns:a16="http://schemas.microsoft.com/office/drawing/2014/main" id="{70396673-9150-4487-8ABB-4CE9B795F0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6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82"/>
    </mc:Choice>
    <mc:Fallback>
      <p:transition spd="slow" advTm="40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0592-04EA-4EC8-A263-B4A23D48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 des diapositives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083A-4898-48C9-A2BF-D25081C96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4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 Synthèse du cours :  ……………………..  2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4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 Expériences numériques :  ……………… </a:t>
            </a:r>
            <a:r>
              <a:rPr lang="fr-FR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fr-FR" sz="4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r>
          </a:p>
          <a:p>
            <a:pPr lvl="3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 Expérience 1 :  …………………………………………..    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fr-FR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r>
          </a:p>
          <a:p>
            <a:pPr lvl="3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 Expérience 2 :  …………………………………………..    </a:t>
            </a:r>
            <a:r>
              <a:rPr lang="fr-FR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fr-FR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6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4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 Bilan du TP :  …………………………… 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4101E6-8992-44E9-81C7-420DADD3D1EB}"/>
              </a:ext>
            </a:extLst>
          </p:cNvPr>
          <p:cNvSpPr txBox="1"/>
          <p:nvPr/>
        </p:nvSpPr>
        <p:spPr>
          <a:xfrm>
            <a:off x="71021" y="6452459"/>
            <a:ext cx="11975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ova Light" panose="020F0502020204030204"/>
                <a:ea typeface="+mn-ea"/>
                <a:cs typeface="+mn-cs"/>
              </a:rPr>
              <a:t>IPSA 2020 – DUPIN Léa 1pY1 – </a:t>
            </a:r>
            <a:r>
              <a:rPr lang="fr-FR" sz="1600" dirty="0">
                <a:solidFill>
                  <a:srgbClr val="FFFFFF">
                    <a:lumMod val="50000"/>
                  </a:srgbClr>
                </a:solidFill>
                <a:latin typeface="Arial Nova Light" panose="020F0502020204030204"/>
              </a:rPr>
              <a:t>TP n°2 - Ph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ova Light" panose="020F0502020204030204"/>
                <a:ea typeface="+mn-ea"/>
                <a:cs typeface="+mn-cs"/>
              </a:rPr>
              <a:t> 121 - 1/7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A7DE777-31E2-45C5-B240-EE7B0715E4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6797"/>
          <a:stretch/>
        </p:blipFill>
        <p:spPr>
          <a:xfrm rot="5400000">
            <a:off x="9110043" y="-941401"/>
            <a:ext cx="2140555" cy="4023362"/>
          </a:xfrm>
          <a:prstGeom prst="rect">
            <a:avLst/>
          </a:prstGeom>
        </p:spPr>
      </p:pic>
      <p:pic>
        <p:nvPicPr>
          <p:cNvPr id="16" name="Audio 15">
            <a:hlinkClick r:id="" action="ppaction://media"/>
            <a:extLst>
              <a:ext uri="{FF2B5EF4-FFF2-40B4-BE49-F238E27FC236}">
                <a16:creationId xmlns:a16="http://schemas.microsoft.com/office/drawing/2014/main" id="{0A2325F7-EC53-4871-B326-328B42745C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21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50"/>
    </mc:Choice>
    <mc:Fallback>
      <p:transition spd="slow" advTm="7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0592-04EA-4EC8-A263-B4A23D48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Synthèse de cours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083A-4898-48C9-A2BF-D25081C96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305537"/>
            <a:ext cx="10058400" cy="2522209"/>
          </a:xfrm>
        </p:spPr>
        <p:txBody>
          <a:bodyPr>
            <a:normAutofit/>
          </a:bodyPr>
          <a:lstStyle/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3400" dirty="0">
                <a:solidFill>
                  <a:schemeClr val="bg1">
                    <a:lumMod val="95000"/>
                  </a:schemeClr>
                </a:solidFill>
              </a:rPr>
              <a:t>  Notion de chaleur latente et sensible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34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fr-FR" sz="3400" dirty="0">
                <a:solidFill>
                  <a:srgbClr val="FFFFFF">
                    <a:lumMod val="95000"/>
                  </a:srgbClr>
                </a:solidFill>
              </a:rPr>
              <a:t>Lien avec l’énergie</a:t>
            </a:r>
          </a:p>
          <a:p>
            <a:pPr lvl="1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fr-FR" sz="3400" dirty="0">
                <a:solidFill>
                  <a:schemeClr val="bg1">
                    <a:lumMod val="95000"/>
                  </a:schemeClr>
                </a:solidFill>
              </a:rPr>
              <a:t>  Calorimétrie</a:t>
            </a:r>
          </a:p>
          <a:p>
            <a:pPr lvl="1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fr-FR" sz="3400" dirty="0">
                <a:solidFill>
                  <a:schemeClr val="bg1">
                    <a:lumMod val="95000"/>
                  </a:schemeClr>
                </a:solidFill>
              </a:rPr>
              <a:t>  Valeur en eau d’un système</a:t>
            </a:r>
            <a:endParaRPr lang="fr-FR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4101E6-8992-44E9-81C7-420DADD3D1EB}"/>
              </a:ext>
            </a:extLst>
          </p:cNvPr>
          <p:cNvSpPr txBox="1"/>
          <p:nvPr/>
        </p:nvSpPr>
        <p:spPr>
          <a:xfrm>
            <a:off x="71021" y="6452459"/>
            <a:ext cx="11975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ova Light" panose="020F0502020204030204"/>
                <a:ea typeface="+mn-ea"/>
                <a:cs typeface="+mn-cs"/>
              </a:rPr>
              <a:t>IPSA 2020 – DUPIN Léa 1pY1 – </a:t>
            </a:r>
            <a:r>
              <a:rPr lang="fr-FR" sz="1600" dirty="0">
                <a:solidFill>
                  <a:srgbClr val="FFFFFF">
                    <a:lumMod val="50000"/>
                  </a:srgbClr>
                </a:solidFill>
                <a:latin typeface="Arial Nova Light" panose="020F0502020204030204"/>
              </a:rPr>
              <a:t>TP n°2 - Ph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ova Light" panose="020F0502020204030204"/>
                <a:ea typeface="+mn-ea"/>
                <a:cs typeface="+mn-cs"/>
              </a:rPr>
              <a:t> 121 - 2/7</a:t>
            </a:r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D8B706D7-2531-4A66-A687-BAF99D30CC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6797"/>
          <a:stretch/>
        </p:blipFill>
        <p:spPr>
          <a:xfrm flipH="1">
            <a:off x="10085402" y="2834638"/>
            <a:ext cx="2140555" cy="40233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55DB1E7-CA7E-4BC8-81E5-BBA47AF74C99}"/>
                  </a:ext>
                </a:extLst>
              </p:cNvPr>
              <p:cNvSpPr/>
              <p:nvPr/>
            </p:nvSpPr>
            <p:spPr>
              <a:xfrm>
                <a:off x="372862" y="5210893"/>
                <a:ext cx="9410700" cy="6733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fr-F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irmala UI" panose="020B0502040204020203" pitchFamily="34" charset="0"/>
                      </a:rPr>
                      <m:t>𝛿</m:t>
                    </m:r>
                    <m:r>
                      <a:rPr lang="fr-F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irmala UI" panose="020B0502040204020203" pitchFamily="34" charset="0"/>
                      </a:rPr>
                      <m:t>𝑄</m:t>
                    </m:r>
                    <m:r>
                      <a:rPr lang="fr-F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irmala UI" panose="020B0502040204020203" pitchFamily="34" charset="0"/>
                      </a:rPr>
                      <m:t>=</m:t>
                    </m:r>
                    <m:r>
                      <a:rPr lang="fr-F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irmala UI" panose="020B0502040204020203" pitchFamily="34" charset="0"/>
                      </a:rPr>
                      <m:t>𝑚</m:t>
                    </m:r>
                    <m:r>
                      <a:rPr lang="fr-F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irmala UI" panose="020B0502040204020203" pitchFamily="34" charset="0"/>
                      </a:rPr>
                      <m:t>∗</m:t>
                    </m:r>
                    <m:r>
                      <a:rPr lang="fr-F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irmala UI" panose="020B0502040204020203" pitchFamily="34" charset="0"/>
                      </a:rPr>
                      <m:t>𝑐</m:t>
                    </m:r>
                    <m:r>
                      <a:rPr lang="fr-F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irmala UI" panose="020B0502040204020203" pitchFamily="34" charset="0"/>
                      </a:rPr>
                      <m:t>∗</m:t>
                    </m:r>
                    <m:r>
                      <a:rPr lang="fr-F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irmala UI" panose="020B0502040204020203" pitchFamily="34" charset="0"/>
                      </a:rPr>
                      <m:t>𝛥</m:t>
                    </m:r>
                    <m:r>
                      <a:rPr lang="fr-F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irmala UI" panose="020B0502040204020203" pitchFamily="34" charset="0"/>
                      </a:rPr>
                      <m:t>𝑇</m:t>
                    </m:r>
                    <m:r>
                      <a:rPr lang="fr-F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irmala UI" panose="020B0502040204020203" pitchFamily="34" charset="0"/>
                      </a:rPr>
                      <m:t>=</m:t>
                    </m:r>
                    <m:r>
                      <a:rPr lang="fr-F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irmala UI" panose="020B0502040204020203" pitchFamily="34" charset="0"/>
                      </a:rPr>
                      <m:t>𝑚</m:t>
                    </m:r>
                    <m:r>
                      <a:rPr lang="fr-F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irmala UI" panose="020B0502040204020203" pitchFamily="34" charset="0"/>
                      </a:rPr>
                      <m:t>∗</m:t>
                    </m:r>
                    <m:r>
                      <a:rPr lang="fr-F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irmala UI" panose="020B0502040204020203" pitchFamily="34" charset="0"/>
                      </a:rPr>
                      <m:t>𝑐</m:t>
                    </m:r>
                    <m:r>
                      <a:rPr lang="fr-F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irmala UI" panose="020B0502040204020203" pitchFamily="34" charset="0"/>
                      </a:rPr>
                      <m:t>∗</m:t>
                    </m:r>
                    <m:r>
                      <a:rPr lang="fr-F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irmala UI" panose="020B0502040204020203" pitchFamily="34" charset="0"/>
                      </a:rPr>
                      <m:t>𝛥𝜃</m:t>
                    </m:r>
                  </m:oMath>
                </a14:m>
                <a:r>
                  <a:rPr lang="fr-FR" sz="24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Nirmala UI" panose="020B0502040204020203" pitchFamily="34" charset="0"/>
                      </a:rPr>
                      <m:t>𝑐</m:t>
                    </m:r>
                    <m:r>
                      <a:rPr lang="fr-F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Nirmala UI" panose="020B0502040204020203" pitchFamily="34" charset="0"/>
                      </a:rPr>
                      <m:t>= </m:t>
                    </m:r>
                    <m:f>
                      <m:fPr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irmala UI" panose="020B0502040204020203" pitchFamily="34" charset="0"/>
                          </a:rPr>
                        </m:ctrlPr>
                      </m:fPr>
                      <m:num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irmala UI" panose="020B0502040204020203" pitchFamily="34" charset="0"/>
                          </a:rPr>
                          <m:t>𝛿</m:t>
                        </m:r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irmala UI" panose="020B0502040204020203" pitchFamily="34" charset="0"/>
                          </a:rPr>
                          <m:t>𝑄</m:t>
                        </m:r>
                      </m:num>
                      <m:den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irmala UI" panose="020B0502040204020203" pitchFamily="34" charset="0"/>
                          </a:rPr>
                          <m:t>𝑚</m:t>
                        </m:r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irmala UI" panose="020B0502040204020203" pitchFamily="34" charset="0"/>
                          </a:rPr>
                          <m:t>∗</m:t>
                        </m:r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irmala UI" panose="020B0502040204020203" pitchFamily="34" charset="0"/>
                          </a:rPr>
                          <m:t>𝛥</m:t>
                        </m:r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irmala UI" panose="020B0502040204020203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Nirmala UI" panose="020B0502040204020203" pitchFamily="34" charset="0"/>
                      </a:rPr>
                      <m:t>𝜇</m:t>
                    </m:r>
                    <m:r>
                      <a:rPr lang="fr-F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Nirmala UI" panose="020B0502040204020203" pitchFamily="34" charset="0"/>
                      </a:rPr>
                      <m:t>= </m:t>
                    </m:r>
                    <m:f>
                      <m:fPr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irmala UI" panose="020B0502040204020203" pitchFamily="34" charset="0"/>
                          </a:rPr>
                        </m:ctrlPr>
                      </m:fPr>
                      <m:num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irmala UI" panose="020B0502040204020203" pitchFamily="34" charset="0"/>
                          </a:rPr>
                          <m:t>𝑚</m:t>
                        </m:r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irmala UI" panose="020B0502040204020203" pitchFamily="34" charset="0"/>
                          </a:rPr>
                          <m:t>∗</m:t>
                        </m:r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irmala UI" panose="020B0502040204020203" pitchFamily="34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fr-F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irmala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irmala UI" panose="020B0502040204020203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irmala UI" panose="020B0502040204020203" pitchFamily="34" charset="0"/>
                              </a:rPr>
                              <m:t>𝑒𝑎𝑢</m:t>
                            </m:r>
                          </m:sub>
                        </m:sSub>
                      </m:den>
                    </m:f>
                  </m:oMath>
                </a14:m>
                <a:endParaRPr lang="fr-FR" sz="24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55DB1E7-CA7E-4BC8-81E5-BBA47AF74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2" y="5210893"/>
                <a:ext cx="9410700" cy="6733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Audio 16">
            <a:hlinkClick r:id="" action="ppaction://media"/>
            <a:extLst>
              <a:ext uri="{FF2B5EF4-FFF2-40B4-BE49-F238E27FC236}">
                <a16:creationId xmlns:a16="http://schemas.microsoft.com/office/drawing/2014/main" id="{EB6C5E8A-B4F9-4F1A-9A84-598DE6CB70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2000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751"/>
    </mc:Choice>
    <mc:Fallback>
      <p:transition spd="slow" advTm="437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0592-04EA-4EC8-A263-B4A23D48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Expériences numériques :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083A-4898-48C9-A2BF-D25081C96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rgbClr val="FFFFFF">
                    <a:lumMod val="95000"/>
                  </a:srgbClr>
                </a:solidFill>
              </a:rPr>
              <a:t> Contexte de la première expérience numérique</a:t>
            </a:r>
          </a:p>
          <a:p>
            <a:pPr lvl="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rgbClr val="FFFFFF">
                    <a:lumMod val="95000"/>
                  </a:srgbClr>
                </a:solidFill>
              </a:rPr>
              <a:t> Résultats avec l’aluminium </a:t>
            </a:r>
            <a:endParaRPr lang="fr-FR" sz="1200" dirty="0">
              <a:solidFill>
                <a:srgbClr val="FFFFFF">
                  <a:lumMod val="95000"/>
                </a:srgbClr>
              </a:solidFill>
            </a:endParaRPr>
          </a:p>
          <a:p>
            <a:pPr algn="just"/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4101E6-8992-44E9-81C7-420DADD3D1EB}"/>
              </a:ext>
            </a:extLst>
          </p:cNvPr>
          <p:cNvSpPr txBox="1"/>
          <p:nvPr/>
        </p:nvSpPr>
        <p:spPr>
          <a:xfrm>
            <a:off x="71021" y="6452459"/>
            <a:ext cx="11975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ova Light" panose="020F0502020204030204"/>
                <a:ea typeface="+mn-ea"/>
                <a:cs typeface="+mn-cs"/>
              </a:rPr>
              <a:t>IPSA 2020 – DUPIN Léa 1pY1 – </a:t>
            </a:r>
            <a:r>
              <a:rPr lang="fr-FR" sz="1600" dirty="0">
                <a:solidFill>
                  <a:srgbClr val="FFFFFF">
                    <a:lumMod val="50000"/>
                  </a:srgbClr>
                </a:solidFill>
                <a:latin typeface="Arial Nova Light" panose="020F0502020204030204"/>
              </a:rPr>
              <a:t>TP n°2 - Ph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ova Light" panose="020F0502020204030204"/>
                <a:ea typeface="+mn-ea"/>
                <a:cs typeface="+mn-cs"/>
              </a:rPr>
              <a:t> 121 – </a:t>
            </a:r>
            <a:r>
              <a:rPr lang="fr-FR" sz="1600" dirty="0">
                <a:solidFill>
                  <a:srgbClr val="FFFFFF">
                    <a:lumMod val="50000"/>
                  </a:srgbClr>
                </a:solidFill>
                <a:latin typeface="Arial Nova Light" panose="020F0502020204030204"/>
              </a:rPr>
              <a:t>3/7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 Nova Light" panose="020F0502020204030204"/>
              <a:ea typeface="+mn-ea"/>
              <a:cs typeface="+mn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64496F6-C1B2-4960-AAF9-88FEDE1E49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2949447"/>
              </p:ext>
            </p:extLst>
          </p:nvPr>
        </p:nvGraphicFramePr>
        <p:xfrm>
          <a:off x="6096000" y="2743200"/>
          <a:ext cx="5481224" cy="349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5C8E3A1-9864-4683-B65B-0361D311C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317" y="3428999"/>
            <a:ext cx="3801148" cy="2810933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6E8BD14E-6745-4596-A301-08D13CE6057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6797"/>
          <a:stretch/>
        </p:blipFill>
        <p:spPr>
          <a:xfrm>
            <a:off x="0" y="2834638"/>
            <a:ext cx="2140555" cy="4023362"/>
          </a:xfrm>
          <a:prstGeom prst="rect">
            <a:avLst/>
          </a:prstGeom>
        </p:spPr>
      </p:pic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9451193B-45A3-423F-8769-FDF645718A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3000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7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56"/>
    </mc:Choice>
    <mc:Fallback>
      <p:transition spd="slow" advTm="178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0592-04EA-4EC8-A263-B4A23D48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Expériences numériques : 1/2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4101E6-8992-44E9-81C7-420DADD3D1EB}"/>
              </a:ext>
            </a:extLst>
          </p:cNvPr>
          <p:cNvSpPr txBox="1"/>
          <p:nvPr/>
        </p:nvSpPr>
        <p:spPr>
          <a:xfrm>
            <a:off x="71021" y="6452459"/>
            <a:ext cx="11975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ova Light" panose="020F0502020204030204"/>
                <a:ea typeface="+mn-ea"/>
                <a:cs typeface="+mn-cs"/>
              </a:rPr>
              <a:t>IPSA 2020 – DUPIN Léa 1pY1 – </a:t>
            </a:r>
            <a:r>
              <a:rPr lang="fr-FR" sz="1600" dirty="0">
                <a:solidFill>
                  <a:srgbClr val="FFFFFF">
                    <a:lumMod val="50000"/>
                  </a:srgbClr>
                </a:solidFill>
                <a:latin typeface="Arial Nova Light" panose="020F0502020204030204"/>
              </a:rPr>
              <a:t>TP n°2 - Ph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ova Light" panose="020F0502020204030204"/>
                <a:ea typeface="+mn-ea"/>
                <a:cs typeface="+mn-cs"/>
              </a:rPr>
              <a:t> 121 – 4/7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66D2DA-9396-4EAD-BAB1-29D87D3F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768161"/>
          </a:xfrm>
        </p:spPr>
        <p:txBody>
          <a:bodyPr/>
          <a:lstStyle/>
          <a:p>
            <a:pPr lvl="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rgbClr val="FFFFFF">
                    <a:lumMod val="95000"/>
                  </a:srgbClr>
                </a:solidFill>
              </a:rPr>
              <a:t> Conclusion sur la chaleur spécifique d’un solide</a:t>
            </a:r>
            <a:endParaRPr lang="fr-FR" sz="1200" dirty="0">
              <a:solidFill>
                <a:srgbClr val="FFFFFF">
                  <a:lumMod val="95000"/>
                </a:srgbClr>
              </a:solidFill>
            </a:endParaRPr>
          </a:p>
          <a:p>
            <a:pPr algn="just"/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16C66B0-0043-458B-89DC-5F794121A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98705"/>
              </p:ext>
            </p:extLst>
          </p:nvPr>
        </p:nvGraphicFramePr>
        <p:xfrm>
          <a:off x="595257" y="3143228"/>
          <a:ext cx="6717033" cy="2476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3550">
                  <a:extLst>
                    <a:ext uri="{9D8B030D-6E8A-4147-A177-3AD203B41FA5}">
                      <a16:colId xmlns:a16="http://schemas.microsoft.com/office/drawing/2014/main" val="338011217"/>
                    </a:ext>
                  </a:extLst>
                </a:gridCol>
                <a:gridCol w="1547505">
                  <a:extLst>
                    <a:ext uri="{9D8B030D-6E8A-4147-A177-3AD203B41FA5}">
                      <a16:colId xmlns:a16="http://schemas.microsoft.com/office/drawing/2014/main" val="4043076566"/>
                    </a:ext>
                  </a:extLst>
                </a:gridCol>
                <a:gridCol w="1251829">
                  <a:extLst>
                    <a:ext uri="{9D8B030D-6E8A-4147-A177-3AD203B41FA5}">
                      <a16:colId xmlns:a16="http://schemas.microsoft.com/office/drawing/2014/main" val="3177452470"/>
                    </a:ext>
                  </a:extLst>
                </a:gridCol>
                <a:gridCol w="1142320">
                  <a:extLst>
                    <a:ext uri="{9D8B030D-6E8A-4147-A177-3AD203B41FA5}">
                      <a16:colId xmlns:a16="http://schemas.microsoft.com/office/drawing/2014/main" val="427683201"/>
                    </a:ext>
                  </a:extLst>
                </a:gridCol>
                <a:gridCol w="1251829">
                  <a:extLst>
                    <a:ext uri="{9D8B030D-6E8A-4147-A177-3AD203B41FA5}">
                      <a16:colId xmlns:a16="http://schemas.microsoft.com/office/drawing/2014/main" val="3451452602"/>
                    </a:ext>
                  </a:extLst>
                </a:gridCol>
              </a:tblGrid>
              <a:tr h="5074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Solide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T finale en °C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Cp calculé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Cp réel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Ecart en %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210846"/>
                  </a:ext>
                </a:extLst>
              </a:tr>
              <a:tr h="4871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Aluminium</a:t>
                      </a:r>
                      <a:endParaRPr lang="fr-FR" sz="160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8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893,0133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897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0,444444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949575"/>
                  </a:ext>
                </a:extLst>
              </a:tr>
              <a:tr h="4871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Fer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6,2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441,537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444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0,554733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007715"/>
                  </a:ext>
                </a:extLst>
              </a:tr>
              <a:tr h="4871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Cuivre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5,8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381,8541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385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0,817112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326840"/>
                  </a:ext>
                </a:extLst>
              </a:tr>
              <a:tr h="5074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Zinc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5,8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381,8541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380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0,487926</a:t>
                      </a:r>
                      <a:endParaRPr lang="fr-FR" sz="16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92564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22FB285-0CEC-4316-BFE3-F507C74D6CE7}"/>
              </a:ext>
            </a:extLst>
          </p:cNvPr>
          <p:cNvSpPr txBox="1"/>
          <p:nvPr/>
        </p:nvSpPr>
        <p:spPr>
          <a:xfrm>
            <a:off x="311150" y="33112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035A1AB-391C-4D48-933F-21707935C101}"/>
                  </a:ext>
                </a:extLst>
              </p:cNvPr>
              <p:cNvSpPr/>
              <p:nvPr/>
            </p:nvSpPr>
            <p:spPr>
              <a:xfrm>
                <a:off x="7574479" y="3086266"/>
                <a:ext cx="4362476" cy="895373"/>
              </a:xfrm>
              <a:prstGeom prst="rect">
                <a:avLst/>
              </a:prstGeom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1210883249">
                      <a:custGeom>
                        <a:avLst/>
                        <a:gdLst>
                          <a:gd name="connsiteX0" fmla="*/ 0 w 4306371"/>
                          <a:gd name="connsiteY0" fmla="*/ 0 h 895373"/>
                          <a:gd name="connsiteX1" fmla="*/ 4306371 w 4306371"/>
                          <a:gd name="connsiteY1" fmla="*/ 0 h 895373"/>
                          <a:gd name="connsiteX2" fmla="*/ 4306371 w 4306371"/>
                          <a:gd name="connsiteY2" fmla="*/ 895373 h 895373"/>
                          <a:gd name="connsiteX3" fmla="*/ 0 w 4306371"/>
                          <a:gd name="connsiteY3" fmla="*/ 895373 h 895373"/>
                          <a:gd name="connsiteX4" fmla="*/ 0 w 4306371"/>
                          <a:gd name="connsiteY4" fmla="*/ 0 h 89537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306371" h="895373" fill="none" extrusionOk="0">
                            <a:moveTo>
                              <a:pt x="0" y="0"/>
                            </a:moveTo>
                            <a:cubicBezTo>
                              <a:pt x="974523" y="132761"/>
                              <a:pt x="2153563" y="165817"/>
                              <a:pt x="4306371" y="0"/>
                            </a:cubicBezTo>
                            <a:cubicBezTo>
                              <a:pt x="4384517" y="153435"/>
                              <a:pt x="4242591" y="523299"/>
                              <a:pt x="4306371" y="895373"/>
                            </a:cubicBezTo>
                            <a:cubicBezTo>
                              <a:pt x="2324784" y="1029778"/>
                              <a:pt x="1507845" y="806662"/>
                              <a:pt x="0" y="895373"/>
                            </a:cubicBezTo>
                            <a:cubicBezTo>
                              <a:pt x="-35259" y="754072"/>
                              <a:pt x="-71827" y="341165"/>
                              <a:pt x="0" y="0"/>
                            </a:cubicBezTo>
                            <a:close/>
                          </a:path>
                          <a:path w="4306371" h="895373" stroke="0" extrusionOk="0">
                            <a:moveTo>
                              <a:pt x="0" y="0"/>
                            </a:moveTo>
                            <a:cubicBezTo>
                              <a:pt x="1285243" y="13974"/>
                              <a:pt x="3783658" y="-32927"/>
                              <a:pt x="4306371" y="0"/>
                            </a:cubicBezTo>
                            <a:cubicBezTo>
                              <a:pt x="4287681" y="150155"/>
                              <a:pt x="4268670" y="704700"/>
                              <a:pt x="4306371" y="895373"/>
                            </a:cubicBezTo>
                            <a:cubicBezTo>
                              <a:pt x="3300239" y="758256"/>
                              <a:pt x="1508100" y="869145"/>
                              <a:pt x="0" y="895373"/>
                            </a:cubicBezTo>
                            <a:cubicBezTo>
                              <a:pt x="-38631" y="565433"/>
                              <a:pt x="59092" y="2587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fr-FR" sz="2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fr-FR" sz="2000" b="1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sz="2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2000" b="1" i="1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1" i="1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fr-FR" sz="2000" b="1" i="0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2000" b="1" i="1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  <m:r>
                                <a:rPr lang="fr-FR" sz="2000" b="1" i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fr-FR" sz="2000" b="1" i="1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 i="1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sz="2000" b="1" i="1">
                                          <a:solidFill>
                                            <a:schemeClr val="bg1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1" i="1">
                                          <a:solidFill>
                                            <a:schemeClr val="bg1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fr-FR" sz="2000" b="1" i="1">
                                          <a:solidFill>
                                            <a:schemeClr val="bg1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𝒆𝒂𝒖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fr-FR" sz="2000" b="1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fr-FR" sz="2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fr-FR" sz="2000" b="1" i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2000" b="1" i="1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 i="1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fr-FR" sz="2000" b="1" i="1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fr-FR" sz="2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fr-FR" sz="2000" b="1" i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fr-FR" sz="2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fr-FR" sz="2000" b="1" i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𝑻𝒇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035A1AB-391C-4D48-933F-21707935C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79" y="3086266"/>
                <a:ext cx="4362476" cy="8953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1210883249">
                      <a:custGeom>
                        <a:avLst/>
                        <a:gdLst>
                          <a:gd name="connsiteX0" fmla="*/ 0 w 4306371"/>
                          <a:gd name="connsiteY0" fmla="*/ 0 h 895373"/>
                          <a:gd name="connsiteX1" fmla="*/ 4306371 w 4306371"/>
                          <a:gd name="connsiteY1" fmla="*/ 0 h 895373"/>
                          <a:gd name="connsiteX2" fmla="*/ 4306371 w 4306371"/>
                          <a:gd name="connsiteY2" fmla="*/ 895373 h 895373"/>
                          <a:gd name="connsiteX3" fmla="*/ 0 w 4306371"/>
                          <a:gd name="connsiteY3" fmla="*/ 895373 h 895373"/>
                          <a:gd name="connsiteX4" fmla="*/ 0 w 4306371"/>
                          <a:gd name="connsiteY4" fmla="*/ 0 h 89537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306371" h="895373" fill="none" extrusionOk="0">
                            <a:moveTo>
                              <a:pt x="0" y="0"/>
                            </a:moveTo>
                            <a:cubicBezTo>
                              <a:pt x="974523" y="132761"/>
                              <a:pt x="2153563" y="165817"/>
                              <a:pt x="4306371" y="0"/>
                            </a:cubicBezTo>
                            <a:cubicBezTo>
                              <a:pt x="4384517" y="153435"/>
                              <a:pt x="4242591" y="523299"/>
                              <a:pt x="4306371" y="895373"/>
                            </a:cubicBezTo>
                            <a:cubicBezTo>
                              <a:pt x="2324784" y="1029778"/>
                              <a:pt x="1507845" y="806662"/>
                              <a:pt x="0" y="895373"/>
                            </a:cubicBezTo>
                            <a:cubicBezTo>
                              <a:pt x="-35259" y="754072"/>
                              <a:pt x="-71827" y="341165"/>
                              <a:pt x="0" y="0"/>
                            </a:cubicBezTo>
                            <a:close/>
                          </a:path>
                          <a:path w="4306371" h="895373" stroke="0" extrusionOk="0">
                            <a:moveTo>
                              <a:pt x="0" y="0"/>
                            </a:moveTo>
                            <a:cubicBezTo>
                              <a:pt x="1285243" y="13974"/>
                              <a:pt x="3783658" y="-32927"/>
                              <a:pt x="4306371" y="0"/>
                            </a:cubicBezTo>
                            <a:cubicBezTo>
                              <a:pt x="4287681" y="150155"/>
                              <a:pt x="4268670" y="704700"/>
                              <a:pt x="4306371" y="895373"/>
                            </a:cubicBezTo>
                            <a:cubicBezTo>
                              <a:pt x="3300239" y="758256"/>
                              <a:pt x="1508100" y="869145"/>
                              <a:pt x="0" y="895373"/>
                            </a:cubicBezTo>
                            <a:cubicBezTo>
                              <a:pt x="-38631" y="565433"/>
                              <a:pt x="59092" y="2587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A20D5B1-135F-4AFB-9B3C-F1A11FE5D0E6}"/>
              </a:ext>
            </a:extLst>
          </p:cNvPr>
          <p:cNvSpPr/>
          <p:nvPr/>
        </p:nvSpPr>
        <p:spPr>
          <a:xfrm>
            <a:off x="8093132" y="4022986"/>
            <a:ext cx="3574568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buClr>
                <a:srgbClr val="000000"/>
              </a:buClr>
            </a:pPr>
            <a:r>
              <a:rPr lang="fr-FR" sz="1400" i="1" u="sng" dirty="0">
                <a:solidFill>
                  <a:schemeClr val="bg1"/>
                </a:solidFill>
              </a:rPr>
              <a:t>Avec :</a:t>
            </a:r>
          </a:p>
          <a:p>
            <a:pPr lvl="0" algn="just">
              <a:buClr>
                <a:srgbClr val="000000"/>
              </a:buClr>
            </a:pPr>
            <a:endParaRPr lang="fr-FR" sz="600" i="1" dirty="0">
              <a:solidFill>
                <a:schemeClr val="bg1"/>
              </a:solidFill>
            </a:endParaRPr>
          </a:p>
          <a:p>
            <a:pPr lvl="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fr-FR" sz="1400" i="1" dirty="0">
                <a:solidFill>
                  <a:schemeClr val="bg1"/>
                </a:solidFill>
              </a:rPr>
              <a:t>  m la masse d’eau, en g</a:t>
            </a:r>
          </a:p>
          <a:p>
            <a:pPr lvl="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fr-FR" sz="1400" i="1" dirty="0">
                <a:solidFill>
                  <a:schemeClr val="bg1"/>
                </a:solidFill>
              </a:rPr>
              <a:t>  μ l’équivalent en eau du calorimètre, 72 g</a:t>
            </a:r>
          </a:p>
          <a:p>
            <a:pPr lvl="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fr-FR" sz="1400" i="1" dirty="0">
                <a:solidFill>
                  <a:schemeClr val="bg1"/>
                </a:solidFill>
              </a:rPr>
              <a:t>  Cpeau = 4186 J/kg*K</a:t>
            </a:r>
          </a:p>
          <a:p>
            <a:pPr lvl="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fr-FR" sz="1400" i="1" dirty="0">
                <a:solidFill>
                  <a:schemeClr val="bg1"/>
                </a:solidFill>
              </a:rPr>
              <a:t>  T la température initiale de l’eau, 4.0°C</a:t>
            </a:r>
          </a:p>
          <a:p>
            <a:pPr lvl="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fr-FR" sz="1400" i="1" dirty="0">
                <a:solidFill>
                  <a:schemeClr val="bg1"/>
                </a:solidFill>
              </a:rPr>
              <a:t>  Tf la température finale de l’eau en °C</a:t>
            </a:r>
          </a:p>
          <a:p>
            <a:pPr lvl="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fr-FR" sz="1400" i="1" dirty="0">
                <a:solidFill>
                  <a:schemeClr val="bg1"/>
                </a:solidFill>
              </a:rPr>
              <a:t>  M la masse du métal, 300 g</a:t>
            </a:r>
          </a:p>
          <a:p>
            <a:pPr lvl="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fr-FR" sz="1400" i="1" dirty="0">
                <a:solidFill>
                  <a:schemeClr val="bg1"/>
                </a:solidFill>
              </a:rPr>
              <a:t>  T la température initial du métal, 50°C</a:t>
            </a:r>
          </a:p>
        </p:txBody>
      </p:sp>
      <p:pic>
        <p:nvPicPr>
          <p:cNvPr id="18" name="Picture 17" descr="A close up of a device&#10;&#10;Description automatically generated">
            <a:extLst>
              <a:ext uri="{FF2B5EF4-FFF2-40B4-BE49-F238E27FC236}">
                <a16:creationId xmlns:a16="http://schemas.microsoft.com/office/drawing/2014/main" id="{CFF28F85-F875-48F1-94A6-26DBD792D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6797"/>
          <a:stretch/>
        </p:blipFill>
        <p:spPr>
          <a:xfrm rot="5400000">
            <a:off x="9110043" y="-941401"/>
            <a:ext cx="2140555" cy="4023362"/>
          </a:xfrm>
          <a:prstGeom prst="rect">
            <a:avLst/>
          </a:prstGeom>
        </p:spPr>
      </p:pic>
      <p:pic>
        <p:nvPicPr>
          <p:cNvPr id="23" name="Audio 22">
            <a:hlinkClick r:id="" action="ppaction://media"/>
            <a:extLst>
              <a:ext uri="{FF2B5EF4-FFF2-40B4-BE49-F238E27FC236}">
                <a16:creationId xmlns:a16="http://schemas.microsoft.com/office/drawing/2014/main" id="{D5B89A71-5486-410F-88CD-4CF70C94BD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4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69"/>
    </mc:Choice>
    <mc:Fallback>
      <p:transition spd="slow" advTm="135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4101E6-8992-44E9-81C7-420DADD3D1EB}"/>
              </a:ext>
            </a:extLst>
          </p:cNvPr>
          <p:cNvSpPr txBox="1"/>
          <p:nvPr/>
        </p:nvSpPr>
        <p:spPr>
          <a:xfrm>
            <a:off x="71021" y="6452459"/>
            <a:ext cx="11975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ova Light" panose="020F0502020204030204"/>
                <a:ea typeface="+mn-ea"/>
                <a:cs typeface="+mn-cs"/>
              </a:rPr>
              <a:t>IPSA 2020 – DUPIN Léa 1pY1 – </a:t>
            </a:r>
            <a:r>
              <a:rPr lang="fr-FR" sz="1600" dirty="0">
                <a:solidFill>
                  <a:srgbClr val="FFFFFF">
                    <a:lumMod val="50000"/>
                  </a:srgbClr>
                </a:solidFill>
                <a:latin typeface="Arial Nova Light" panose="020F0502020204030204"/>
              </a:rPr>
              <a:t>TP n°2 - Ph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ova Light" panose="020F0502020204030204"/>
                <a:ea typeface="+mn-ea"/>
                <a:cs typeface="+mn-cs"/>
              </a:rPr>
              <a:t> 121 – 5/7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CD0B56-49B9-42FA-B5A3-BEC094E9A370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Expériences numériques : 2/2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447D8-3068-44DA-9300-5ABEB93CA9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8"/>
          <a:stretch/>
        </p:blipFill>
        <p:spPr>
          <a:xfrm>
            <a:off x="2232661" y="2972348"/>
            <a:ext cx="3705860" cy="3140260"/>
          </a:xfrm>
          <a:prstGeom prst="rect">
            <a:avLst/>
          </a:prstGeom>
        </p:spPr>
      </p:pic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053BB51-1C29-438D-89CE-70FFD4247B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6797"/>
          <a:stretch/>
        </p:blipFill>
        <p:spPr>
          <a:xfrm>
            <a:off x="0" y="2834638"/>
            <a:ext cx="2140555" cy="402336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265E66E-2D69-41E6-8A05-C7C861A51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 lvl="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rgbClr val="FFFFFF">
                    <a:lumMod val="95000"/>
                  </a:srgbClr>
                </a:solidFill>
              </a:rPr>
              <a:t> Contexte de la deuxième expérience numérique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D768C480-C5E8-43EC-94B1-48714D211C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804849"/>
              </p:ext>
            </p:extLst>
          </p:nvPr>
        </p:nvGraphicFramePr>
        <p:xfrm>
          <a:off x="6253480" y="2834638"/>
          <a:ext cx="5354320" cy="3415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1" name="Audio 20">
            <a:hlinkClick r:id="" action="ppaction://media"/>
            <a:extLst>
              <a:ext uri="{FF2B5EF4-FFF2-40B4-BE49-F238E27FC236}">
                <a16:creationId xmlns:a16="http://schemas.microsoft.com/office/drawing/2014/main" id="{579607F9-BB90-47AC-AA3D-12D6263B69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4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91"/>
    </mc:Choice>
    <mc:Fallback>
      <p:transition spd="slow" advTm="21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4101E6-8992-44E9-81C7-420DADD3D1EB}"/>
              </a:ext>
            </a:extLst>
          </p:cNvPr>
          <p:cNvSpPr txBox="1"/>
          <p:nvPr/>
        </p:nvSpPr>
        <p:spPr>
          <a:xfrm>
            <a:off x="71021" y="6452459"/>
            <a:ext cx="11975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ova Light" panose="020F0502020204030204"/>
                <a:ea typeface="+mn-ea"/>
                <a:cs typeface="+mn-cs"/>
              </a:rPr>
              <a:t>IPSA 2020 – DUPIN Léa 1pY1 – </a:t>
            </a:r>
            <a:r>
              <a:rPr lang="fr-FR" sz="1600" dirty="0">
                <a:solidFill>
                  <a:srgbClr val="FFFFFF">
                    <a:lumMod val="50000"/>
                  </a:srgbClr>
                </a:solidFill>
                <a:latin typeface="Arial Nova Light" panose="020F0502020204030204"/>
              </a:rPr>
              <a:t>TP n°2 - Ph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ova Light" panose="020F0502020204030204"/>
                <a:ea typeface="+mn-ea"/>
                <a:cs typeface="+mn-cs"/>
              </a:rPr>
              <a:t> 121 – 6/7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CD0B56-49B9-42FA-B5A3-BEC094E9A370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Expériences numériques : 2/2</a:t>
            </a:r>
          </a:p>
        </p:txBody>
      </p:sp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CD9D7EAD-7AF1-480C-A8EF-09580BABD3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6797"/>
          <a:stretch/>
        </p:blipFill>
        <p:spPr>
          <a:xfrm rot="16200000">
            <a:off x="9110042" y="3776042"/>
            <a:ext cx="2140555" cy="4023362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4CD44E-5FD9-4C73-9848-7862E0318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44800"/>
              </p:ext>
            </p:extLst>
          </p:nvPr>
        </p:nvGraphicFramePr>
        <p:xfrm>
          <a:off x="410844" y="2951104"/>
          <a:ext cx="6980556" cy="3320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8679">
                  <a:extLst>
                    <a:ext uri="{9D8B030D-6E8A-4147-A177-3AD203B41FA5}">
                      <a16:colId xmlns:a16="http://schemas.microsoft.com/office/drawing/2014/main" val="2744346667"/>
                    </a:ext>
                  </a:extLst>
                </a:gridCol>
                <a:gridCol w="1584794">
                  <a:extLst>
                    <a:ext uri="{9D8B030D-6E8A-4147-A177-3AD203B41FA5}">
                      <a16:colId xmlns:a16="http://schemas.microsoft.com/office/drawing/2014/main" val="4175392622"/>
                    </a:ext>
                  </a:extLst>
                </a:gridCol>
                <a:gridCol w="1467707">
                  <a:extLst>
                    <a:ext uri="{9D8B030D-6E8A-4147-A177-3AD203B41FA5}">
                      <a16:colId xmlns:a16="http://schemas.microsoft.com/office/drawing/2014/main" val="3503045853"/>
                    </a:ext>
                  </a:extLst>
                </a:gridCol>
                <a:gridCol w="993276">
                  <a:extLst>
                    <a:ext uri="{9D8B030D-6E8A-4147-A177-3AD203B41FA5}">
                      <a16:colId xmlns:a16="http://schemas.microsoft.com/office/drawing/2014/main" val="3545129120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980044188"/>
                    </a:ext>
                  </a:extLst>
                </a:gridCol>
              </a:tblGrid>
              <a:tr h="5423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m en g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T initiale en °C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T finale en °C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ΔT en °C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Ceau</a:t>
                      </a: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 en J / (kg * °C)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145345"/>
                  </a:ext>
                </a:extLst>
              </a:tr>
              <a:tr h="3437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100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18,01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18,8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0,79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2821,428571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55696"/>
                  </a:ext>
                </a:extLst>
              </a:tr>
              <a:tr h="3437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125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18,01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18,68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0,67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2030,30303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729245"/>
                  </a:ext>
                </a:extLst>
              </a:tr>
              <a:tr h="3437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150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18,01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18,59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0,58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1526,315789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830194"/>
                  </a:ext>
                </a:extLst>
              </a:tr>
              <a:tr h="3437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175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18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18,52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0,52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1209,302326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103036"/>
                  </a:ext>
                </a:extLst>
              </a:tr>
              <a:tr h="3437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200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18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18,46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0,46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958,3333333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705185"/>
                  </a:ext>
                </a:extLst>
              </a:tr>
              <a:tr h="3437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225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18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18,42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0,42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792,4528302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801725"/>
                  </a:ext>
                </a:extLst>
              </a:tr>
              <a:tr h="3578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250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18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18,38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0,38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655,1724138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43433"/>
                  </a:ext>
                </a:extLst>
              </a:tr>
              <a:tr h="357816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Moyenne :</a:t>
                      </a:r>
                      <a:endParaRPr lang="fr-FR" sz="1400" dirty="0">
                        <a:effectLst/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irmala UI" panose="020B0502040204020203" pitchFamily="34" charset="0"/>
                          <a:cs typeface="Nirmala UI" panose="020B0502040204020203" pitchFamily="34" charset="0"/>
                        </a:rPr>
                        <a:t>1427,615471</a:t>
                      </a:r>
                      <a:endParaRPr lang="fr-F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irmala UI" panose="020B0502040204020203" pitchFamily="34" charset="0"/>
                        <a:ea typeface="Calibri" panose="020F0502020204030204" pitchFamily="34" charset="0"/>
                        <a:cs typeface="Nirmala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923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FA579C6-92F1-45FE-B85A-AE5D597030A0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7681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rgbClr val="FFFFFF">
                    <a:lumMod val="95000"/>
                  </a:srgbClr>
                </a:solidFill>
              </a:rPr>
              <a:t> Conclusion sur la valeur en eau du calorimètre</a:t>
            </a:r>
            <a:endParaRPr lang="fr-FR" sz="1200" dirty="0">
              <a:solidFill>
                <a:srgbClr val="FFFFFF">
                  <a:lumMod val="95000"/>
                </a:srgbClr>
              </a:solidFill>
            </a:endParaRPr>
          </a:p>
          <a:p>
            <a:pPr algn="just"/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1D738D-720F-4FAD-BC37-539697EAD73C}"/>
                  </a:ext>
                </a:extLst>
              </p:cNvPr>
              <p:cNvSpPr/>
              <p:nvPr/>
            </p:nvSpPr>
            <p:spPr>
              <a:xfrm>
                <a:off x="8585850" y="2571029"/>
                <a:ext cx="2670218" cy="71673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fr-FR" sz="2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𝒆𝒂𝒖</m:t>
                          </m:r>
                        </m:sub>
                      </m:sSub>
                      <m:r>
                        <a:rPr lang="fr-FR" sz="2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fr-FR" sz="2000" b="1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2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fr-FR" sz="2000" b="1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2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𝑯</m:t>
                          </m:r>
                        </m:num>
                        <m:den>
                          <m:d>
                            <m:dPr>
                              <m:ctrlPr>
                                <a:rPr lang="fr-FR" sz="2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fr-FR" sz="2000" b="1" i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fr-FR" sz="2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r>
                            <a:rPr lang="fr-FR" sz="2000" b="1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2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fr-FR" sz="2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fr-FR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1D738D-720F-4FAD-BC37-539697EAD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850" y="2571029"/>
                <a:ext cx="2670218" cy="716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0C55488-6672-4300-8937-BB4FF5C64054}"/>
              </a:ext>
            </a:extLst>
          </p:cNvPr>
          <p:cNvSpPr/>
          <p:nvPr/>
        </p:nvSpPr>
        <p:spPr>
          <a:xfrm>
            <a:off x="8060763" y="3338397"/>
            <a:ext cx="372039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Clr>
                <a:srgbClr val="000000"/>
              </a:buClr>
            </a:pPr>
            <a:r>
              <a:rPr lang="fr-FR" sz="1400" i="1" u="sng" dirty="0">
                <a:solidFill>
                  <a:schemeClr val="bg1"/>
                </a:solidFill>
              </a:rPr>
              <a:t>Avec :</a:t>
            </a:r>
          </a:p>
          <a:p>
            <a:pPr lvl="0" algn="just">
              <a:buClr>
                <a:srgbClr val="000000"/>
              </a:buClr>
            </a:pPr>
            <a:endParaRPr lang="fr-FR" sz="600" i="1" dirty="0">
              <a:solidFill>
                <a:schemeClr val="bg1"/>
              </a:solidFill>
            </a:endParaRPr>
          </a:p>
          <a:p>
            <a:pPr lvl="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fr-FR" sz="1400" i="1" dirty="0">
                <a:solidFill>
                  <a:schemeClr val="bg1"/>
                </a:solidFill>
              </a:rPr>
              <a:t>  m la masse d’eau, en g</a:t>
            </a:r>
          </a:p>
          <a:p>
            <a:pPr lvl="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fr-FR" sz="1400" i="1" dirty="0">
                <a:solidFill>
                  <a:schemeClr val="bg1"/>
                </a:solidFill>
              </a:rPr>
              <a:t>  μ l’équivalent en eau du calorimètre, 40 g</a:t>
            </a:r>
          </a:p>
          <a:p>
            <a:pPr lvl="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fr-FR" sz="1400" i="1" dirty="0">
                <a:solidFill>
                  <a:schemeClr val="bg1"/>
                </a:solidFill>
              </a:rPr>
              <a:t>  g l’accélération de la pesanteur à la surface</a:t>
            </a:r>
          </a:p>
          <a:p>
            <a:pPr lvl="0" algn="just">
              <a:buClr>
                <a:srgbClr val="000000"/>
              </a:buClr>
            </a:pPr>
            <a:r>
              <a:rPr lang="fr-FR" sz="1400" i="1" dirty="0">
                <a:solidFill>
                  <a:schemeClr val="bg1"/>
                </a:solidFill>
              </a:rPr>
              <a:t>     de la Terre, 9,806 65 m/s² </a:t>
            </a:r>
          </a:p>
          <a:p>
            <a:pPr lvl="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fr-FR" sz="1400" i="1" dirty="0">
                <a:solidFill>
                  <a:schemeClr val="bg1"/>
                </a:solidFill>
              </a:rPr>
              <a:t>  </a:t>
            </a:r>
            <a:r>
              <a:rPr lang="el-GR" sz="1400" i="1" dirty="0">
                <a:solidFill>
                  <a:schemeClr val="bg1"/>
                </a:solidFill>
                <a:latin typeface="Book Antiqua" panose="02040602050305030304" pitchFamily="18" charset="0"/>
              </a:rPr>
              <a:t>Δ</a:t>
            </a:r>
            <a:r>
              <a:rPr lang="fr-FR" sz="1400" i="1" dirty="0">
                <a:solidFill>
                  <a:schemeClr val="bg1"/>
                </a:solidFill>
              </a:rPr>
              <a:t>T la différence de température de l’eau</a:t>
            </a:r>
          </a:p>
          <a:p>
            <a:pPr lvl="0" algn="just">
              <a:buClr>
                <a:srgbClr val="000000"/>
              </a:buClr>
            </a:pPr>
            <a:r>
              <a:rPr lang="fr-FR" sz="1400" i="1" dirty="0">
                <a:solidFill>
                  <a:schemeClr val="bg1"/>
                </a:solidFill>
              </a:rPr>
              <a:t>     (finale – initiale)</a:t>
            </a:r>
          </a:p>
        </p:txBody>
      </p:sp>
      <p:pic>
        <p:nvPicPr>
          <p:cNvPr id="19" name="Audio 18">
            <a:hlinkClick r:id="" action="ppaction://media"/>
            <a:extLst>
              <a:ext uri="{FF2B5EF4-FFF2-40B4-BE49-F238E27FC236}">
                <a16:creationId xmlns:a16="http://schemas.microsoft.com/office/drawing/2014/main" id="{3F5C357C-142C-4DAB-9A49-591B6B17FD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2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60"/>
    </mc:Choice>
    <mc:Fallback>
      <p:transition spd="slow" advTm="211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0592-04EA-4EC8-A263-B4A23D48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 de ce TP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4101E6-8992-44E9-81C7-420DADD3D1EB}"/>
              </a:ext>
            </a:extLst>
          </p:cNvPr>
          <p:cNvSpPr txBox="1"/>
          <p:nvPr/>
        </p:nvSpPr>
        <p:spPr>
          <a:xfrm>
            <a:off x="71021" y="6452459"/>
            <a:ext cx="11975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ova Light" panose="020F0502020204030204"/>
                <a:ea typeface="+mn-ea"/>
                <a:cs typeface="+mn-cs"/>
              </a:rPr>
              <a:t>IPSA 2020 – DUPIN Léa 1pY1 – </a:t>
            </a:r>
            <a:r>
              <a:rPr lang="fr-FR" sz="1600" dirty="0">
                <a:solidFill>
                  <a:srgbClr val="FFFFFF">
                    <a:lumMod val="50000"/>
                  </a:srgbClr>
                </a:solidFill>
                <a:latin typeface="Arial Nova Light" panose="020F0502020204030204"/>
              </a:rPr>
              <a:t>TP n°2 - Ph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ova Light" panose="020F0502020204030204"/>
                <a:ea typeface="+mn-ea"/>
                <a:cs typeface="+mn-cs"/>
              </a:rPr>
              <a:t> 121 – 7/7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77479BFA-83C2-4C36-BFC6-C96F4A7B61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6797"/>
          <a:stretch/>
        </p:blipFill>
        <p:spPr>
          <a:xfrm rot="5400000">
            <a:off x="9110043" y="-941401"/>
            <a:ext cx="2140555" cy="402336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AF76FE-0A76-4549-AF13-25B2CF6C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44091"/>
            <a:ext cx="10472421" cy="2952263"/>
          </a:xfrm>
        </p:spPr>
        <p:txBody>
          <a:bodyPr>
            <a:normAutofit/>
          </a:bodyPr>
          <a:lstStyle/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3400" dirty="0">
                <a:solidFill>
                  <a:schemeClr val="bg1">
                    <a:lumMod val="95000"/>
                  </a:schemeClr>
                </a:solidFill>
              </a:rPr>
              <a:t>  Difficultés liées à la compréhension du sujet (nous n’avons pas encore fait le cours)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3400" dirty="0">
                <a:solidFill>
                  <a:schemeClr val="bg1">
                    <a:lumMod val="95000"/>
                  </a:schemeClr>
                </a:solidFill>
              </a:rPr>
              <a:t>  Difficultés à comprendre les expériences et les attendus (quelles conditions initiales utiliser ?)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3400" dirty="0">
                <a:solidFill>
                  <a:schemeClr val="bg1">
                    <a:lumMod val="95000"/>
                  </a:schemeClr>
                </a:solidFill>
              </a:rPr>
              <a:t>  Surprise de la forme de rendu de travail demandée</a:t>
            </a:r>
            <a:endParaRPr lang="fr-FR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3FF4AA64-EAAC-4499-981F-C72AC9FDB4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60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771"/>
    </mc:Choice>
    <mc:Fallback>
      <p:transition spd="slow" advTm="247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Violet2">
      <a:dk1>
        <a:srgbClr val="000000"/>
      </a:dk1>
      <a:lt1>
        <a:srgbClr val="FFFFFF"/>
      </a:lt1>
      <a:dk2>
        <a:srgbClr val="341833"/>
      </a:dk2>
      <a:lt2>
        <a:srgbClr val="F4F1F4"/>
      </a:lt2>
      <a:accent1>
        <a:srgbClr val="A84BA6"/>
      </a:accent1>
      <a:accent2>
        <a:srgbClr val="9B57D3"/>
      </a:accent2>
      <a:accent3>
        <a:srgbClr val="755DD9"/>
      </a:accent3>
      <a:accent4>
        <a:srgbClr val="6D65BB"/>
      </a:accent4>
      <a:accent5>
        <a:srgbClr val="45A5ED"/>
      </a:accent5>
      <a:accent6>
        <a:srgbClr val="5982DB"/>
      </a:accent6>
      <a:hlink>
        <a:srgbClr val="3887FF"/>
      </a:hlink>
      <a:folHlink>
        <a:srgbClr val="67679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82828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8CC0533328FC4487D0700F755B5F2B" ma:contentTypeVersion="11" ma:contentTypeDescription="Crée un document." ma:contentTypeScope="" ma:versionID="b43543896529149520a9dbd86e213939">
  <xsd:schema xmlns:xsd="http://www.w3.org/2001/XMLSchema" xmlns:xs="http://www.w3.org/2001/XMLSchema" xmlns:p="http://schemas.microsoft.com/office/2006/metadata/properties" xmlns:ns3="38c7f21d-8c75-4d02-8bfb-15cd026b4646" xmlns:ns4="829059b1-e565-4e31-b1fd-7993ae1277f2" targetNamespace="http://schemas.microsoft.com/office/2006/metadata/properties" ma:root="true" ma:fieldsID="56bdf12f0c612a10584c23095f85fc31" ns3:_="" ns4:_="">
    <xsd:import namespace="38c7f21d-8c75-4d02-8bfb-15cd026b4646"/>
    <xsd:import namespace="829059b1-e565-4e31-b1fd-7993ae1277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c7f21d-8c75-4d02-8bfb-15cd026b46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9059b1-e565-4e31-b1fd-7993ae127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24C7A0-5FA6-437C-BF2B-37B8017AFA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c7f21d-8c75-4d02-8bfb-15cd026b4646"/>
    <ds:schemaRef ds:uri="829059b1-e565-4e31-b1fd-7993ae127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8406C2-444D-46E1-86DD-1204B94CAC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6670F4-6C5B-4B0E-8470-86F38FEB7D7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2662</TotalTime>
  <Words>588</Words>
  <Application>Microsoft Office PowerPoint</Application>
  <PresentationFormat>Widescreen</PresentationFormat>
  <Paragraphs>125</Paragraphs>
  <Slides>8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Nova Light</vt:lpstr>
      <vt:lpstr>Avenir Next LT Pro</vt:lpstr>
      <vt:lpstr>Bembo</vt:lpstr>
      <vt:lpstr>Book Antiqua</vt:lpstr>
      <vt:lpstr>Calibri</vt:lpstr>
      <vt:lpstr>Cambria Math</vt:lpstr>
      <vt:lpstr>Nirmala UI</vt:lpstr>
      <vt:lpstr>Wingdings</vt:lpstr>
      <vt:lpstr>AccentBoxVTI</vt:lpstr>
      <vt:lpstr>RetrospectVTI</vt:lpstr>
      <vt:lpstr>TP N°2 – Ph121 : Calorimétrie</vt:lpstr>
      <vt:lpstr>Sommaire des diapositives</vt:lpstr>
      <vt:lpstr>Synthèse de cours</vt:lpstr>
      <vt:lpstr>Expériences numériques : 1/2</vt:lpstr>
      <vt:lpstr>Expériences numériques : 1/2</vt:lpstr>
      <vt:lpstr>PowerPoint Presentation</vt:lpstr>
      <vt:lpstr>PowerPoint Presentation</vt:lpstr>
      <vt:lpstr>Bilan de ce 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Léa Dupin</dc:creator>
  <cp:lastModifiedBy>Léa Dupin</cp:lastModifiedBy>
  <cp:revision>18</cp:revision>
  <dcterms:created xsi:type="dcterms:W3CDTF">2020-05-14T20:32:23Z</dcterms:created>
  <dcterms:modified xsi:type="dcterms:W3CDTF">2020-05-16T17:11:26Z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0x010100538CC0533328FC4487D0700F755B5F2B</vt:lpwstr>
  </property>
</Properties>
</file>