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60"/>
    <a:srgbClr val="FFCC99"/>
    <a:srgbClr val="F15D2F"/>
    <a:srgbClr val="1429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jp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B903-5D5B-42C7-9C90-129A2F3DA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930303"/>
            <a:ext cx="10073557" cy="1565142"/>
          </a:xfrm>
        </p:spPr>
        <p:txBody>
          <a:bodyPr>
            <a:norm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API Chatbot AI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Amazon Bedrock, Lambda, </a:t>
            </a:r>
            <a:r>
              <a:rPr lang="en-US" dirty="0" err="1"/>
              <a:t>và</a:t>
            </a:r>
            <a:r>
              <a:rPr lang="en-US" dirty="0"/>
              <a:t> API Gateway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BCFD4-306D-4F7E-B95D-F07A59411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73" y="3857066"/>
            <a:ext cx="1485864" cy="1485864"/>
          </a:xfrm>
          <a:prstGeom prst="rect">
            <a:avLst/>
          </a:prstGeom>
          <a:effectLst>
            <a:reflection blurRad="25400" stA="28000" endPos="4900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312EF3-B9DD-4D1B-B830-7144BD95B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36" y="3857065"/>
            <a:ext cx="1485865" cy="148586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reflection blurRad="25400" stA="28000" endPos="49000" dist="50800" dir="5400000" sy="-100000" algn="bl" rotWithShape="0"/>
            <a:softEdge rad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EEE3A5-9778-42F3-8543-17DD99116B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0" t="6945" r="7405" b="4697"/>
          <a:stretch/>
        </p:blipFill>
        <p:spPr>
          <a:xfrm>
            <a:off x="8590501" y="3863363"/>
            <a:ext cx="1488219" cy="1515697"/>
          </a:xfrm>
          <a:prstGeom prst="rect">
            <a:avLst/>
          </a:prstGeom>
          <a:effectLst>
            <a:reflection blurRad="25400" stA="28000" endPos="49000" dist="508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C4DED8B-77D2-4B35-9D65-F6508A44621D}"/>
              </a:ext>
            </a:extLst>
          </p:cNvPr>
          <p:cNvSpPr txBox="1">
            <a:spLocks/>
          </p:cNvSpPr>
          <p:nvPr/>
        </p:nvSpPr>
        <p:spPr>
          <a:xfrm>
            <a:off x="581191" y="2635172"/>
            <a:ext cx="4221396" cy="3657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bày</a:t>
            </a:r>
            <a:r>
              <a:rPr lang="en-US" sz="1800" dirty="0"/>
              <a:t>: Phan </a:t>
            </a:r>
            <a:r>
              <a:rPr lang="en-US" sz="1800" dirty="0" err="1"/>
              <a:t>Tiến</a:t>
            </a:r>
            <a:r>
              <a:rPr lang="en-US" sz="1800" dirty="0"/>
              <a:t> </a:t>
            </a:r>
            <a:r>
              <a:rPr lang="en-US" sz="1800" dirty="0" err="1"/>
              <a:t>Phú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4221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3. Solution 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 năng mở rộng và hiệu năng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CD6168-6256-40B2-B107-34964C02AC2D}"/>
              </a:ext>
            </a:extLst>
          </p:cNvPr>
          <p:cNvSpPr/>
          <p:nvPr/>
        </p:nvSpPr>
        <p:spPr>
          <a:xfrm>
            <a:off x="581191" y="2630500"/>
            <a:ext cx="10993545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Serverless toàn bộ: Lambda và API Gateway tự mở rộng theo lưu lượng người dùng.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Bedrock được quản lý bởi AWS → hiệu năng và độ trễ được tối ưu bởi hạ tầng đám mây.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Dễ tích hợp với hệ thống khác: chỉ cần kết nối HTTP qua API → không ảnh hưởng hệ thống cũ.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Phù hợp để scale ra nhiều use case: từ chatbot hỗ trợ khách hàng, đến tư vấn nội bộ, học tập,...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A9BA67-6B5E-43BC-9709-BD0B72A5A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5632" y="619432"/>
            <a:ext cx="1174083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0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4. Technical  Implementation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giai đoạn triển khai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6" name="Graphic 5" descr="Dance steps">
            <a:extLst>
              <a:ext uri="{FF2B5EF4-FFF2-40B4-BE49-F238E27FC236}">
                <a16:creationId xmlns:a16="http://schemas.microsoft.com/office/drawing/2014/main" id="{EA56FE5B-DDA5-4593-94B3-4AB7A3672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9976" y="4181742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15CD75-1748-43B0-B155-F34AF9CF6FCC}"/>
              </a:ext>
            </a:extLst>
          </p:cNvPr>
          <p:cNvSpPr/>
          <p:nvPr/>
        </p:nvSpPr>
        <p:spPr>
          <a:xfrm>
            <a:off x="659346" y="5120993"/>
            <a:ext cx="20156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Tạo IAM Role và cấu hình Lambda</a:t>
            </a:r>
            <a:endParaRPr lang="en-US" sz="1600" dirty="0"/>
          </a:p>
        </p:txBody>
      </p:sp>
      <p:pic>
        <p:nvPicPr>
          <p:cNvPr id="10" name="Graphic 9" descr="Footprints">
            <a:extLst>
              <a:ext uri="{FF2B5EF4-FFF2-40B4-BE49-F238E27FC236}">
                <a16:creationId xmlns:a16="http://schemas.microsoft.com/office/drawing/2014/main" id="{08FE801D-5251-40D7-B3A6-99ED1DCC2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3016" y="4475984"/>
            <a:ext cx="914400" cy="914400"/>
          </a:xfrm>
          <a:prstGeom prst="rect">
            <a:avLst/>
          </a:prstGeom>
        </p:spPr>
      </p:pic>
      <p:pic>
        <p:nvPicPr>
          <p:cNvPr id="12" name="Graphic 11" descr="Shoe footprints">
            <a:extLst>
              <a:ext uri="{FF2B5EF4-FFF2-40B4-BE49-F238E27FC236}">
                <a16:creationId xmlns:a16="http://schemas.microsoft.com/office/drawing/2014/main" id="{3E2097C0-2F67-4D2F-BA09-31452D1F4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6777" y="3566158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48C383-DBCB-4FC2-BF0E-726515E4CEEF}"/>
              </a:ext>
            </a:extLst>
          </p:cNvPr>
          <p:cNvSpPr/>
          <p:nvPr/>
        </p:nvSpPr>
        <p:spPr>
          <a:xfrm>
            <a:off x="2745347" y="2707854"/>
            <a:ext cx="2277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Viết hàm Lambda tương tác với Amazon Bedrock</a:t>
            </a:r>
            <a:endParaRPr lang="en-US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547655-537A-4748-9728-9D69BD50B2D6}"/>
              </a:ext>
            </a:extLst>
          </p:cNvPr>
          <p:cNvSpPr/>
          <p:nvPr/>
        </p:nvSpPr>
        <p:spPr>
          <a:xfrm>
            <a:off x="4921586" y="5312398"/>
            <a:ext cx="2277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3: Tạo và tích hợp API Gateway REST endpoint</a:t>
            </a:r>
          </a:p>
        </p:txBody>
      </p:sp>
      <p:pic>
        <p:nvPicPr>
          <p:cNvPr id="18" name="Graphic 17" descr="Robber">
            <a:extLst>
              <a:ext uri="{FF2B5EF4-FFF2-40B4-BE49-F238E27FC236}">
                <a16:creationId xmlns:a16="http://schemas.microsoft.com/office/drawing/2014/main" id="{DF81E411-926A-40CD-9999-89CA6869CC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18371" y="4156900"/>
            <a:ext cx="914400" cy="914400"/>
          </a:xfrm>
          <a:prstGeom prst="rect">
            <a:avLst/>
          </a:prstGeom>
        </p:spPr>
      </p:pic>
      <p:pic>
        <p:nvPicPr>
          <p:cNvPr id="20" name="Graphic 19" descr="Welder">
            <a:extLst>
              <a:ext uri="{FF2B5EF4-FFF2-40B4-BE49-F238E27FC236}">
                <a16:creationId xmlns:a16="http://schemas.microsoft.com/office/drawing/2014/main" id="{8D824873-B758-4892-9C9D-1E1606E6C3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97114" y="3466067"/>
            <a:ext cx="914400" cy="9144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D9F6196-E0DF-4A97-B2A1-6B1C4D5531C6}"/>
              </a:ext>
            </a:extLst>
          </p:cNvPr>
          <p:cNvSpPr/>
          <p:nvPr/>
        </p:nvSpPr>
        <p:spPr>
          <a:xfrm>
            <a:off x="7129623" y="2714994"/>
            <a:ext cx="2049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4: Testing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prompt, log, timeout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587F3C-EC28-42E6-9B7E-05A20111AD33}"/>
              </a:ext>
            </a:extLst>
          </p:cNvPr>
          <p:cNvSpPr/>
          <p:nvPr/>
        </p:nvSpPr>
        <p:spPr>
          <a:xfrm>
            <a:off x="8936941" y="5023368"/>
            <a:ext cx="2277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5: Đóng gói, viết hướng dẫn sử dụng và bàn giao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542361-4291-49A0-A9CB-55062A60C2E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124376" y="4023358"/>
            <a:ext cx="1302401" cy="6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1F15D-8330-4EF8-AC62-AEA50EFFFAE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4341177" y="4023358"/>
            <a:ext cx="1261839" cy="90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D10784-2121-48F0-85A8-9181627796B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 flipV="1">
            <a:off x="6517416" y="3923267"/>
            <a:ext cx="1179698" cy="100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6826C1-3863-4A7E-88B1-DA7DDF18B81D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8611514" y="3923267"/>
            <a:ext cx="1006857" cy="69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8E94C0-3277-4E0C-9E29-F415C6A2B8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6250" y="629087"/>
            <a:ext cx="1981425" cy="115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8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Technical  Implementation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57B13D0-E5ED-4559-93F3-6DCB7C19B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774063"/>
            <a:ext cx="5422390" cy="41404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policy: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99CFCBA-9E99-429F-8781-87763EEC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916" y="2768523"/>
            <a:ext cx="5422392" cy="1731991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Runtime: Python 3.12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prompt từ người dùng đến model Claude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response và định dạng trả về (JSON)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856547" y="2189709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 hình IAM Role cho Lambda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4124"/>
            <a:ext cx="357792" cy="357792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A8A58694-00FF-4A46-A828-153C0C373933}"/>
              </a:ext>
            </a:extLst>
          </p:cNvPr>
          <p:cNvSpPr txBox="1">
            <a:spLocks/>
          </p:cNvSpPr>
          <p:nvPr/>
        </p:nvSpPr>
        <p:spPr>
          <a:xfrm>
            <a:off x="6442914" y="2185805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xử lý truy vấn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BA64B8-D343-4A93-98E7-24C04C1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1036"/>
            <a:ext cx="357792" cy="3577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028855-175D-4568-820D-A16B01FF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0620" r="36734" b="-1"/>
          <a:stretch/>
        </p:blipFill>
        <p:spPr>
          <a:xfrm>
            <a:off x="964283" y="3066034"/>
            <a:ext cx="4243822" cy="222353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874FBE5-F945-4C2D-BD1A-22ECFCD17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431" y="627094"/>
            <a:ext cx="2094347" cy="12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Technical  Implementation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99CFCBA-9E99-429F-8781-87763EEC8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2429" y="2768524"/>
            <a:ext cx="5422392" cy="56534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856547" y="2189709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 xử lý truy vấn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94124"/>
            <a:ext cx="357792" cy="357792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A8A58694-00FF-4A46-A828-153C0C373933}"/>
              </a:ext>
            </a:extLst>
          </p:cNvPr>
          <p:cNvSpPr txBox="1">
            <a:spLocks/>
          </p:cNvSpPr>
          <p:nvPr/>
        </p:nvSpPr>
        <p:spPr>
          <a:xfrm>
            <a:off x="6586035" y="2185805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API bằng Postman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FBA64B8-D343-4A93-98E7-24C04C118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21" y="2301036"/>
            <a:ext cx="357792" cy="3577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2DB7F-3B9A-4ED0-B98D-37FF6D05D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52" y="3333871"/>
            <a:ext cx="4552477" cy="12699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102CF-0C74-4546-B5C8-3D0E49D1D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550730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Runtime: Python 3.12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prompt từ người dùng đến model Claude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Trích xuất response và định dạng trả về (JSON)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DD6781-F9BD-49D5-8134-237C45994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82" y="627094"/>
            <a:ext cx="2094347" cy="122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Timeline &amp; Milestones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4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D37B35-E84E-4DEA-B7A6-D4EBCC596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474144"/>
              </p:ext>
            </p:extLst>
          </p:nvPr>
        </p:nvGraphicFramePr>
        <p:xfrm>
          <a:off x="914387" y="2783681"/>
          <a:ext cx="10196231" cy="267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394">
                  <a:extLst>
                    <a:ext uri="{9D8B030D-6E8A-4147-A177-3AD203B41FA5}">
                      <a16:colId xmlns:a16="http://schemas.microsoft.com/office/drawing/2014/main" val="3126379986"/>
                    </a:ext>
                  </a:extLst>
                </a:gridCol>
                <a:gridCol w="4905955">
                  <a:extLst>
                    <a:ext uri="{9D8B030D-6E8A-4147-A177-3AD203B41FA5}">
                      <a16:colId xmlns:a16="http://schemas.microsoft.com/office/drawing/2014/main" val="1536758085"/>
                    </a:ext>
                  </a:extLst>
                </a:gridCol>
                <a:gridCol w="3882882">
                  <a:extLst>
                    <a:ext uri="{9D8B030D-6E8A-4147-A177-3AD203B41FA5}">
                      <a16:colId xmlns:a16="http://schemas.microsoft.com/office/drawing/2014/main" val="3493809064"/>
                    </a:ext>
                  </a:extLst>
                </a:gridCol>
              </a:tblGrid>
              <a:tr h="535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đoạn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945453"/>
                  </a:ext>
                </a:extLst>
              </a:tr>
              <a:tr h="535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Khởi tạo IAM Role, Lambda cơ bản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IAM role, API Gateway test OK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593041"/>
                  </a:ext>
                </a:extLst>
              </a:tr>
              <a:tr h="535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Lambda ↔ Bedrock, test API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 lời câu hỏi thành công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71831"/>
                  </a:ext>
                </a:extLst>
              </a:tr>
              <a:tr h="53509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 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nâng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CORS,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Ổn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log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995858"/>
                  </a:ext>
                </a:extLst>
              </a:tr>
              <a:tr h="5350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Tuần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gói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demo Postman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trình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01884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EAEA436-65FD-4CCC-B1C3-4FB9740F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766" y="649744"/>
            <a:ext cx="1116505" cy="111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Budget Estimation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(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58D3412-8107-46EC-B109-8ADBA25B2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34123"/>
              </p:ext>
            </p:extLst>
          </p:nvPr>
        </p:nvGraphicFramePr>
        <p:xfrm>
          <a:off x="581023" y="2846342"/>
          <a:ext cx="11029952" cy="3034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8">
                  <a:extLst>
                    <a:ext uri="{9D8B030D-6E8A-4147-A177-3AD203B41FA5}">
                      <a16:colId xmlns:a16="http://schemas.microsoft.com/office/drawing/2014/main" val="914157553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859279826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4050661639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4107344640"/>
                    </a:ext>
                  </a:extLst>
                </a:gridCol>
              </a:tblGrid>
              <a:tr h="42604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phần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AWS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Ước tính chi phí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chú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07774"/>
                  </a:ext>
                </a:extLst>
              </a:tr>
              <a:tr h="66532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GenAI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Inference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Bedrock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$20–$40/tháng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token/request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92846"/>
                  </a:ext>
                </a:extLst>
              </a:tr>
              <a:tr h="66532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$0–$5/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Miễn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Free Tier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tải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084044"/>
                  </a:ext>
                </a:extLst>
              </a:tr>
              <a:tr h="42604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endpoint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API Gateway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$3–$10/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 theo số request/tháng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980125"/>
                  </a:ext>
                </a:extLst>
              </a:tr>
              <a:tr h="42604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Logging &amp; Monitoring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CloudWatch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$1–$3/</a:t>
                      </a:r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Tuỳ</a:t>
                      </a:r>
                      <a:r>
                        <a:rPr lang="en-US" sz="16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log volume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645289"/>
                  </a:ext>
                </a:extLst>
              </a:tr>
              <a:tr h="426042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vận</a:t>
                      </a:r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endParaRPr lang="en-US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$30–$60/</a:t>
                      </a:r>
                      <a:r>
                        <a:rPr lang="en-US" sz="16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endParaRPr lang="en-US" sz="16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82085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A40EA0-FA55-4F96-B569-8D64900A0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274" y="626042"/>
            <a:ext cx="1651200" cy="1178737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594328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Budget Estimation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 &amp;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(Break-even)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603FE-9B23-4654-8F20-DC49FA269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2546"/>
            <a:ext cx="11029615" cy="173949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Thay vì duy trì 1 nhân sự trực live chat (6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triệu/tháng), chatbot có thể thay thế tương tác cơ bản → tiết kiệm 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chi phí vận hành.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Break-even đạt sau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tháng nếu dùng nội bộ, hoặc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khách hàng sử dụng nếu cung cấp dưới dạng dịch vụ SaaS.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82A9865-192E-4BEB-80F6-61F5C2CF5F18}"/>
              </a:ext>
            </a:extLst>
          </p:cNvPr>
          <p:cNvSpPr txBox="1">
            <a:spLocks/>
          </p:cNvSpPr>
          <p:nvPr/>
        </p:nvSpPr>
        <p:spPr>
          <a:xfrm>
            <a:off x="903509" y="3726850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tối ưu chi phí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CEBCFD-AC3D-464B-AFD2-D0417503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3842081"/>
            <a:ext cx="357792" cy="357792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2194521-DF65-4142-94B5-74BCC3EDEE85}"/>
              </a:ext>
            </a:extLst>
          </p:cNvPr>
          <p:cNvSpPr txBox="1">
            <a:spLocks/>
          </p:cNvSpPr>
          <p:nvPr/>
        </p:nvSpPr>
        <p:spPr>
          <a:xfrm>
            <a:off x="581191" y="4206223"/>
            <a:ext cx="110296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Tận dụng Free Tier của Lambda và API Gateway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gọi Bedrock khi cần → tránh sinh token không cần thiết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log retention ngắn hạn để giảm chi phí CloudWatch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dừng Lambda version cũ, xóa stage API không còn dùng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F9FB31-BBF6-4CF0-A29E-9A9D0EC6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274" y="626042"/>
            <a:ext cx="1651200" cy="1178737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28571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Risk Assessment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B726628-6B97-42D2-AC81-22CA30DEDC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475807"/>
              </p:ext>
            </p:extLst>
          </p:nvPr>
        </p:nvGraphicFramePr>
        <p:xfrm>
          <a:off x="675861" y="2761668"/>
          <a:ext cx="10898708" cy="3394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240">
                  <a:extLst>
                    <a:ext uri="{9D8B030D-6E8A-4147-A177-3AD203B41FA5}">
                      <a16:colId xmlns:a16="http://schemas.microsoft.com/office/drawing/2014/main" val="3042383829"/>
                    </a:ext>
                  </a:extLst>
                </a:gridCol>
                <a:gridCol w="2074166">
                  <a:extLst>
                    <a:ext uri="{9D8B030D-6E8A-4147-A177-3AD203B41FA5}">
                      <a16:colId xmlns:a16="http://schemas.microsoft.com/office/drawing/2014/main" val="3342556413"/>
                    </a:ext>
                  </a:extLst>
                </a:gridCol>
                <a:gridCol w="2278442">
                  <a:extLst>
                    <a:ext uri="{9D8B030D-6E8A-4147-A177-3AD203B41FA5}">
                      <a16:colId xmlns:a16="http://schemas.microsoft.com/office/drawing/2014/main" val="2893960821"/>
                    </a:ext>
                  </a:extLst>
                </a:gridCol>
                <a:gridCol w="3246860">
                  <a:extLst>
                    <a:ext uri="{9D8B030D-6E8A-4147-A177-3AD203B41FA5}">
                      <a16:colId xmlns:a16="http://schemas.microsoft.com/office/drawing/2014/main" val="606426733"/>
                    </a:ext>
                  </a:extLst>
                </a:gridCol>
              </a:tblGrid>
              <a:tr h="4115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Rủi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ẩn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ảnh hưởng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xảy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hoạch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xử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32810"/>
                  </a:ext>
                </a:extLst>
              </a:tr>
              <a:tr h="642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Bedrock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Cài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timeout, retry logic, fallback text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048846"/>
                  </a:ext>
                </a:extLst>
              </a:tr>
              <a:tr h="642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Lỗi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prompt →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thử nhiều prompt, giới hạn input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53166"/>
                  </a:ext>
                </a:extLst>
              </a:tr>
              <a:tr h="642750">
                <a:tc>
                  <a:txBody>
                    <a:bodyPr/>
                    <a:lstStyle/>
                    <a:p>
                      <a:pPr algn="ctr"/>
                      <a:r>
                        <a:rPr lang="vi-V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gửi input bất thường (spam...)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 tra độ dài, giới hạn tần suất (throttle)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902523"/>
                  </a:ext>
                </a:extLst>
              </a:tr>
              <a:tr h="4115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biến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 misuse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lập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CloudWatch billing alerts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812627"/>
                  </a:ext>
                </a:extLst>
              </a:tr>
              <a:tr h="6427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kỹ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AWS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team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triển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khai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mẫu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1025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A869FE4-0A0C-465E-9894-24B428138F10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 trận rủi ro và chiến lược giảm thiểu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336B1-8B00-45FC-8DC7-F2E87830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8A2A283-3E90-46AA-9A04-790424B39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63" y="599768"/>
            <a:ext cx="1539815" cy="1184998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056459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Risk Assessment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A869FE4-0A0C-465E-9894-24B428138F10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Chiến lược theo dõi và phản ứng (Monitoring &amp; Escalation)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336B1-8B00-45FC-8DC7-F2E87830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33D75-5841-4BEA-A788-77343588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948095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dõi hệ thống bằng CloudWatch Logs &amp; Metrics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cảnh báo billing / lỗi 5xx từ API Gateway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xuyên kiểm thử Lambda + Bedrock endpoint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nhật IAM Policy định kỳ để hạn chế rủi ro bảo mật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FFA77D-9BC2-4EF1-BA42-32579D2D6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33" y="598856"/>
            <a:ext cx="1599379" cy="1230837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410831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Expected Outcomes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C6B5F76-A06F-4857-8C70-8721D661C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663764"/>
            <a:ext cx="5422390" cy="228297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(uptime): ≥ 99.9%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(status 2xx): ≥ 98%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Lambda: &lt; 2%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5E7716-366B-41D5-AC10-CAA1B15E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524674"/>
            <a:ext cx="5422392" cy="2219356"/>
          </a:xfrm>
        </p:spPr>
        <p:txBody>
          <a:bodyPr/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Mức độ hài lòng người dùng (qua khảo sát): ≥ 85%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Tỷ lệ phản hồi chính xác từ AI: ≥ 90%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Tỷ lệ sử dụng lại chatbot trong 7 ngày: &gt; 60%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9A869FE4-0A0C-465E-9894-24B428138F10}"/>
              </a:ext>
            </a:extLst>
          </p:cNvPr>
          <p:cNvSpPr txBox="1">
            <a:spLocks/>
          </p:cNvSpPr>
          <p:nvPr/>
        </p:nvSpPr>
        <p:spPr>
          <a:xfrm>
            <a:off x="903509" y="2154175"/>
            <a:ext cx="4360254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số kỹ thuật (Technical KPIs):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336B1-8B00-45FC-8DC7-F2E87830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269406"/>
            <a:ext cx="357792" cy="357792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DCFD810-A141-4F95-9A2C-0C272616F4FB}"/>
              </a:ext>
            </a:extLst>
          </p:cNvPr>
          <p:cNvSpPr txBox="1">
            <a:spLocks/>
          </p:cNvSpPr>
          <p:nvPr/>
        </p:nvSpPr>
        <p:spPr>
          <a:xfrm>
            <a:off x="6535331" y="2154175"/>
            <a:ext cx="4360254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 số trải nghiệm người dùng: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DE4392-81F2-4F7C-98E2-DFE1F3F72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7" y="2269406"/>
            <a:ext cx="357792" cy="357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786A89-AF2E-4FEB-99FF-2347BCEC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596" y="651194"/>
            <a:ext cx="1906368" cy="119148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01248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4D47-0EE8-48E3-848E-6F0A8F4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045" y="2290654"/>
            <a:ext cx="10908444" cy="2566960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nghiệp vừa và nhỏ (SME) muốn áp dụng AI chatbot để nâng cao trải nghiệm khách hàng.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hệ thống AI nội bộ đòi hỏi chi phí cao, thời gian triển khai dài và nguồn nhân lực chuyên sâu. 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Sự bùng nổ của Generative AI mở ra cơ hội tiếp cận các mô hình ngôn ngữ mạnh mẽ thông qua dịch vụ đám mây.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chatbot hiện tại dựa trên quy tắc (rule-based) thường không linh hoạt, gây mất thiện cảm cho người dùng cuối. 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94973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Chatbot AI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endParaRPr lang="en-US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1968ED-1B55-4D39-931E-4AF27C40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980" y="637476"/>
            <a:ext cx="2037500" cy="115080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dist="50800" dir="5400000" sx="1000" sy="1000" algn="ctr" rotWithShape="0">
              <a:srgbClr val="000000"/>
            </a:outerShdw>
            <a:reflection stA="97000" endPos="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40419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538C72-AA7A-4F42-8789-B4438267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521" y="2613435"/>
            <a:ext cx="5514806" cy="552451"/>
          </a:xfrm>
        </p:spPr>
        <p:txBody>
          <a:bodyPr/>
          <a:lstStyle/>
          <a:p>
            <a:r>
              <a:rPr lang="en-US" sz="1800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Technical Specifications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9A9A4-0C8C-4E62-9928-554E869694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22427" y="2509378"/>
            <a:ext cx="5086350" cy="5524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COST CATULATIONS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A8D0924-78E4-490C-BE85-607651EECA7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679513" y="3260111"/>
            <a:ext cx="4960938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Runtime: AWS Lambda (Python 3.12)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 RESTful, method POST,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application/json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Claude Instant (Amazon Bedrock)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 1000ms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Role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bedrock:</a:t>
            </a:r>
            <a:r>
              <a:rPr lang="en-US" dirty="0" err="1">
                <a:solidFill>
                  <a:schemeClr val="bg1"/>
                </a:solidFill>
              </a:rPr>
              <a:t>InvokeModel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resource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B65E9-7860-4A58-8738-BF728702D9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96000" y="3260111"/>
            <a:ext cx="5392737" cy="2935287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Bedrock: 0.0008 USD / 1K input tokens (Claude Instant)</a:t>
            </a:r>
          </a:p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Lambda: Free Tier (1M request + 400,000 GB-s)</a:t>
            </a:r>
          </a:p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Gateway: 1M request đầu tiên miễn phí</a:t>
            </a:r>
          </a:p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tính trung bình:</a:t>
            </a:r>
          </a:p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10K request = ~40,000 tokens = ~1 USD</a:t>
            </a:r>
          </a:p>
          <a:p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Với 2,000 lượt truy cập/ngày: ~10–30 USD/tháng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2CAD219E-B348-4876-A619-ED85E89AEC8A}"/>
              </a:ext>
            </a:extLst>
          </p:cNvPr>
          <p:cNvSpPr txBox="1">
            <a:spLocks/>
          </p:cNvSpPr>
          <p:nvPr/>
        </p:nvSpPr>
        <p:spPr>
          <a:xfrm>
            <a:off x="581191" y="1020432"/>
            <a:ext cx="10993549" cy="8280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200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35831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153951-1628-40C6-90FD-2263D95E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82803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Appendices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538C72-AA7A-4F42-8789-B4438267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4758" y="2495445"/>
            <a:ext cx="4256277" cy="590321"/>
          </a:xfrm>
        </p:spPr>
        <p:txBody>
          <a:bodyPr/>
          <a:lstStyle/>
          <a:p>
            <a:r>
              <a:rPr lang="en-US" sz="1800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Architecture Diagrams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19A9A4-0C8C-4E62-9928-554E869694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11703" y="2495445"/>
            <a:ext cx="4357687" cy="554037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46B65E9-7860-4A58-8738-BF728702D94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611703" y="3282295"/>
            <a:ext cx="3823213" cy="2223769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Bedrock Pricing</a:t>
            </a:r>
          </a:p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 Documentation</a:t>
            </a:r>
          </a:p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 Docs</a:t>
            </a:r>
          </a:p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Role Best Practices</a:t>
            </a:r>
          </a:p>
          <a:p>
            <a:r>
              <a:rPr lang="en-US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 guidelines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0F0830-76D1-4CC8-A7C9-6249114A6AC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2"/>
          <a:srcRect l="5424" t="13238" r="5041" b="13515"/>
          <a:stretch/>
        </p:blipFill>
        <p:spPr>
          <a:xfrm>
            <a:off x="591024" y="3251120"/>
            <a:ext cx="6363622" cy="29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6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4D47-0EE8-48E3-848E-6F0A8F4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7103"/>
            <a:ext cx="10908444" cy="3093049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xây dựng một 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 API Chatbot sử dụng kiến trúc serverless trên nền tảng AWS.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gửi câu hỏi đến API Gateway, sau đó được xử lý bởi Lambda function.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tương tác với Amazon Bedrock để truy vấn mô hình AI (Claude hoặc Titan) và sinh câu trả lời tự nhiên.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 từ mô hình AI được trả về cho người dùng thông qua API Gateway.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 Role được cấu hình theo nguyên tắc Least Privilege, đảm bảo an toàn trong truy cập dịch vụ.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Chatbot AI serverless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Bedrock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105142-00F9-481F-B8EE-C66DC167C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980" y="637476"/>
            <a:ext cx="2037500" cy="115080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dist="50800" dir="5400000" sx="1000" sy="1000" algn="ctr" rotWithShape="0">
              <a:srgbClr val="000000"/>
            </a:outerShdw>
            <a:reflection stA="97000" endPos="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22227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4D47-0EE8-48E3-848E-6F0A8F4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043"/>
            <a:ext cx="10908444" cy="4317553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triển khai thấp: chỉ từ 30–60 USD/tháng nhờ sử dụng dịch vụ serverless và Bedrock trả theo request.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phát triển nhanh: dự án có thể hoàn tất trong 4 tuần, với từng giai đoạn rõ ràng.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cần đội ngũ AI chuyên sâu: mô hình AI đã được huấn luyện sẵn bởi Amazon Bedrock (Claude, Titan).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Chỉ số thành công kỳ vọng: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phản hồi &lt; 1 giây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 phản hồi &gt; 90%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Uptime hệ thống ≥ 99%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 ích kinh doanh và hiệu quả đầu tư từ giải pháp đề xuất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7C3E4-950D-4672-9D97-B57AB805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980" y="637476"/>
            <a:ext cx="2037500" cy="1150801"/>
          </a:xfrm>
          <a:prstGeom prst="rect">
            <a:avLst/>
          </a:prstGeom>
          <a:effectLst>
            <a:glow rad="76200">
              <a:schemeClr val="accent1">
                <a:alpha val="40000"/>
              </a:schemeClr>
            </a:glow>
            <a:outerShdw dist="50800" dir="5400000" sx="1000" sy="1000" algn="ctr" rotWithShape="0">
              <a:srgbClr val="000000"/>
            </a:outerShdw>
            <a:reflection stA="97000" endPos="0" dist="50800" dir="5400000" sy="-100000" algn="bl" rotWithShape="0"/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189645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4D47-0EE8-48E3-848E-6F0A8F4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043"/>
            <a:ext cx="10908444" cy="43175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20 - 40%.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24/7.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DevOps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3028D-993B-4581-A130-003327F2D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862" y="621912"/>
            <a:ext cx="1498143" cy="116713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68965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4D47-0EE8-48E3-848E-6F0A8F48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2064"/>
            <a:ext cx="10908444" cy="4317553"/>
          </a:xfrm>
        </p:spPr>
        <p:txBody>
          <a:bodyPr>
            <a:normAutofit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Đội ngũ IT: quá tải, thiếu chuyên môn AI → không thể tự triển khai hệ thống chatbot hiện đại.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Marketing / CSKH: không tận dụng được kênh giao tiếp 24/7 hiệu quả, mất cơ hội giữ chân khách.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cuối: trải nghiệm không tự nhiên → nhanh chóng rời bỏ hệ thống → mất doanh thu.</a:t>
            </a:r>
          </a:p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Nếu không giải quyết: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nghiệp bị tụt lại trong cuộc đua chuyển đổi số</a:t>
            </a:r>
          </a:p>
          <a:p>
            <a:pPr lvl="1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Mất lợi thế cạnh tranh và tệp khách hàng trung thành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bên bị ảnh hưởng và hệ quả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E2189F-90F2-4227-87F6-40031C6B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5632" y="617150"/>
            <a:ext cx="1174083" cy="11740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528471-4C5A-4F0C-BA9E-FB40F1E2C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8862" y="621912"/>
            <a:ext cx="1498143" cy="1167131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8094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3. Solution 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trúc tổng quan hệ thống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AA248-3D1C-4E7E-BD96-8D9AB267B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4" t="13238" r="5041" b="13515"/>
          <a:stretch/>
        </p:blipFill>
        <p:spPr>
          <a:xfrm>
            <a:off x="1606163" y="2552370"/>
            <a:ext cx="8323145" cy="3813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A7D3E6-6DB7-44A8-A4E7-05612205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5632" y="617150"/>
            <a:ext cx="1174083" cy="1174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808E53-5BFD-445B-9215-B6D5BD23E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5632" y="619432"/>
            <a:ext cx="1174083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3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3. Solution 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Diễn giải sơ đồ kiến trúc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CD6168-6256-40B2-B107-34964C02AC2D}"/>
              </a:ext>
            </a:extLst>
          </p:cNvPr>
          <p:cNvSpPr/>
          <p:nvPr/>
        </p:nvSpPr>
        <p:spPr>
          <a:xfrm>
            <a:off x="581191" y="2630500"/>
            <a:ext cx="10993545" cy="2119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👨‍💻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nhập câu hỏi → gửi HTTP request đến Amazon API Gateway.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 định tuyến yêu cầu đến Lambda function được cấu hình trước.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xử lý dữ liệu đầu vào và gửi truy vấn tới mô hình AI qua Amazon Bedrock (Claude/Titan).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từ mô hình được Lambda xử lý và trả lại qua API Gateway → người dùng nhận câu trả lời.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🔒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quyền truy cập được quản lý thông qua IAM Role với chính sách hạn chế rõ ràng.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A99676-49BB-474D-932C-38153926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5632" y="619432"/>
            <a:ext cx="1174083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0DCC-089E-4433-8F3C-2A207B11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3. Solution  Architecture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7CE8E5-C120-4564-B3E5-BEB666BBAA8A}"/>
              </a:ext>
            </a:extLst>
          </p:cNvPr>
          <p:cNvSpPr txBox="1">
            <a:spLocks/>
          </p:cNvSpPr>
          <p:nvPr/>
        </p:nvSpPr>
        <p:spPr>
          <a:xfrm>
            <a:off x="903509" y="1987022"/>
            <a:ext cx="10993546" cy="565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b="1" dirty="0">
                <a:solidFill>
                  <a:srgbClr val="1A32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các dịch vụ AWS</a:t>
            </a:r>
            <a:endParaRPr lang="en-US" b="1" dirty="0">
              <a:solidFill>
                <a:srgbClr val="1A32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EF9448-853D-4324-9E44-9D4A2966A0F6}"/>
              </a:ext>
            </a:extLst>
          </p:cNvPr>
          <p:cNvCxnSpPr>
            <a:cxnSpLocks/>
          </p:cNvCxnSpPr>
          <p:nvPr/>
        </p:nvCxnSpPr>
        <p:spPr>
          <a:xfrm>
            <a:off x="581192" y="6480312"/>
            <a:ext cx="11029615" cy="0"/>
          </a:xfrm>
          <a:prstGeom prst="line">
            <a:avLst/>
          </a:prstGeom>
          <a:ln w="95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7FC27B34-D140-4706-B0D5-04C652290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5" y="2102253"/>
            <a:ext cx="357792" cy="357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CD6168-6256-40B2-B107-34964C02AC2D}"/>
              </a:ext>
            </a:extLst>
          </p:cNvPr>
          <p:cNvSpPr/>
          <p:nvPr/>
        </p:nvSpPr>
        <p:spPr>
          <a:xfrm>
            <a:off x="581191" y="2630500"/>
            <a:ext cx="10993545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Bedrock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Truy cập Foundation Models mạnh như Claude, không cần huấn luyện hoặc điều chỉnh.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Tự động mở rộng, không cần quản lý server, phù hợp cho tác vụ ngắn như gọi API.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Tạo endpoint RESTful bảo mật, dễ kết nối frontend.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IAM Role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Quản lý quyền truy cập chính xác giữa Lambda và Bedrock.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Theo dõi logs và hiệu suất hoạt động theo thời gian thực.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5E71B-56B1-4E1A-A9E0-31BE3B40F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brightnessContrast bright="-1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5632" y="619432"/>
            <a:ext cx="1174083" cy="11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067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</TotalTime>
  <Words>1796</Words>
  <Application>Microsoft Office PowerPoint</Application>
  <PresentationFormat>Widescreen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Gill Sans MT</vt:lpstr>
      <vt:lpstr>Times New Roman</vt:lpstr>
      <vt:lpstr>Wingdings 2</vt:lpstr>
      <vt:lpstr>Dividend</vt:lpstr>
      <vt:lpstr>Triển khai API Chatbot AI sử dụng Amazon Bedrock, Lambda, và API Gateway</vt:lpstr>
      <vt:lpstr>1. Executive Summary</vt:lpstr>
      <vt:lpstr>1. Executive Summary</vt:lpstr>
      <vt:lpstr>1. Executive Summary</vt:lpstr>
      <vt:lpstr>2. Problem Statement</vt:lpstr>
      <vt:lpstr>2. Problem Statement</vt:lpstr>
      <vt:lpstr>3. Solution  Architecture</vt:lpstr>
      <vt:lpstr>3. Solution  Architecture</vt:lpstr>
      <vt:lpstr>3. Solution  Architecture</vt:lpstr>
      <vt:lpstr>3. Solution  Architecture</vt:lpstr>
      <vt:lpstr>4. Technical  Implementation</vt:lpstr>
      <vt:lpstr>4. Technical  Implementation</vt:lpstr>
      <vt:lpstr>4. Technical  Implementation</vt:lpstr>
      <vt:lpstr>5. Timeline &amp; Milestones</vt:lpstr>
      <vt:lpstr>5. Budget Estimation</vt:lpstr>
      <vt:lpstr>5. Budget Estimation</vt:lpstr>
      <vt:lpstr>6. Risk Assessment</vt:lpstr>
      <vt:lpstr>6. Risk Assessment</vt:lpstr>
      <vt:lpstr>7. Expected Outcomes</vt:lpstr>
      <vt:lpstr>PowerPoint Presentation</vt:lpstr>
      <vt:lpstr>Appendices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Triển khai API Chatbot AI sử dụng Amazon Bedrock, Lambda, và API Gateway</dc:title>
  <dc:creator>Administrator</dc:creator>
  <cp:lastModifiedBy>Administrator</cp:lastModifiedBy>
  <cp:revision>68</cp:revision>
  <dcterms:created xsi:type="dcterms:W3CDTF">2025-07-09T12:20:49Z</dcterms:created>
  <dcterms:modified xsi:type="dcterms:W3CDTF">2025-07-10T10:01:06Z</dcterms:modified>
</cp:coreProperties>
</file>