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0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71" r:id="rId10"/>
    <p:sldId id="272" r:id="rId11"/>
    <p:sldId id="262" r:id="rId12"/>
    <p:sldId id="263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13"/>
    <p:restoredTop sz="73529"/>
  </p:normalViewPr>
  <p:slideViewPr>
    <p:cSldViewPr snapToGrid="0" snapToObjects="1">
      <p:cViewPr varScale="1">
        <p:scale>
          <a:sx n="84" d="100"/>
          <a:sy n="84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160FB-BC7D-614F-8FEF-B8325232A817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749DF-141D-8E4B-867F-726A84A5C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0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6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5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3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1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5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4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1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0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3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  <p:sldLayoutId id="2147484454" r:id="rId14"/>
    <p:sldLayoutId id="2147484455" r:id="rId15"/>
    <p:sldLayoutId id="2147484456" r:id="rId16"/>
    <p:sldLayoutId id="21474844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D892-78C1-ED41-A947-E7312700B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424" y="1964267"/>
            <a:ext cx="8219701" cy="242146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Project ONE – TEAM Bttv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C9F1B-0122-FA46-A384-4F2DA07A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411" y="4432544"/>
            <a:ext cx="7197726" cy="1405467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Belinda – Tawny – trevor – Valerie</a:t>
            </a:r>
          </a:p>
          <a:p>
            <a:pPr algn="ctr"/>
            <a:r>
              <a:rPr lang="en-US" sz="2400" dirty="0"/>
              <a:t>Thursday July 28</a:t>
            </a:r>
            <a:r>
              <a:rPr lang="en-US" sz="2400" baseline="30000" dirty="0"/>
              <a:t>th</a:t>
            </a:r>
            <a:endParaRPr lang="en-US" sz="2400" dirty="0"/>
          </a:p>
          <a:p>
            <a:pPr algn="ctr"/>
            <a:r>
              <a:rPr lang="en-US" sz="2400" dirty="0"/>
              <a:t>Uci bootcamp</a:t>
            </a:r>
          </a:p>
        </p:txBody>
      </p:sp>
    </p:spTree>
    <p:extLst>
      <p:ext uri="{BB962C8B-B14F-4D97-AF65-F5344CB8AC3E}">
        <p14:creationId xmlns:p14="http://schemas.microsoft.com/office/powerpoint/2010/main" val="14589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Cancer – census data (tawny)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920" y="5469474"/>
            <a:ext cx="8371205" cy="397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200" cap="all" dirty="0"/>
              <a:t>By County - The WEAKEST correlation between deaths* and census data was median 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D5FAFA-EC7F-4FBF-93FF-19327FA60154}"/>
              </a:ext>
            </a:extLst>
          </p:cNvPr>
          <p:cNvGrpSpPr/>
          <p:nvPr/>
        </p:nvGrpSpPr>
        <p:grpSpPr>
          <a:xfrm>
            <a:off x="6512113" y="198632"/>
            <a:ext cx="4495911" cy="4185050"/>
            <a:chOff x="6512113" y="198632"/>
            <a:chExt cx="4495911" cy="41850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426ABC8-1864-44B6-9AC6-0A7E31053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6550582" y="645517"/>
              <a:ext cx="4348633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D0A302-9402-4187-B5F5-58284C24A134}"/>
                </a:ext>
              </a:extLst>
            </p:cNvPr>
            <p:cNvSpPr txBox="1"/>
            <p:nvPr/>
          </p:nvSpPr>
          <p:spPr>
            <a:xfrm>
              <a:off x="6512113" y="198632"/>
              <a:ext cx="4495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age is 0.34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CAC4387-D048-4A34-9F53-1F252B84950F}"/>
              </a:ext>
            </a:extLst>
          </p:cNvPr>
          <p:cNvGrpSpPr/>
          <p:nvPr/>
        </p:nvGrpSpPr>
        <p:grpSpPr>
          <a:xfrm>
            <a:off x="1254317" y="182264"/>
            <a:ext cx="4495911" cy="4201418"/>
            <a:chOff x="1254317" y="182264"/>
            <a:chExt cx="4495911" cy="420141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D8BC8E-0603-451E-9253-83B67416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290665" y="645517"/>
              <a:ext cx="4348633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A95A4A-EABC-4A19-9800-BAF3B0631F19}"/>
                </a:ext>
              </a:extLst>
            </p:cNvPr>
            <p:cNvSpPr txBox="1"/>
            <p:nvPr/>
          </p:nvSpPr>
          <p:spPr>
            <a:xfrm>
              <a:off x="1254317" y="182264"/>
              <a:ext cx="4495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age is 0.01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1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30D4-362E-7B40-93DC-35E66361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95250"/>
            <a:ext cx="10131425" cy="1456267"/>
          </a:xfrm>
        </p:spPr>
        <p:txBody>
          <a:bodyPr/>
          <a:lstStyle/>
          <a:p>
            <a:pPr algn="ctr"/>
            <a:r>
              <a:rPr lang="en-US" sz="4000" dirty="0"/>
              <a:t>Cancer – obesity </a:t>
            </a:r>
            <a:r>
              <a:rPr lang="en-US" sz="2800" dirty="0"/>
              <a:t>(Valerie)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F651B1C-7390-6E4D-B9F0-A6AA1B074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75" y="1551517"/>
            <a:ext cx="6553047" cy="43686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1E8D84-CF41-DB4C-BC7C-03021CD6273C}"/>
              </a:ext>
            </a:extLst>
          </p:cNvPr>
          <p:cNvSpPr txBox="1"/>
          <p:nvPr/>
        </p:nvSpPr>
        <p:spPr>
          <a:xfrm>
            <a:off x="4582699" y="5920215"/>
            <a:ext cx="29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value: 0.8075564184676005</a:t>
            </a:r>
          </a:p>
        </p:txBody>
      </p:sp>
    </p:spTree>
    <p:extLst>
      <p:ext uri="{BB962C8B-B14F-4D97-AF65-F5344CB8AC3E}">
        <p14:creationId xmlns:p14="http://schemas.microsoft.com/office/powerpoint/2010/main" val="413884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D1D8-4C6A-D546-910B-6B844438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6508"/>
            <a:ext cx="10131425" cy="1456267"/>
          </a:xfrm>
        </p:spPr>
        <p:txBody>
          <a:bodyPr/>
          <a:lstStyle/>
          <a:p>
            <a:r>
              <a:rPr lang="en-US" sz="4000" dirty="0"/>
              <a:t>Cancer – smoking </a:t>
            </a:r>
            <a:r>
              <a:rPr lang="en-US" sz="2800" dirty="0"/>
              <a:t>(trevor)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A8A288-4026-7F45-9FC1-003E183CF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882" y="1567430"/>
            <a:ext cx="6375262" cy="41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C3C-6080-4D42-AD97-7BB11785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Conclusions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00DE-8DD7-C247-90C3-CD410196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Lower prevalence of alcohol and smoking correlations to cancer than expected</a:t>
            </a:r>
          </a:p>
          <a:p>
            <a:r>
              <a:rPr lang="en-US" sz="2800" dirty="0"/>
              <a:t>Health insurance has no direct impact (Obamacare)</a:t>
            </a:r>
          </a:p>
          <a:p>
            <a:r>
              <a:rPr lang="en-US" sz="2800" dirty="0"/>
              <a:t>Higher correlation of obesity in cancer death rate across the nation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9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4777-B502-F246-A2C1-C82C2A6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it all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E450-1F14-AE44-8369-C94024824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5833"/>
            <a:ext cx="10131425" cy="4106333"/>
          </a:xfrm>
        </p:spPr>
        <p:txBody>
          <a:bodyPr/>
          <a:lstStyle/>
          <a:p>
            <a:r>
              <a:rPr lang="en-US" sz="2400" dirty="0"/>
              <a:t>One of two ways: </a:t>
            </a:r>
          </a:p>
          <a:p>
            <a:pPr lvl="1"/>
            <a:r>
              <a:rPr lang="en-US" sz="2400" dirty="0"/>
              <a:t>Further research into why obesity is prevalent</a:t>
            </a:r>
          </a:p>
          <a:p>
            <a:pPr lvl="1"/>
            <a:r>
              <a:rPr lang="en-US" sz="2400" dirty="0"/>
              <a:t>Further research into how smoking and alcohol are not as prevalent </a:t>
            </a:r>
          </a:p>
          <a:p>
            <a:r>
              <a:rPr lang="en-US" sz="2400" dirty="0"/>
              <a:t>Look into data before and after state law changes (trending)</a:t>
            </a:r>
          </a:p>
          <a:p>
            <a:r>
              <a:rPr lang="en-US" sz="2400" dirty="0"/>
              <a:t>Requests for further funding to explore difference in local populations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8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D7B-4C7E-C64C-9984-473C3575B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OR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9EF6-CACF-BB41-BA64-817ED3C59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feedback!</a:t>
            </a:r>
          </a:p>
        </p:txBody>
      </p:sp>
    </p:spTree>
    <p:extLst>
      <p:ext uri="{BB962C8B-B14F-4D97-AF65-F5344CB8AC3E}">
        <p14:creationId xmlns:p14="http://schemas.microsoft.com/office/powerpoint/2010/main" val="308594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6718-6BBE-FF4E-842D-FC905CF5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A470E-F3D7-9D4A-9A5F-BAD2F2E2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Introduction - </a:t>
            </a:r>
            <a:r>
              <a:rPr lang="en-US" sz="2000" dirty="0"/>
              <a:t>Val</a:t>
            </a:r>
          </a:p>
          <a:p>
            <a:r>
              <a:rPr lang="en-US" sz="2800" dirty="0"/>
              <a:t>Interesting Questions / Data Used- </a:t>
            </a:r>
            <a:r>
              <a:rPr lang="en-US" sz="2000" dirty="0"/>
              <a:t>Val</a:t>
            </a:r>
          </a:p>
          <a:p>
            <a:r>
              <a:rPr lang="en-US" sz="2800" dirty="0"/>
              <a:t>Data Exploration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Cleanup Process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Analysis Process - </a:t>
            </a:r>
            <a:r>
              <a:rPr lang="en-US" sz="2000" dirty="0"/>
              <a:t>Individual</a:t>
            </a:r>
          </a:p>
          <a:p>
            <a:r>
              <a:rPr lang="en-US" sz="2800" dirty="0"/>
              <a:t>Conclusions / Summary of Visualizations - </a:t>
            </a:r>
            <a:r>
              <a:rPr lang="en-US" sz="2000" dirty="0"/>
              <a:t>Trevor</a:t>
            </a:r>
          </a:p>
          <a:p>
            <a:r>
              <a:rPr lang="en-US" sz="2800" dirty="0"/>
              <a:t>Implications: What do the findings mean? - </a:t>
            </a:r>
            <a:r>
              <a:rPr lang="en-US" sz="2000" dirty="0"/>
              <a:t>Tawny</a:t>
            </a:r>
          </a:p>
        </p:txBody>
      </p:sp>
    </p:spTree>
    <p:extLst>
      <p:ext uri="{BB962C8B-B14F-4D97-AF65-F5344CB8AC3E}">
        <p14:creationId xmlns:p14="http://schemas.microsoft.com/office/powerpoint/2010/main" val="105565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E3CF-F475-ED48-8FDB-A2210BA4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Introduction - interest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E798-CD2F-554E-A66F-61771A67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56267"/>
            <a:ext cx="10131425" cy="5123827"/>
          </a:xfrm>
        </p:spPr>
        <p:txBody>
          <a:bodyPr numCol="2">
            <a:normAutofit/>
          </a:bodyPr>
          <a:lstStyle/>
          <a:p>
            <a:r>
              <a:rPr lang="en-US" sz="3000" dirty="0"/>
              <a:t>Challenged to research cancer topics including common lifestyle choices: </a:t>
            </a:r>
          </a:p>
          <a:p>
            <a:pPr lvl="1"/>
            <a:r>
              <a:rPr lang="en-US" sz="2400" dirty="0"/>
              <a:t>Smoking</a:t>
            </a:r>
          </a:p>
          <a:p>
            <a:pPr lvl="1"/>
            <a:r>
              <a:rPr lang="en-US" sz="2400" dirty="0"/>
              <a:t>Alcohol</a:t>
            </a:r>
          </a:p>
          <a:p>
            <a:pPr lvl="1"/>
            <a:r>
              <a:rPr lang="en-US" sz="2400" dirty="0"/>
              <a:t>Obesity</a:t>
            </a:r>
          </a:p>
          <a:p>
            <a:pPr lvl="1"/>
            <a:r>
              <a:rPr lang="en-US" sz="2400" dirty="0"/>
              <a:t>Income/Insurance</a:t>
            </a:r>
          </a:p>
          <a:p>
            <a:pPr lvl="1"/>
            <a:r>
              <a:rPr lang="en-US" sz="2400" dirty="0"/>
              <a:t>Gender</a:t>
            </a:r>
          </a:p>
          <a:p>
            <a:pPr lvl="1"/>
            <a:r>
              <a:rPr lang="en-US" sz="2400" dirty="0"/>
              <a:t>Religion</a:t>
            </a:r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RESEARCH QUESTION: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What factors or lifestyles attribute to cancer rates throughout the country?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347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D92C-C262-A347-AAF0-DE7F36F3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095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Initial topics of interest</a:t>
            </a:r>
            <a:br>
              <a:rPr lang="en-US" sz="2400" dirty="0"/>
            </a:br>
            <a:r>
              <a:rPr lang="en-US" sz="2400" dirty="0"/>
              <a:t>2017 DATA </a:t>
            </a:r>
            <a:br>
              <a:rPr lang="en-US" sz="2400" dirty="0"/>
            </a:br>
            <a:r>
              <a:rPr lang="en-US" sz="2000" dirty="0"/>
              <a:t>Kentucky (Highest) and Utah (Lowest)</a:t>
            </a:r>
          </a:p>
        </p:txBody>
      </p:sp>
      <p:pic>
        <p:nvPicPr>
          <p:cNvPr id="12" name="Content Placeholder 11" descr="A picture containing measure, comb, fence&#10;&#10;Description automatically generated">
            <a:extLst>
              <a:ext uri="{FF2B5EF4-FFF2-40B4-BE49-F238E27FC236}">
                <a16:creationId xmlns:a16="http://schemas.microsoft.com/office/drawing/2014/main" id="{190F5871-8BDA-E44D-8612-0540DF29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376" y="1665817"/>
            <a:ext cx="9759244" cy="4182533"/>
          </a:xfrm>
        </p:spPr>
      </p:pic>
    </p:spTree>
    <p:extLst>
      <p:ext uri="{BB962C8B-B14F-4D97-AF65-F5344CB8AC3E}">
        <p14:creationId xmlns:p14="http://schemas.microsoft.com/office/powerpoint/2010/main" val="109190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8B00-E975-9241-9B14-89C1094D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72" y="797057"/>
            <a:ext cx="4586736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DATA USED and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7AFA-9122-C148-BE38-10A67C17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72" y="882136"/>
            <a:ext cx="6696130" cy="4034353"/>
          </a:xfrm>
        </p:spPr>
        <p:txBody>
          <a:bodyPr>
            <a:normAutofit/>
          </a:bodyPr>
          <a:lstStyle/>
          <a:p>
            <a:r>
              <a:rPr lang="en-US" sz="2400" dirty="0"/>
              <a:t>Mostly pulled from Centers Disease Control - 2017</a:t>
            </a:r>
          </a:p>
          <a:p>
            <a:r>
              <a:rPr lang="en-US" sz="2400" dirty="0"/>
              <a:t>Census Data - 5 year rolling  2013-2017</a:t>
            </a:r>
          </a:p>
          <a:p>
            <a:r>
              <a:rPr lang="en-US" sz="2400" dirty="0"/>
              <a:t>Death count was adjusted for differences in age distributions and population size</a:t>
            </a:r>
          </a:p>
          <a:p>
            <a:r>
              <a:rPr lang="en-US" sz="2400" dirty="0"/>
              <a:t>Alcohol binge drinking data - 2015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A28A388C-3FF2-1541-8BED-542ECC6F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641" y="1285338"/>
            <a:ext cx="2710176" cy="204618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64F30B31-9A53-664F-8A2D-505C6EEE3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800" y="4165982"/>
            <a:ext cx="4408017" cy="167117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44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B28-B2CD-5644-BDCC-3CB312F8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384" y="609599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Data exploration and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5EE1-B574-4E4C-899B-51C649FA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384" y="2142066"/>
            <a:ext cx="6282266" cy="3649133"/>
          </a:xfrm>
        </p:spPr>
        <p:txBody>
          <a:bodyPr>
            <a:normAutofit/>
          </a:bodyPr>
          <a:lstStyle/>
          <a:p>
            <a:r>
              <a:rPr lang="en-US" sz="2400" dirty="0"/>
              <a:t>Finding data by state</a:t>
            </a:r>
          </a:p>
          <a:p>
            <a:r>
              <a:rPr lang="en-US" sz="2400" dirty="0"/>
              <a:t>Correlating data by year </a:t>
            </a:r>
          </a:p>
          <a:p>
            <a:r>
              <a:rPr lang="en-US" sz="2400" dirty="0"/>
              <a:t>Merging with state abbreviations</a:t>
            </a:r>
          </a:p>
          <a:p>
            <a:r>
              <a:rPr lang="en-US" sz="2400" dirty="0"/>
              <a:t>Dropping unwanted columns</a:t>
            </a:r>
          </a:p>
          <a:p>
            <a:r>
              <a:rPr lang="en-US" sz="2400" dirty="0"/>
              <a:t>Cleaning data wrapped in (“ “)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BB8FE6A-1016-2749-842D-6E0D03C22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284104"/>
            <a:ext cx="3445714" cy="22929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57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274E-68F0-A34A-B5F0-8EE02662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5" y="201759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Cancer – alcohol/binge drinking </a:t>
            </a:r>
            <a:r>
              <a:rPr lang="en-US" sz="2800" dirty="0"/>
              <a:t>(Belinda)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D71AEFE-602C-4F47-8B47-C8CB6192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71" y="1623439"/>
            <a:ext cx="6235798" cy="4157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7E1F7-8855-9743-AD61-54CDB48920D0}"/>
              </a:ext>
            </a:extLst>
          </p:cNvPr>
          <p:cNvSpPr txBox="1"/>
          <p:nvPr/>
        </p:nvSpPr>
        <p:spPr>
          <a:xfrm>
            <a:off x="3198664" y="5780636"/>
            <a:ext cx="169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 value: -0.2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7CB83-C72D-5247-B813-0B139E582CEA}"/>
              </a:ext>
            </a:extLst>
          </p:cNvPr>
          <p:cNvSpPr txBox="1"/>
          <p:nvPr/>
        </p:nvSpPr>
        <p:spPr>
          <a:xfrm>
            <a:off x="8205838" y="3286538"/>
            <a:ext cx="2586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Wine Consumption</a:t>
            </a:r>
          </a:p>
          <a:p>
            <a:pPr algn="ctr"/>
            <a:r>
              <a:rPr lang="en-US" sz="2400" dirty="0"/>
              <a:t>r value: -0.32</a:t>
            </a:r>
          </a:p>
        </p:txBody>
      </p:sp>
    </p:spTree>
    <p:extLst>
      <p:ext uri="{BB962C8B-B14F-4D97-AF65-F5344CB8AC3E}">
        <p14:creationId xmlns:p14="http://schemas.microsoft.com/office/powerpoint/2010/main" val="275125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02" y="662691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Cancer – census data (tawny)</a:t>
            </a:r>
          </a:p>
        </p:txBody>
      </p:sp>
      <p:sp>
        <p:nvSpPr>
          <p:cNvPr id="14" name="Rounded Rectangle 34">
            <a:extLst>
              <a:ext uri="{FF2B5EF4-FFF2-40B4-BE49-F238E27FC236}">
                <a16:creationId xmlns:a16="http://schemas.microsoft.com/office/drawing/2014/main" id="{C8F8A7D8-7F2E-41EA-832D-8F410A196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ounded Rectangle 37">
            <a:extLst>
              <a:ext uri="{FF2B5EF4-FFF2-40B4-BE49-F238E27FC236}">
                <a16:creationId xmlns:a16="http://schemas.microsoft.com/office/drawing/2014/main" id="{774F6C7A-141D-4980-9A04-FA921D375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4910D78-5466-48AE-8D34-92CA5E6B55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24"/>
          <a:stretch/>
        </p:blipFill>
        <p:spPr>
          <a:xfrm>
            <a:off x="6380159" y="926348"/>
            <a:ext cx="4901251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DDBCC-C9B6-4D26-80F3-5E9D406DCDCD}"/>
              </a:ext>
            </a:extLst>
          </p:cNvPr>
          <p:cNvSpPr txBox="1"/>
          <p:nvPr/>
        </p:nvSpPr>
        <p:spPr>
          <a:xfrm>
            <a:off x="7147727" y="553637"/>
            <a:ext cx="332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Death Rates from Cancer 2017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C2C2-A9F2-4978-BB9A-71D32E7C5560}"/>
              </a:ext>
            </a:extLst>
          </p:cNvPr>
          <p:cNvSpPr txBox="1"/>
          <p:nvPr/>
        </p:nvSpPr>
        <p:spPr>
          <a:xfrm>
            <a:off x="7364530" y="3475592"/>
            <a:ext cx="289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Poverty Averages 2013-2017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F4F3C-E416-482C-9658-169BC60ABC47}"/>
              </a:ext>
            </a:extLst>
          </p:cNvPr>
          <p:cNvSpPr txBox="1"/>
          <p:nvPr/>
        </p:nvSpPr>
        <p:spPr>
          <a:xfrm>
            <a:off x="6590728" y="2972437"/>
            <a:ext cx="462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Deaths (per population)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BAD98F-E518-4A9E-85EE-400C135C0A7C}"/>
              </a:ext>
            </a:extLst>
          </p:cNvPr>
          <p:cNvSpPr txBox="1"/>
          <p:nvPr/>
        </p:nvSpPr>
        <p:spPr>
          <a:xfrm>
            <a:off x="6590728" y="5878308"/>
            <a:ext cx="473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Poverty (per population)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DE173-EA0B-4C92-AD2F-0387935D4CE4}"/>
              </a:ext>
            </a:extLst>
          </p:cNvPr>
          <p:cNvSpPr txBox="1"/>
          <p:nvPr/>
        </p:nvSpPr>
        <p:spPr>
          <a:xfrm>
            <a:off x="365883" y="3341769"/>
            <a:ext cx="53626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Pearson correlation	</a:t>
            </a:r>
            <a:r>
              <a:rPr lang="en-US" dirty="0"/>
              <a:t>											</a:t>
            </a:r>
            <a:r>
              <a:rPr lang="en-US" u="sng" dirty="0"/>
              <a:t>County</a:t>
            </a:r>
            <a:r>
              <a:rPr lang="en-US" dirty="0"/>
              <a:t>	</a:t>
            </a:r>
            <a:r>
              <a:rPr lang="en-US" u="sng" dirty="0"/>
              <a:t>State</a:t>
            </a:r>
          </a:p>
          <a:p>
            <a:r>
              <a:rPr lang="en-US" dirty="0"/>
              <a:t>Never Married					 0.20	 0.13</a:t>
            </a:r>
          </a:p>
          <a:p>
            <a:r>
              <a:rPr lang="en-US" dirty="0"/>
              <a:t>No Insurance					-0.05	 0.24</a:t>
            </a:r>
          </a:p>
          <a:p>
            <a:r>
              <a:rPr lang="en-US" dirty="0"/>
              <a:t>Median Age					 0.01	 0.34</a:t>
            </a:r>
          </a:p>
          <a:p>
            <a:r>
              <a:rPr lang="en-US" dirty="0"/>
              <a:t>Living Alone					 0.07	 0.37</a:t>
            </a:r>
          </a:p>
          <a:p>
            <a:r>
              <a:rPr lang="en-US" dirty="0"/>
              <a:t>Unemployed Below Line			 0.34	 0.41</a:t>
            </a:r>
          </a:p>
          <a:p>
            <a:r>
              <a:rPr lang="en-US" dirty="0"/>
              <a:t>Poverty						 0.40	 0.51</a:t>
            </a:r>
          </a:p>
          <a:p>
            <a:r>
              <a:rPr lang="en-US" dirty="0"/>
              <a:t>Median Household Income		-0.45	-0.63</a:t>
            </a:r>
          </a:p>
          <a:p>
            <a:r>
              <a:rPr lang="en-US" dirty="0"/>
              <a:t>Medical Underservice Score		-0.07	-0.34</a:t>
            </a:r>
          </a:p>
          <a:p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86626E4-C214-4387-8224-B020677EDA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824"/>
          <a:stretch/>
        </p:blipFill>
        <p:spPr>
          <a:xfrm>
            <a:off x="6380159" y="3861482"/>
            <a:ext cx="4901251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3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Cancer – census data (tawny)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5469474"/>
            <a:ext cx="7197726" cy="397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200" cap="all" dirty="0"/>
              <a:t>The Strongest correlation between deaths* and census data was median household income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F71BB5-4C8D-41A9-A0E2-0B322D6C1245}"/>
              </a:ext>
            </a:extLst>
          </p:cNvPr>
          <p:cNvGrpSpPr/>
          <p:nvPr/>
        </p:nvGrpSpPr>
        <p:grpSpPr>
          <a:xfrm>
            <a:off x="6097588" y="198632"/>
            <a:ext cx="5937138" cy="4185051"/>
            <a:chOff x="6097588" y="198632"/>
            <a:chExt cx="5937138" cy="418505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426ABC8-1864-44B6-9AC6-0A7E31053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6362167" y="645517"/>
              <a:ext cx="4725464" cy="3738166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D0A302-9402-4187-B5F5-58284C24A134}"/>
                </a:ext>
              </a:extLst>
            </p:cNvPr>
            <p:cNvSpPr txBox="1"/>
            <p:nvPr/>
          </p:nvSpPr>
          <p:spPr>
            <a:xfrm>
              <a:off x="6097588" y="198632"/>
              <a:ext cx="5937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household income age is -0.63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23E747-576D-4851-93A1-90EB597EDCBF}"/>
              </a:ext>
            </a:extLst>
          </p:cNvPr>
          <p:cNvGrpSpPr/>
          <p:nvPr/>
        </p:nvGrpSpPr>
        <p:grpSpPr>
          <a:xfrm>
            <a:off x="322191" y="198632"/>
            <a:ext cx="5937138" cy="4185050"/>
            <a:chOff x="322191" y="198632"/>
            <a:chExt cx="5937138" cy="418505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D8BC8E-0603-451E-9253-83B67416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102250" y="645517"/>
              <a:ext cx="4725464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A95A4A-EABC-4A19-9800-BAF3B0631F19}"/>
                </a:ext>
              </a:extLst>
            </p:cNvPr>
            <p:cNvSpPr txBox="1"/>
            <p:nvPr/>
          </p:nvSpPr>
          <p:spPr>
            <a:xfrm>
              <a:off x="322191" y="198632"/>
              <a:ext cx="5937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household income age is -0.45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19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540</Words>
  <Application>Microsoft Office PowerPoint</Application>
  <PresentationFormat>Widescreen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Project ONE – TEAM Bttv</vt:lpstr>
      <vt:lpstr>Objectives</vt:lpstr>
      <vt:lpstr>Introduction - interest and motivation</vt:lpstr>
      <vt:lpstr>Initial topics of interest 2017 DATA  Kentucky (Highest) and Utah (Lowest)</vt:lpstr>
      <vt:lpstr>DATA USED and defined</vt:lpstr>
      <vt:lpstr>Data exploration and cleanup process</vt:lpstr>
      <vt:lpstr>Cancer – alcohol/binge drinking (Belinda)</vt:lpstr>
      <vt:lpstr>Cancer – census data (tawny)</vt:lpstr>
      <vt:lpstr>Cancer – census data (tawny)</vt:lpstr>
      <vt:lpstr>Cancer – census data (tawny)</vt:lpstr>
      <vt:lpstr>Cancer – obesity (Valerie)</vt:lpstr>
      <vt:lpstr>Cancer – smoking (trevor)</vt:lpstr>
      <vt:lpstr>Conclusions / Summary</vt:lpstr>
      <vt:lpstr>What does it all mean?</vt:lpstr>
      <vt:lpstr>QUESTIONS OR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 – TEAM Bttv</dc:title>
  <dc:creator>Tawny Nichols</dc:creator>
  <cp:lastModifiedBy>Tawny Nichols</cp:lastModifiedBy>
  <cp:revision>37</cp:revision>
  <dcterms:created xsi:type="dcterms:W3CDTF">2020-07-29T04:39:00Z</dcterms:created>
  <dcterms:modified xsi:type="dcterms:W3CDTF">2020-07-29T18:09:50Z</dcterms:modified>
</cp:coreProperties>
</file>