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40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71" r:id="rId10"/>
    <p:sldId id="262" r:id="rId11"/>
    <p:sldId id="263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C329F3-2624-4B5B-8F68-7D33A36141B8}" v="1" dt="2020-07-29T03:08:09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068"/>
    <p:restoredTop sz="95928"/>
  </p:normalViewPr>
  <p:slideViewPr>
    <p:cSldViewPr snapToGrid="0" snapToObjects="1">
      <p:cViewPr varScale="1">
        <p:scale>
          <a:sx n="82" d="100"/>
          <a:sy n="82" d="100"/>
        </p:scale>
        <p:origin x="108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evor Towers" userId="189fe846af54169a" providerId="LiveId" clId="{0DC329F3-2624-4B5B-8F68-7D33A36141B8}"/>
    <pc:docChg chg="custSel modSld">
      <pc:chgData name="Trevor Towers" userId="189fe846af54169a" providerId="LiveId" clId="{0DC329F3-2624-4B5B-8F68-7D33A36141B8}" dt="2020-07-29T03:09:59.665" v="66" actId="478"/>
      <pc:docMkLst>
        <pc:docMk/>
      </pc:docMkLst>
      <pc:sldChg chg="addSp delSp modSp mod">
        <pc:chgData name="Trevor Towers" userId="189fe846af54169a" providerId="LiveId" clId="{0DC329F3-2624-4B5B-8F68-7D33A36141B8}" dt="2020-07-29T03:09:59.665" v="66" actId="478"/>
        <pc:sldMkLst>
          <pc:docMk/>
          <pc:sldMk cId="2846826042" sldId="263"/>
        </pc:sldMkLst>
        <pc:spChg chg="del mod">
          <ac:chgData name="Trevor Towers" userId="189fe846af54169a" providerId="LiveId" clId="{0DC329F3-2624-4B5B-8F68-7D33A36141B8}" dt="2020-07-29T03:09:59.665" v="66" actId="478"/>
          <ac:spMkLst>
            <pc:docMk/>
            <pc:sldMk cId="2846826042" sldId="263"/>
            <ac:spMk id="3" creationId="{0EFFE4CA-83D5-4648-9D8B-3D114A4D48E8}"/>
          </ac:spMkLst>
        </pc:spChg>
        <pc:picChg chg="add mod">
          <ac:chgData name="Trevor Towers" userId="189fe846af54169a" providerId="LiveId" clId="{0DC329F3-2624-4B5B-8F68-7D33A36141B8}" dt="2020-07-29T03:09:54.810" v="65" actId="1076"/>
          <ac:picMkLst>
            <pc:docMk/>
            <pc:sldMk cId="2846826042" sldId="263"/>
            <ac:picMk id="5" creationId="{0A8A2697-5161-4C03-B029-333BEB6A097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53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31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16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80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52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355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47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6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1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6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96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0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9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1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290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3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93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  <p:sldLayoutId id="2147484452" r:id="rId12"/>
    <p:sldLayoutId id="2147484453" r:id="rId13"/>
    <p:sldLayoutId id="2147484454" r:id="rId14"/>
    <p:sldLayoutId id="2147484455" r:id="rId15"/>
    <p:sldLayoutId id="2147484456" r:id="rId16"/>
    <p:sldLayoutId id="21474844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D892-78C1-ED41-A947-E7312700B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0424" y="1964267"/>
            <a:ext cx="8219701" cy="242146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Project ONE – TEAM Bttv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C9F1B-0122-FA46-A384-4F2DA07A9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1411" y="4432544"/>
            <a:ext cx="7197726" cy="1405467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Belinda – Tawny – trevor – Valerie</a:t>
            </a:r>
          </a:p>
          <a:p>
            <a:pPr algn="ctr"/>
            <a:r>
              <a:rPr lang="en-US" sz="2400" dirty="0"/>
              <a:t>Thursday July 28</a:t>
            </a:r>
            <a:r>
              <a:rPr lang="en-US" sz="2400" baseline="30000" dirty="0"/>
              <a:t>th</a:t>
            </a:r>
            <a:endParaRPr lang="en-US" sz="2400" dirty="0"/>
          </a:p>
          <a:p>
            <a:pPr algn="ctr"/>
            <a:r>
              <a:rPr lang="en-US" sz="2400" dirty="0"/>
              <a:t>Uci bootcamp</a:t>
            </a:r>
          </a:p>
        </p:txBody>
      </p:sp>
    </p:spTree>
    <p:extLst>
      <p:ext uri="{BB962C8B-B14F-4D97-AF65-F5344CB8AC3E}">
        <p14:creationId xmlns:p14="http://schemas.microsoft.com/office/powerpoint/2010/main" val="145895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030D4-362E-7B40-93DC-35E66361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95250"/>
            <a:ext cx="10131425" cy="1456267"/>
          </a:xfrm>
        </p:spPr>
        <p:txBody>
          <a:bodyPr/>
          <a:lstStyle/>
          <a:p>
            <a:pPr algn="ctr"/>
            <a:r>
              <a:rPr lang="en-US" sz="4000" dirty="0"/>
              <a:t>Cancer – obesity </a:t>
            </a:r>
            <a:r>
              <a:rPr lang="en-US" sz="2800" dirty="0"/>
              <a:t>(Valerie)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F651B1C-7390-6E4D-B9F0-A6AA1B074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75" y="1551517"/>
            <a:ext cx="6553047" cy="436869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1E8D84-CF41-DB4C-BC7C-03021CD6273C}"/>
              </a:ext>
            </a:extLst>
          </p:cNvPr>
          <p:cNvSpPr txBox="1"/>
          <p:nvPr/>
        </p:nvSpPr>
        <p:spPr>
          <a:xfrm>
            <a:off x="4582699" y="5920215"/>
            <a:ext cx="298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value: 0.8075564184676005</a:t>
            </a:r>
          </a:p>
        </p:txBody>
      </p:sp>
    </p:spTree>
    <p:extLst>
      <p:ext uri="{BB962C8B-B14F-4D97-AF65-F5344CB8AC3E}">
        <p14:creationId xmlns:p14="http://schemas.microsoft.com/office/powerpoint/2010/main" val="4138844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D1D8-4C6A-D546-910B-6B844438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Cancer – smoking </a:t>
            </a:r>
            <a:r>
              <a:rPr lang="en-US" sz="2800" dirty="0"/>
              <a:t>(trevor)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8A2697-5161-4C03-B029-333BEB6A0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142067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26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FC3C-6080-4D42-AD97-7BB11785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Conclusions /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100DE-8DD7-C247-90C3-CD4101963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Overall conclusions-</a:t>
            </a:r>
          </a:p>
        </p:txBody>
      </p:sp>
    </p:spTree>
    <p:extLst>
      <p:ext uri="{BB962C8B-B14F-4D97-AF65-F5344CB8AC3E}">
        <p14:creationId xmlns:p14="http://schemas.microsoft.com/office/powerpoint/2010/main" val="56598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4777-B502-F246-A2C1-C82C2A67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does it all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E450-1F14-AE44-8369-C94024824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83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BD7B-4C7E-C64C-9984-473C3575B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OR COMMENTS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89EF6-CACF-BB41-BA64-817ED3C59E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 for your feedback!</a:t>
            </a:r>
          </a:p>
        </p:txBody>
      </p:sp>
    </p:spTree>
    <p:extLst>
      <p:ext uri="{BB962C8B-B14F-4D97-AF65-F5344CB8AC3E}">
        <p14:creationId xmlns:p14="http://schemas.microsoft.com/office/powerpoint/2010/main" val="308594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6718-6BBE-FF4E-842D-FC905CF5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BA470E-F3D7-9D4A-9A5F-BAD2F2E29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Introduction - </a:t>
            </a:r>
            <a:r>
              <a:rPr lang="en-US" sz="2000" dirty="0"/>
              <a:t>Val</a:t>
            </a:r>
          </a:p>
          <a:p>
            <a:r>
              <a:rPr lang="en-US" sz="2800" dirty="0"/>
              <a:t>Interesting Questions / Data Used- </a:t>
            </a:r>
            <a:r>
              <a:rPr lang="en-US" sz="2000" dirty="0"/>
              <a:t>Val</a:t>
            </a:r>
          </a:p>
          <a:p>
            <a:r>
              <a:rPr lang="en-US" sz="2800" dirty="0"/>
              <a:t>Data Exploration - </a:t>
            </a:r>
            <a:r>
              <a:rPr lang="en-US" sz="2000" dirty="0"/>
              <a:t>Belinda</a:t>
            </a:r>
          </a:p>
          <a:p>
            <a:r>
              <a:rPr lang="en-US" sz="2800" dirty="0"/>
              <a:t>Cleanup Process - </a:t>
            </a:r>
            <a:r>
              <a:rPr lang="en-US" sz="2000" dirty="0"/>
              <a:t>Belinda</a:t>
            </a:r>
          </a:p>
          <a:p>
            <a:r>
              <a:rPr lang="en-US" sz="2800" dirty="0"/>
              <a:t>Analysis Process - </a:t>
            </a:r>
            <a:r>
              <a:rPr lang="en-US" sz="2000" dirty="0"/>
              <a:t>Individual</a:t>
            </a:r>
          </a:p>
          <a:p>
            <a:r>
              <a:rPr lang="en-US" sz="2800" dirty="0"/>
              <a:t>Conclusions / Summary of Visualizations - </a:t>
            </a:r>
            <a:r>
              <a:rPr lang="en-US" sz="2000" dirty="0"/>
              <a:t>Trevor</a:t>
            </a:r>
          </a:p>
          <a:p>
            <a:r>
              <a:rPr lang="en-US" sz="2800" dirty="0"/>
              <a:t>Implications: What do the findings mean? - </a:t>
            </a:r>
            <a:r>
              <a:rPr lang="en-US" sz="2000" dirty="0"/>
              <a:t>Tawny</a:t>
            </a:r>
          </a:p>
        </p:txBody>
      </p:sp>
    </p:spTree>
    <p:extLst>
      <p:ext uri="{BB962C8B-B14F-4D97-AF65-F5344CB8AC3E}">
        <p14:creationId xmlns:p14="http://schemas.microsoft.com/office/powerpoint/2010/main" val="105565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E3CF-F475-ED48-8FDB-A2210BA4E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0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dirty="0"/>
              <a:t>Introduction - interest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E798-CD2F-554E-A66F-61771A674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456267"/>
            <a:ext cx="10131425" cy="5123827"/>
          </a:xfrm>
        </p:spPr>
        <p:txBody>
          <a:bodyPr numCol="2">
            <a:normAutofit/>
          </a:bodyPr>
          <a:lstStyle/>
          <a:p>
            <a:r>
              <a:rPr lang="en-US" sz="3000" dirty="0"/>
              <a:t>Initial interest - highest and lowest cancer rates by state.</a:t>
            </a:r>
          </a:p>
          <a:p>
            <a:r>
              <a:rPr lang="en-US" sz="3000" dirty="0"/>
              <a:t>Expanded from there:</a:t>
            </a:r>
          </a:p>
          <a:p>
            <a:pPr lvl="1"/>
            <a:r>
              <a:rPr lang="en-US" sz="2400" dirty="0"/>
              <a:t>Smoking</a:t>
            </a:r>
          </a:p>
          <a:p>
            <a:pPr lvl="1"/>
            <a:r>
              <a:rPr lang="en-US" sz="2400" dirty="0"/>
              <a:t>Alcohol</a:t>
            </a:r>
          </a:p>
          <a:p>
            <a:pPr lvl="1"/>
            <a:r>
              <a:rPr lang="en-US" sz="2400" dirty="0"/>
              <a:t>Obesity</a:t>
            </a:r>
          </a:p>
          <a:p>
            <a:pPr lvl="1"/>
            <a:r>
              <a:rPr lang="en-US" sz="2400" dirty="0"/>
              <a:t>Income/Insurance</a:t>
            </a:r>
          </a:p>
          <a:p>
            <a:pPr lvl="1"/>
            <a:r>
              <a:rPr lang="en-US" sz="2400" dirty="0"/>
              <a:t>Gender</a:t>
            </a:r>
          </a:p>
          <a:p>
            <a:pPr lvl="1"/>
            <a:r>
              <a:rPr lang="en-US" sz="2400" dirty="0"/>
              <a:t>Religion</a:t>
            </a:r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r>
              <a:rPr lang="en-US" sz="3000" b="1" dirty="0">
                <a:solidFill>
                  <a:srgbClr val="FFC000"/>
                </a:solidFill>
              </a:rPr>
              <a:t>   PROJECT QUESTION: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FFC000"/>
                </a:solidFill>
              </a:rPr>
              <a:t>What factors or lifestyles attribute to cancer rates throughout the country?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347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D92C-C262-A347-AAF0-DE7F36F33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20955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Initial topics of interest</a:t>
            </a:r>
            <a:br>
              <a:rPr lang="en-US" sz="2400" dirty="0"/>
            </a:br>
            <a:r>
              <a:rPr lang="en-US" sz="2400" dirty="0"/>
              <a:t>Kentucky (Highest)   </a:t>
            </a:r>
            <a:br>
              <a:rPr lang="en-US" sz="2400" dirty="0"/>
            </a:br>
            <a:r>
              <a:rPr lang="en-US" sz="2400" dirty="0"/>
              <a:t>Utah (Lowest</a:t>
            </a:r>
          </a:p>
        </p:txBody>
      </p:sp>
      <p:pic>
        <p:nvPicPr>
          <p:cNvPr id="12" name="Content Placeholder 11" descr="A picture containing measure, comb, fence&#10;&#10;Description automatically generated">
            <a:extLst>
              <a:ext uri="{FF2B5EF4-FFF2-40B4-BE49-F238E27FC236}">
                <a16:creationId xmlns:a16="http://schemas.microsoft.com/office/drawing/2014/main" id="{190F5871-8BDA-E44D-8612-0540DF290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376" y="1665817"/>
            <a:ext cx="9759244" cy="4182533"/>
          </a:xfrm>
        </p:spPr>
      </p:pic>
    </p:spTree>
    <p:extLst>
      <p:ext uri="{BB962C8B-B14F-4D97-AF65-F5344CB8AC3E}">
        <p14:creationId xmlns:p14="http://schemas.microsoft.com/office/powerpoint/2010/main" val="109190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8B00-E975-9241-9B14-89C1094DF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179294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USED and defined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87AFA-9122-C148-BE38-10A67C17F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065867"/>
            <a:ext cx="10131425" cy="3649133"/>
          </a:xfrm>
        </p:spPr>
        <p:txBody>
          <a:bodyPr>
            <a:normAutofit/>
          </a:bodyPr>
          <a:lstStyle/>
          <a:p>
            <a:r>
              <a:rPr lang="en-US" sz="2800" dirty="0"/>
              <a:t>Mostly CDC</a:t>
            </a:r>
          </a:p>
          <a:p>
            <a:r>
              <a:rPr lang="en-US" sz="2800" dirty="0"/>
              <a:t>Census Data</a:t>
            </a:r>
          </a:p>
          <a:p>
            <a:r>
              <a:rPr lang="en-US" sz="2800" dirty="0"/>
              <a:t>Age Adjusted Rate </a:t>
            </a:r>
          </a:p>
          <a:p>
            <a:r>
              <a:rPr lang="en-US" sz="2800" dirty="0"/>
              <a:t>Poverty Line</a:t>
            </a:r>
          </a:p>
        </p:txBody>
      </p:sp>
    </p:spTree>
    <p:extLst>
      <p:ext uri="{BB962C8B-B14F-4D97-AF65-F5344CB8AC3E}">
        <p14:creationId xmlns:p14="http://schemas.microsoft.com/office/powerpoint/2010/main" val="171344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FB28-B2CD-5644-BDCC-3CB312F87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exploration and cleanup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F5EE1-B574-4E4C-899B-51C649FA5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19337"/>
            <a:ext cx="10131425" cy="3649133"/>
          </a:xfrm>
        </p:spPr>
        <p:txBody>
          <a:bodyPr>
            <a:normAutofit/>
          </a:bodyPr>
          <a:lstStyle/>
          <a:p>
            <a:r>
              <a:rPr lang="en-US" sz="2800" dirty="0"/>
              <a:t>Finding data by state</a:t>
            </a:r>
          </a:p>
          <a:p>
            <a:r>
              <a:rPr lang="en-US" sz="2800" dirty="0"/>
              <a:t>Correlating data by year </a:t>
            </a:r>
          </a:p>
          <a:p>
            <a:r>
              <a:rPr lang="en-US" sz="2800" dirty="0"/>
              <a:t>Merging with state abbreviations</a:t>
            </a:r>
          </a:p>
          <a:p>
            <a:r>
              <a:rPr lang="en-US" sz="2800" dirty="0"/>
              <a:t>Dropping unwanted columns</a:t>
            </a:r>
          </a:p>
          <a:p>
            <a:r>
              <a:rPr lang="en-US" sz="2800" dirty="0"/>
              <a:t>Cleaning data wrapped in (“ “)</a:t>
            </a:r>
          </a:p>
        </p:txBody>
      </p:sp>
    </p:spTree>
    <p:extLst>
      <p:ext uri="{BB962C8B-B14F-4D97-AF65-F5344CB8AC3E}">
        <p14:creationId xmlns:p14="http://schemas.microsoft.com/office/powerpoint/2010/main" val="129957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274E-68F0-A34A-B5F0-8EE02662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5" y="201759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dirty="0"/>
              <a:t>Cancer – alcohol/binge drinking </a:t>
            </a:r>
            <a:r>
              <a:rPr lang="en-US" sz="2800" dirty="0"/>
              <a:t>(Belinda)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D71AEFE-602C-4F47-8B47-C8CB61921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71" y="1623439"/>
            <a:ext cx="6235798" cy="41571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77E1F7-8855-9743-AD61-54CDB48920D0}"/>
              </a:ext>
            </a:extLst>
          </p:cNvPr>
          <p:cNvSpPr txBox="1"/>
          <p:nvPr/>
        </p:nvSpPr>
        <p:spPr>
          <a:xfrm>
            <a:off x="3198664" y="5780636"/>
            <a:ext cx="169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 value: -0.2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7CB83-C72D-5247-B813-0B139E582CEA}"/>
              </a:ext>
            </a:extLst>
          </p:cNvPr>
          <p:cNvSpPr txBox="1"/>
          <p:nvPr/>
        </p:nvSpPr>
        <p:spPr>
          <a:xfrm>
            <a:off x="8205838" y="3286538"/>
            <a:ext cx="2586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Wine Consumption</a:t>
            </a:r>
          </a:p>
          <a:p>
            <a:pPr algn="ctr"/>
            <a:r>
              <a:rPr lang="en-US" sz="2400" dirty="0"/>
              <a:t>r value: -0.32</a:t>
            </a:r>
          </a:p>
        </p:txBody>
      </p:sp>
    </p:spTree>
    <p:extLst>
      <p:ext uri="{BB962C8B-B14F-4D97-AF65-F5344CB8AC3E}">
        <p14:creationId xmlns:p14="http://schemas.microsoft.com/office/powerpoint/2010/main" val="275125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381A0DC-616E-415E-88D0-FD0695FE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2672AD-286D-3B4D-8E2F-0ECA4E90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7" y="1756147"/>
            <a:ext cx="5076230" cy="26010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Cancer – census data (tawny)</a:t>
            </a:r>
          </a:p>
        </p:txBody>
      </p:sp>
      <p:sp>
        <p:nvSpPr>
          <p:cNvPr id="14" name="Rounded Rectangle 34">
            <a:extLst>
              <a:ext uri="{FF2B5EF4-FFF2-40B4-BE49-F238E27FC236}">
                <a16:creationId xmlns:a16="http://schemas.microsoft.com/office/drawing/2014/main" id="{C8F8A7D8-7F2E-41EA-832D-8F410A196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86626E4-C214-4387-8224-B020677ED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709" y="955611"/>
            <a:ext cx="5204358" cy="2042710"/>
          </a:xfrm>
          <a:prstGeom prst="roundRect">
            <a:avLst>
              <a:gd name="adj" fmla="val 5453"/>
            </a:avLst>
          </a:prstGeom>
          <a:solidFill>
            <a:srgbClr val="FFFFFF">
              <a:shade val="85000"/>
            </a:srgbClr>
          </a:solidFill>
          <a:ln w="50800" cap="sq" cmpd="dbl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4" name="Rounded Rectangle 37">
            <a:extLst>
              <a:ext uri="{FF2B5EF4-FFF2-40B4-BE49-F238E27FC236}">
                <a16:creationId xmlns:a16="http://schemas.microsoft.com/office/drawing/2014/main" id="{774F6C7A-141D-4980-9A04-FA921D375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4910D78-5466-48AE-8D34-92CA5E6B5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709" y="3845066"/>
            <a:ext cx="5204358" cy="2042710"/>
          </a:xfrm>
          <a:prstGeom prst="roundRect">
            <a:avLst>
              <a:gd name="adj" fmla="val 5453"/>
            </a:avLst>
          </a:prstGeom>
          <a:solidFill>
            <a:srgbClr val="FFFFFF">
              <a:shade val="85000"/>
            </a:srgbClr>
          </a:solidFill>
          <a:ln w="50800" cap="sq" cmpd="dbl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4DDBCC-C9B6-4D26-80F3-5E9D406DCDCD}"/>
              </a:ext>
            </a:extLst>
          </p:cNvPr>
          <p:cNvSpPr txBox="1"/>
          <p:nvPr/>
        </p:nvSpPr>
        <p:spPr>
          <a:xfrm>
            <a:off x="7513161" y="600892"/>
            <a:ext cx="259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Deaths from Cancer 2017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BC2C2-A9F2-4978-BB9A-71D32E7C5560}"/>
              </a:ext>
            </a:extLst>
          </p:cNvPr>
          <p:cNvSpPr txBox="1"/>
          <p:nvPr/>
        </p:nvSpPr>
        <p:spPr>
          <a:xfrm>
            <a:off x="7513161" y="3495725"/>
            <a:ext cx="289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Poverty Averages 2014-2017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2F4F3C-E416-482C-9658-169BC60ABC47}"/>
              </a:ext>
            </a:extLst>
          </p:cNvPr>
          <p:cNvSpPr txBox="1"/>
          <p:nvPr/>
        </p:nvSpPr>
        <p:spPr>
          <a:xfrm>
            <a:off x="7366981" y="2975967"/>
            <a:ext cx="3013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Red = High Number of Deaths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FBAD98F-E518-4A9E-85EE-400C135C0A7C}"/>
              </a:ext>
            </a:extLst>
          </p:cNvPr>
          <p:cNvSpPr txBox="1"/>
          <p:nvPr/>
        </p:nvSpPr>
        <p:spPr>
          <a:xfrm>
            <a:off x="7513161" y="5856758"/>
            <a:ext cx="308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Red = High Number of Poverty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FA38035-567B-4FB2-B013-71467322FA63}"/>
              </a:ext>
            </a:extLst>
          </p:cNvPr>
          <p:cNvSpPr txBox="1"/>
          <p:nvPr/>
        </p:nvSpPr>
        <p:spPr>
          <a:xfrm>
            <a:off x="663841" y="4564096"/>
            <a:ext cx="51957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Census Data (census.gov)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Insurance	 -0.07 | 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Living Alone 	  0.07 | -0.20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Population Size    0.14 | 0.21</a:t>
            </a:r>
          </a:p>
          <a:p>
            <a:r>
              <a:rPr lang="en-US" b="0" i="0" dirty="0">
                <a:effectLst/>
                <a:latin typeface="Roboto"/>
              </a:rPr>
              <a:t>Health Resources and Services Administration (</a:t>
            </a:r>
            <a:r>
              <a:rPr lang="en-US" dirty="0"/>
              <a:t>hrsa.gov/</a:t>
            </a:r>
            <a:r>
              <a:rPr lang="en-US" b="0" i="0" dirty="0">
                <a:effectLst/>
                <a:latin typeface="Robot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</a:rPr>
              <a:t>Underserviced correlation  xxx | -</a:t>
            </a:r>
            <a:r>
              <a:rPr lang="en-US" b="0" i="0" dirty="0">
                <a:solidFill>
                  <a:srgbClr val="F1F1F1"/>
                </a:solidFill>
                <a:effectLst/>
                <a:latin typeface="Helvetica Neue"/>
              </a:rPr>
              <a:t>0.07</a:t>
            </a: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5373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72AD-286D-3B4D-8E2F-0ECA4E90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Cancer – census data </a:t>
            </a:r>
            <a:r>
              <a:rPr lang="en-US" sz="2800"/>
              <a:t>(tawny)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A483F-5485-E84B-8E8D-4070B28DE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447" y="1577570"/>
            <a:ext cx="10131425" cy="1088549"/>
          </a:xfrm>
        </p:spPr>
        <p:txBody>
          <a:bodyPr>
            <a:normAutofit/>
          </a:bodyPr>
          <a:lstStyle/>
          <a:p>
            <a:r>
              <a:rPr lang="en-US" sz="2800" dirty="0"/>
              <a:t>The Strongest correlation between deaths* and census data was median household income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D0A302-9402-4187-B5F5-58284C24A134}"/>
              </a:ext>
            </a:extLst>
          </p:cNvPr>
          <p:cNvSpPr txBox="1"/>
          <p:nvPr/>
        </p:nvSpPr>
        <p:spPr>
          <a:xfrm>
            <a:off x="685801" y="6180142"/>
            <a:ext cx="4970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The correlation between age rate and median household income age is -0.63</a:t>
            </a:r>
          </a:p>
          <a:p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774D85-9580-40AA-8A0E-5E70CB9EA5CB}"/>
              </a:ext>
            </a:extLst>
          </p:cNvPr>
          <p:cNvSpPr txBox="1"/>
          <p:nvPr/>
        </p:nvSpPr>
        <p:spPr>
          <a:xfrm>
            <a:off x="3100885" y="6410975"/>
            <a:ext cx="599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*Death count was adjusted for differences in age distributions</a:t>
            </a:r>
            <a:endParaRPr lang="en-US" sz="1800" dirty="0"/>
          </a:p>
        </p:txBody>
      </p:sp>
      <p:pic>
        <p:nvPicPr>
          <p:cNvPr id="16" name="Picture 15" descr="A picture containing table&#10;&#10;Description automatically generated">
            <a:extLst>
              <a:ext uri="{FF2B5EF4-FFF2-40B4-BE49-F238E27FC236}">
                <a16:creationId xmlns:a16="http://schemas.microsoft.com/office/drawing/2014/main" id="{72E3C040-761E-4B9C-89F7-DB5DB4236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47" y="2782718"/>
            <a:ext cx="4172334" cy="33650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3A95A4A-EABC-4A19-9800-BAF3B0631F19}"/>
              </a:ext>
            </a:extLst>
          </p:cNvPr>
          <p:cNvSpPr txBox="1"/>
          <p:nvPr/>
        </p:nvSpPr>
        <p:spPr>
          <a:xfrm>
            <a:off x="6405677" y="6181663"/>
            <a:ext cx="4970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The correlation between age rate and median household income age is -0.45</a:t>
            </a:r>
          </a:p>
          <a:p>
            <a:endParaRPr lang="en-US" sz="12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DD8BC8E-0603-451E-9253-83B674168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279" y="2761516"/>
            <a:ext cx="4280547" cy="33862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50192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335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Roboto</vt:lpstr>
      <vt:lpstr>Celestial</vt:lpstr>
      <vt:lpstr>Project ONE – TEAM Bttv</vt:lpstr>
      <vt:lpstr>Objectives</vt:lpstr>
      <vt:lpstr>Introduction - interest and motivation</vt:lpstr>
      <vt:lpstr>Initial topics of interest Kentucky (Highest)    Utah (Lowest</vt:lpstr>
      <vt:lpstr>DATA USED and defined</vt:lpstr>
      <vt:lpstr>Data exploration and cleanup process</vt:lpstr>
      <vt:lpstr>Cancer – alcohol/binge drinking (Belinda)</vt:lpstr>
      <vt:lpstr>Cancer – census data (tawny)</vt:lpstr>
      <vt:lpstr>Cancer – census data (tawny)</vt:lpstr>
      <vt:lpstr>Cancer – obesity (Valerie)</vt:lpstr>
      <vt:lpstr>Cancer – smoking (trevor)</vt:lpstr>
      <vt:lpstr>Conclusions / Summary</vt:lpstr>
      <vt:lpstr>What does it all mean?</vt:lpstr>
      <vt:lpstr>QUESTIONS OR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ONE – TEAM Bttv</dc:title>
  <dc:creator>Tawny Nichols</dc:creator>
  <cp:lastModifiedBy>Trevor Towers</cp:lastModifiedBy>
  <cp:revision>7</cp:revision>
  <dcterms:created xsi:type="dcterms:W3CDTF">2020-07-29T02:41:29Z</dcterms:created>
  <dcterms:modified xsi:type="dcterms:W3CDTF">2020-07-29T03:10:26Z</dcterms:modified>
</cp:coreProperties>
</file>