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notesMasterIdLst>
    <p:notesMasterId r:id="rId18"/>
  </p:notesMasterIdLst>
  <p:sldIdLst>
    <p:sldId id="256" r:id="rId2"/>
    <p:sldId id="258" r:id="rId3"/>
    <p:sldId id="257" r:id="rId4"/>
    <p:sldId id="265" r:id="rId5"/>
    <p:sldId id="266" r:id="rId6"/>
    <p:sldId id="259" r:id="rId7"/>
    <p:sldId id="260" r:id="rId8"/>
    <p:sldId id="261" r:id="rId9"/>
    <p:sldId id="271" r:id="rId10"/>
    <p:sldId id="272" r:id="rId11"/>
    <p:sldId id="273" r:id="rId12"/>
    <p:sldId id="262" r:id="rId13"/>
    <p:sldId id="263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25"/>
    <p:restoredTop sz="73565"/>
  </p:normalViewPr>
  <p:slideViewPr>
    <p:cSldViewPr snapToGrid="0" snapToObjects="1">
      <p:cViewPr varScale="1">
        <p:scale>
          <a:sx n="84" d="100"/>
          <a:sy n="84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FB-BC7D-614F-8FEF-B8325232A817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49DF-141D-8E4B-867F-726A84A5C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30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5469474"/>
            <a:ext cx="8371205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By County - The WEAKEST correlation between deaths* and census data was median 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927362-4E97-4505-BFD7-5769F5D15A75}"/>
              </a:ext>
            </a:extLst>
          </p:cNvPr>
          <p:cNvGrpSpPr/>
          <p:nvPr/>
        </p:nvGrpSpPr>
        <p:grpSpPr>
          <a:xfrm>
            <a:off x="6512113" y="198632"/>
            <a:ext cx="4495911" cy="4185050"/>
            <a:chOff x="6512113" y="198632"/>
            <a:chExt cx="4495911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550583" y="645517"/>
              <a:ext cx="4348631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512113" y="198632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0.34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DC2A8-9BBB-4D8D-BCA3-BD0583744CBF}"/>
              </a:ext>
            </a:extLst>
          </p:cNvPr>
          <p:cNvGrpSpPr/>
          <p:nvPr/>
        </p:nvGrpSpPr>
        <p:grpSpPr>
          <a:xfrm>
            <a:off x="1254317" y="182264"/>
            <a:ext cx="4495911" cy="4201418"/>
            <a:chOff x="1254317" y="182264"/>
            <a:chExt cx="4495911" cy="42014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90666" y="645517"/>
              <a:ext cx="4348631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1254317" y="182264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5469474"/>
            <a:ext cx="8371205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By County - The WEAKEST correlation between deaths* and census data was median 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F01347-EBAC-4045-A3DB-26F2A85B22AE}"/>
              </a:ext>
            </a:extLst>
          </p:cNvPr>
          <p:cNvGrpSpPr/>
          <p:nvPr/>
        </p:nvGrpSpPr>
        <p:grpSpPr>
          <a:xfrm>
            <a:off x="6512113" y="198632"/>
            <a:ext cx="4541821" cy="4193157"/>
            <a:chOff x="6512113" y="198632"/>
            <a:chExt cx="4541821" cy="41931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6550582" y="682241"/>
              <a:ext cx="4457442" cy="3709548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512113" y="198632"/>
              <a:ext cx="4541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no insurance is 0.24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EFF70A7-8546-43C7-8ACD-84C575C59D9B}"/>
              </a:ext>
            </a:extLst>
          </p:cNvPr>
          <p:cNvGrpSpPr/>
          <p:nvPr/>
        </p:nvGrpSpPr>
        <p:grpSpPr>
          <a:xfrm>
            <a:off x="1254317" y="182264"/>
            <a:ext cx="4636397" cy="4179015"/>
            <a:chOff x="1254317" y="182264"/>
            <a:chExt cx="4636397" cy="417901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90665" y="667920"/>
              <a:ext cx="4348633" cy="3693359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1254317" y="182264"/>
              <a:ext cx="4636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no insurance is -0.05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508"/>
            <a:ext cx="10131425" cy="1456267"/>
          </a:xfrm>
        </p:spPr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8A288-4026-7F45-9FC1-003E183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82" y="1567430"/>
            <a:ext cx="6375262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prevalence of alcohol and smoking correlations to cancer than expected</a:t>
            </a:r>
          </a:p>
          <a:p>
            <a:r>
              <a:rPr lang="en-US" sz="2800" dirty="0"/>
              <a:t>Health insurance has no direct impact (Obamacare)</a:t>
            </a:r>
          </a:p>
          <a:p>
            <a:r>
              <a:rPr lang="en-US" sz="2800" dirty="0"/>
              <a:t>Higher correlation of obesity in cancer death rate across the nation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833"/>
            <a:ext cx="10131425" cy="4106333"/>
          </a:xfrm>
        </p:spPr>
        <p:txBody>
          <a:bodyPr/>
          <a:lstStyle/>
          <a:p>
            <a:r>
              <a:rPr lang="en-US" sz="2400" dirty="0"/>
              <a:t>Look further into why obesity is prevalent</a:t>
            </a:r>
          </a:p>
          <a:p>
            <a:r>
              <a:rPr lang="en-US" sz="2400" dirty="0"/>
              <a:t>Look into data before and after state law changes (trending)</a:t>
            </a:r>
          </a:p>
          <a:p>
            <a:r>
              <a:rPr lang="en-US" sz="2400" dirty="0"/>
              <a:t>Requests for further funding to explore difference in local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Challenged to research cancer topics including common lifestyle choices: 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RESEARCH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2017 DATA </a:t>
            </a:r>
            <a:br>
              <a:rPr lang="en-US" sz="2400" dirty="0"/>
            </a:br>
            <a:r>
              <a:rPr lang="en-US" sz="2000" dirty="0"/>
              <a:t>Kentucky (Highest) and Utah (Lowest)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" y="797057"/>
            <a:ext cx="4586736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2" y="882136"/>
            <a:ext cx="6696130" cy="4034353"/>
          </a:xfrm>
        </p:spPr>
        <p:txBody>
          <a:bodyPr>
            <a:normAutofit/>
          </a:bodyPr>
          <a:lstStyle/>
          <a:p>
            <a:r>
              <a:rPr lang="en-US" sz="2400" dirty="0"/>
              <a:t>Mostly pulled from Centers Disease Control - 2017</a:t>
            </a:r>
          </a:p>
          <a:p>
            <a:r>
              <a:rPr lang="en-US" sz="2400" dirty="0"/>
              <a:t>Census Data - 5 year rolling  2013-2017</a:t>
            </a:r>
          </a:p>
          <a:p>
            <a:r>
              <a:rPr lang="en-US" sz="2400" dirty="0"/>
              <a:t>Death count was adjusted for differences in age distributions and population size</a:t>
            </a:r>
          </a:p>
          <a:p>
            <a:r>
              <a:rPr lang="en-US" sz="2400" dirty="0"/>
              <a:t>Alcohol binge drinking data - 2015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28A388C-3FF2-1541-8BED-542ECC6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41" y="1285338"/>
            <a:ext cx="2710176" cy="20461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4F30B31-9A53-664F-8A2D-505C6EEE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00" y="4165982"/>
            <a:ext cx="4408017" cy="16711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Finding data by state</a:t>
            </a:r>
          </a:p>
          <a:p>
            <a:r>
              <a:rPr lang="en-US" sz="2400" dirty="0"/>
              <a:t>Correlating data by year </a:t>
            </a:r>
          </a:p>
          <a:p>
            <a:r>
              <a:rPr lang="en-US" sz="2400" dirty="0"/>
              <a:t>Merging with state abbreviations</a:t>
            </a:r>
          </a:p>
          <a:p>
            <a:r>
              <a:rPr lang="en-US" sz="2400" dirty="0"/>
              <a:t>Dropping unwanted columns</a:t>
            </a:r>
          </a:p>
          <a:p>
            <a:r>
              <a:rPr lang="en-US" sz="2400" dirty="0"/>
              <a:t>Cleaning data wrapped in (“ “)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B8FE6A-1016-2749-842D-6E0D03C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4104"/>
            <a:ext cx="3445714" cy="2292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" y="662691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24"/>
          <a:stretch/>
        </p:blipFill>
        <p:spPr>
          <a:xfrm>
            <a:off x="6380159" y="926348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147727" y="553637"/>
            <a:ext cx="332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 Rates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364530" y="3475592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2013-2017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6590728" y="2972437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 (per population)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6590728" y="5878308"/>
            <a:ext cx="47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 (per population)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E173-EA0B-4C92-AD2F-0387935D4CE4}"/>
              </a:ext>
            </a:extLst>
          </p:cNvPr>
          <p:cNvSpPr txBox="1"/>
          <p:nvPr/>
        </p:nvSpPr>
        <p:spPr>
          <a:xfrm>
            <a:off x="365883" y="3341769"/>
            <a:ext cx="5362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Pearson correlation	</a:t>
            </a:r>
            <a:r>
              <a:rPr lang="en-US" dirty="0"/>
              <a:t>											</a:t>
            </a:r>
            <a:r>
              <a:rPr lang="en-US" u="sng" dirty="0"/>
              <a:t>County</a:t>
            </a:r>
            <a:r>
              <a:rPr lang="en-US" dirty="0"/>
              <a:t>	</a:t>
            </a:r>
            <a:r>
              <a:rPr lang="en-US" u="sng" dirty="0"/>
              <a:t>State</a:t>
            </a:r>
          </a:p>
          <a:p>
            <a:r>
              <a:rPr lang="en-US" dirty="0"/>
              <a:t>Never Married					 0.20	 0.13</a:t>
            </a:r>
          </a:p>
          <a:p>
            <a:r>
              <a:rPr lang="en-US" dirty="0"/>
              <a:t>No Insurance					-0.05	 0.24</a:t>
            </a:r>
          </a:p>
          <a:p>
            <a:r>
              <a:rPr lang="en-US" dirty="0"/>
              <a:t>Median Age					 0.01	 0.34</a:t>
            </a:r>
          </a:p>
          <a:p>
            <a:r>
              <a:rPr lang="en-US" dirty="0"/>
              <a:t>Living Alone					 0.07	 0.37</a:t>
            </a:r>
          </a:p>
          <a:p>
            <a:r>
              <a:rPr lang="en-US" dirty="0"/>
              <a:t>Unemployed Below Line			 0.34	 0.41</a:t>
            </a:r>
          </a:p>
          <a:p>
            <a:r>
              <a:rPr lang="en-US" dirty="0"/>
              <a:t>Poverty						 0.40	 0.51</a:t>
            </a:r>
          </a:p>
          <a:p>
            <a:r>
              <a:rPr lang="en-US" dirty="0"/>
              <a:t>Median Household Income		-0.45	-0.63</a:t>
            </a:r>
          </a:p>
          <a:p>
            <a:r>
              <a:rPr lang="en-US" dirty="0"/>
              <a:t>Medical Underservice Score		-0.07	-0.34</a:t>
            </a:r>
          </a:p>
          <a:p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4"/>
          <a:stretch/>
        </p:blipFill>
        <p:spPr>
          <a:xfrm>
            <a:off x="6380159" y="3861482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5469474"/>
            <a:ext cx="7197726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The Strongest correlation between deaths* and census data was median household income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0C8AB9-348A-49EE-8208-C660666606E7}"/>
              </a:ext>
            </a:extLst>
          </p:cNvPr>
          <p:cNvGrpSpPr/>
          <p:nvPr/>
        </p:nvGrpSpPr>
        <p:grpSpPr>
          <a:xfrm>
            <a:off x="6097588" y="198632"/>
            <a:ext cx="5637249" cy="4185050"/>
            <a:chOff x="6097588" y="198632"/>
            <a:chExt cx="5637249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362167" y="645517"/>
              <a:ext cx="4725464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097588" y="198632"/>
              <a:ext cx="563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is -0.63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4A6BD-1403-4615-A0BF-1918E904773A}"/>
              </a:ext>
            </a:extLst>
          </p:cNvPr>
          <p:cNvGrpSpPr/>
          <p:nvPr/>
        </p:nvGrpSpPr>
        <p:grpSpPr>
          <a:xfrm>
            <a:off x="322191" y="198632"/>
            <a:ext cx="5677323" cy="4185050"/>
            <a:chOff x="322191" y="198632"/>
            <a:chExt cx="5677323" cy="41850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02250" y="645517"/>
              <a:ext cx="472546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322191" y="198632"/>
              <a:ext cx="5677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is -0.45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563</Words>
  <Application>Microsoft Office PowerPoint</Application>
  <PresentationFormat>Widescreen</PresentationFormat>
  <Paragraphs>82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Project ONE – TEAM Bttv</vt:lpstr>
      <vt:lpstr>Introduction - interest and motivation</vt:lpstr>
      <vt:lpstr>Objectives</vt:lpstr>
      <vt:lpstr>Initial topics of interest 2017 DATA  Kentucky (Highest) and Utah (Lowest)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Tawny Nichols</cp:lastModifiedBy>
  <cp:revision>47</cp:revision>
  <dcterms:created xsi:type="dcterms:W3CDTF">2020-07-29T04:39:00Z</dcterms:created>
  <dcterms:modified xsi:type="dcterms:W3CDTF">2020-07-31T00:25:46Z</dcterms:modified>
</cp:coreProperties>
</file>