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77" r:id="rId4"/>
    <p:sldId id="27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Merriweather" panose="020B0604020202020204" charset="-52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980" autoAdjust="0"/>
  </p:normalViewPr>
  <p:slideViewPr>
    <p:cSldViewPr snapToGrid="0">
      <p:cViewPr varScale="1">
        <p:scale>
          <a:sx n="109" d="100"/>
          <a:sy n="109" d="100"/>
        </p:scale>
        <p:origin x="73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fa7efd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4fa7efd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2ac338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2ac338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107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2ac338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2ac338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428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2ac338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2ac338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043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2ac338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2ac338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906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2ac338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2ac338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214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2ac338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2ac338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493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2ac338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2ac338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696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2ac338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2ac338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502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2ac338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2ac338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938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2ac338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2ac338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86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fa7efd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fa7efd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fa7efd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4fa7efd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98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fa7efd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fa7efd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ru-RU" dirty="0" smtClean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466083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fa7efd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fa7efd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16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2ac338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2ac338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2ac338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2ac338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2ac338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2ac338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307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2ac338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2ac338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766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2ac338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2ac338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27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8138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Воронежский Государственный Университет</a:t>
            </a:r>
            <a:endParaRPr sz="13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Факультет Компьютерных Наук</a:t>
            </a:r>
            <a:endParaRPr sz="13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Кафедра программирования и информационных технологий</a:t>
            </a:r>
            <a:endParaRPr sz="13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Кафедра информационных технологий управления</a:t>
            </a:r>
            <a:endParaRPr sz="13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Курсовой проект</a:t>
            </a:r>
            <a:endParaRPr sz="35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Система тестирования по  Java</a:t>
            </a:r>
            <a:endParaRPr sz="35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90600" y="3784775"/>
            <a:ext cx="87534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Руководитель:                                               Тарасов В.С.</a:t>
            </a:r>
            <a:endParaRPr sz="19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Обучающиеся:                                               Кривоносова Ю.Д., Данкин Н.Р.</a:t>
            </a:r>
            <a:br>
              <a:rPr lang="ru" sz="19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sz="19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Воронеж, 2020</a:t>
            </a:r>
            <a:endParaRPr sz="19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Merriweather" panose="020B0604020202020204" charset="-52"/>
              </a:rPr>
              <a:t>Продуктовые воронки. Отчёты</a:t>
            </a:r>
            <a:endParaRPr dirty="0">
              <a:latin typeface="Merriweather" panose="020B0604020202020204" charset="-52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51823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lang="ru-RU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</a:br>
            <a:endParaRPr lang="ru-RU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235"/>
            <a:ext cx="3108960" cy="210290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1418441"/>
            <a:ext cx="2901696" cy="230248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40" y="1418441"/>
            <a:ext cx="3071276" cy="22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Merriweather" panose="020B0604020202020204" charset="-52"/>
              </a:rPr>
              <a:t>Реализация приложения</a:t>
            </a:r>
            <a:endParaRPr dirty="0">
              <a:latin typeface="Merriweather" panose="020B0604020202020204" charset="-52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Средства реализации</a:t>
            </a:r>
          </a:p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"/>
            </a:pPr>
            <a:r>
              <a:rPr lang="en-US" dirty="0" smtClean="0">
                <a:solidFill>
                  <a:schemeClr val="tx1"/>
                </a:solidFill>
                <a:latin typeface="Merriweather" panose="020B0604020202020204" charset="-52"/>
              </a:rPr>
              <a:t>PostgreSQL</a:t>
            </a:r>
          </a:p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"/>
            </a:pPr>
            <a:r>
              <a:rPr lang="en-US" dirty="0" smtClean="0">
                <a:solidFill>
                  <a:schemeClr val="tx1"/>
                </a:solidFill>
                <a:latin typeface="Merriweather" panose="020B0604020202020204" charset="-52"/>
              </a:rPr>
              <a:t>CSS3</a:t>
            </a:r>
          </a:p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"/>
            </a:pPr>
            <a:r>
              <a:rPr lang="en-US" dirty="0" smtClean="0">
                <a:solidFill>
                  <a:schemeClr val="tx1"/>
                </a:solidFill>
                <a:latin typeface="Merriweather" panose="020B0604020202020204" charset="-52"/>
              </a:rPr>
              <a:t>HTML5</a:t>
            </a:r>
          </a:p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"/>
            </a:pPr>
            <a:r>
              <a:rPr lang="en-US" dirty="0" smtClean="0">
                <a:solidFill>
                  <a:schemeClr val="tx1"/>
                </a:solidFill>
                <a:latin typeface="Merriweather" panose="020B0604020202020204" charset="-52"/>
              </a:rPr>
              <a:t>Java, Spring Framework</a:t>
            </a:r>
            <a:endParaRPr lang="ru-RU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42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Merriweather" panose="020B0604020202020204" charset="-52"/>
              </a:rPr>
              <a:t>Реализация приложения</a:t>
            </a:r>
            <a:endParaRPr dirty="0">
              <a:latin typeface="Merriweather" panose="020B0604020202020204" charset="-52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2. Проектирование </a:t>
            </a: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>приложения</a:t>
            </a:r>
          </a:p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"/>
            </a:pP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>Проектирование диаграммы </a:t>
            </a: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классов</a:t>
            </a:r>
            <a:endParaRPr lang="en-US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"/>
            </a:pP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>Проектирование диаграммы </a:t>
            </a: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объектов</a:t>
            </a:r>
            <a:endParaRPr lang="en-US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"/>
            </a:pP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>Проектирование диаграммы </a:t>
            </a: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развертывания</a:t>
            </a:r>
            <a:endParaRPr lang="en-US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48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85516" y="4186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Merriweather" panose="020B0604020202020204" charset="-52"/>
              </a:rPr>
              <a:t>Реализация приложения</a:t>
            </a:r>
            <a:endParaRPr dirty="0">
              <a:latin typeface="Merriweather" panose="020B0604020202020204" charset="-52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185516" y="95798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Диаграмма </a:t>
            </a: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>классов</a:t>
            </a:r>
            <a:endParaRPr lang="en-US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" name="Рисунок 5" descr="C:\Users\Юлия\AppData\Local\Microsoft\Windows\INetCache\Content.Word\2020-05-16 at 14-16-3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253" y="0"/>
            <a:ext cx="1186815" cy="48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Юлия\AppData\Local\Microsoft\Windows\INetCache\Content.Word\2020-05-16 at 14-22-1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991" y="1389228"/>
            <a:ext cx="162877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2020-05-16 at 14-21-2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16" y="1389228"/>
            <a:ext cx="1478280" cy="342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C:\Users\Юлия\AppData\Local\Microsoft\Windows\INetCache\Content.Word\2020-05-16 at 14-21-1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398" y="1389228"/>
            <a:ext cx="1583796" cy="2922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Юлия\AppData\Local\Microsoft\Windows\INetCache\Content.Word\2020-05-16 at 14-21-57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93" y="1389228"/>
            <a:ext cx="11525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2020-05-16 at 14-33-3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53" y="1364844"/>
            <a:ext cx="1790700" cy="286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 descr="2020-05-16 at 14-35-4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64" y="3622629"/>
            <a:ext cx="1500834" cy="147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2020-05-16 at 14-36-20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302" y="3655815"/>
            <a:ext cx="1079927" cy="1437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7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2020-05-16 at 14-44-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017725"/>
            <a:ext cx="514350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2020-05-16 at 14-49-0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120845"/>
            <a:ext cx="5143500" cy="202265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Merriweather" panose="020B0604020202020204" charset="-52"/>
              </a:rPr>
              <a:t>Реализация приложения</a:t>
            </a:r>
            <a:endParaRPr dirty="0">
              <a:latin typeface="Merriweather" panose="020B0604020202020204" charset="-52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"/>
            </a:pPr>
            <a:endParaRPr lang="ru-RU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Диаграмма объектов</a:t>
            </a:r>
          </a:p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"/>
            </a:pPr>
            <a:endParaRPr lang="ru-RU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indent="0">
              <a:spcAft>
                <a:spcPts val="1600"/>
              </a:spcAft>
              <a:buNone/>
            </a:pPr>
            <a:endParaRPr lang="ru-RU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Диаграмма </a:t>
            </a: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>развертывания</a:t>
            </a:r>
            <a:endParaRPr lang="en-US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20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Merriweather" panose="020B0604020202020204" charset="-52"/>
              </a:rPr>
              <a:t>Реализация приложения</a:t>
            </a:r>
            <a:endParaRPr dirty="0">
              <a:latin typeface="Merriweather" panose="020B0604020202020204" charset="-52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"/>
            </a:pP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Merriweather" panose="020B0604020202020204" charset="-52"/>
              </a:rPr>
              <a:t>Frontend </a:t>
            </a: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разработка</a:t>
            </a:r>
          </a:p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"/>
            </a:pPr>
            <a:endParaRPr lang="ru-RU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indent="0">
              <a:spcAft>
                <a:spcPts val="1600"/>
              </a:spcAft>
              <a:buNone/>
            </a:pPr>
            <a:endParaRPr lang="ru-RU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5" y="1588904"/>
            <a:ext cx="2811998" cy="141881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88" y="1626364"/>
            <a:ext cx="3160930" cy="13438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5" y="3230880"/>
            <a:ext cx="2181190" cy="15995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88" y="3111205"/>
            <a:ext cx="3373522" cy="18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Merriweather" panose="020B0604020202020204" charset="-52"/>
              </a:rPr>
              <a:t>Реализация приложения</a:t>
            </a:r>
            <a:endParaRPr dirty="0">
              <a:latin typeface="Merriweather" panose="020B0604020202020204" charset="-52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"/>
            </a:pP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Merriweather" panose="020B0604020202020204" charset="-52"/>
              </a:rPr>
              <a:t>Backend </a:t>
            </a: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разработка</a:t>
            </a:r>
            <a:r>
              <a:rPr lang="en-US" dirty="0" smtClean="0">
                <a:solidFill>
                  <a:schemeClr val="tx1"/>
                </a:solidFill>
                <a:latin typeface="Merriweather" panose="020B0604020202020204" charset="-52"/>
              </a:rPr>
              <a:t>. </a:t>
            </a: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Реализованы следующие модули:</a:t>
            </a:r>
          </a:p>
          <a:p>
            <a:pPr marL="0" indent="0">
              <a:spcAft>
                <a:spcPts val="1600"/>
              </a:spcAft>
              <a:buNone/>
            </a:pPr>
            <a:endParaRPr lang="ru-RU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indent="0">
              <a:spcAft>
                <a:spcPts val="1600"/>
              </a:spcAft>
              <a:buNone/>
            </a:pPr>
            <a:endParaRPr lang="ru-RU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88455"/>
              </p:ext>
            </p:extLst>
          </p:nvPr>
        </p:nvGraphicFramePr>
        <p:xfrm>
          <a:off x="716682" y="1626235"/>
          <a:ext cx="7710636" cy="3306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5318">
                  <a:extLst>
                    <a:ext uri="{9D8B030D-6E8A-4147-A177-3AD203B41FA5}">
                      <a16:colId xmlns:a16="http://schemas.microsoft.com/office/drawing/2014/main" val="3826895338"/>
                    </a:ext>
                  </a:extLst>
                </a:gridCol>
                <a:gridCol w="3855318">
                  <a:extLst>
                    <a:ext uri="{9D8B030D-6E8A-4147-A177-3AD203B41FA5}">
                      <a16:colId xmlns:a16="http://schemas.microsoft.com/office/drawing/2014/main" val="2589366913"/>
                    </a:ext>
                  </a:extLst>
                </a:gridCol>
              </a:tblGrid>
              <a:tr h="4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Merriweather" panose="020B0604020202020204" charset="-52"/>
                        </a:rPr>
                        <a:t>1. </a:t>
                      </a:r>
                      <a:r>
                        <a:rPr lang="en-US" sz="1800" dirty="0" smtClean="0">
                          <a:latin typeface="Merriweather" panose="020B0604020202020204" charset="-52"/>
                        </a:rPr>
                        <a:t>Admin</a:t>
                      </a:r>
                      <a:endParaRPr lang="ru-RU" sz="1800" dirty="0" smtClean="0">
                        <a:latin typeface="Merriweather" panose="020B0604020202020204" charset="-5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Merriweather" panose="020B0604020202020204" charset="-52"/>
                        </a:rPr>
                        <a:t>8.</a:t>
                      </a:r>
                      <a:r>
                        <a:rPr lang="ru-RU" sz="1800" baseline="0" dirty="0" smtClean="0">
                          <a:latin typeface="Merriweather" panose="020B0604020202020204" charset="-52"/>
                        </a:rPr>
                        <a:t> </a:t>
                      </a:r>
                      <a:r>
                        <a:rPr lang="en-US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Merriweather" panose="020B0604020202020204" charset="-52"/>
                          <a:ea typeface="+mn-ea"/>
                          <a:cs typeface="+mn-cs"/>
                          <a:sym typeface="Arial"/>
                        </a:rPr>
                        <a:t>Result</a:t>
                      </a:r>
                      <a:endParaRPr lang="ru-RU" sz="1800" dirty="0">
                        <a:latin typeface="Merriweather" panose="020B0604020202020204" charset="-5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9856532"/>
                  </a:ext>
                </a:extLst>
              </a:tr>
              <a:tr h="47012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Merriweather" panose="020B0604020202020204" charset="-52"/>
                        </a:rPr>
                        <a:t>2. </a:t>
                      </a:r>
                      <a:r>
                        <a:rPr lang="en-US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Merriweather" panose="020B0604020202020204" charset="-52"/>
                          <a:ea typeface="+mn-ea"/>
                          <a:cs typeface="+mn-cs"/>
                          <a:sym typeface="Arial"/>
                        </a:rPr>
                        <a:t>Index</a:t>
                      </a:r>
                      <a:endParaRPr lang="ru-RU" sz="1800" dirty="0">
                        <a:latin typeface="Merriweather" panose="020B0604020202020204" charset="-5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Merriweather" panose="020B0604020202020204" charset="-52"/>
                        </a:rPr>
                        <a:t>9. </a:t>
                      </a:r>
                      <a:r>
                        <a:rPr lang="en-US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Merriweather" panose="020B0604020202020204" charset="-52"/>
                          <a:ea typeface="+mn-ea"/>
                          <a:cs typeface="+mn-cs"/>
                          <a:sym typeface="Arial"/>
                        </a:rPr>
                        <a:t>Registration</a:t>
                      </a:r>
                      <a:endParaRPr lang="ru-RU" sz="1800" dirty="0">
                        <a:latin typeface="Merriweather" panose="020B0604020202020204" charset="-5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815523"/>
                  </a:ext>
                </a:extLst>
              </a:tr>
              <a:tr h="4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Merriweather" panose="020B0604020202020204" charset="-52"/>
                        </a:rPr>
                        <a:t>3. </a:t>
                      </a:r>
                      <a:r>
                        <a:rPr lang="en-US" sz="1800" dirty="0" err="1" smtClean="0">
                          <a:latin typeface="Merriweather" panose="020B0604020202020204" charset="-52"/>
                        </a:rPr>
                        <a:t>CreateTest</a:t>
                      </a:r>
                      <a:endParaRPr lang="ru-RU" sz="1800" dirty="0" smtClean="0">
                        <a:latin typeface="Merriweather" panose="020B0604020202020204" charset="-5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Merriweather" panose="020B0604020202020204" charset="-52"/>
                        </a:rPr>
                        <a:t>10. </a:t>
                      </a:r>
                      <a:r>
                        <a:rPr lang="en-US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Merriweather" panose="020B0604020202020204" charset="-52"/>
                          <a:ea typeface="+mn-ea"/>
                          <a:cs typeface="+mn-cs"/>
                          <a:sym typeface="Arial"/>
                        </a:rPr>
                        <a:t>Login</a:t>
                      </a:r>
                      <a:endParaRPr lang="ru-RU" sz="1800" dirty="0">
                        <a:latin typeface="Merriweather" panose="020B0604020202020204" charset="-5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001003"/>
                  </a:ext>
                </a:extLst>
              </a:tr>
              <a:tr h="4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Merriweather" panose="020B0604020202020204" charset="-52"/>
                        </a:rPr>
                        <a:t>4.</a:t>
                      </a:r>
                      <a:r>
                        <a:rPr lang="ru-RU" sz="1800" baseline="0" dirty="0" smtClean="0">
                          <a:latin typeface="Merriweather" panose="020B0604020202020204" charset="-52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Merriweather" panose="020B0604020202020204" charset="-52"/>
                          <a:ea typeface="+mn-ea"/>
                          <a:cs typeface="+mn-cs"/>
                          <a:sym typeface="Arial"/>
                        </a:rPr>
                        <a:t>UpdateTest</a:t>
                      </a:r>
                      <a:endParaRPr lang="ru-RU" sz="1800" dirty="0" smtClean="0">
                        <a:latin typeface="Merriweather" panose="020B0604020202020204" charset="-5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Merriweather" panose="020B0604020202020204" charset="-52"/>
                        </a:rPr>
                        <a:t>11. </a:t>
                      </a:r>
                      <a:r>
                        <a:rPr lang="en-US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Merriweather" panose="020B0604020202020204" charset="-52"/>
                          <a:ea typeface="+mn-ea"/>
                          <a:cs typeface="+mn-cs"/>
                          <a:sym typeface="Arial"/>
                        </a:rPr>
                        <a:t>Profile</a:t>
                      </a:r>
                      <a:endParaRPr lang="ru-RU" sz="1800" dirty="0">
                        <a:latin typeface="Merriweather" panose="020B0604020202020204" charset="-5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8465239"/>
                  </a:ext>
                </a:extLst>
              </a:tr>
              <a:tr h="4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Merriweather" panose="020B0604020202020204" charset="-52"/>
                        </a:rPr>
                        <a:t>5.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Merriweather" panose="020B0604020202020204" charset="-52"/>
                          <a:ea typeface="+mn-ea"/>
                          <a:cs typeface="+mn-cs"/>
                          <a:sym typeface="Arial"/>
                        </a:rPr>
                        <a:t>ShowTest</a:t>
                      </a:r>
                      <a:r>
                        <a:rPr lang="en-US" sz="1800" dirty="0" smtClean="0">
                          <a:latin typeface="Merriweather" panose="020B0604020202020204" charset="-52"/>
                        </a:rPr>
                        <a:t> </a:t>
                      </a:r>
                      <a:endParaRPr lang="ru-RU" sz="1800" dirty="0" smtClean="0">
                        <a:latin typeface="Merriweather" panose="020B0604020202020204" charset="-5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Merriweather" panose="020B0604020202020204" charset="-52"/>
                        </a:rPr>
                        <a:t>12.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Merriweather" panose="020B0604020202020204" charset="-52"/>
                          <a:ea typeface="+mn-ea"/>
                          <a:cs typeface="+mn-cs"/>
                          <a:sym typeface="Arial"/>
                        </a:rPr>
                        <a:t>UpdateProfile</a:t>
                      </a:r>
                      <a:endParaRPr lang="ru-RU" sz="1800" dirty="0">
                        <a:latin typeface="Merriweather" panose="020B0604020202020204" charset="-5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022534"/>
                  </a:ext>
                </a:extLst>
              </a:tr>
              <a:tr h="485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Merriweather" panose="020B0604020202020204" charset="-52"/>
                        </a:rPr>
                        <a:t>6.</a:t>
                      </a:r>
                      <a:r>
                        <a:rPr lang="ru-RU" sz="1800" baseline="0" dirty="0" smtClean="0">
                          <a:latin typeface="Merriweather" panose="020B0604020202020204" charset="-52"/>
                        </a:rPr>
                        <a:t> </a:t>
                      </a:r>
                      <a:r>
                        <a:rPr lang="en-US" sz="1800" dirty="0" smtClean="0">
                          <a:latin typeface="Merriweather" panose="020B0604020202020204" charset="-52"/>
                        </a:rPr>
                        <a:t>Analysis</a:t>
                      </a:r>
                      <a:endParaRPr lang="ru-RU" sz="1800" dirty="0" smtClean="0">
                        <a:solidFill>
                          <a:schemeClr val="tx1"/>
                        </a:solidFill>
                        <a:latin typeface="Merriweather" panose="020B0604020202020204" charset="-5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Merriweather" panose="020B0604020202020204" charset="-52"/>
                        </a:rPr>
                        <a:t>13. </a:t>
                      </a:r>
                      <a:r>
                        <a:rPr lang="en-US" sz="1800" dirty="0" smtClean="0">
                          <a:latin typeface="Merriweather" panose="020B0604020202020204" charset="-52"/>
                        </a:rPr>
                        <a:t>Messages</a:t>
                      </a:r>
                      <a:endParaRPr lang="ru-RU" sz="1800" dirty="0">
                        <a:latin typeface="Merriweather" panose="020B0604020202020204" charset="-5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599898"/>
                  </a:ext>
                </a:extLst>
              </a:tr>
              <a:tr h="4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Merriweather" panose="020B0604020202020204" charset="-52"/>
                        </a:rPr>
                        <a:t>7. </a:t>
                      </a:r>
                      <a:r>
                        <a:rPr lang="en-US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Merriweather" panose="020B0604020202020204" charset="-52"/>
                          <a:ea typeface="+mn-ea"/>
                          <a:cs typeface="+mn-cs"/>
                          <a:sym typeface="Arial"/>
                        </a:rPr>
                        <a:t>Test</a:t>
                      </a:r>
                      <a:endParaRPr lang="ru-RU" sz="1800" dirty="0" smtClean="0">
                        <a:latin typeface="Merriweather" panose="020B0604020202020204" charset="-5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Merriweather" panose="020B0604020202020204" charset="-5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588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1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392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Merriweather" panose="020B0604020202020204" charset="-52"/>
              </a:rPr>
              <a:t>Реализация приложения</a:t>
            </a:r>
            <a:endParaRPr dirty="0">
              <a:latin typeface="Merriweather" panose="020B0604020202020204" charset="-52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94956" y="100084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Тестирование</a:t>
            </a:r>
            <a:r>
              <a:rPr lang="en-US" dirty="0" smtClean="0">
                <a:solidFill>
                  <a:schemeClr val="tx1"/>
                </a:solidFill>
                <a:latin typeface="Merriweather" panose="020B0604020202020204" charset="-52"/>
              </a:rPr>
              <a:t>. </a:t>
            </a: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Результаты Дымового тестирования.</a:t>
            </a:r>
          </a:p>
          <a:p>
            <a:pPr marL="0" indent="0">
              <a:spcAft>
                <a:spcPts val="1600"/>
              </a:spcAft>
              <a:buNone/>
            </a:pPr>
            <a:endParaRPr lang="ru-RU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indent="0">
              <a:spcAft>
                <a:spcPts val="1600"/>
              </a:spcAft>
              <a:buNone/>
            </a:pPr>
            <a:endParaRPr lang="ru-RU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12935"/>
              </p:ext>
            </p:extLst>
          </p:nvPr>
        </p:nvGraphicFramePr>
        <p:xfrm>
          <a:off x="94956" y="1502905"/>
          <a:ext cx="8954088" cy="351621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477044">
                  <a:extLst>
                    <a:ext uri="{9D8B030D-6E8A-4147-A177-3AD203B41FA5}">
                      <a16:colId xmlns:a16="http://schemas.microsoft.com/office/drawing/2014/main" val="903626931"/>
                    </a:ext>
                  </a:extLst>
                </a:gridCol>
                <a:gridCol w="4477044">
                  <a:extLst>
                    <a:ext uri="{9D8B030D-6E8A-4147-A177-3AD203B41FA5}">
                      <a16:colId xmlns:a16="http://schemas.microsoft.com/office/drawing/2014/main" val="2821294186"/>
                    </a:ext>
                  </a:extLst>
                </a:gridCol>
              </a:tblGrid>
              <a:tr h="2401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ysClr val="windowText" lastClr="000000"/>
                          </a:solidFill>
                          <a:effectLst/>
                          <a:latin typeface="Merriweather" panose="020B0604020202020204" charset="-52"/>
                        </a:rPr>
                        <a:t>Сценарий</a:t>
                      </a:r>
                      <a:endParaRPr lang="ru-RU" sz="1200" b="1" dirty="0">
                        <a:solidFill>
                          <a:sysClr val="windowText" lastClr="000000"/>
                        </a:solidFill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57" marR="46557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>
                        <a:alpha val="2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ysClr val="windowText" lastClr="000000"/>
                          </a:solidFill>
                          <a:effectLst/>
                          <a:latin typeface="Merriweather" panose="020B0604020202020204" charset="-52"/>
                        </a:rPr>
                        <a:t>Результат</a:t>
                      </a:r>
                      <a:endParaRPr lang="ru-RU" sz="1200" b="1" dirty="0">
                        <a:solidFill>
                          <a:sysClr val="windowText" lastClr="000000"/>
                        </a:solidFill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57" marR="46557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>
                        <a:alpha val="2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38792"/>
                  </a:ext>
                </a:extLst>
              </a:tr>
              <a:tr h="4289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  <a:effectLst/>
                          <a:latin typeface="Merriweather" panose="020B0604020202020204" charset="-52"/>
                        </a:rPr>
                        <a:t>Регистрация пользователя</a:t>
                      </a:r>
                      <a:endParaRPr lang="ru-RU" sz="1200" b="0" dirty="0">
                        <a:solidFill>
                          <a:sysClr val="windowText" lastClr="000000"/>
                        </a:solidFill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57" marR="46557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57" marR="46557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433015"/>
                  </a:ext>
                </a:extLst>
              </a:tr>
              <a:tr h="4289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  <a:effectLst/>
                          <a:latin typeface="Merriweather" panose="020B0604020202020204" charset="-52"/>
                        </a:rPr>
                        <a:t>  Выбор и прохождение тестирования</a:t>
                      </a:r>
                      <a:endParaRPr lang="ru-RU" sz="1200" b="0" dirty="0">
                        <a:solidFill>
                          <a:sysClr val="windowText" lastClr="000000"/>
                        </a:solidFill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57" marR="46557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57" marR="46557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9590681"/>
                  </a:ext>
                </a:extLst>
              </a:tr>
              <a:tr h="4289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  <a:effectLst/>
                          <a:latin typeface="Merriweather" panose="020B0604020202020204" charset="-52"/>
                        </a:rPr>
                        <a:t>Анализ тестирования</a:t>
                      </a:r>
                      <a:endParaRPr lang="ru-RU" sz="1200" b="0" dirty="0">
                        <a:solidFill>
                          <a:sysClr val="windowText" lastClr="000000"/>
                        </a:solidFill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57" marR="46557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57" marR="46557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176600"/>
                  </a:ext>
                </a:extLst>
              </a:tr>
              <a:tr h="4289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  <a:effectLst/>
                          <a:latin typeface="Merriweather" panose="020B0604020202020204" charset="-52"/>
                        </a:rPr>
                        <a:t>Изменение данных в личном кабинете</a:t>
                      </a:r>
                      <a:endParaRPr lang="ru-RU" sz="1200" b="0" dirty="0">
                        <a:solidFill>
                          <a:sysClr val="windowText" lastClr="000000"/>
                        </a:solidFill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57" marR="46557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57" marR="46557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9594005"/>
                  </a:ext>
                </a:extLst>
              </a:tr>
              <a:tr h="5220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  <a:effectLst/>
                          <a:latin typeface="Merriweather" panose="020B0604020202020204" charset="-52"/>
                        </a:rPr>
                        <a:t>Просмотр, создание, изменение, удаление тестирования</a:t>
                      </a:r>
                      <a:endParaRPr lang="ru-RU" sz="1200" b="0" dirty="0">
                        <a:solidFill>
                          <a:sysClr val="windowText" lastClr="000000"/>
                        </a:solidFill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57" marR="46557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57" marR="46557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033740"/>
                  </a:ext>
                </a:extLst>
              </a:tr>
              <a:tr h="4289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  <a:effectLst/>
                          <a:latin typeface="Merriweather" panose="020B0604020202020204" charset="-52"/>
                        </a:rPr>
                        <a:t>Отправка сообщения пользователю</a:t>
                      </a:r>
                      <a:endParaRPr lang="ru-RU" sz="1200" b="0" dirty="0">
                        <a:solidFill>
                          <a:sysClr val="windowText" lastClr="000000"/>
                        </a:solidFill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57" marR="46557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57" marR="46557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4064452"/>
                  </a:ext>
                </a:extLst>
              </a:tr>
              <a:tr h="5095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  <a:effectLst/>
                          <a:latin typeface="Merriweather" panose="020B0604020202020204" charset="-52"/>
                        </a:rPr>
                        <a:t>Просмотр, изменение данных администратора, пользователя</a:t>
                      </a:r>
                      <a:endParaRPr lang="ru-RU" sz="1200" b="0" dirty="0">
                        <a:solidFill>
                          <a:sysClr val="windowText" lastClr="000000"/>
                        </a:solidFill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57" marR="46557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557" marR="46557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1768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1889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Merriweather" panose="020B0604020202020204" charset="-52"/>
              </a:rPr>
              <a:t>Реализация приложения</a:t>
            </a:r>
            <a:endParaRPr dirty="0">
              <a:latin typeface="Merriweather" panose="020B0604020202020204" charset="-52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136522" y="8812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Тестирование</a:t>
            </a:r>
            <a:r>
              <a:rPr lang="en-US" dirty="0" smtClean="0">
                <a:solidFill>
                  <a:schemeClr val="tx1"/>
                </a:solidFill>
                <a:latin typeface="Merriweather" panose="020B0604020202020204" charset="-52"/>
              </a:rPr>
              <a:t>. </a:t>
            </a: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Результаты </a:t>
            </a:r>
            <a:r>
              <a:rPr lang="en-US" dirty="0" smtClean="0">
                <a:solidFill>
                  <a:schemeClr val="tx1"/>
                </a:solidFill>
                <a:latin typeface="Merriweather" panose="020B0604020202020204" charset="-52"/>
              </a:rPr>
              <a:t>Usability</a:t>
            </a: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 тестирования.</a:t>
            </a:r>
          </a:p>
          <a:p>
            <a:pPr marL="0" indent="0">
              <a:spcAft>
                <a:spcPts val="1600"/>
              </a:spcAft>
              <a:buNone/>
            </a:pPr>
            <a:endParaRPr lang="ru-RU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indent="0">
              <a:spcAft>
                <a:spcPts val="1600"/>
              </a:spcAft>
              <a:buNone/>
            </a:pPr>
            <a:endParaRPr lang="ru-RU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77768"/>
              </p:ext>
            </p:extLst>
          </p:nvPr>
        </p:nvGraphicFramePr>
        <p:xfrm>
          <a:off x="226856" y="1346423"/>
          <a:ext cx="8339932" cy="369354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967662">
                  <a:extLst>
                    <a:ext uri="{9D8B030D-6E8A-4147-A177-3AD203B41FA5}">
                      <a16:colId xmlns:a16="http://schemas.microsoft.com/office/drawing/2014/main" val="101783504"/>
                    </a:ext>
                  </a:extLst>
                </a:gridCol>
                <a:gridCol w="2000525">
                  <a:extLst>
                    <a:ext uri="{9D8B030D-6E8A-4147-A177-3AD203B41FA5}">
                      <a16:colId xmlns:a16="http://schemas.microsoft.com/office/drawing/2014/main" val="1445079413"/>
                    </a:ext>
                  </a:extLst>
                </a:gridCol>
                <a:gridCol w="1728930">
                  <a:extLst>
                    <a:ext uri="{9D8B030D-6E8A-4147-A177-3AD203B41FA5}">
                      <a16:colId xmlns:a16="http://schemas.microsoft.com/office/drawing/2014/main" val="1082380193"/>
                    </a:ext>
                  </a:extLst>
                </a:gridCol>
                <a:gridCol w="1642815">
                  <a:extLst>
                    <a:ext uri="{9D8B030D-6E8A-4147-A177-3AD203B41FA5}">
                      <a16:colId xmlns:a16="http://schemas.microsoft.com/office/drawing/2014/main" val="319656379"/>
                    </a:ext>
                  </a:extLst>
                </a:gridCol>
              </a:tblGrid>
              <a:tr h="267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Merriweather" panose="020B0604020202020204" charset="-52"/>
                        </a:rPr>
                        <a:t>Сценарий</a:t>
                      </a:r>
                      <a:endParaRPr lang="ru-RU" sz="1200" b="1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AEA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Merriweather" panose="020B0604020202020204" charset="-52"/>
                        </a:rPr>
                        <a:t>Пользователь 1</a:t>
                      </a:r>
                      <a:endParaRPr lang="ru-RU" sz="1200" b="1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AEA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Merriweather" panose="020B0604020202020204" charset="-52"/>
                        </a:rPr>
                        <a:t>Пользователь 2</a:t>
                      </a:r>
                      <a:endParaRPr lang="ru-RU" sz="1200" b="1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AEA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Merriweather" panose="020B0604020202020204" charset="-52"/>
                        </a:rPr>
                        <a:t>Пользователь 3</a:t>
                      </a:r>
                      <a:endParaRPr lang="ru-RU" sz="1200" b="1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AEA">
                        <a:alpha val="2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773161"/>
                  </a:ext>
                </a:extLst>
              </a:tr>
              <a:tr h="5698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Merriweather" panose="020B0604020202020204" charset="-52"/>
                        </a:rPr>
                        <a:t>Регистрация пользователя</a:t>
                      </a:r>
                      <a:endParaRPr lang="ru-RU" sz="1200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064399"/>
                  </a:ext>
                </a:extLst>
              </a:tr>
              <a:tr h="5698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Merriweather" panose="020B0604020202020204" charset="-52"/>
                        </a:rPr>
                        <a:t>Выбор и прохождение тестирования</a:t>
                      </a:r>
                      <a:endParaRPr lang="ru-RU" sz="1200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670149"/>
                  </a:ext>
                </a:extLst>
              </a:tr>
              <a:tr h="5698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Merriweather" panose="020B0604020202020204" charset="-52"/>
                        </a:rPr>
                        <a:t>Анализ тестирования</a:t>
                      </a:r>
                      <a:endParaRPr lang="ru-RU" sz="1200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757252"/>
                  </a:ext>
                </a:extLst>
              </a:tr>
              <a:tr h="5698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Merriweather" panose="020B0604020202020204" charset="-52"/>
                        </a:rPr>
                        <a:t>Редактирование профиля</a:t>
                      </a:r>
                      <a:endParaRPr lang="ru-RU" sz="120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471523"/>
                  </a:ext>
                </a:extLst>
              </a:tr>
              <a:tr h="5698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Merriweather" panose="020B0604020202020204" charset="-52"/>
                        </a:rPr>
                        <a:t>Просмотр тестирования</a:t>
                      </a:r>
                      <a:endParaRPr lang="ru-RU" sz="120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84421"/>
                  </a:ext>
                </a:extLst>
              </a:tr>
              <a:tr h="5698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Merriweather" panose="020B0604020202020204" charset="-52"/>
                        </a:rPr>
                        <a:t>Выход из системы</a:t>
                      </a:r>
                      <a:endParaRPr lang="ru-RU" sz="120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Merriweather" panose="020B0604020202020204" charset="-52"/>
                        </a:rPr>
                        <a:t>Пройден</a:t>
                      </a:r>
                      <a:endParaRPr lang="ru-RU" sz="1200" dirty="0">
                        <a:effectLst/>
                        <a:latin typeface="Merriweather" panose="020B0604020202020204" charset="-52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940" marR="33940" marT="0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294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erriweather" panose="020B0604020202020204" charset="-52"/>
              </a:rPr>
              <a:t>Заключение</a:t>
            </a:r>
            <a:endParaRPr dirty="0">
              <a:latin typeface="Merriweather" panose="020B0604020202020204" charset="-52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Таким образом, все поставленные</a:t>
            </a: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/>
            </a:r>
            <a:b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</a:b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задачи были выполнены.</a:t>
            </a:r>
            <a:endParaRPr lang="ru-RU" dirty="0" smtClean="0">
              <a:solidFill>
                <a:schemeClr val="tx1"/>
              </a:solidFill>
              <a:latin typeface="Merriweather" panose="020B0604020202020204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69" y="0"/>
            <a:ext cx="3953032" cy="34002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68" y="3389342"/>
            <a:ext cx="3953032" cy="17541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8054"/>
            <a:ext cx="5201277" cy="207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09236" y="2199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Merriweather"/>
                <a:ea typeface="Merriweather"/>
                <a:cs typeface="Merriweather"/>
                <a:sym typeface="Merriweather"/>
              </a:rPr>
              <a:t>Отчёт по ролям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09236" y="1029672"/>
            <a:ext cx="500401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Кривоносова Ю.Д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Написан документ ТЗ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Написан курсовой проект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Создан дизайн приложения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Составлена функциональная схема на </a:t>
            </a:r>
            <a:r>
              <a:rPr lang="en-US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Miro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Составлены диаграммы: классов, прецедентов, объектов, последовательностей, состояний, развёртывания, взаимодействия</a:t>
            </a:r>
            <a:r>
              <a:rPr lang="en-US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ru-RU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коммуникаций.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Составлены воронки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endParaRPr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Google Shape;61;p14"/>
          <p:cNvSpPr txBox="1">
            <a:spLocks/>
          </p:cNvSpPr>
          <p:nvPr/>
        </p:nvSpPr>
        <p:spPr>
          <a:xfrm>
            <a:off x="5102821" y="1029672"/>
            <a:ext cx="397988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ru-RU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Данкин Н.Р</a:t>
            </a:r>
          </a:p>
          <a:p>
            <a:pPr marL="0" indent="0">
              <a:buFont typeface="Arial"/>
              <a:buNone/>
            </a:pPr>
            <a:endParaRPr lang="ru-RU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Проведена работа с базой данных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Разработана клиентская часть приложения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Разработана серверная часть приложения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Проведено тестирование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endParaRPr lang="ru-RU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8138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Воронежский Государственный Университет</a:t>
            </a:r>
            <a:endParaRPr sz="13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Факультет Компьютерных Наук</a:t>
            </a:r>
            <a:endParaRPr sz="13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Кафедра программирования и информационных технологий</a:t>
            </a:r>
            <a:endParaRPr sz="13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Кафедра информационных технологий управления</a:t>
            </a:r>
            <a:endParaRPr sz="13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Курсовой проект</a:t>
            </a:r>
            <a:endParaRPr sz="35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Система тестирования по  Java</a:t>
            </a:r>
            <a:endParaRPr sz="35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90600" y="3784775"/>
            <a:ext cx="87534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Руководитель:                                               Тарасов В.С.</a:t>
            </a:r>
            <a:endParaRPr sz="19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Обучающиеся:                                               Кривоносова Ю.Д., Данкин Н.Р.</a:t>
            </a:r>
            <a:br>
              <a:rPr lang="ru" sz="19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sz="19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Воронеж, 2020</a:t>
            </a:r>
            <a:endParaRPr sz="19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5385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Merriweather"/>
                <a:ea typeface="Merriweather"/>
                <a:cs typeface="Merriweather"/>
                <a:sym typeface="Merriweather"/>
              </a:rPr>
              <a:t>Актуальность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0" y="1304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ru-RU" sz="1600" dirty="0" smtClean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>
              <a:buNone/>
            </a:pPr>
            <a:endParaRPr lang="ru-RU" sz="16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>
              <a:buNone/>
            </a:pPr>
            <a:endParaRPr lang="ru-RU" sz="1600" dirty="0" smtClean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>
              <a:buNone/>
            </a:pPr>
            <a:r>
              <a:rPr lang="ru-RU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Система позволит проходить</a:t>
            </a:r>
          </a:p>
          <a:p>
            <a:pPr marL="0" lvl="0" indent="0">
              <a:buNone/>
            </a:pPr>
            <a:r>
              <a:rPr lang="ru-RU" sz="16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т</a:t>
            </a:r>
            <a:r>
              <a:rPr lang="ru-RU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естирование удаленно, что </a:t>
            </a:r>
          </a:p>
          <a:p>
            <a:pPr marL="0" lvl="0" indent="0">
              <a:buNone/>
            </a:pPr>
            <a:r>
              <a:rPr lang="ru-RU" sz="16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с</a:t>
            </a:r>
            <a:r>
              <a:rPr lang="ru-RU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экономит время и деньги на</a:t>
            </a:r>
          </a:p>
          <a:p>
            <a:pPr marL="0" lvl="0" indent="0">
              <a:buNone/>
            </a:pPr>
            <a:r>
              <a:rPr lang="ru-RU" sz="16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п</a:t>
            </a:r>
            <a:r>
              <a:rPr lang="ru-RU" sz="1600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оиск нового сотрудника.</a:t>
            </a:r>
          </a:p>
          <a:p>
            <a:pPr marL="0" lvl="0" indent="0">
              <a:buNone/>
            </a:pPr>
            <a:endParaRPr lang="ru-RU" sz="1600" dirty="0" smtClean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>
              <a:buNone/>
            </a:pPr>
            <a:endParaRPr lang="ru-RU" sz="16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>
              <a:buNone/>
            </a:pPr>
            <a:endParaRPr lang="ru-RU" sz="1600" dirty="0" smtClean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>
              <a:buNone/>
            </a:pPr>
            <a:endParaRPr lang="ru-RU" sz="16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>
              <a:buNone/>
            </a:pPr>
            <a:endParaRPr lang="ru-RU" sz="16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61" y="768096"/>
            <a:ext cx="5183135" cy="422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Merriweather"/>
                <a:ea typeface="Merriweather"/>
                <a:cs typeface="Merriweather"/>
                <a:sym typeface="Merriweather"/>
              </a:rPr>
              <a:t>Цели и задачи работы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29877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" b="1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Целью курсового проекта </a:t>
            </a:r>
            <a:r>
              <a:rPr lang="ru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является </a:t>
            </a:r>
            <a:r>
              <a:rPr lang="ru-RU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упрощение процесса, повышение комфортности прохождения </a:t>
            </a:r>
            <a:r>
              <a:rPr lang="ru-RU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и </a:t>
            </a:r>
            <a:r>
              <a:rPr lang="ru-RU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сокращение времени </a:t>
            </a:r>
            <a:endParaRPr lang="ru-RU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>
              <a:buNone/>
            </a:pPr>
            <a:r>
              <a:rPr lang="ru-RU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на проведение тестирования.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Достижение </a:t>
            </a:r>
            <a:r>
              <a:rPr lang="ru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указанной цели осуществлялось путём решения следующих основных задач:</a:t>
            </a:r>
            <a:endParaRPr b="1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AutoNum type="arabicParenR"/>
            </a:pPr>
            <a:r>
              <a:rPr lang="ru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составление документации</a:t>
            </a:r>
            <a:endParaRPr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arenR"/>
            </a:pPr>
            <a:r>
              <a:rPr lang="ru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проектирование системы</a:t>
            </a:r>
            <a:endParaRPr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arenR"/>
            </a:pPr>
            <a:r>
              <a:rPr lang="ru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реализация </a:t>
            </a:r>
            <a:r>
              <a:rPr lang="ru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приложения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arenR"/>
            </a:pPr>
            <a:r>
              <a:rPr lang="ru-RU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а</a:t>
            </a:r>
            <a:r>
              <a:rPr lang="ru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нализ предметной области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arenR"/>
            </a:pPr>
            <a:r>
              <a:rPr lang="ru-RU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п</a:t>
            </a:r>
            <a:r>
              <a:rPr lang="ru" dirty="0" smtClean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роведение опроса</a:t>
            </a:r>
            <a:endParaRPr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41665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50" y="195072"/>
            <a:ext cx="4874194" cy="4752000"/>
          </a:xfrm>
          <a:prstGeom prst="rect">
            <a:avLst/>
          </a:prstGeom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Merriweather" panose="020B0604020202020204" charset="-52"/>
              </a:rPr>
              <a:t>Анализ предметной области</a:t>
            </a:r>
            <a:endParaRPr dirty="0">
              <a:latin typeface="Merriweather" panose="020B0604020202020204" charset="-52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Описание пользователей</a:t>
            </a: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/>
            </a:r>
            <a:b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</a:b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системы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Описание границ</a:t>
            </a:r>
            <a:b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</a:b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функциональности</a:t>
            </a:r>
          </a:p>
          <a:p>
            <a:pPr marL="342900">
              <a:spcAft>
                <a:spcPts val="1600"/>
              </a:spcAft>
              <a:buFont typeface="Arial"/>
              <a:buAutoNum type="arabicPeriod"/>
            </a:pP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>Анализ </a:t>
            </a: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задач</a:t>
            </a:r>
          </a:p>
          <a:p>
            <a:pPr marL="342900">
              <a:spcAft>
                <a:spcPts val="1600"/>
              </a:spcAft>
              <a:buFont typeface="Arial"/>
              <a:buAutoNum type="arabicPeriod"/>
            </a:pP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>Графическое описание</a:t>
            </a:r>
            <a:b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</a:b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>работы </a:t>
            </a: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системы</a:t>
            </a:r>
            <a:endParaRPr lang="ru-RU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Сравнение с аналогами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Merriweather" panose="020B0604020202020204" charset="-52"/>
              </a:rPr>
              <a:t>Анализ предметной области</a:t>
            </a:r>
            <a:endParaRPr dirty="0">
              <a:latin typeface="Merriweather" panose="020B0604020202020204" charset="-52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>4</a:t>
            </a: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. Сравнение с аналогами.</a:t>
            </a:r>
            <a:endParaRPr lang="en-US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>
                <a:solidFill>
                  <a:schemeClr val="tx1"/>
                </a:solidFill>
                <a:latin typeface="Merriweather" panose="020B0604020202020204" charset="-52"/>
              </a:rPr>
              <a:t>Quizful</a:t>
            </a:r>
            <a:endParaRPr lang="en-US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285750" lvl="0" indent="-285750">
              <a:spcAft>
                <a:spcPts val="1600"/>
              </a:spcAft>
              <a:buFont typeface="Symbol" panose="05050102010706020507" pitchFamily="18" charset="2"/>
              <a:buChar char=""/>
            </a:pPr>
            <a:r>
              <a:rPr lang="ru-RU" sz="1400" dirty="0" smtClean="0">
                <a:solidFill>
                  <a:schemeClr val="tx1"/>
                </a:solidFill>
                <a:latin typeface="Merriweather" panose="020B0604020202020204" charset="-52"/>
              </a:rPr>
              <a:t>Доступ </a:t>
            </a:r>
            <a:r>
              <a:rPr lang="ru-RU" sz="1400" dirty="0">
                <a:solidFill>
                  <a:schemeClr val="tx1"/>
                </a:solidFill>
                <a:latin typeface="Merriweather" panose="020B0604020202020204" charset="-52"/>
              </a:rPr>
              <a:t>к вопросам из </a:t>
            </a:r>
            <a:br>
              <a:rPr lang="ru-RU" sz="1400" dirty="0">
                <a:solidFill>
                  <a:schemeClr val="tx1"/>
                </a:solidFill>
                <a:latin typeface="Merriweather" panose="020B0604020202020204" charset="-52"/>
              </a:rPr>
            </a:br>
            <a:r>
              <a:rPr lang="ru-RU" sz="1400" dirty="0" smtClean="0">
                <a:solidFill>
                  <a:schemeClr val="tx1"/>
                </a:solidFill>
                <a:latin typeface="Merriweather" panose="020B0604020202020204" charset="-52"/>
              </a:rPr>
              <a:t>реальных сертификационных</a:t>
            </a:r>
            <a:r>
              <a:rPr lang="en-US" sz="1400" dirty="0" smtClean="0">
                <a:solidFill>
                  <a:schemeClr val="tx1"/>
                </a:solidFill>
                <a:latin typeface="Merriweather" panose="020B0604020202020204" charset="-52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Merriweather" panose="020B0604020202020204" charset="-52"/>
              </a:rPr>
            </a:br>
            <a:r>
              <a:rPr lang="ru-RU" sz="1400" dirty="0" smtClean="0">
                <a:solidFill>
                  <a:schemeClr val="tx1"/>
                </a:solidFill>
                <a:latin typeface="Merriweather" panose="020B0604020202020204" charset="-52"/>
              </a:rPr>
              <a:t>экзаменов</a:t>
            </a:r>
            <a:endParaRPr lang="en-US" sz="1400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"/>
            </a:pPr>
            <a:r>
              <a:rPr lang="ru-RU" sz="1400" dirty="0" smtClean="0">
                <a:solidFill>
                  <a:schemeClr val="tx1"/>
                </a:solidFill>
                <a:latin typeface="Merriweather" panose="020B0604020202020204" charset="-52"/>
              </a:rPr>
              <a:t>Возможность </a:t>
            </a:r>
            <a:r>
              <a:rPr lang="ru-RU" sz="1400" dirty="0">
                <a:solidFill>
                  <a:schemeClr val="tx1"/>
                </a:solidFill>
                <a:latin typeface="Merriweather" panose="020B0604020202020204" charset="-52"/>
              </a:rPr>
              <a:t>получения </a:t>
            </a:r>
            <a:r>
              <a:rPr lang="en-US" sz="1400" dirty="0" smtClean="0">
                <a:solidFill>
                  <a:schemeClr val="tx1"/>
                </a:solidFill>
                <a:latin typeface="Merriweather" panose="020B0604020202020204" charset="-52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Merriweather" panose="020B0604020202020204" charset="-52"/>
              </a:rPr>
            </a:br>
            <a:r>
              <a:rPr lang="ru-RU" sz="1400" dirty="0" smtClean="0">
                <a:solidFill>
                  <a:schemeClr val="tx1"/>
                </a:solidFill>
                <a:latin typeface="Merriweather" panose="020B0604020202020204" charset="-52"/>
              </a:rPr>
              <a:t>сертификата</a:t>
            </a:r>
            <a:endParaRPr lang="en-US" sz="1400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"/>
            </a:pPr>
            <a:r>
              <a:rPr lang="ru-RU" sz="1400" dirty="0" smtClean="0">
                <a:solidFill>
                  <a:schemeClr val="tx1"/>
                </a:solidFill>
                <a:latin typeface="Merriweather" panose="020B0604020202020204" charset="-52"/>
              </a:rPr>
              <a:t>Возможность </a:t>
            </a:r>
            <a:r>
              <a:rPr lang="ru-RU" sz="1400" dirty="0">
                <a:solidFill>
                  <a:schemeClr val="tx1"/>
                </a:solidFill>
                <a:latin typeface="Merriweather" panose="020B0604020202020204" charset="-52"/>
              </a:rPr>
              <a:t>прохождения </a:t>
            </a:r>
            <a:r>
              <a:rPr lang="en-US" sz="1400" dirty="0">
                <a:solidFill>
                  <a:schemeClr val="tx1"/>
                </a:solidFill>
                <a:latin typeface="Merriweather" panose="020B0604020202020204" charset="-52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rriweather" panose="020B0604020202020204" charset="-52"/>
              </a:rPr>
            </a:br>
            <a:r>
              <a:rPr lang="ru-RU" sz="1400" dirty="0" smtClean="0">
                <a:solidFill>
                  <a:schemeClr val="tx1"/>
                </a:solidFill>
                <a:latin typeface="Merriweather" panose="020B0604020202020204" charset="-52"/>
              </a:rPr>
              <a:t>теста </a:t>
            </a:r>
            <a:r>
              <a:rPr lang="ru-RU" sz="1400" dirty="0">
                <a:solidFill>
                  <a:schemeClr val="tx1"/>
                </a:solidFill>
                <a:latin typeface="Merriweather" panose="020B0604020202020204" charset="-52"/>
              </a:rPr>
              <a:t>на вакансию </a:t>
            </a:r>
            <a:r>
              <a:rPr lang="en-US" sz="1400" dirty="0" smtClean="0">
                <a:solidFill>
                  <a:schemeClr val="tx1"/>
                </a:solidFill>
                <a:latin typeface="Merriweather" panose="020B0604020202020204" charset="-52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Merriweather" panose="020B0604020202020204" charset="-52"/>
              </a:rPr>
            </a:br>
            <a:r>
              <a:rPr lang="ru-RU" sz="1400" dirty="0" err="1" smtClean="0">
                <a:solidFill>
                  <a:schemeClr val="tx1"/>
                </a:solidFill>
                <a:latin typeface="Merriweather" panose="020B0604020202020204" charset="-52"/>
              </a:rPr>
              <a:t>Junior</a:t>
            </a:r>
            <a:r>
              <a:rPr lang="ru-RU" sz="1400" dirty="0" smtClean="0">
                <a:solidFill>
                  <a:schemeClr val="tx1"/>
                </a:solidFill>
                <a:latin typeface="Merriweather" panose="020B0604020202020204" charset="-52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Merriweather" panose="020B0604020202020204" charset="-52"/>
              </a:rPr>
              <a:t>Java</a:t>
            </a:r>
            <a:r>
              <a:rPr lang="ru-RU" sz="1400" dirty="0">
                <a:solidFill>
                  <a:schemeClr val="tx1"/>
                </a:solidFill>
                <a:latin typeface="Merriweather" panose="020B0604020202020204" charset="-52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Merriweather" panose="020B0604020202020204" charset="-52"/>
              </a:rPr>
              <a:t>Developer</a:t>
            </a:r>
            <a:endParaRPr lang="ru-RU" sz="1400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ru-RU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32" y="1671333"/>
            <a:ext cx="5535168" cy="3472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Merriweather" panose="020B0604020202020204" charset="-52"/>
              </a:rPr>
              <a:t>Анализ предметной области</a:t>
            </a:r>
            <a:endParaRPr dirty="0">
              <a:latin typeface="Merriweather" panose="020B0604020202020204" charset="-52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>4</a:t>
            </a: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. Сравнение с аналогами.</a:t>
            </a:r>
            <a:endParaRPr lang="en-US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>
                <a:solidFill>
                  <a:schemeClr val="tx1"/>
                </a:solidFill>
                <a:latin typeface="Merriweather" panose="020B0604020202020204" charset="-52"/>
              </a:rPr>
              <a:t>Proghub</a:t>
            </a:r>
            <a:endParaRPr lang="en-US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+"/>
            </a:pPr>
            <a:r>
              <a:rPr lang="ru-RU" sz="1400" dirty="0" smtClean="0">
                <a:solidFill>
                  <a:schemeClr val="tx1"/>
                </a:solidFill>
                <a:latin typeface="Merriweather" panose="020B0604020202020204" charset="-52"/>
              </a:rPr>
              <a:t>Наличие </a:t>
            </a:r>
            <a:r>
              <a:rPr lang="ru-RU" sz="1400" dirty="0">
                <a:solidFill>
                  <a:schemeClr val="tx1"/>
                </a:solidFill>
                <a:latin typeface="Merriweather" panose="020B0604020202020204" charset="-52"/>
              </a:rPr>
              <a:t>рейтинга среди </a:t>
            </a:r>
            <a:r>
              <a:rPr lang="en-US" sz="1400" dirty="0" smtClean="0">
                <a:solidFill>
                  <a:schemeClr val="tx1"/>
                </a:solidFill>
                <a:latin typeface="Merriweather" panose="020B0604020202020204" charset="-52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Merriweather" panose="020B0604020202020204" charset="-52"/>
              </a:rPr>
            </a:br>
            <a:r>
              <a:rPr lang="ru-RU" sz="1400" dirty="0" smtClean="0">
                <a:solidFill>
                  <a:schemeClr val="tx1"/>
                </a:solidFill>
                <a:latin typeface="Merriweather" panose="020B0604020202020204" charset="-52"/>
              </a:rPr>
              <a:t>пользователей ресурса</a:t>
            </a:r>
            <a:endParaRPr lang="en-US" sz="1400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+"/>
            </a:pPr>
            <a:r>
              <a:rPr lang="ru-RU" sz="1400" dirty="0" smtClean="0">
                <a:solidFill>
                  <a:schemeClr val="tx1"/>
                </a:solidFill>
                <a:latin typeface="Merriweather" panose="020B0604020202020204" charset="-52"/>
              </a:rPr>
              <a:t>Постоянно </a:t>
            </a:r>
            <a:r>
              <a:rPr lang="ru-RU" sz="1400" dirty="0">
                <a:solidFill>
                  <a:schemeClr val="tx1"/>
                </a:solidFill>
                <a:latin typeface="Merriweather" panose="020B0604020202020204" charset="-52"/>
              </a:rPr>
              <a:t>пополняющаяся </a:t>
            </a:r>
            <a:r>
              <a:rPr lang="en-US" sz="1400" dirty="0" smtClean="0">
                <a:solidFill>
                  <a:schemeClr val="tx1"/>
                </a:solidFill>
                <a:latin typeface="Merriweather" panose="020B0604020202020204" charset="-52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Merriweather" panose="020B0604020202020204" charset="-52"/>
              </a:rPr>
            </a:br>
            <a:r>
              <a:rPr lang="ru-RU" sz="1400" dirty="0" smtClean="0">
                <a:solidFill>
                  <a:schemeClr val="tx1"/>
                </a:solidFill>
                <a:latin typeface="Merriweather" panose="020B0604020202020204" charset="-52"/>
              </a:rPr>
              <a:t>база </a:t>
            </a:r>
            <a:r>
              <a:rPr lang="ru-RU" sz="1400" dirty="0">
                <a:solidFill>
                  <a:schemeClr val="tx1"/>
                </a:solidFill>
                <a:latin typeface="Merriweather" panose="020B0604020202020204" charset="-52"/>
              </a:rPr>
              <a:t>тестов и </a:t>
            </a:r>
            <a:r>
              <a:rPr lang="ru-RU" sz="1400" dirty="0" smtClean="0">
                <a:solidFill>
                  <a:schemeClr val="tx1"/>
                </a:solidFill>
                <a:latin typeface="Merriweather" panose="020B0604020202020204" charset="-52"/>
              </a:rPr>
              <a:t>вопросов</a:t>
            </a:r>
            <a:endParaRPr lang="ru-RU" sz="1400" dirty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285750" indent="-285750">
              <a:spcAft>
                <a:spcPts val="1600"/>
              </a:spcAft>
              <a:buFont typeface="Symbol" panose="05050102010706020507" pitchFamily="18" charset="2"/>
              <a:buChar char="+"/>
            </a:pPr>
            <a:r>
              <a:rPr lang="ru-RU" sz="1400" dirty="0" smtClean="0">
                <a:solidFill>
                  <a:schemeClr val="tx1"/>
                </a:solidFill>
                <a:latin typeface="Merriweather" panose="020B0604020202020204" charset="-52"/>
              </a:rPr>
              <a:t>Возможность </a:t>
            </a:r>
            <a:r>
              <a:rPr lang="ru-RU" sz="1400" dirty="0">
                <a:solidFill>
                  <a:schemeClr val="tx1"/>
                </a:solidFill>
                <a:latin typeface="Merriweather" panose="020B0604020202020204" charset="-52"/>
              </a:rPr>
              <a:t>регистрации </a:t>
            </a:r>
            <a:r>
              <a:rPr lang="en-US" sz="1400" dirty="0" smtClean="0">
                <a:solidFill>
                  <a:schemeClr val="tx1"/>
                </a:solidFill>
                <a:latin typeface="Merriweather" panose="020B0604020202020204" charset="-52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Merriweather" panose="020B0604020202020204" charset="-52"/>
              </a:rPr>
            </a:br>
            <a:r>
              <a:rPr lang="ru-RU" sz="1400" dirty="0" smtClean="0">
                <a:solidFill>
                  <a:schemeClr val="tx1"/>
                </a:solidFill>
                <a:latin typeface="Merriweather" panose="020B0604020202020204" charset="-52"/>
              </a:rPr>
              <a:t>через социальные сети</a:t>
            </a:r>
            <a:endParaRPr dirty="0">
              <a:solidFill>
                <a:schemeClr val="tx1"/>
              </a:solidFill>
              <a:latin typeface="Merriweather" panose="020B0604020202020204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58" y="1645920"/>
            <a:ext cx="5546142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Merriweather" panose="020B0604020202020204" charset="-52"/>
              </a:rPr>
              <a:t>Продуктовые воронки</a:t>
            </a:r>
            <a:endParaRPr dirty="0">
              <a:latin typeface="Merriweather" panose="020B0604020202020204" charset="-52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Рассматриваются 3 основных сценария:</a:t>
            </a:r>
          </a:p>
          <a:p>
            <a:pPr marL="342900">
              <a:spcAft>
                <a:spcPts val="1600"/>
              </a:spcAft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Тест </a:t>
            </a: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>пройден (для пользователей, которые зарегистрировались</a:t>
            </a: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).</a:t>
            </a:r>
          </a:p>
          <a:p>
            <a:pPr marL="342900">
              <a:spcAft>
                <a:spcPts val="1600"/>
              </a:spcAft>
              <a:buFont typeface="Arial"/>
              <a:buAutoNum type="arabicPeriod"/>
            </a:pP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>Тест пройден (для пользователей, которые авторизовались).</a:t>
            </a:r>
          </a:p>
          <a:p>
            <a:pPr marL="342900">
              <a:spcAft>
                <a:spcPts val="1600"/>
              </a:spcAft>
              <a:buAutoNum type="arabicPeriod"/>
            </a:pPr>
            <a:r>
              <a:rPr lang="ru-RU" dirty="0">
                <a:solidFill>
                  <a:schemeClr val="tx1"/>
                </a:solidFill>
                <a:latin typeface="Merriweather" panose="020B0604020202020204" charset="-52"/>
              </a:rPr>
              <a:t>Получено приглашение на второй этап.</a:t>
            </a:r>
            <a:endParaRPr lang="ru-RU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86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Merriweather" panose="020B0604020202020204" charset="-52"/>
              </a:rPr>
              <a:t>Продуктовые воронки</a:t>
            </a:r>
            <a:endParaRPr dirty="0">
              <a:latin typeface="Merriweather" panose="020B0604020202020204" charset="-52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lang="ru-RU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</a:br>
            <a:r>
              <a:rPr lang="ru-RU" dirty="0" smtClean="0">
                <a:solidFill>
                  <a:schemeClr val="tx1"/>
                </a:solidFill>
                <a:latin typeface="Merriweather" panose="020B0604020202020204" charset="-52"/>
              </a:rPr>
              <a:t>Описание составных целей: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 smtClean="0">
              <a:solidFill>
                <a:schemeClr val="tx1"/>
              </a:solidFill>
              <a:latin typeface="Merriweather" panose="020B0604020202020204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image10.jpeg" descr="C:\Users\Юлия\AppData\Local\Microsoft\Windows\INetCache\Content.Word\2020-04-26 at 16-58-38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5824" y="1017725"/>
            <a:ext cx="5130292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518</Words>
  <Application>Microsoft Office PowerPoint</Application>
  <PresentationFormat>Экран (16:9)</PresentationFormat>
  <Paragraphs>175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Merriweather</vt:lpstr>
      <vt:lpstr>Symbol</vt:lpstr>
      <vt:lpstr>Arial</vt:lpstr>
      <vt:lpstr>Times New Roman</vt:lpstr>
      <vt:lpstr>Simple Light</vt:lpstr>
      <vt:lpstr>Воронежский Государственный Университет Факультет Компьютерных Наук Кафедра программирования и информационных технологий Кафедра информационных технологий управления  Курсовой проект Система тестирования по  Java</vt:lpstr>
      <vt:lpstr>Отчёт по ролям</vt:lpstr>
      <vt:lpstr>Актуальность</vt:lpstr>
      <vt:lpstr>Цели и задачи работы</vt:lpstr>
      <vt:lpstr>Анализ предметной области</vt:lpstr>
      <vt:lpstr>Анализ предметной области</vt:lpstr>
      <vt:lpstr>Анализ предметной области</vt:lpstr>
      <vt:lpstr>Продуктовые воронки</vt:lpstr>
      <vt:lpstr>Продуктовые воронки</vt:lpstr>
      <vt:lpstr>Продуктовые воронки. Отчёты</vt:lpstr>
      <vt:lpstr>Реализация приложения</vt:lpstr>
      <vt:lpstr>Реализация приложения</vt:lpstr>
      <vt:lpstr>Реализация приложения</vt:lpstr>
      <vt:lpstr>Реализация приложения</vt:lpstr>
      <vt:lpstr>Реализация приложения</vt:lpstr>
      <vt:lpstr>Реализация приложения</vt:lpstr>
      <vt:lpstr>Реализация приложения</vt:lpstr>
      <vt:lpstr>Реализация приложения</vt:lpstr>
      <vt:lpstr>Заключение</vt:lpstr>
      <vt:lpstr>Воронежский Государственный Университет Факультет Компьютерных Наук Кафедра программирования и информационных технологий Кафедра информационных технологий управления  Курсовой проект Система тестирования по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Воронежский Государственный Университет Факультет Компьютерных Наук Кафедра программирования и информационных технологий Кафедра информационных технологий управления  Курсовой проект Система тестирования по  Java</dc:title>
  <dc:creator>Юлия</dc:creator>
  <cp:lastModifiedBy>Юлия</cp:lastModifiedBy>
  <cp:revision>50</cp:revision>
  <dcterms:modified xsi:type="dcterms:W3CDTF">2020-06-19T11:42:46Z</dcterms:modified>
</cp:coreProperties>
</file>